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29LT Bukra" charset="1" panose="020B0504040000000004"/>
      <p:regular r:id="rId14"/>
    </p:embeddedFont>
    <p:embeddedFont>
      <p:font typeface="29LT Bukra Bold" charset="1" panose="020B0804040000000004"/>
      <p:regular r:id="rId15"/>
    </p:embeddedFont>
    <p:embeddedFont>
      <p:font typeface="29LT Bukra Italics" charset="1" panose="020B0504040000000004"/>
      <p:regular r:id="rId16"/>
    </p:embeddedFont>
    <p:embeddedFont>
      <p:font typeface="29LT Bukra Bold Italics" charset="1" panose="020B0804040000000004"/>
      <p:regular r:id="rId17"/>
    </p:embeddedFont>
    <p:embeddedFont>
      <p:font typeface="29LT Bukra Thin" charset="1" panose="020B0204040000000004"/>
      <p:regular r:id="rId18"/>
    </p:embeddedFont>
    <p:embeddedFont>
      <p:font typeface="29LT Bukra Thin Italics" charset="1" panose="020B0204040000000004"/>
      <p:regular r:id="rId19"/>
    </p:embeddedFont>
    <p:embeddedFont>
      <p:font typeface="29LT Bukra Extra-Light" charset="1" panose="020B0304040000000004"/>
      <p:regular r:id="rId20"/>
    </p:embeddedFont>
    <p:embeddedFont>
      <p:font typeface="29LT Bukra Extra-Light Italics" charset="1" panose="020B0304040000000004"/>
      <p:regular r:id="rId21"/>
    </p:embeddedFont>
    <p:embeddedFont>
      <p:font typeface="29LT Bukra Light" charset="1" panose="020B0404040000000004"/>
      <p:regular r:id="rId22"/>
    </p:embeddedFont>
    <p:embeddedFont>
      <p:font typeface="29LT Bukra Light Italics" charset="1" panose="020B0404040000000004"/>
      <p:regular r:id="rId23"/>
    </p:embeddedFont>
    <p:embeddedFont>
      <p:font typeface="29LT Bukra Medium" charset="1" panose="020B0604040000000004"/>
      <p:regular r:id="rId24"/>
    </p:embeddedFont>
    <p:embeddedFont>
      <p:font typeface="29LT Bukra Medium Italics" charset="1" panose="020B0604040000000004"/>
      <p:regular r:id="rId25"/>
    </p:embeddedFont>
    <p:embeddedFont>
      <p:font typeface="29LT Bukra Semi-Bold" charset="1" panose="020B0704040000000004"/>
      <p:regular r:id="rId26"/>
    </p:embeddedFont>
    <p:embeddedFont>
      <p:font typeface="29LT Bukra Semi-Bold Italics" charset="1" panose="020B0704040000000004"/>
      <p:regular r:id="rId27"/>
    </p:embeddedFont>
    <p:embeddedFont>
      <p:font typeface="29LT Bukra Ultra-Bold" charset="1" panose="020B0904040000000004"/>
      <p:regular r:id="rId28"/>
    </p:embeddedFont>
    <p:embeddedFont>
      <p:font typeface="29LT Bukra Ultra-Bold Italics" charset="1" panose="020B0904040000000004"/>
      <p:regular r:id="rId29"/>
    </p:embeddedFont>
    <p:embeddedFont>
      <p:font typeface="Be Vietnam" charset="1" panose="00000500000000000000"/>
      <p:regular r:id="rId30"/>
    </p:embeddedFont>
    <p:embeddedFont>
      <p:font typeface="Be Vietnam Italics" charset="1" panose="00000500000000000000"/>
      <p:regular r:id="rId31"/>
    </p:embeddedFont>
    <p:embeddedFont>
      <p:font typeface="Be Vietnam Thin" charset="1" panose="00000200000000000000"/>
      <p:regular r:id="rId32"/>
    </p:embeddedFont>
    <p:embeddedFont>
      <p:font typeface="Be Vietnam Thin Italics" charset="1" panose="00000300000000000000"/>
      <p:regular r:id="rId33"/>
    </p:embeddedFont>
    <p:embeddedFont>
      <p:font typeface="Be Vietnam Medium" charset="1" panose="00000600000000000000"/>
      <p:regular r:id="rId34"/>
    </p:embeddedFont>
    <p:embeddedFont>
      <p:font typeface="Be Vietnam Medium Italics" charset="1" panose="00000600000000000000"/>
      <p:regular r:id="rId35"/>
    </p:embeddedFont>
    <p:embeddedFont>
      <p:font typeface="Be Vietnam Ultra-Bold" charset="1" panose="00000900000000000000"/>
      <p:regular r:id="rId36"/>
    </p:embeddedFont>
    <p:embeddedFont>
      <p:font typeface="Be Vietnam Ultra-Bold Italics" charset="1" panose="000009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809345" y="-636819"/>
            <a:ext cx="4114800" cy="4114800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2081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896765" y="4670451"/>
            <a:ext cx="14969980" cy="3366330"/>
            <a:chOff x="0" y="0"/>
            <a:chExt cx="19959974" cy="448844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419525"/>
              <a:ext cx="19959974" cy="2535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742"/>
                </a:lnSpc>
              </a:pPr>
              <a:r>
                <a:rPr lang="en-US" sz="13742">
                  <a:solidFill>
                    <a:srgbClr val="000000"/>
                  </a:solidFill>
                  <a:latin typeface="Space Mono Bold"/>
                </a:rPr>
                <a:t>APACHE STRUTS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3313113"/>
              <a:ext cx="14225952" cy="1173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457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07596" y="20075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92750" y="325380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89704" y="1650971"/>
            <a:ext cx="17558564" cy="5887394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0" y="0"/>
            <a:ext cx="11066699" cy="1173012"/>
            <a:chOff x="0" y="0"/>
            <a:chExt cx="12452590" cy="1319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6732940" y="3672280"/>
            <a:ext cx="10660451" cy="3619000"/>
          </a:xfrm>
          <a:custGeom>
            <a:avLst/>
            <a:gdLst/>
            <a:ahLst/>
            <a:cxnLst/>
            <a:rect r="r" b="b" t="t" l="l"/>
            <a:pathLst>
              <a:path h="3619000" w="10660451">
                <a:moveTo>
                  <a:pt x="0" y="0"/>
                </a:moveTo>
                <a:lnTo>
                  <a:pt x="10660452" y="0"/>
                </a:lnTo>
                <a:lnTo>
                  <a:pt x="10660452" y="3619000"/>
                </a:lnTo>
                <a:lnTo>
                  <a:pt x="0" y="3619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81" r="0" b="-118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9704" y="191831"/>
            <a:ext cx="1048729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www.Proyects_Examples.com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38262" y="325181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9436" y="2640611"/>
            <a:ext cx="17558564" cy="103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86"/>
              </a:lnSpc>
              <a:spcBef>
                <a:spcPct val="0"/>
              </a:spcBef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Apache OFBiz: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07596" y="20075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92750" y="325380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89704" y="1650971"/>
            <a:ext cx="17558564" cy="5887394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0" y="0"/>
            <a:ext cx="11066699" cy="1173012"/>
            <a:chOff x="0" y="0"/>
            <a:chExt cx="12452590" cy="1319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894500" y="4960713"/>
            <a:ext cx="14393500" cy="5242552"/>
          </a:xfrm>
          <a:custGeom>
            <a:avLst/>
            <a:gdLst/>
            <a:ahLst/>
            <a:cxnLst/>
            <a:rect r="r" b="b" t="t" l="l"/>
            <a:pathLst>
              <a:path h="5242552" w="14393500">
                <a:moveTo>
                  <a:pt x="0" y="0"/>
                </a:moveTo>
                <a:lnTo>
                  <a:pt x="14393500" y="0"/>
                </a:lnTo>
                <a:lnTo>
                  <a:pt x="14393500" y="5242552"/>
                </a:lnTo>
                <a:lnTo>
                  <a:pt x="0" y="5242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9704" y="191831"/>
            <a:ext cx="1048729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www.Proyects_Examples.com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38262" y="325181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9436" y="2640611"/>
            <a:ext cx="17558564" cy="103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86"/>
              </a:lnSpc>
              <a:spcBef>
                <a:spcPct val="0"/>
              </a:spcBef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OpenMRS: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05296" y="4121364"/>
            <a:ext cx="11086480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Be Vietnam"/>
              </a:rPr>
              <a:t>Humaran Beltran Saul Alejandro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Be Vietnam"/>
              </a:rPr>
              <a:t>Chino Rojas Edwin Fernando</a:t>
            </a:r>
          </a:p>
          <a:p>
            <a:pPr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Be Vietnam"/>
              </a:rPr>
              <a:t>Felix Verdugo Jose Javier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86305" y="1787765"/>
            <a:ext cx="776531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www.Members.com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886835" y="-2567790"/>
            <a:ext cx="5959819" cy="595981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29336" y="7121714"/>
            <a:ext cx="4114800" cy="4114800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886305" y="4822379"/>
            <a:ext cx="14052533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900"/>
              </a:lnSpc>
            </a:pPr>
            <a:r>
              <a:rPr lang="en-US" sz="12900">
                <a:solidFill>
                  <a:srgbClr val="000000"/>
                </a:solidFill>
                <a:latin typeface="Space Mono Bold"/>
              </a:rPr>
              <a:t>Introduction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86305" y="1787765"/>
            <a:ext cx="776531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www.intro.com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64718" y="3370906"/>
            <a:ext cx="17558564" cy="5887394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86305" y="1787765"/>
            <a:ext cx="105334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www.What Is Apache Struts?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4573" y="4302196"/>
            <a:ext cx="18074099" cy="2496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86"/>
              </a:lnSpc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Apache Struts 1 is an open-source framework used for developing web applications in Java..</a:t>
            </a:r>
          </a:p>
          <a:p>
            <a:pPr algn="ctr">
              <a:lnSpc>
                <a:spcPts val="42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64718" y="3370906"/>
            <a:ext cx="17558564" cy="5887394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86305" y="1787765"/>
            <a:ext cx="776531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www.How it Works.com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3725" y="4496906"/>
            <a:ext cx="17100551" cy="2496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86"/>
              </a:lnSpc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Struts 1 works by intercepting incoming requests and routing them to appropriate Action classes. </a:t>
            </a:r>
          </a:p>
          <a:p>
            <a:pPr algn="ctr">
              <a:lnSpc>
                <a:spcPts val="42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64718" y="3370906"/>
            <a:ext cx="17558564" cy="5887394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86305" y="1787765"/>
            <a:ext cx="776531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www.Advantages.com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3725" y="4367099"/>
            <a:ext cx="17100551" cy="430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08236" indent="-554118" lvl="1">
              <a:lnSpc>
                <a:spcPts val="7186"/>
              </a:lnSpc>
              <a:buFont typeface="Arial"/>
              <a:buChar char="•"/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Modularity: </a:t>
            </a:r>
          </a:p>
          <a:p>
            <a:pPr marL="1108236" indent="-554118" lvl="1">
              <a:lnSpc>
                <a:spcPts val="7186"/>
              </a:lnSpc>
              <a:buFont typeface="Arial"/>
              <a:buChar char="•"/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Reusability: </a:t>
            </a:r>
          </a:p>
          <a:p>
            <a:pPr marL="1108236" indent="-554118" lvl="1">
              <a:lnSpc>
                <a:spcPts val="7186"/>
              </a:lnSpc>
              <a:buFont typeface="Arial"/>
              <a:buChar char="•"/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Customization: </a:t>
            </a:r>
          </a:p>
          <a:p>
            <a:pPr marL="1108236" indent="-554118" lvl="1">
              <a:lnSpc>
                <a:spcPts val="7186"/>
              </a:lnSpc>
              <a:buFont typeface="Arial"/>
              <a:buChar char="•"/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Validation: </a:t>
            </a:r>
          </a:p>
          <a:p>
            <a:pPr algn="ctr">
              <a:lnSpc>
                <a:spcPts val="42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64718" y="3370906"/>
            <a:ext cx="17558564" cy="5887394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86305" y="1787765"/>
            <a:ext cx="776531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www.Disadvantages.com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3725" y="4367099"/>
            <a:ext cx="17100551" cy="3401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08236" indent="-554118" lvl="1">
              <a:lnSpc>
                <a:spcPts val="7186"/>
              </a:lnSpc>
              <a:buFont typeface="Arial"/>
              <a:buChar char="•"/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Steep Learning Curve: </a:t>
            </a:r>
          </a:p>
          <a:p>
            <a:pPr marL="1108236" indent="-554118" lvl="1">
              <a:lnSpc>
                <a:spcPts val="7186"/>
              </a:lnSpc>
              <a:buFont typeface="Arial"/>
              <a:buChar char="•"/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Outdated: </a:t>
            </a:r>
          </a:p>
          <a:p>
            <a:pPr marL="1108236" indent="-554118" lvl="1">
              <a:lnSpc>
                <a:spcPts val="7186"/>
              </a:lnSpc>
              <a:buFont typeface="Arial"/>
              <a:buChar char="•"/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Boilerplate Code: </a:t>
            </a:r>
          </a:p>
          <a:p>
            <a:pPr algn="ctr">
              <a:lnSpc>
                <a:spcPts val="42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05391" y="1987790"/>
            <a:ext cx="17677218" cy="5927179"/>
            <a:chOff x="0" y="0"/>
            <a:chExt cx="1893824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64718" y="442194"/>
            <a:ext cx="11066699" cy="1173012"/>
            <a:chOff x="0" y="0"/>
            <a:chExt cx="12452590" cy="13199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444468" y="3179474"/>
            <a:ext cx="10843532" cy="7203944"/>
          </a:xfrm>
          <a:custGeom>
            <a:avLst/>
            <a:gdLst/>
            <a:ahLst/>
            <a:cxnLst/>
            <a:rect r="r" b="b" t="t" l="l"/>
            <a:pathLst>
              <a:path h="7203944" w="10843532">
                <a:moveTo>
                  <a:pt x="0" y="0"/>
                </a:moveTo>
                <a:lnTo>
                  <a:pt x="10843532" y="0"/>
                </a:lnTo>
                <a:lnTo>
                  <a:pt x="10843532" y="7203944"/>
                </a:lnTo>
                <a:lnTo>
                  <a:pt x="0" y="7203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" t="0" r="-5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4422" y="634025"/>
            <a:ext cx="1048729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www.Architecture.com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5945" y="3038745"/>
            <a:ext cx="17216110" cy="526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15725" indent="-557862" lvl="1">
              <a:lnSpc>
                <a:spcPts val="7234"/>
              </a:lnSpc>
              <a:buFont typeface="Arial"/>
              <a:buChar char="•"/>
            </a:pPr>
            <a:r>
              <a:rPr lang="en-US" sz="5167" spc="77">
                <a:solidFill>
                  <a:srgbClr val="000000"/>
                </a:solidFill>
                <a:latin typeface="29LT Bukra"/>
              </a:rPr>
              <a:t>Controller</a:t>
            </a:r>
          </a:p>
          <a:p>
            <a:pPr marL="1115725" indent="-557862" lvl="1">
              <a:lnSpc>
                <a:spcPts val="7234"/>
              </a:lnSpc>
              <a:buFont typeface="Arial"/>
              <a:buChar char="•"/>
            </a:pPr>
            <a:r>
              <a:rPr lang="en-US" sz="5167" spc="77">
                <a:solidFill>
                  <a:srgbClr val="000000"/>
                </a:solidFill>
                <a:latin typeface="29LT Bukra"/>
              </a:rPr>
              <a:t>Model: </a:t>
            </a:r>
          </a:p>
          <a:p>
            <a:pPr marL="1115725" indent="-557862" lvl="1">
              <a:lnSpc>
                <a:spcPts val="7234"/>
              </a:lnSpc>
              <a:buFont typeface="Arial"/>
              <a:buChar char="•"/>
            </a:pPr>
            <a:r>
              <a:rPr lang="en-US" sz="5167" spc="77">
                <a:solidFill>
                  <a:srgbClr val="000000"/>
                </a:solidFill>
                <a:latin typeface="29LT Bukra"/>
              </a:rPr>
              <a:t>View:</a:t>
            </a:r>
          </a:p>
          <a:p>
            <a:pPr marL="1115725" indent="-557862" lvl="1">
              <a:lnSpc>
                <a:spcPts val="7234"/>
              </a:lnSpc>
              <a:buFont typeface="Arial"/>
              <a:buChar char="•"/>
            </a:pPr>
            <a:r>
              <a:rPr lang="en-US" sz="5167" spc="77">
                <a:solidFill>
                  <a:srgbClr val="000000"/>
                </a:solidFill>
                <a:latin typeface="29LT Bukra"/>
              </a:rPr>
              <a:t>Struts </a:t>
            </a:r>
          </a:p>
          <a:p>
            <a:pPr>
              <a:lnSpc>
                <a:spcPts val="7234"/>
              </a:lnSpc>
            </a:pPr>
            <a:r>
              <a:rPr lang="en-US" sz="5167" spc="77">
                <a:solidFill>
                  <a:srgbClr val="000000"/>
                </a:solidFill>
                <a:latin typeface="29LT Bukra"/>
              </a:rPr>
              <a:t>Configuration Files: </a:t>
            </a:r>
          </a:p>
          <a:p>
            <a:pPr algn="ctr">
              <a:lnSpc>
                <a:spcPts val="42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07596" y="20075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92750" y="325380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89704" y="1650971"/>
            <a:ext cx="17558564" cy="5887394"/>
            <a:chOff x="0" y="0"/>
            <a:chExt cx="1893824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7940" y="27940"/>
              <a:ext cx="18882360" cy="918210"/>
            </a:xfrm>
            <a:custGeom>
              <a:avLst/>
              <a:gdLst/>
              <a:ahLst/>
              <a:cxnLst/>
              <a:rect r="r" b="b" t="t" l="l"/>
              <a:pathLst>
                <a:path h="918210" w="1888236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7940" y="944880"/>
              <a:ext cx="18882360" cy="5377180"/>
            </a:xfrm>
            <a:custGeom>
              <a:avLst/>
              <a:gdLst/>
              <a:ahLst/>
              <a:cxnLst/>
              <a:rect r="r" b="b" t="t" l="l"/>
              <a:pathLst>
                <a:path h="5377180" w="1888236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9110" y="299720"/>
              <a:ext cx="1515110" cy="368300"/>
            </a:xfrm>
            <a:custGeom>
              <a:avLst/>
              <a:gdLst/>
              <a:ahLst/>
              <a:cxnLst/>
              <a:rect r="r" b="b" t="t" l="l"/>
              <a:pathLst>
                <a:path h="368300" w="151511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3951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8939511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0" y="0"/>
            <a:ext cx="11066699" cy="1173012"/>
            <a:chOff x="0" y="0"/>
            <a:chExt cx="12452590" cy="1319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098668" y="4296771"/>
            <a:ext cx="10944310" cy="5990229"/>
          </a:xfrm>
          <a:custGeom>
            <a:avLst/>
            <a:gdLst/>
            <a:ahLst/>
            <a:cxnLst/>
            <a:rect r="r" b="b" t="t" l="l"/>
            <a:pathLst>
              <a:path h="5990229" w="10944310">
                <a:moveTo>
                  <a:pt x="0" y="0"/>
                </a:moveTo>
                <a:lnTo>
                  <a:pt x="10944310" y="0"/>
                </a:lnTo>
                <a:lnTo>
                  <a:pt x="10944310" y="5990229"/>
                </a:lnTo>
                <a:lnTo>
                  <a:pt x="0" y="59902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9704" y="191831"/>
            <a:ext cx="1048729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www.Proyects_Examples.com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38262" y="325181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Buscar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9436" y="2640611"/>
            <a:ext cx="17558564" cy="103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86"/>
              </a:lnSpc>
              <a:spcBef>
                <a:spcPct val="0"/>
              </a:spcBef>
            </a:pPr>
            <a:r>
              <a:rPr lang="en-US" sz="5133" spc="76">
                <a:solidFill>
                  <a:srgbClr val="000000"/>
                </a:solidFill>
                <a:latin typeface="29LT Bukra"/>
              </a:rPr>
              <a:t>Riobotz Combat Robot: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DAFxKnnZVx4</dc:identifier>
  <dcterms:modified xsi:type="dcterms:W3CDTF">2011-08-01T06:04:30Z</dcterms:modified>
  <cp:revision>1</cp:revision>
  <dc:title>Gris Azul y Negro Digitalismo Juego de Pequeño Debate Grupal Presentación Divertida</dc:title>
</cp:coreProperties>
</file>