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5"/>
  </p:notesMasterIdLst>
  <p:sldIdLst>
    <p:sldId id="339" r:id="rId2"/>
    <p:sldId id="259" r:id="rId3"/>
    <p:sldId id="263" r:id="rId4"/>
    <p:sldId id="264" r:id="rId5"/>
    <p:sldId id="265" r:id="rId6"/>
    <p:sldId id="303" r:id="rId7"/>
    <p:sldId id="304" r:id="rId8"/>
    <p:sldId id="305" r:id="rId9"/>
    <p:sldId id="306" r:id="rId10"/>
    <p:sldId id="262" r:id="rId11"/>
    <p:sldId id="310" r:id="rId12"/>
    <p:sldId id="311" r:id="rId13"/>
    <p:sldId id="342" r:id="rId14"/>
    <p:sldId id="312" r:id="rId15"/>
    <p:sldId id="309" r:id="rId16"/>
    <p:sldId id="313" r:id="rId17"/>
    <p:sldId id="314" r:id="rId18"/>
    <p:sldId id="315" r:id="rId19"/>
    <p:sldId id="317" r:id="rId20"/>
    <p:sldId id="319" r:id="rId21"/>
    <p:sldId id="320" r:id="rId22"/>
    <p:sldId id="321" r:id="rId23"/>
    <p:sldId id="316" r:id="rId24"/>
    <p:sldId id="318" r:id="rId25"/>
    <p:sldId id="322" r:id="rId26"/>
    <p:sldId id="323" r:id="rId27"/>
    <p:sldId id="324" r:id="rId28"/>
    <p:sldId id="325" r:id="rId29"/>
    <p:sldId id="326" r:id="rId30"/>
    <p:sldId id="327" r:id="rId31"/>
    <p:sldId id="328" r:id="rId32"/>
    <p:sldId id="330" r:id="rId33"/>
    <p:sldId id="329" r:id="rId34"/>
    <p:sldId id="331" r:id="rId35"/>
    <p:sldId id="332" r:id="rId36"/>
    <p:sldId id="333" r:id="rId37"/>
    <p:sldId id="340" r:id="rId38"/>
    <p:sldId id="341" r:id="rId39"/>
    <p:sldId id="335" r:id="rId40"/>
    <p:sldId id="334" r:id="rId41"/>
    <p:sldId id="336" r:id="rId42"/>
    <p:sldId id="338" r:id="rId43"/>
    <p:sldId id="343" r:id="rId44"/>
    <p:sldId id="344" r:id="rId45"/>
    <p:sldId id="345" r:id="rId46"/>
    <p:sldId id="346" r:id="rId47"/>
    <p:sldId id="347" r:id="rId48"/>
    <p:sldId id="348" r:id="rId49"/>
    <p:sldId id="349" r:id="rId50"/>
    <p:sldId id="351" r:id="rId51"/>
    <p:sldId id="350" r:id="rId52"/>
    <p:sldId id="352" r:id="rId53"/>
    <p:sldId id="353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9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9" d="100"/>
          <a:sy n="19" d="100"/>
        </p:scale>
        <p:origin x="638" y="2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C179E9-E307-4CCE-A269-25FAB3DA5E1B}" type="datetimeFigureOut">
              <a:rPr lang="en-GB" smtClean="0"/>
              <a:t>12/01/2017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57EE4-EC94-46F5-99A4-3FAD4D4934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900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17A0-4F88-44FF-B9D3-A110771C6951}" type="datetime1">
              <a:rPr lang="en-GB" smtClean="0"/>
              <a:t>12/01/2017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509D-95C1-49C4-958E-BAC51AC7068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8449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A8357-534C-4989-A3ED-B7896B7CAB3C}" type="datetime1">
              <a:rPr lang="en-GB" smtClean="0"/>
              <a:t>12/01/2017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509D-95C1-49C4-958E-BAC51AC70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373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4B5C-5790-41C6-AC06-B6F3FE7AE4B9}" type="datetime1">
              <a:rPr lang="en-GB" smtClean="0"/>
              <a:t>12/01/2017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509D-95C1-49C4-958E-BAC51AC70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1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  <a:effectLst>
            <a:outerShdw blurRad="114300" dist="647700" dir="4920000" sx="85000" sy="85000" algn="tl" rotWithShape="0">
              <a:prstClr val="black">
                <a:alpha val="0"/>
              </a:prstClr>
            </a:outerShdw>
          </a:effectLst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04000"/>
              <a:defRPr/>
            </a:lvl1pPr>
            <a:lvl2pPr marL="742950" indent="-285750">
              <a:buFont typeface="Arial" pitchFamily="34" charset="0"/>
              <a:buChar char="•"/>
              <a:defRPr/>
            </a:lvl2pPr>
            <a:lvl4pPr marL="1600200" indent="-228600">
              <a:buFont typeface="Arial" pitchFamily="34" charset="0"/>
              <a:buChar char="•"/>
              <a:defRPr/>
            </a:lvl4pPr>
            <a:lvl5pPr marL="2057400" indent="-22860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F192D2C-3124-4B9F-8693-81EB4D9B1E60}" type="datetime1">
              <a:rPr lang="en-GB" smtClean="0"/>
              <a:pPr/>
              <a:t>12/01/2017</a:t>
            </a:fld>
            <a:endParaRPr lang="en-GB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59A9-BE8C-4241-92B6-F65938ABAFA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836712"/>
            <a:ext cx="9144000" cy="216024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 rot="10800000">
            <a:off x="0" y="6021288"/>
            <a:ext cx="9144000" cy="216024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0" y="476672"/>
            <a:ext cx="9144000" cy="360040"/>
          </a:xfrm>
          <a:prstGeom prst="rect">
            <a:avLst/>
          </a:prstGeom>
          <a:solidFill>
            <a:schemeClr val="accent3">
              <a:lumMod val="7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754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6EB1-16C3-4DED-B985-6B5DE4ED66EF}" type="datetime1">
              <a:rPr lang="en-GB" smtClean="0"/>
              <a:t>12/01/2017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509D-95C1-49C4-958E-BAC51AC70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235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1A220-F492-4A06-B2D4-39999BAED712}" type="datetime1">
              <a:rPr lang="en-GB" smtClean="0"/>
              <a:t>12/01/2017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509D-95C1-49C4-958E-BAC51AC70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996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46E0-6A1A-4F70-BA39-D893EFB02D9C}" type="datetime1">
              <a:rPr lang="en-GB" smtClean="0"/>
              <a:t>12/01/2017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509D-95C1-49C4-958E-BAC51AC70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367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481AB-AFAD-4A3B-B8E8-1EF999D881C8}" type="datetime1">
              <a:rPr lang="en-GB" smtClean="0"/>
              <a:t>12/01/2017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509D-95C1-49C4-958E-BAC51AC70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026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66CA-EEC3-4D92-94F0-A17ECDC7DCBB}" type="datetime1">
              <a:rPr lang="en-GB" smtClean="0"/>
              <a:t>12/01/2017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509D-95C1-49C4-958E-BAC51AC70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454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CDA61-22D5-4CC4-BD1E-524FC8370D08}" type="datetime1">
              <a:rPr lang="en-GB" smtClean="0"/>
              <a:t>12/01/2017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509D-95C1-49C4-958E-BAC51AC70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578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06EB-2D35-468C-B931-96C284A3CC7B}" type="datetime1">
              <a:rPr lang="en-GB" smtClean="0"/>
              <a:t>12/01/2017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509D-95C1-49C4-958E-BAC51AC70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046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  <a:prstGeom prst="rect">
            <a:avLst/>
          </a:prstGeom>
          <a:solidFill>
            <a:schemeClr val="accent3">
              <a:alpha val="33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04" y="1124744"/>
            <a:ext cx="8928992" cy="511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solidFill>
            <a:schemeClr val="accent3">
              <a:alpha val="45000"/>
            </a:schemeClr>
          </a:solid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9773A-A249-42A4-AA11-F7C5F2E87711}" type="datetime1">
              <a:rPr lang="en-GB" smtClean="0"/>
              <a:t>12/01/2017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solidFill>
            <a:schemeClr val="accent3">
              <a:alpha val="4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solidFill>
            <a:schemeClr val="accent3">
              <a:alpha val="45000"/>
            </a:schemeClr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9B059A9-BE8C-4241-92B6-F65938ABAFA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9200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wareengineering.stackexchange.com/questions/196416/whats-the-dominant-naming-convention-for-variables-in-php-camelcase-or-undersc" TargetMode="External"/><Relationship Id="rId2" Type="http://schemas.openxmlformats.org/officeDocument/2006/relationships/hyperlink" Target="https://www.cheatography.com/davechild/cheat-sheets/php-fig-psr-standard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rwebsite.ie/getUser?id=12334&amp;action=edit" TargetMode="External"/><Relationship Id="rId2" Type="http://schemas.openxmlformats.org/officeDocument/2006/relationships/hyperlink" Target="http://www.google.ie/search?q=hats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php/php_file_upload.asp" TargetMode="External"/><Relationship Id="rId2" Type="http://schemas.openxmlformats.org/officeDocument/2006/relationships/hyperlink" Target="https://www.sitepoint.com/file-uploads-with-php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mget.com/php-post-get/" TargetMode="External"/><Relationship Id="rId2" Type="http://schemas.openxmlformats.org/officeDocument/2006/relationships/hyperlink" Target="http://www.w3schools.com/php/php_forms.asp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3546160/include-include-once-require-or-require-once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pforkids.com/mysql/mysql-tutorial-table-of-contents.php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tana.com/products/studio3/download.html" TargetMode="External"/><Relationship Id="rId2" Type="http://schemas.openxmlformats.org/officeDocument/2006/relationships/hyperlink" Target="https://www.apachefriends.org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hpfiddle.org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093296"/>
            <a:ext cx="9144000" cy="7690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Software Engineering Project/</a:t>
            </a:r>
            <a:br>
              <a:rPr lang="en-US" dirty="0"/>
            </a:br>
            <a:r>
              <a:rPr lang="en-US" dirty="0"/>
              <a:t>Web Application Development</a:t>
            </a:r>
            <a:br>
              <a:rPr lang="en-US" dirty="0"/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smtClean="0"/>
              <a:t>Web Infrastructure &amp; PHP Basics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Dr. Asanka Wasala</a:t>
            </a:r>
            <a:br>
              <a:rPr lang="en-US" b="1" dirty="0"/>
            </a:br>
            <a:endParaRPr lang="en-US" b="1" dirty="0"/>
          </a:p>
          <a:p>
            <a:r>
              <a:rPr lang="en-US" sz="2000" b="1" dirty="0"/>
              <a:t>Asanka.Wasala@ul.ie</a:t>
            </a:r>
          </a:p>
          <a:p>
            <a:r>
              <a:rPr lang="en-US" sz="1600" dirty="0"/>
              <a:t/>
            </a:r>
            <a:br>
              <a:rPr lang="en-US" sz="1600" dirty="0"/>
            </a:br>
            <a:endParaRPr lang="en-US" sz="2000" dirty="0"/>
          </a:p>
          <a:p>
            <a:r>
              <a:rPr lang="en-US" sz="2000" dirty="0"/>
              <a:t>T2-029, Lero, Tierney Building, </a:t>
            </a:r>
            <a:br>
              <a:rPr lang="en-US" sz="2000" dirty="0"/>
            </a:br>
            <a:r>
              <a:rPr lang="en-US" sz="2000" dirty="0"/>
              <a:t>University of Limerick, Limerick, Ireland</a:t>
            </a:r>
            <a:endParaRPr lang="en-GB" sz="2000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24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Testing PHP Installation</a:t>
            </a:r>
            <a:br>
              <a:rPr lang="en-GB" dirty="0" smtClean="0"/>
            </a:b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92D2C-3124-4B9F-8693-81EB4D9B1E60}" type="datetime1">
              <a:rPr lang="en-GB" smtClean="0"/>
              <a:pPr/>
              <a:t>12/01/2017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59A9-BE8C-4241-92B6-F65938ABAFA6}" type="slidenum">
              <a:rPr lang="en-GB" smtClean="0"/>
              <a:t>10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80035" y="1152995"/>
            <a:ext cx="2376264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&lt;?</a:t>
            </a:r>
            <a:r>
              <a:rPr lang="en-GB" dirty="0" err="1">
                <a:solidFill>
                  <a:schemeClr val="tx1"/>
                </a:solidFill>
              </a:rPr>
              <a:t>php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phpinfo</a:t>
            </a:r>
            <a:r>
              <a:rPr lang="en-GB" dirty="0">
                <a:solidFill>
                  <a:schemeClr val="tx1"/>
                </a:solidFill>
              </a:rPr>
              <a:t>(); ?&gt;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35" y="2367825"/>
            <a:ext cx="8856461" cy="3672408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2627784" y="1412776"/>
            <a:ext cx="648072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47864" y="1196752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C:\</a:t>
            </a:r>
            <a:r>
              <a:rPr lang="en-GB" b="1" dirty="0" smtClean="0"/>
              <a:t>xampp\htdocs</a:t>
            </a:r>
            <a:r>
              <a:rPr lang="en-GB" dirty="0" smtClean="0"/>
              <a:t>\hello\hello.php</a:t>
            </a:r>
            <a:endParaRPr lang="en-US" dirty="0"/>
          </a:p>
        </p:txBody>
      </p:sp>
      <p:sp>
        <p:nvSpPr>
          <p:cNvPr id="14" name="Left Brace 13"/>
          <p:cNvSpPr/>
          <p:nvPr/>
        </p:nvSpPr>
        <p:spPr>
          <a:xfrm rot="16200000">
            <a:off x="4144605" y="841351"/>
            <a:ext cx="278726" cy="1728192"/>
          </a:xfrm>
          <a:prstGeom prst="leftBrac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851920" y="1823267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Web root (in Linux /</a:t>
            </a:r>
            <a:r>
              <a:rPr lang="en-GB" dirty="0" err="1" smtClean="0"/>
              <a:t>var</a:t>
            </a:r>
            <a:r>
              <a:rPr lang="en-GB" dirty="0" smtClean="0"/>
              <a:t>/www/)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27584" y="82742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h</a:t>
            </a:r>
            <a:r>
              <a:rPr lang="en-GB" dirty="0" err="1" smtClean="0"/>
              <a:t>ello.php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37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animBg="1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PHP Basics</a:t>
            </a:r>
            <a:br>
              <a:rPr lang="en-GB" dirty="0" smtClean="0"/>
            </a:br>
            <a:r>
              <a:rPr lang="en-GB" dirty="0" smtClean="0"/>
              <a:t>Default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92D2C-3124-4B9F-8693-81EB4D9B1E60}" type="datetime1">
              <a:rPr lang="en-GB" smtClean="0"/>
              <a:pPr/>
              <a:t>12/01/2017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59A9-BE8C-4241-92B6-F65938ABAFA6}" type="slidenum">
              <a:rPr lang="en-GB" smtClean="0"/>
              <a:t>11</a:t>
            </a:fld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13988" y="1005706"/>
            <a:ext cx="8778491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&lt;h3&gt;Welcome!&lt;/h3&gt;</a:t>
            </a:r>
          </a:p>
          <a:p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&lt;?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echo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"&lt;p&gt;Some dynamic output here&lt;/p&gt;";</a:t>
            </a:r>
          </a:p>
          <a:p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?&gt;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&lt;p&gt;Some static output here&lt;/p&gt;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2256" y="2584993"/>
            <a:ext cx="8770224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title&gt;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echo "Welcome to my Web site!";?&gt;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body&gt;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 =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"July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26,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2017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?&gt;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p&gt;Today's date is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&lt;?=$date;?&gt;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body&gt;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34673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PHP Basics</a:t>
            </a:r>
            <a:br>
              <a:rPr lang="en-GB" dirty="0" smtClean="0"/>
            </a:br>
            <a:r>
              <a:rPr lang="en-GB" dirty="0" smtClean="0"/>
              <a:t>Commenting Your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92D2C-3124-4B9F-8693-81EB4D9B1E60}" type="datetime1">
              <a:rPr lang="en-GB" smtClean="0"/>
              <a:pPr/>
              <a:t>12/01/2017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59A9-BE8C-4241-92B6-F65938ABAFA6}" type="slidenum">
              <a:rPr lang="en-GB" smtClean="0"/>
              <a:t>12</a:t>
            </a:fld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266272" y="1196752"/>
            <a:ext cx="8770224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Title: My first PHP script</a:t>
            </a: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Author: Asanka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"This is a PHP program";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7504" y="2715400"/>
            <a:ext cx="8928992" cy="511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SzPct val="104000"/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6272" y="2787408"/>
            <a:ext cx="8770224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Title: My PHP program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Author: Jason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"This is a PHP program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6272" y="4383774"/>
            <a:ext cx="8770224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Title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My PHP Program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Author: Jason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Date: July 26,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2007 */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32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PHP Coding Style Guide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Uniform Standard for Writing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Improves readability, clarity, simplicity and consistency</a:t>
            </a:r>
          </a:p>
          <a:p>
            <a:r>
              <a:rPr lang="en-GB" dirty="0" smtClean="0"/>
              <a:t>Go through:</a:t>
            </a:r>
          </a:p>
          <a:p>
            <a:pPr lvl="1"/>
            <a:r>
              <a:rPr lang="en-GB" dirty="0" smtClean="0">
                <a:hlinkClick r:id="rId2"/>
              </a:rPr>
              <a:t>http</a:t>
            </a:r>
            <a:r>
              <a:rPr lang="en-GB" dirty="0">
                <a:hlinkClick r:id="rId2"/>
              </a:rPr>
              <a:t>://www.php-fig.org/psr/psr-2/</a:t>
            </a:r>
          </a:p>
          <a:p>
            <a:pPr lvl="1"/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://www.cheatography.com/davechild/cheat-sheets/php-fig-psr-standards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A list of guidelines to be followed while coding PHP</a:t>
            </a:r>
          </a:p>
          <a:p>
            <a:pPr lvl="1"/>
            <a:r>
              <a:rPr lang="en-GB" dirty="0" smtClean="0"/>
              <a:t>Use indent of 4 spaces (no tabs allowed);</a:t>
            </a:r>
          </a:p>
          <a:p>
            <a:pPr lvl="1"/>
            <a:r>
              <a:rPr lang="en-GB" dirty="0" smtClean="0"/>
              <a:t>Max length of a line 120 characters; </a:t>
            </a:r>
          </a:p>
          <a:p>
            <a:pPr lvl="1"/>
            <a:r>
              <a:rPr lang="en-US" dirty="0"/>
              <a:t>include one space between the control keywords such as if, for while, switch </a:t>
            </a:r>
            <a:r>
              <a:rPr lang="en-US" dirty="0" err="1"/>
              <a:t>etc</a:t>
            </a:r>
            <a:r>
              <a:rPr lang="en-US" dirty="0"/>
              <a:t> and  the opening </a:t>
            </a:r>
            <a:r>
              <a:rPr lang="en-US" dirty="0" smtClean="0"/>
              <a:t>parenthesis;</a:t>
            </a:r>
          </a:p>
          <a:p>
            <a:pPr lvl="1"/>
            <a:r>
              <a:rPr lang="en-US" dirty="0" smtClean="0"/>
              <a:t>always </a:t>
            </a:r>
            <a:r>
              <a:rPr lang="en-US" dirty="0"/>
              <a:t>use &lt;?</a:t>
            </a:r>
            <a:r>
              <a:rPr lang="en-US" dirty="0" err="1"/>
              <a:t>php</a:t>
            </a:r>
            <a:r>
              <a:rPr lang="en-US" dirty="0"/>
              <a:t> ?&gt; to delimit </a:t>
            </a:r>
            <a:r>
              <a:rPr lang="en-US" dirty="0" err="1"/>
              <a:t>php</a:t>
            </a:r>
            <a:r>
              <a:rPr lang="en-US" dirty="0"/>
              <a:t> code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opening </a:t>
            </a:r>
            <a:r>
              <a:rPr lang="en-US" dirty="0"/>
              <a:t>brace MUST go on the same line, and the closing brace MUST go on the next line following the </a:t>
            </a:r>
            <a:r>
              <a:rPr lang="en-US" dirty="0" smtClean="0"/>
              <a:t>body;</a:t>
            </a:r>
          </a:p>
          <a:p>
            <a:pPr lvl="1"/>
            <a:r>
              <a:rPr lang="en-GB" dirty="0"/>
              <a:t>Also see: </a:t>
            </a:r>
            <a:r>
              <a:rPr lang="en-GB" dirty="0">
                <a:hlinkClick r:id="rId3"/>
              </a:rPr>
              <a:t>http://</a:t>
            </a:r>
            <a:r>
              <a:rPr lang="en-GB" dirty="0" smtClean="0">
                <a:hlinkClick r:id="rId3"/>
              </a:rPr>
              <a:t>softwareengineering.stackexchange.com/questions/196416/whats-the-dominant-naming-convention-for-variables-in-php-camelcase-or-undersc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92D2C-3124-4B9F-8693-81EB4D9B1E60}" type="datetime1">
              <a:rPr lang="en-GB" smtClean="0"/>
              <a:pPr/>
              <a:t>12/01/2017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59A9-BE8C-4241-92B6-F65938ABAFA6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731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PHP Basics</a:t>
            </a:r>
            <a:br>
              <a:rPr lang="en-GB" dirty="0" smtClean="0"/>
            </a:br>
            <a:r>
              <a:rPr lang="en-GB" dirty="0" smtClean="0"/>
              <a:t>Outputting Data to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92D2C-3124-4B9F-8693-81EB4D9B1E60}" type="datetime1">
              <a:rPr lang="en-GB" smtClean="0"/>
              <a:pPr/>
              <a:t>12/01/2017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59A9-BE8C-4241-92B6-F65938ABAFA6}" type="slidenum">
              <a:rPr lang="en-GB" smtClean="0"/>
              <a:t>14</a:t>
            </a:fld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60906" y="980353"/>
            <a:ext cx="8770224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("&lt;p&gt;I love the summertime.&lt;/p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$season = "summertime";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"&lt;p&gt;I love the $season.&lt;/p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&gt;";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$heavyweight = "Lennox Lewis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$lightweight = "Floyd Mayweather";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$heavyweight, " and ", $lightweight, " are great fighters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.";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 bottles of tonic water cost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$%.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2f in {$season}", 100, 43.20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cost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("$%.2f", 43.2); // $cost = $43.20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946327" y="400506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0474" y="4130360"/>
            <a:ext cx="9001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Commonly </a:t>
            </a:r>
            <a:r>
              <a:rPr lang="en-US" dirty="0" smtClean="0"/>
              <a:t>used </a:t>
            </a:r>
            <a:r>
              <a:rPr lang="en-US" dirty="0"/>
              <a:t>Type </a:t>
            </a:r>
            <a:r>
              <a:rPr lang="en-US" dirty="0" smtClean="0"/>
              <a:t>Specifiers (e.g. %d, %s, %f) – See Chapter 3, PG 64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echo</a:t>
            </a:r>
            <a:r>
              <a:rPr lang="en-US" dirty="0"/>
              <a:t>() function is </a:t>
            </a:r>
            <a:r>
              <a:rPr lang="en-US" dirty="0" smtClean="0"/>
              <a:t>slightly </a:t>
            </a:r>
            <a:r>
              <a:rPr lang="en-US" dirty="0"/>
              <a:t>faster </a:t>
            </a:r>
            <a:r>
              <a:rPr lang="en-US" dirty="0" smtClean="0"/>
              <a:t>as </a:t>
            </a:r>
            <a:r>
              <a:rPr lang="en-US" dirty="0"/>
              <a:t>it </a:t>
            </a:r>
            <a:r>
              <a:rPr lang="en-US" dirty="0" smtClean="0"/>
              <a:t>returns nothing</a:t>
            </a:r>
            <a:r>
              <a:rPr lang="en-US" dirty="0"/>
              <a:t>, whereas print() will return 1 if the statement is successfully </a:t>
            </a:r>
            <a:r>
              <a:rPr lang="en-US" dirty="0" smtClean="0"/>
              <a:t>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printf</a:t>
            </a:r>
            <a:r>
              <a:rPr lang="en-US" dirty="0"/>
              <a:t>() statement is ideal when you want to output a blend of static text </a:t>
            </a:r>
            <a:r>
              <a:rPr lang="en-US" dirty="0" smtClean="0"/>
              <a:t>and dynamic </a:t>
            </a:r>
            <a:r>
              <a:rPr lang="en-US" dirty="0"/>
              <a:t>information stored within one or several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sprintf</a:t>
            </a:r>
            <a:r>
              <a:rPr lang="en-US" dirty="0"/>
              <a:t>() statement is functionally identical to </a:t>
            </a:r>
            <a:r>
              <a:rPr lang="en-US" dirty="0" err="1"/>
              <a:t>printf</a:t>
            </a:r>
            <a:r>
              <a:rPr lang="en-US" dirty="0"/>
              <a:t>() except that the output </a:t>
            </a:r>
            <a:r>
              <a:rPr lang="en-US" dirty="0" smtClean="0"/>
              <a:t>is assigned </a:t>
            </a:r>
            <a:r>
              <a:rPr lang="en-US" dirty="0"/>
              <a:t>to a string rather than rendered to the browser.</a:t>
            </a:r>
          </a:p>
        </p:txBody>
      </p:sp>
    </p:spTree>
    <p:extLst>
      <p:ext uri="{BB962C8B-B14F-4D97-AF65-F5344CB8AC3E}">
        <p14:creationId xmlns:p14="http://schemas.microsoft.com/office/powerpoint/2010/main" val="258142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PHP</a:t>
            </a:r>
            <a:br>
              <a:rPr lang="en-GB" dirty="0" smtClean="0"/>
            </a:br>
            <a:r>
              <a:rPr lang="en-GB" dirty="0" smtClean="0"/>
              <a:t>Variables/Identifiers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Loosely Typed</a:t>
            </a:r>
          </a:p>
          <a:p>
            <a:pPr lvl="1"/>
            <a:r>
              <a:rPr lang="en-US" dirty="0"/>
              <a:t>No need to state type of </a:t>
            </a:r>
            <a:r>
              <a:rPr lang="en-US" dirty="0" smtClean="0"/>
              <a:t>variable; PHP </a:t>
            </a:r>
            <a:r>
              <a:rPr lang="en-US" dirty="0"/>
              <a:t>figures out type itself</a:t>
            </a:r>
          </a:p>
          <a:p>
            <a:pPr lvl="1"/>
            <a:r>
              <a:rPr lang="en-US" dirty="0" smtClean="0"/>
              <a:t>Usual </a:t>
            </a:r>
            <a:r>
              <a:rPr lang="en-US" dirty="0"/>
              <a:t>rules for naming </a:t>
            </a:r>
            <a:r>
              <a:rPr lang="en-US" dirty="0" smtClean="0"/>
              <a:t>variables</a:t>
            </a:r>
          </a:p>
          <a:p>
            <a:pPr lvl="2"/>
            <a:r>
              <a:rPr lang="en-US" dirty="0"/>
              <a:t>Always start with a </a:t>
            </a:r>
            <a:r>
              <a:rPr lang="en-US" dirty="0" smtClean="0"/>
              <a:t>$; </a:t>
            </a:r>
            <a:br>
              <a:rPr lang="en-US" dirty="0" smtClean="0"/>
            </a:br>
            <a:r>
              <a:rPr lang="en-US" dirty="0" smtClean="0"/>
              <a:t>Start </a:t>
            </a:r>
            <a:r>
              <a:rPr lang="en-US" dirty="0"/>
              <a:t>with letter or underscore </a:t>
            </a:r>
          </a:p>
          <a:p>
            <a:pPr lvl="2"/>
            <a:r>
              <a:rPr lang="en-US" dirty="0"/>
              <a:t>Contain only alpha-numeric chars and underscores – No </a:t>
            </a:r>
            <a:r>
              <a:rPr lang="en-US" dirty="0" smtClean="0"/>
              <a:t>spaces; </a:t>
            </a:r>
            <a:r>
              <a:rPr lang="en-GB" dirty="0" smtClean="0"/>
              <a:t>Case-sensitive ($</a:t>
            </a:r>
            <a:r>
              <a:rPr lang="en-GB" dirty="0" err="1" smtClean="0"/>
              <a:t>color</a:t>
            </a:r>
            <a:r>
              <a:rPr lang="en-GB" dirty="0" smtClean="0"/>
              <a:t> != $COLOR);</a:t>
            </a:r>
            <a:endParaRPr lang="en-US" dirty="0"/>
          </a:p>
          <a:p>
            <a:pPr lvl="1"/>
            <a:r>
              <a:rPr lang="en-US" dirty="0"/>
              <a:t>$</a:t>
            </a:r>
            <a:r>
              <a:rPr lang="en-US" dirty="0" err="1"/>
              <a:t>var_name</a:t>
            </a:r>
            <a:r>
              <a:rPr lang="en-US" dirty="0"/>
              <a:t> = value;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92D2C-3124-4B9F-8693-81EB4D9B1E60}" type="datetime1">
              <a:rPr lang="en-GB" smtClean="0"/>
              <a:pPr/>
              <a:t>12/01/2017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59A9-BE8C-4241-92B6-F65938ABAFA6}" type="slidenum">
              <a:rPr lang="en-GB" smtClean="0"/>
              <a:t>15</a:t>
            </a:fld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3933056"/>
            <a:ext cx="3241340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$number = "5";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$sum = 15 + $number;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$sum;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$sum = "twenty";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$sum;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71792" y="4078779"/>
            <a:ext cx="1872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Guess the output?</a:t>
            </a:r>
          </a:p>
          <a:p>
            <a:endParaRPr lang="en-GB" dirty="0" smtClean="0"/>
          </a:p>
          <a:p>
            <a:r>
              <a:rPr lang="en-GB" dirty="0" smtClean="0"/>
              <a:t>Try on phpfiddle.org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22948" y="4487053"/>
            <a:ext cx="3241340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=32;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=$ver+1;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69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PHP</a:t>
            </a:r>
            <a:br>
              <a:rPr lang="en-GB" dirty="0" smtClean="0"/>
            </a:br>
            <a:r>
              <a:rPr lang="en-GB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Booleans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92D2C-3124-4B9F-8693-81EB4D9B1E60}" type="datetime1">
              <a:rPr lang="en-GB" smtClean="0"/>
              <a:pPr/>
              <a:t>12/01/2017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59A9-BE8C-4241-92B6-F65938ABAFA6}" type="slidenum">
              <a:rPr lang="en-GB" smtClean="0"/>
              <a:t>16</a:t>
            </a:fld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628800"/>
            <a:ext cx="5912296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alive = false;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(!$alive) echo "a";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alive = 1;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($alive) echo "b";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alive = 0;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(!$alive) echo "e";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 = (15 == "a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(!$test) echo "f";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09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PHP</a:t>
            </a:r>
            <a:br>
              <a:rPr lang="en-GB" dirty="0" smtClean="0"/>
            </a:br>
            <a:r>
              <a:rPr lang="en-GB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Integers/Floats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92D2C-3124-4B9F-8693-81EB4D9B1E60}" type="datetime1">
              <a:rPr lang="en-GB" smtClean="0"/>
              <a:pPr/>
              <a:t>12/01/2017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59A9-BE8C-4241-92B6-F65938ABAFA6}" type="slidenum">
              <a:rPr lang="en-GB" smtClean="0"/>
              <a:t>17</a:t>
            </a:fld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96341" y="1557369"/>
            <a:ext cx="6336704" cy="4247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/*integer*/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42; // decimal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-678900; // decimal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0755; // octal (decimal = 493)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0xC4E; // hexadecimal (decimal = 3150)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/*float*/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4.5678;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4.0;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8.7e4;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1.23E+11;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$score =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14.8; // $score = 14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$score;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5400000">
            <a:off x="5332957" y="2854384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Chapter 3 – Table 3-2. Type Casting Operators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429059" y="1628800"/>
            <a:ext cx="1448195" cy="23083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latin typeface="TheSansMonoConSemiLight"/>
              </a:rPr>
              <a:t>is_array</a:t>
            </a:r>
            <a:r>
              <a:rPr lang="en-US" dirty="0" smtClean="0">
                <a:latin typeface="TheSansMonoConSemiLight"/>
              </a:rPr>
              <a:t>()</a:t>
            </a:r>
            <a:r>
              <a:rPr lang="en-US" dirty="0" smtClean="0">
                <a:latin typeface="Utopia-Regular"/>
              </a:rPr>
              <a:t> </a:t>
            </a:r>
            <a:r>
              <a:rPr lang="en-US" dirty="0" err="1">
                <a:latin typeface="TheSansMonoConSemiLight"/>
              </a:rPr>
              <a:t>is_bool</a:t>
            </a:r>
            <a:r>
              <a:rPr lang="en-US" dirty="0" smtClean="0">
                <a:latin typeface="TheSansMonoConSemiLight"/>
              </a:rPr>
              <a:t>()</a:t>
            </a:r>
            <a:r>
              <a:rPr lang="en-US" dirty="0" smtClean="0">
                <a:latin typeface="Utopia-Regular"/>
              </a:rPr>
              <a:t> </a:t>
            </a:r>
            <a:r>
              <a:rPr lang="en-US" dirty="0" err="1">
                <a:latin typeface="TheSansMonoConSemiLight"/>
              </a:rPr>
              <a:t>is_float</a:t>
            </a:r>
            <a:r>
              <a:rPr lang="en-US" dirty="0" smtClean="0">
                <a:latin typeface="TheSansMonoConSemiLight"/>
              </a:rPr>
              <a:t>()</a:t>
            </a:r>
            <a:r>
              <a:rPr lang="en-US" dirty="0" smtClean="0">
                <a:latin typeface="Utopia-Regular"/>
              </a:rPr>
              <a:t> </a:t>
            </a:r>
            <a:r>
              <a:rPr lang="en-US" dirty="0" err="1">
                <a:latin typeface="TheSansMonoConSemiLight"/>
              </a:rPr>
              <a:t>is_integer</a:t>
            </a:r>
            <a:r>
              <a:rPr lang="en-US" dirty="0" smtClean="0">
                <a:latin typeface="TheSansMonoConSemiLight"/>
              </a:rPr>
              <a:t>()</a:t>
            </a:r>
            <a:r>
              <a:rPr lang="en-US" dirty="0" smtClean="0">
                <a:latin typeface="Utopia-Regular"/>
              </a:rPr>
              <a:t> </a:t>
            </a:r>
            <a:r>
              <a:rPr lang="en-US" dirty="0" err="1">
                <a:latin typeface="TheSansMonoConSemiLight"/>
              </a:rPr>
              <a:t>is_null</a:t>
            </a:r>
            <a:r>
              <a:rPr lang="en-US" dirty="0" smtClean="0">
                <a:latin typeface="TheSansMonoConSemiLight"/>
              </a:rPr>
              <a:t>()</a:t>
            </a:r>
            <a:r>
              <a:rPr lang="en-US" dirty="0" smtClean="0">
                <a:latin typeface="Utopia-Regular"/>
              </a:rPr>
              <a:t> </a:t>
            </a:r>
            <a:r>
              <a:rPr lang="en-US" dirty="0" err="1">
                <a:latin typeface="TheSansMonoConSemiLight"/>
              </a:rPr>
              <a:t>is_numeric</a:t>
            </a:r>
            <a:r>
              <a:rPr lang="en-US" dirty="0" smtClean="0">
                <a:latin typeface="TheSansMonoConSemiLight"/>
              </a:rPr>
              <a:t>()</a:t>
            </a:r>
            <a:r>
              <a:rPr lang="en-US" dirty="0" err="1" smtClean="0">
                <a:latin typeface="TheSansMonoConSemiLight"/>
              </a:rPr>
              <a:t>is_object</a:t>
            </a:r>
            <a:r>
              <a:rPr lang="en-US" dirty="0" smtClean="0">
                <a:latin typeface="TheSansMonoConSemiLight"/>
              </a:rPr>
              <a:t>()</a:t>
            </a:r>
            <a:endParaRPr lang="en-US" dirty="0">
              <a:latin typeface="Utopia-Regular"/>
            </a:endParaRPr>
          </a:p>
          <a:p>
            <a:r>
              <a:rPr lang="en-US" dirty="0" err="1" smtClean="0">
                <a:latin typeface="TheSansMonoConSemiLight"/>
              </a:rPr>
              <a:t>is_string</a:t>
            </a:r>
            <a:r>
              <a:rPr lang="en-US" dirty="0" smtClean="0">
                <a:latin typeface="TheSansMonoConSemiLight"/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30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PHP</a:t>
            </a:r>
            <a:br>
              <a:rPr lang="en-GB" dirty="0" smtClean="0"/>
            </a:br>
            <a:r>
              <a:rPr lang="en-GB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812905"/>
            <a:ext cx="8928992" cy="5112568"/>
          </a:xfrm>
        </p:spPr>
        <p:txBody>
          <a:bodyPr/>
          <a:lstStyle/>
          <a:p>
            <a:r>
              <a:rPr lang="en-GB" dirty="0" smtClean="0"/>
              <a:t>Strings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Constants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92D2C-3124-4B9F-8693-81EB4D9B1E60}" type="datetime1">
              <a:rPr lang="en-GB" smtClean="0"/>
              <a:pPr/>
              <a:t>12/01/2017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59A9-BE8C-4241-92B6-F65938ABAFA6}" type="slidenum">
              <a:rPr lang="en-GB" smtClean="0"/>
              <a:t>18</a:t>
            </a:fld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1349767"/>
            <a:ext cx="8856984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echo "9 string";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cho 'hi "Sam"';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$word = "word";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echo $word[1]; //o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"first"; $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secondName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" second";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echo $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.$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secondName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//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concatentation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.= $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secondName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//$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$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.$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secondName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4725144"/>
            <a:ext cx="633670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define("PI", 3.141592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("The value of pi is %f", PI);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44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Compound Datatypes</a:t>
            </a:r>
            <a:br>
              <a:rPr lang="en-GB" dirty="0" smtClean="0"/>
            </a:br>
            <a:r>
              <a:rPr lang="en-GB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92D2C-3124-4B9F-8693-81EB4D9B1E60}" type="datetime1">
              <a:rPr lang="en-GB" smtClean="0"/>
              <a:pPr/>
              <a:t>12/01/2017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59A9-BE8C-4241-92B6-F65938ABAFA6}" type="slidenum">
              <a:rPr lang="en-GB" smtClean="0"/>
              <a:t>19</a:t>
            </a:fld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2858" y="1124744"/>
            <a:ext cx="9015958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$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months = array("January", "February", "March");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print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$months[1];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months[] = "April"; //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append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 the array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months[13] = "Error"; // does not have to be continuous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shows content of an array - useful when debugging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print_r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($months);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546" y="3552106"/>
            <a:ext cx="8943950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months = array(1 =&gt; "January", 2 =&gt; "February", 3=&gt; "March");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$months[1];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months = array("JAN" =&gt; "January", "FEB" =&gt; "February", "MAR" =&gt; "March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");print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$months["FEB"];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months = array(1 =&gt; "January", "FEB" =&gt; "February", "March");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($months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416502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Web Infrastructure - </a:t>
            </a:r>
            <a:r>
              <a:rPr lang="en-GB" dirty="0"/>
              <a:t>BASICS</a:t>
            </a:r>
            <a:br>
              <a:rPr lang="en-GB" dirty="0"/>
            </a:b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Client – Server Architecture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00000"/>
            </a:pPr>
            <a:r>
              <a:rPr lang="en-GB" sz="2600" b="1" dirty="0" smtClean="0"/>
              <a:t>Web Server</a:t>
            </a:r>
          </a:p>
          <a:p>
            <a:pPr lvl="1">
              <a:buSzPct val="100000"/>
            </a:pPr>
            <a:r>
              <a:rPr lang="en-GB" dirty="0" smtClean="0"/>
              <a:t>.. </a:t>
            </a:r>
            <a:r>
              <a:rPr lang="en-GB" dirty="0"/>
              <a:t>a program that, using the client/server model and the World Wide Web's Hypertext Transfer Protocol ( HTTP ), serves the files that form Web pages to Web users (whose computers contain HTTP clients that forward their requests). </a:t>
            </a:r>
            <a:endParaRPr lang="en-GB" dirty="0" smtClean="0"/>
          </a:p>
          <a:p>
            <a:pPr lvl="1">
              <a:buSzPct val="100000"/>
            </a:pPr>
            <a:endParaRPr lang="en-GB" dirty="0"/>
          </a:p>
          <a:p>
            <a:pPr lvl="1">
              <a:buSzPct val="100000"/>
            </a:pPr>
            <a:endParaRPr lang="en-GB" dirty="0" smtClean="0"/>
          </a:p>
          <a:p>
            <a:pPr lvl="1">
              <a:buSzPct val="100000"/>
            </a:pPr>
            <a:r>
              <a:rPr lang="en-GB" dirty="0" smtClean="0"/>
              <a:t>e.g. Apache, </a:t>
            </a:r>
            <a:r>
              <a:rPr lang="en-GB" dirty="0" err="1" smtClean="0"/>
              <a:t>Lighttpd</a:t>
            </a:r>
            <a:r>
              <a:rPr lang="en-GB" dirty="0" smtClean="0"/>
              <a:t>, IIS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92D2C-3124-4B9F-8693-81EB4D9B1E60}" type="datetime1">
              <a:rPr lang="en-GB" smtClean="0"/>
              <a:pPr/>
              <a:t>12/01/2017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59A9-BE8C-4241-92B6-F65938ABAFA6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831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Compound Datatypes</a:t>
            </a:r>
            <a:br>
              <a:rPr lang="en-GB" dirty="0" smtClean="0"/>
            </a:br>
            <a:r>
              <a:rPr lang="en-GB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is a collection of unordered </a:t>
            </a:r>
            <a:r>
              <a:rPr lang="en-US" dirty="0" smtClean="0"/>
              <a:t>data (usually!)</a:t>
            </a:r>
            <a:endParaRPr lang="en-US" dirty="0"/>
          </a:p>
          <a:p>
            <a:r>
              <a:rPr lang="en-US" dirty="0" smtClean="0"/>
              <a:t>Arrays </a:t>
            </a:r>
            <a:r>
              <a:rPr lang="en-US" dirty="0"/>
              <a:t>are variable sized</a:t>
            </a:r>
          </a:p>
          <a:p>
            <a:r>
              <a:rPr lang="en-US" dirty="0"/>
              <a:t>Arrays have keys and values</a:t>
            </a:r>
          </a:p>
          <a:p>
            <a:r>
              <a:rPr lang="en-US" dirty="0"/>
              <a:t>Keys can be integers or strings </a:t>
            </a:r>
            <a:endParaRPr lang="en-US" dirty="0" smtClean="0"/>
          </a:p>
          <a:p>
            <a:r>
              <a:rPr lang="en-US" dirty="0" smtClean="0"/>
              <a:t>Keys </a:t>
            </a:r>
            <a:r>
              <a:rPr lang="en-US" dirty="0"/>
              <a:t>don’t even have to be the same type</a:t>
            </a:r>
          </a:p>
          <a:p>
            <a:r>
              <a:rPr lang="en-US" dirty="0" smtClean="0"/>
              <a:t>Keys </a:t>
            </a:r>
            <a:r>
              <a:rPr lang="en-US" dirty="0"/>
              <a:t>don’t occupy continuous space</a:t>
            </a:r>
          </a:p>
          <a:p>
            <a:r>
              <a:rPr lang="en-US" dirty="0"/>
              <a:t>Keys don’t need to be specified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92D2C-3124-4B9F-8693-81EB4D9B1E60}" type="datetime1">
              <a:rPr lang="en-GB" smtClean="0"/>
              <a:pPr/>
              <a:t>12/01/2017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59A9-BE8C-4241-92B6-F65938ABAFA6}" type="slidenum">
              <a:rPr lang="en-GB" smtClean="0"/>
              <a:t>20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4021" y="4005064"/>
            <a:ext cx="9015958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$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months = array("January", "February", "March");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unset($months[1]); //delete single item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($months); 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unset($months); //delete array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95081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Compound Datatypes</a:t>
            </a:r>
            <a:br>
              <a:rPr lang="en-GB" dirty="0" smtClean="0"/>
            </a:br>
            <a:r>
              <a:rPr lang="en-GB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92D2C-3124-4B9F-8693-81EB4D9B1E60}" type="datetime1">
              <a:rPr lang="en-GB" smtClean="0"/>
              <a:pPr/>
              <a:t>12/01/2017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59A9-BE8C-4241-92B6-F65938ABAFA6}" type="slidenum">
              <a:rPr lang="en-GB" smtClean="0"/>
              <a:t>21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4851" y="1124744"/>
            <a:ext cx="8971645" cy="5078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$countries = array (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"Ireland" =&gt; array(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"population" =&gt; "4.595 million",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"capital" =&gt; "Dublin"),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"USA" =&gt; array(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"population" =&gt; "318.9 million",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"capital" =&gt; "Washington, D.C."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 $countries["Ireland"]["capital"];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array_keys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($countries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array_values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($countries));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//searching for key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array_key_exists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Ireland",$countries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 print "Found";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searching for value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$months = array("JAN", "FEB");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JAN",$months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 print "Found";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44975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Compound Datatypes</a:t>
            </a:r>
            <a:br>
              <a:rPr lang="en-GB" dirty="0" smtClean="0"/>
            </a:br>
            <a:r>
              <a:rPr lang="en-GB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92D2C-3124-4B9F-8693-81EB4D9B1E60}" type="datetime1">
              <a:rPr lang="en-GB" smtClean="0"/>
              <a:pPr/>
              <a:t>12/01/2017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59A9-BE8C-4241-92B6-F65938ABAFA6}" type="slidenum">
              <a:rPr lang="en-GB" smtClean="0"/>
              <a:t>22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4851" y="1124744"/>
            <a:ext cx="8971645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$countries = array ( "Ireland", "Japan", "China");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 count($countries); //count number of elements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($countries); //array sort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($countries);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($countries); //array reverse sort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($countries);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otherCountries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array ( "Poland", "Germany", "Korea");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array_merge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($countries,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otherCountries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)); //many other array related functions like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array_slice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array_intersect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410833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Control Structures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Conditional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92D2C-3124-4B9F-8693-81EB4D9B1E60}" type="datetime1">
              <a:rPr lang="en-GB" smtClean="0"/>
              <a:pPr/>
              <a:t>12/01/2017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59A9-BE8C-4241-92B6-F65938ABAFA6}" type="slidenum">
              <a:rPr lang="en-GB" smtClean="0"/>
              <a:t>23</a:t>
            </a:fld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1005706"/>
            <a:ext cx="8640960" cy="5078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userInput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secretNumber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"&lt;p&gt;Congratulations!&lt;/p&gt;";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userInput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secretNumber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&lt; 10)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"&lt;p&gt;You're getting close!&lt;/p&gt;";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else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echo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"&lt;p&gt;Sorry!&lt;/p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&gt;"; 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$category = "news";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($category) 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"news":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echo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"&lt;p&gt;What's happening around the world&lt;/p&gt;";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break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"weather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echo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"&lt;p&gt;Your weekly forecast&lt;/p&gt;";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break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default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echo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"&lt;p&gt;Welcome to my Web site&lt;/p&gt;";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70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Looping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92D2C-3124-4B9F-8693-81EB4D9B1E60}" type="datetime1">
              <a:rPr lang="en-GB" smtClean="0"/>
              <a:pPr/>
              <a:t>12/01/2017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59A9-BE8C-4241-92B6-F65938ABAFA6}" type="slidenum">
              <a:rPr lang="en-GB" smtClean="0"/>
              <a:t>24</a:t>
            </a:fld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1005706"/>
            <a:ext cx="8856984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$count = 1;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($count &lt; 5) 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 squared = %d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/&gt;", $count, pow($count, 2));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$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count++;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2" y="2852936"/>
            <a:ext cx="8856984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$count = 11;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 squared = %d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/&gt;", $count, pow($count, 2));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while ($count &lt; 10);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9512" y="4725144"/>
            <a:ext cx="8856984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($kilometers = 1; $kilometers &lt;= 5; $kilometers++) {</a:t>
            </a:r>
          </a:p>
          <a:p>
            <a:r>
              <a:rPr lang="da-D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printf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("%d kilometers = %f miles &lt;br /&gt;", $kilometers, $kilometers*0.62140);</a:t>
            </a:r>
          </a:p>
          <a:p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99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Looping Statements</a:t>
            </a:r>
            <a:br>
              <a:rPr lang="en-GB" dirty="0" smtClean="0"/>
            </a:br>
            <a:r>
              <a:rPr lang="en-GB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92D2C-3124-4B9F-8693-81EB4D9B1E60}" type="datetime1">
              <a:rPr lang="en-GB" smtClean="0"/>
              <a:pPr/>
              <a:t>12/01/2017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59A9-BE8C-4241-92B6-F65938ABAFA6}" type="slidenum">
              <a:rPr lang="en-GB" smtClean="0"/>
              <a:t>25</a:t>
            </a:fld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1005706"/>
            <a:ext cx="8856984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array(25,50,75,100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$value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print 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value."&lt;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$key=&gt; $value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print 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key." --&gt; ".$value."&lt;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BR&gt;";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83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Functions – Reusable code blocks</a:t>
            </a:r>
            <a:br>
              <a:rPr lang="en-GB" dirty="0" smtClean="0"/>
            </a:br>
            <a:r>
              <a:rPr lang="en-GB" dirty="0" smtClean="0"/>
              <a:t>Passing arguments by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92D2C-3124-4B9F-8693-81EB4D9B1E60}" type="datetime1">
              <a:rPr lang="en-GB" smtClean="0"/>
              <a:pPr/>
              <a:t>12/01/2017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59A9-BE8C-4241-92B6-F65938ABAFA6}" type="slidenum">
              <a:rPr lang="en-GB" smtClean="0"/>
              <a:t>26</a:t>
            </a:fld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1005706"/>
            <a:ext cx="8856984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calcSalesTax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($price, $tax)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$total = $price + ($price * $tax);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echo "Total cost: $total","&lt;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&gt;";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pricetag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15.00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salestax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.075;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calcSalesTax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pricetag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salestax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pricetag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.", ".$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salestax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2" y="3645024"/>
            <a:ext cx="8928992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calcSalesTax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($price,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tax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.075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$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total = $price + ($price * $tax);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$total;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pricetag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15.00; print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calcSalesTax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pricetag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35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Functions – Reusable code blocks</a:t>
            </a:r>
            <a:br>
              <a:rPr lang="en-GB" dirty="0" smtClean="0"/>
            </a:br>
            <a:r>
              <a:rPr lang="en-GB" dirty="0" smtClean="0"/>
              <a:t>Passing arguments by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92D2C-3124-4B9F-8693-81EB4D9B1E60}" type="datetime1">
              <a:rPr lang="en-GB" smtClean="0"/>
              <a:pPr/>
              <a:t>12/01/2017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59A9-BE8C-4241-92B6-F65938ABAFA6}" type="slidenum">
              <a:rPr lang="en-GB" smtClean="0"/>
              <a:t>27</a:t>
            </a:fld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1005706"/>
            <a:ext cx="8856984" cy="4801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calculateCost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$cost, $tax)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Modify the $cost variable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$cost = $cost + ($cost * $tax);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Perform some random change to the $tax variable.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$tax += 4;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$cost = 20.99;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$tax = 0.0575;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("Tax is %1.2f%%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/&gt;", $tax*100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//</a:t>
            </a:r>
            <a:r>
              <a:rPr lang="en-US" b="1" dirty="0"/>
              <a:t> Tax is 5.75% 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("Cost is: $%1.2f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/&gt;", $cost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//</a:t>
            </a:r>
            <a:r>
              <a:rPr lang="en-US" b="1" dirty="0"/>
              <a:t> Cost is: $20.99 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calculateCost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($cost, $tax);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("Tax is %1.2f%%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/&gt;", $tax*100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//</a:t>
            </a:r>
            <a:r>
              <a:rPr lang="en-US" b="1" dirty="0"/>
              <a:t> Tax is 5.75% 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("Cost is: $%1.2f", $cost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//</a:t>
            </a:r>
            <a:r>
              <a:rPr lang="en-US" b="1" dirty="0" smtClean="0"/>
              <a:t>Cost </a:t>
            </a:r>
            <a:r>
              <a:rPr lang="en-US" b="1" dirty="0"/>
              <a:t>is: $22.20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61532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Handling External Data	</a:t>
            </a:r>
            <a:br>
              <a:rPr lang="en-GB" dirty="0" smtClean="0"/>
            </a:br>
            <a:r>
              <a:rPr lang="en-GB" dirty="0" smtClean="0"/>
              <a:t>Query Strings ($_GET[])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www.google.ie/search?q=hats</a:t>
            </a:r>
            <a:r>
              <a:rPr lang="en-US" dirty="0" smtClean="0"/>
              <a:t> </a:t>
            </a:r>
          </a:p>
          <a:p>
            <a:r>
              <a:rPr lang="en-US" dirty="0"/>
              <a:t>GET displays variable names and values in </a:t>
            </a:r>
            <a:r>
              <a:rPr lang="en-US" dirty="0" smtClean="0"/>
              <a:t>URL</a:t>
            </a:r>
          </a:p>
          <a:p>
            <a:endParaRPr lang="en-US" dirty="0"/>
          </a:p>
          <a:p>
            <a:r>
              <a:rPr lang="en-US" dirty="0" smtClean="0"/>
              <a:t>print </a:t>
            </a:r>
            <a:r>
              <a:rPr lang="en-US" dirty="0"/>
              <a:t>"</a:t>
            </a:r>
            <a:r>
              <a:rPr lang="en-US" dirty="0" smtClean="0"/>
              <a:t>Search query </a:t>
            </a:r>
            <a:r>
              <a:rPr lang="en-US" dirty="0"/>
              <a:t>{$_</a:t>
            </a:r>
            <a:r>
              <a:rPr lang="en-US" dirty="0" smtClean="0"/>
              <a:t>GET['q']}&lt;</a:t>
            </a:r>
            <a:r>
              <a:rPr lang="en-US" dirty="0"/>
              <a:t>BR&gt;"; </a:t>
            </a:r>
            <a:r>
              <a:rPr lang="en-US" dirty="0" smtClean="0"/>
              <a:t>//hats</a:t>
            </a:r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www.yourwebsite.ie/getUser?id=12334&amp;action=edit</a:t>
            </a:r>
            <a:r>
              <a:rPr lang="en-US" dirty="0" smtClean="0"/>
              <a:t>  </a:t>
            </a:r>
          </a:p>
          <a:p>
            <a:r>
              <a:rPr lang="en-US" dirty="0"/>
              <a:t>print </a:t>
            </a:r>
            <a:r>
              <a:rPr lang="en-US" dirty="0" smtClean="0"/>
              <a:t>“User ID </a:t>
            </a:r>
            <a:r>
              <a:rPr lang="en-US" dirty="0"/>
              <a:t>{$_GET</a:t>
            </a:r>
            <a:r>
              <a:rPr lang="en-US" dirty="0" smtClean="0"/>
              <a:t>[‘id']}&lt;</a:t>
            </a:r>
            <a:r>
              <a:rPr lang="en-US" dirty="0"/>
              <a:t>BR&gt;"; </a:t>
            </a:r>
            <a:r>
              <a:rPr lang="en-US" dirty="0" smtClean="0"/>
              <a:t>//12334</a:t>
            </a:r>
          </a:p>
          <a:p>
            <a:r>
              <a:rPr lang="en-US" dirty="0"/>
              <a:t>print “User ID {$_GET</a:t>
            </a:r>
            <a:r>
              <a:rPr lang="en-US" dirty="0" smtClean="0"/>
              <a:t>[‘action']}&lt;</a:t>
            </a:r>
            <a:r>
              <a:rPr lang="en-US" dirty="0"/>
              <a:t>BR&gt;"; </a:t>
            </a:r>
            <a:r>
              <a:rPr lang="en-US" dirty="0" smtClean="0"/>
              <a:t>//edit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92D2C-3124-4B9F-8693-81EB4D9B1E60}" type="datetime1">
              <a:rPr lang="en-GB" smtClean="0"/>
              <a:pPr/>
              <a:t>12/01/2017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59A9-BE8C-4241-92B6-F65938ABAFA6}" type="slidenum">
              <a:rPr lang="en-GB" smtClean="0"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483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Handling External Data</a:t>
            </a:r>
            <a:br>
              <a:rPr lang="en-GB" dirty="0" smtClean="0"/>
            </a:br>
            <a:r>
              <a:rPr lang="en-GB" dirty="0" smtClean="0"/>
              <a:t>Forms ($_POST)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92D2C-3124-4B9F-8693-81EB4D9B1E60}" type="datetime1">
              <a:rPr lang="en-GB" smtClean="0"/>
              <a:pPr/>
              <a:t>12/01/2017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59A9-BE8C-4241-92B6-F65938ABAFA6}" type="slidenum">
              <a:rPr lang="en-GB" smtClean="0"/>
              <a:t>29</a:t>
            </a:fld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1005706"/>
            <a:ext cx="8856984" cy="5078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($_POST['name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']))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//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the name field is filled in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htmlentities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($_POST['name']);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$email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htmlentities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($_POST['email']);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("Hi %s!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/&gt;", $name);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("email %s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will soon be a spam-magnet!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/&gt;", $email);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&lt;form action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process.php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method="post"&gt;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p&gt; 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&lt;input type="text" id="name" name="name" size="20"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maxlength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="40" /&gt;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&lt;p&gt; Email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Address:&lt;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&lt;input type="text" id="email" name="email" size="20"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maxlength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="40" /&gt;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 type="submit" id="submit" name = "submit" value="Go!" /&gt;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93319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Web Infrastructure - BASICS</a:t>
            </a:r>
            <a:br>
              <a:rPr lang="en-GB" dirty="0"/>
            </a:b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 – Server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92D2C-3124-4B9F-8693-81EB4D9B1E60}" type="datetime1">
              <a:rPr lang="en-GB" smtClean="0"/>
              <a:pPr/>
              <a:t>12/01/2017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59A9-BE8C-4241-92B6-F65938ABAFA6}" type="slidenum">
              <a:rPr lang="en-GB" smtClean="0"/>
              <a:t>3</a:t>
            </a:fld>
            <a:endParaRPr lang="en-GB" dirty="0"/>
          </a:p>
        </p:txBody>
      </p:sp>
      <p:pic>
        <p:nvPicPr>
          <p:cNvPr id="1026" name="Picture 2" descr="Diagram of client-server transaction in internet browsing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56792"/>
            <a:ext cx="6480720" cy="400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11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Handling External Data</a:t>
            </a:r>
            <a:br>
              <a:rPr lang="en-GB" dirty="0" smtClean="0"/>
            </a:br>
            <a:r>
              <a:rPr lang="en-GB" dirty="0" smtClean="0"/>
              <a:t>Forms ($_POST) -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92D2C-3124-4B9F-8693-81EB4D9B1E60}" type="datetime1">
              <a:rPr lang="en-GB" smtClean="0"/>
              <a:pPr/>
              <a:t>12/01/2017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59A9-BE8C-4241-92B6-F65938ABAFA6}" type="slidenum">
              <a:rPr lang="en-GB" smtClean="0"/>
              <a:t>30</a:t>
            </a:fld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1005706"/>
            <a:ext cx="8856984" cy="49552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($_POST['name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']))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the name field is filled in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htmlentities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($_POST['name']);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$email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htmlentities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($_POST['email']);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("Hi %s!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/&gt;", $name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filter_var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($email, FILTER_VALIDATE_EMAIL))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"Invalid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email format";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else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("email %s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will soon be a spam-magnet!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/&gt;", $email);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&lt;form action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htmlspecialchars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($_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SERVER["PHP_SELF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"]);?&gt;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"method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="post"&gt;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p&gt; 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&lt;input type="text" id="name" name="name" size="20"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maxlength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&lt;p&gt; Email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Address:&lt;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&lt;input type="text" id="email" name="email" size="20"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maxlength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="40" /&gt;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input type="submit" id="submit" name = "submit" value="Go!"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/&gt; &lt;/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form&gt;</a:t>
            </a:r>
          </a:p>
        </p:txBody>
      </p:sp>
    </p:spTree>
    <p:extLst>
      <p:ext uri="{BB962C8B-B14F-4D97-AF65-F5344CB8AC3E}">
        <p14:creationId xmlns:p14="http://schemas.microsoft.com/office/powerpoint/2010/main" val="369124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Handling External Data</a:t>
            </a:r>
            <a:br>
              <a:rPr lang="en-GB" dirty="0" smtClean="0"/>
            </a:br>
            <a:r>
              <a:rPr lang="en-GB" dirty="0" smtClean="0"/>
              <a:t>Forms ($_POST) – Multivalued Form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92D2C-3124-4B9F-8693-81EB4D9B1E60}" type="datetime1">
              <a:rPr lang="en-GB" smtClean="0"/>
              <a:pPr/>
              <a:t>12/01/2017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59A9-BE8C-4241-92B6-F65938ABAFA6}" type="slidenum">
              <a:rPr lang="en-GB" smtClean="0"/>
              <a:t>31</a:t>
            </a:fld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1005706"/>
            <a:ext cx="8856984" cy="44319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($_POST['submit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'])) {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"You like the following languages:&lt;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/&gt;";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($_POST['languages'] AS $language)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$language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htmlentities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($language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echo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"$language&lt;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/&gt;";}}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&lt;form action="" method="post"&gt;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What's your favorite programming language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check all that apply):&lt;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&lt;input type="checkbox" name="languages[]" value="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csharp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/&gt;C#&lt;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&lt;input type="checkbox" name="languages[]" value="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jscript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JavaScript&lt;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&lt;input type="checkbox" name="languages[]" value="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perl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Perl&lt;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&lt;input type="checkbox" name="languages[]" value="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PHP&lt;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&lt;input type="submit" name="submit" value="Submit!" /&gt;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271020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Handling External Data</a:t>
            </a:r>
            <a:br>
              <a:rPr lang="en-GB" dirty="0" smtClean="0"/>
            </a:br>
            <a:r>
              <a:rPr lang="en-GB" dirty="0" smtClean="0"/>
              <a:t>File Upload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https://www.sitepoint.com/file-uploads-with-php</a:t>
            </a:r>
            <a:r>
              <a:rPr lang="en-US" dirty="0" smtClean="0">
                <a:hlinkClick r:id="rId2"/>
              </a:rPr>
              <a:t>/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www.w3schools.com/php/php_file_upload.asp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92D2C-3124-4B9F-8693-81EB4D9B1E60}" type="datetime1">
              <a:rPr lang="en-GB" smtClean="0"/>
              <a:pPr/>
              <a:t>12/01/2017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59A9-BE8C-4241-92B6-F65938ABAFA6}" type="slidenum">
              <a:rPr lang="en-GB" smtClean="0"/>
              <a:t>32</a:t>
            </a:fld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07504" y="1052736"/>
            <a:ext cx="8856984" cy="461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&lt;form action="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uploadmanager.php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enctype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="multipart/form-data" method="post"&gt;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Last Name:&lt;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 &lt;input type="text" name="name" value="" /&gt;&lt;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Notes:&lt;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 &lt;input type="file" name="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classnotes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value="" /&gt;&lt;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&lt;p&gt;&lt;input type="submit" name="submit" value="Submit Notes" /&gt;&lt;/p&gt;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&lt;/form&gt;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define ("FILEREPOSITORY","/home/www/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htdocs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/class/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classnotes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/"); //Set a constant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is_uploaded_file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($_FILES['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classnotes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']['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tmp_name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'])) { //file posted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finfo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finfo_open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(FILEINFO_MIME_TYPE);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mime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finfo_file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finfo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$_FILES['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classnotes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']['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tmp_name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($mime != "application/pdf") { //is it a pdf?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echo "&lt;p&gt;Class notes must be uploaded in PDF format.&lt;/p&gt;";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{ /* move uploaded file to final destination.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$name = $_POST['name'];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$result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move_uploaded_file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($_FILES['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classnotes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']['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tmp_name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'],   FILEREPOSITORY."/$name.pdf");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($result == 1) echo "&lt;p&gt;File successfully uploaded.&lt;/p&gt;";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else echo "&lt;p&gt;There was a problem uploading the file.&lt;/p&gt;";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//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//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56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PHP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www.w3schools.com/php/php_forms.asp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https://www.formget.com/php-post-get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92D2C-3124-4B9F-8693-81EB4D9B1E60}" type="datetime1">
              <a:rPr lang="en-GB" smtClean="0"/>
              <a:pPr/>
              <a:t>12/01/2017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59A9-BE8C-4241-92B6-F65938ABAFA6}" type="slidenum">
              <a:rPr lang="en-GB" smtClean="0"/>
              <a:t>33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166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Object-Oriented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00" y="960354"/>
            <a:ext cx="8928992" cy="5112568"/>
          </a:xfrm>
        </p:spPr>
        <p:txBody>
          <a:bodyPr>
            <a:normAutofit lnSpcReduction="10000"/>
          </a:bodyPr>
          <a:lstStyle/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private </a:t>
            </a:r>
            <a:r>
              <a:rPr lang="en-US" sz="1800" dirty="0"/>
              <a:t>- only the same class can access the property/method</a:t>
            </a:r>
          </a:p>
          <a:p>
            <a:r>
              <a:rPr lang="en-US" sz="1800" dirty="0"/>
              <a:t>protected - only the same class and classes derived from that class can access the property/method</a:t>
            </a:r>
          </a:p>
          <a:p>
            <a:r>
              <a:rPr lang="en-US" sz="1800" dirty="0"/>
              <a:t>public - have no access restrictions </a:t>
            </a:r>
            <a:endParaRPr lang="en-US" sz="1800" dirty="0" smtClean="0"/>
          </a:p>
          <a:p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92D2C-3124-4B9F-8693-81EB4D9B1E60}" type="datetime1">
              <a:rPr lang="en-GB" smtClean="0"/>
              <a:pPr/>
              <a:t>12/01/2017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59A9-BE8C-4241-92B6-F65938ABAFA6}" type="slidenum">
              <a:rPr lang="en-GB" smtClean="0"/>
              <a:t>34</a:t>
            </a:fld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97200" y="960354"/>
            <a:ext cx="8856984" cy="37548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class User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$name;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protected $wage;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$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$count;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__construct($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userWage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=500, $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userDob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="NONE") { 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self::$count++;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$this-&gt;name = $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$this-&gt;wage = $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userWage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$this-&gt;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$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userDob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function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newName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 $this-&gt;name = $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newName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function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return $this-&gt;name;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function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getWage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return $this-&gt;wage;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function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getDob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 return $this-&gt;$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function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getUserCount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 return self::$count;}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60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Object-Oriented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t’s </a:t>
            </a:r>
            <a:r>
              <a:rPr lang="en-US" dirty="0"/>
              <a:t>common practice to place each class in a separate file</a:t>
            </a:r>
            <a:r>
              <a:rPr lang="en-US" dirty="0" smtClean="0"/>
              <a:t>.</a:t>
            </a:r>
            <a:r>
              <a:rPr lang="en-US" dirty="0"/>
              <a:t>	</a:t>
            </a:r>
            <a:endParaRPr lang="en-US" dirty="0" smtClean="0"/>
          </a:p>
          <a:p>
            <a:pPr lvl="1"/>
            <a:r>
              <a:rPr lang="en-GB" dirty="0" smtClean="0"/>
              <a:t>e.g. models/</a:t>
            </a:r>
            <a:r>
              <a:rPr lang="en-GB" dirty="0" err="1" smtClean="0"/>
              <a:t>User.class.php</a:t>
            </a:r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Ref:</a:t>
            </a:r>
          </a:p>
          <a:p>
            <a:pPr lvl="2"/>
            <a:r>
              <a:rPr lang="en-GB" dirty="0" smtClean="0"/>
              <a:t>Page 192 for auto-loading classes.</a:t>
            </a:r>
          </a:p>
          <a:p>
            <a:pPr lvl="2"/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stackoverflow.com/questions/3546160/include-include-once-require-or-require-once</a:t>
            </a:r>
            <a:r>
              <a:rPr lang="en-GB" dirty="0" smtClean="0"/>
              <a:t> 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92D2C-3124-4B9F-8693-81EB4D9B1E60}" type="datetime1">
              <a:rPr lang="en-GB" smtClean="0"/>
              <a:pPr/>
              <a:t>12/01/2017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59A9-BE8C-4241-92B6-F65938ABAFA6}" type="slidenum">
              <a:rPr lang="en-GB" smtClean="0"/>
              <a:t>35</a:t>
            </a:fld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43508" y="1916832"/>
            <a:ext cx="8856984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require_ones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("models/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User.class.php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require_ones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models/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Item.class.php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$user1 = new User("John");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$user2 = new User("Mary");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 $user1-&gt;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 $user2-&gt;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getWage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 $user2-&gt;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getUserCount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40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(MY)SQL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Create Read Update and Delete (CRUD) Operations using SQL</a:t>
            </a:r>
          </a:p>
          <a:p>
            <a:r>
              <a:rPr lang="en-GB" dirty="0" smtClean="0"/>
              <a:t>Recommended tutorials: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://www.ntu.edu.sg/home/ehchua/programming/sql/MySQL_Beginner.html</a:t>
            </a:r>
          </a:p>
          <a:p>
            <a:pPr lvl="1"/>
            <a:r>
              <a:rPr lang="en-US" dirty="0">
                <a:hlinkClick r:id="rId2"/>
              </a:rPr>
              <a:t>http://www.phpforkids.com/mysql/mysql-tutorial-table-of-contents.php</a:t>
            </a:r>
            <a:r>
              <a:rPr lang="en-US" dirty="0"/>
              <a:t> </a:t>
            </a:r>
            <a:endParaRPr lang="en-US" dirty="0" smtClean="0"/>
          </a:p>
          <a:p>
            <a:pPr lvl="1"/>
            <a:endParaRPr lang="en-GB" dirty="0"/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DATABASE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ClassRoom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Students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varchar(30) NOT NULL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varchar(30) NOT NULL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NOT NULL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Major varchar(20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Dorm varchar(20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PRIMARY KEY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    );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92D2C-3124-4B9F-8693-81EB4D9B1E60}" type="datetime1">
              <a:rPr lang="en-GB" smtClean="0"/>
              <a:pPr/>
              <a:t>12/01/2017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59A9-BE8C-4241-92B6-F65938ABAFA6}" type="slidenum">
              <a:rPr lang="en-GB" smtClean="0"/>
              <a:t>36</a:t>
            </a:fld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5496" y="5949280"/>
            <a:ext cx="47525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http://cse.unl.edu/~</a:t>
            </a:r>
            <a:r>
              <a:rPr lang="en-US" sz="700" dirty="0" smtClean="0"/>
              <a:t>sscott/ShowFiles/SQL/CheatSheet/SQLCheatSheet.html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143161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(MY)SQL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INTO Students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StudentID,FirstName,LastName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VALUES (123456789,'John','Smith');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UPDATE Students SET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='Jones' WHERE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=987654321;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LastName,FirstName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FROM Students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WHERE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LIKE '%123%';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92D2C-3124-4B9F-8693-81EB4D9B1E60}" type="datetime1">
              <a:rPr lang="en-GB" smtClean="0"/>
              <a:pPr/>
              <a:t>12/01/2017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59A9-BE8C-4241-92B6-F65938ABAFA6}" type="slidenum">
              <a:rPr lang="en-GB" smtClean="0"/>
              <a:t>37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35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(MY)SQL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LastName,COUNT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(*)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FROM Students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GROUP BY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HAVING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like '%son';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Students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WHERE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like '%Smith%';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AND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='John';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92D2C-3124-4B9F-8693-81EB4D9B1E60}" type="datetime1">
              <a:rPr lang="en-GB" smtClean="0"/>
              <a:pPr/>
              <a:t>12/01/2017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59A9-BE8C-4241-92B6-F65938ABAFA6}" type="slidenum">
              <a:rPr lang="en-GB" smtClean="0"/>
              <a:t>38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501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Data Access with PHP PDO</a:t>
            </a:r>
            <a:br>
              <a:rPr lang="en-GB" dirty="0" smtClean="0"/>
            </a:br>
            <a:r>
              <a:rPr lang="en-GB" dirty="0" smtClean="0"/>
              <a:t>Executing Queries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Executing a query with no result set:  INSERT, UPDATE, DELETE</a:t>
            </a:r>
          </a:p>
          <a:p>
            <a:pPr lvl="1"/>
            <a:r>
              <a:rPr lang="en-GB" dirty="0" smtClean="0"/>
              <a:t>PDO::exec() method</a:t>
            </a:r>
          </a:p>
          <a:p>
            <a:r>
              <a:rPr lang="en-GB" dirty="0" smtClean="0"/>
              <a:t>Executing a query a single time</a:t>
            </a:r>
          </a:p>
          <a:p>
            <a:pPr lvl="1"/>
            <a:r>
              <a:rPr lang="en-GB" dirty="0" smtClean="0"/>
              <a:t>PDO::query() method</a:t>
            </a:r>
          </a:p>
          <a:p>
            <a:r>
              <a:rPr lang="en-GB" dirty="0" smtClean="0"/>
              <a:t>Executing a query multiple times with different/multiple parameters</a:t>
            </a:r>
          </a:p>
          <a:p>
            <a:pPr lvl="1"/>
            <a:r>
              <a:rPr lang="en-GB" dirty="0" smtClean="0"/>
              <a:t>PDO::query() with prepared statement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92D2C-3124-4B9F-8693-81EB4D9B1E60}" type="datetime1">
              <a:rPr lang="en-GB" smtClean="0"/>
              <a:pPr/>
              <a:t>12/01/2017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59A9-BE8C-4241-92B6-F65938ABAFA6}" type="slidenum">
              <a:rPr lang="en-GB" smtClean="0"/>
              <a:t>39</a:t>
            </a:fld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1182231"/>
            <a:ext cx="8856984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PDO("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mysql:host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localhost;dbname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buynsell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dbuser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"secret");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catch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PDOException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$exception) {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("Connection error: %s", $exception-&gt;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getMessage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());}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85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Web Infrastructure</a:t>
            </a:r>
            <a:r>
              <a:rPr lang="en-GB" dirty="0" smtClean="0"/>
              <a:t> - </a:t>
            </a:r>
            <a:r>
              <a:rPr lang="en-GB" dirty="0"/>
              <a:t>BASICS</a:t>
            </a:r>
            <a:br>
              <a:rPr lang="en-GB" dirty="0"/>
            </a:b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 – Server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92D2C-3124-4B9F-8693-81EB4D9B1E60}" type="datetime1">
              <a:rPr lang="en-GB" smtClean="0"/>
              <a:pPr/>
              <a:t>12/01/2017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59A9-BE8C-4241-92B6-F65938ABAFA6}" type="slidenum">
              <a:rPr lang="en-GB" smtClean="0"/>
              <a:t>4</a:t>
            </a:fld>
            <a:endParaRPr lang="en-GB" dirty="0"/>
          </a:p>
        </p:txBody>
      </p:sp>
      <p:pic>
        <p:nvPicPr>
          <p:cNvPr id="2050" name="Picture 2" descr="Diagram of client-server transactions while browsing a dynamic websit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12776"/>
            <a:ext cx="6879550" cy="4253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60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Data Access with PHP PDO</a:t>
            </a:r>
            <a:br>
              <a:rPr lang="en-GB" dirty="0" smtClean="0"/>
            </a:br>
            <a:r>
              <a:rPr lang="en-GB" dirty="0" smtClean="0"/>
              <a:t>Executing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92D2C-3124-4B9F-8693-81EB4D9B1E60}" type="datetime1">
              <a:rPr lang="en-GB" smtClean="0"/>
              <a:pPr/>
              <a:t>12/01/2017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59A9-BE8C-4241-92B6-F65938ABAFA6}" type="slidenum">
              <a:rPr lang="en-GB" smtClean="0"/>
              <a:t>40</a:t>
            </a:fld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07504" y="955750"/>
            <a:ext cx="8856984" cy="50475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PDO("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mysql:host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localhost;dbname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buynsell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dbuser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"secret");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catch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PDOException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$exception) {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("Connection error: %s", $exception-&gt;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getMessage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query = "UPDATE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items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title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=‘DVD Player'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id=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'ZP457321'";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$affected = $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-&gt;exec($query);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"Total rows affected: $affected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Create and prepare the query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$query = "INSERT INTO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items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:id,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title = :title";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$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-&gt;prepare($query);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Execute the query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-&gt;execute(array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(':id'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=&gt; '123213', ':title' =&gt;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‘Xbox One'));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Execute again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-&gt;execute(array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(':id'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=&gt; '122213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':title' =&gt;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‘iPhone 6'));</a:t>
            </a:r>
          </a:p>
          <a:p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$query = "INSERT INTO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items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?, title =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?";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$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-&gt;prepare($query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bindParam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(1,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'123213');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bindParam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(2, ‘Xbox One');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-&gt;execute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61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Data Access with PHP PDO</a:t>
            </a:r>
            <a:br>
              <a:rPr lang="en-GB" dirty="0" smtClean="0"/>
            </a:br>
            <a:r>
              <a:rPr lang="en-GB" dirty="0" smtClean="0"/>
              <a:t>Retrieving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92D2C-3124-4B9F-8693-81EB4D9B1E60}" type="datetime1">
              <a:rPr lang="en-GB" smtClean="0"/>
              <a:pPr/>
              <a:t>12/01/2017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59A9-BE8C-4241-92B6-F65938ABAFA6}" type="slidenum">
              <a:rPr lang="en-GB" smtClean="0"/>
              <a:t>41</a:t>
            </a:fld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07504" y="955750"/>
            <a:ext cx="8856984" cy="50475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$query = "SELECT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id,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title FROM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items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ORDER BY title";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$result = $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-&gt;query($query);</a:t>
            </a:r>
          </a:p>
          <a:p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("%d fields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returned.", $result-&gt;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columnCount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 //2 fields returned.</a:t>
            </a:r>
          </a:p>
          <a:p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//Retrieving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Next Row in the Result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$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-&gt;query("SELECT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id,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title FROM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items ORDER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BY title");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($row = $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-&gt;fetch(PDO::FETCH_ASSOC)) {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$id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$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row['id'];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title = $row['title'];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("Item: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%s (%s) 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/&gt;", $title,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$id);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//Simultaneously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Returning All Result Set Rows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$rows = $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fetchAll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($rows as $row) {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$id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$row[0];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$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title = $row[1];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("Item: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%s (%s) 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/&gt;", $title,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$id);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//Fetching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Single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$id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$result-&gt;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fetchColumn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(0);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//fetch, first column (first row)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echo "tem: $id";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31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Sessions and 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 </a:t>
            </a:r>
            <a:r>
              <a:rPr lang="en-US" dirty="0"/>
              <a:t>is a stateless </a:t>
            </a:r>
            <a:r>
              <a:rPr lang="en-US" dirty="0" smtClean="0"/>
              <a:t>protocol; </a:t>
            </a:r>
            <a:r>
              <a:rPr lang="en-US" dirty="0"/>
              <a:t>It remembers nothing </a:t>
            </a:r>
            <a:r>
              <a:rPr lang="en-US" dirty="0" smtClean="0"/>
              <a:t>about the  </a:t>
            </a:r>
            <a:r>
              <a:rPr lang="en-US" dirty="0"/>
              <a:t>previous </a:t>
            </a:r>
            <a:r>
              <a:rPr lang="en-US" dirty="0" smtClean="0"/>
              <a:t>data transfers</a:t>
            </a:r>
          </a:p>
          <a:p>
            <a:endParaRPr lang="en-GB" dirty="0"/>
          </a:p>
          <a:p>
            <a:r>
              <a:rPr lang="en-GB" dirty="0" smtClean="0"/>
              <a:t>Need for persistence:</a:t>
            </a:r>
          </a:p>
          <a:p>
            <a:pPr lvl="1"/>
            <a:r>
              <a:rPr lang="en-US" dirty="0"/>
              <a:t>PHP needs to remember previous instances of </a:t>
            </a:r>
            <a:r>
              <a:rPr lang="en-US" dirty="0" smtClean="0"/>
              <a:t>web site/page being </a:t>
            </a:r>
            <a:r>
              <a:rPr lang="en-US" dirty="0"/>
              <a:t>requested by a </a:t>
            </a:r>
            <a:r>
              <a:rPr lang="en-US" dirty="0" smtClean="0"/>
              <a:t>client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Keep track </a:t>
            </a:r>
            <a:r>
              <a:rPr lang="en-US" altLang="zh-TW" dirty="0">
                <a:ea typeface="新細明體" pitchFamily="18" charset="-120"/>
              </a:rPr>
              <a:t>of users as they traverse from one web page </a:t>
            </a:r>
            <a:r>
              <a:rPr lang="en-US" altLang="zh-TW" dirty="0" smtClean="0">
                <a:ea typeface="新細明體" pitchFamily="18" charset="-120"/>
              </a:rPr>
              <a:t>to </a:t>
            </a:r>
            <a:r>
              <a:rPr lang="en-US" altLang="zh-TW" dirty="0">
                <a:ea typeface="新細明體" pitchFamily="18" charset="-120"/>
              </a:rPr>
              <a:t>another within a website</a:t>
            </a:r>
            <a:endParaRPr lang="en-US" dirty="0" smtClean="0"/>
          </a:p>
          <a:p>
            <a:pPr lvl="2"/>
            <a:r>
              <a:rPr lang="en-GB" dirty="0" smtClean="0"/>
              <a:t>E.g. An online survey/questionnaire,  c</a:t>
            </a:r>
            <a:r>
              <a:rPr lang="en-US" dirty="0" smtClean="0"/>
              <a:t>counting </a:t>
            </a:r>
            <a:r>
              <a:rPr lang="en-US" dirty="0"/>
              <a:t>the number of "hits" on a </a:t>
            </a:r>
            <a:r>
              <a:rPr lang="en-US" dirty="0" smtClean="0"/>
              <a:t>website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Two </a:t>
            </a:r>
            <a:r>
              <a:rPr lang="en-US" dirty="0"/>
              <a:t>ways to achieve </a:t>
            </a:r>
            <a:r>
              <a:rPr lang="en-US" dirty="0" smtClean="0"/>
              <a:t>persistence in PHP: Cookies &amp; Sessions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92D2C-3124-4B9F-8693-81EB4D9B1E60}" type="datetime1">
              <a:rPr lang="en-GB" smtClean="0"/>
              <a:pPr/>
              <a:t>12/01/2017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59A9-BE8C-4241-92B6-F65938ABAFA6}" type="slidenum">
              <a:rPr lang="en-GB" smtClean="0"/>
              <a:t>42</a:t>
            </a:fld>
            <a:endParaRPr lang="en-GB" dirty="0"/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5498575" y="5229220"/>
            <a:ext cx="900112" cy="823717"/>
          </a:xfrm>
          <a:prstGeom prst="roundRect">
            <a:avLst>
              <a:gd name="adj" fmla="val 125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90000" tIns="56340" rIns="90000" bIns="45000" anchor="ctr" anchorCtr="1"/>
          <a:lstStyle>
            <a:lvl1pPr eaLnBrk="0">
              <a:tabLst>
                <a:tab pos="723900" algn="l"/>
              </a:tabLst>
              <a:defRPr>
                <a:solidFill>
                  <a:schemeClr val="tx1"/>
                </a:solidFill>
                <a:latin typeface="Luxi Sans" pitchFamily="16" charset="0"/>
              </a:defRPr>
            </a:lvl1pPr>
            <a:lvl2pPr eaLnBrk="0">
              <a:tabLst>
                <a:tab pos="723900" algn="l"/>
              </a:tabLst>
              <a:defRPr>
                <a:solidFill>
                  <a:schemeClr val="tx1"/>
                </a:solidFill>
                <a:latin typeface="Luxi Sans" pitchFamily="16" charset="0"/>
              </a:defRPr>
            </a:lvl2pPr>
            <a:lvl3pPr eaLnBrk="0">
              <a:tabLst>
                <a:tab pos="723900" algn="l"/>
              </a:tabLst>
              <a:defRPr>
                <a:solidFill>
                  <a:schemeClr val="tx1"/>
                </a:solidFill>
                <a:latin typeface="Luxi Sans" pitchFamily="16" charset="0"/>
              </a:defRPr>
            </a:lvl3pPr>
            <a:lvl4pPr eaLnBrk="0">
              <a:tabLst>
                <a:tab pos="723900" algn="l"/>
              </a:tabLst>
              <a:defRPr>
                <a:solidFill>
                  <a:schemeClr val="tx1"/>
                </a:solidFill>
                <a:latin typeface="Luxi Sans" pitchFamily="16" charset="0"/>
              </a:defRPr>
            </a:lvl4pPr>
            <a:lvl5pPr eaLnBrk="0">
              <a:tabLst>
                <a:tab pos="723900" algn="l"/>
              </a:tabLst>
              <a:defRPr>
                <a:solidFill>
                  <a:schemeClr val="tx1"/>
                </a:solidFill>
                <a:latin typeface="Luxi Sans" pitchFamily="16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Luxi Sans" pitchFamily="16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Luxi Sans" pitchFamily="16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Luxi Sans" pitchFamily="16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Luxi Sans" pitchFamily="16" charset="0"/>
              </a:defRPr>
            </a:lvl9pPr>
          </a:lstStyle>
          <a:p>
            <a:pPr algn="ctr" eaLnBrk="1"/>
            <a:r>
              <a:rPr lang="en-GB" altLang="en-US">
                <a:solidFill>
                  <a:srgbClr val="000000"/>
                </a:solidFill>
              </a:rPr>
              <a:t>HTTP</a:t>
            </a:r>
          </a:p>
          <a:p>
            <a:pPr algn="ctr" eaLnBrk="1"/>
            <a:r>
              <a:rPr lang="en-GB" altLang="en-US">
                <a:solidFill>
                  <a:srgbClr val="000000"/>
                </a:solidFill>
              </a:rPr>
              <a:t>server</a:t>
            </a:r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2973180" y="5013796"/>
            <a:ext cx="1079500" cy="1079500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90000" tIns="56340" rIns="90000" bIns="45000" anchor="ctr" anchorCtr="1"/>
          <a:lstStyle>
            <a:lvl1pPr eaLnBrk="0">
              <a:tabLst>
                <a:tab pos="723900" algn="l"/>
              </a:tabLst>
              <a:defRPr>
                <a:solidFill>
                  <a:schemeClr val="tx1"/>
                </a:solidFill>
                <a:latin typeface="Luxi Sans" pitchFamily="16" charset="0"/>
              </a:defRPr>
            </a:lvl1pPr>
            <a:lvl2pPr eaLnBrk="0">
              <a:tabLst>
                <a:tab pos="723900" algn="l"/>
              </a:tabLst>
              <a:defRPr>
                <a:solidFill>
                  <a:schemeClr val="tx1"/>
                </a:solidFill>
                <a:latin typeface="Luxi Sans" pitchFamily="16" charset="0"/>
              </a:defRPr>
            </a:lvl2pPr>
            <a:lvl3pPr eaLnBrk="0">
              <a:tabLst>
                <a:tab pos="723900" algn="l"/>
              </a:tabLst>
              <a:defRPr>
                <a:solidFill>
                  <a:schemeClr val="tx1"/>
                </a:solidFill>
                <a:latin typeface="Luxi Sans" pitchFamily="16" charset="0"/>
              </a:defRPr>
            </a:lvl3pPr>
            <a:lvl4pPr eaLnBrk="0">
              <a:tabLst>
                <a:tab pos="723900" algn="l"/>
              </a:tabLst>
              <a:defRPr>
                <a:solidFill>
                  <a:schemeClr val="tx1"/>
                </a:solidFill>
                <a:latin typeface="Luxi Sans" pitchFamily="16" charset="0"/>
              </a:defRPr>
            </a:lvl4pPr>
            <a:lvl5pPr eaLnBrk="0">
              <a:tabLst>
                <a:tab pos="723900" algn="l"/>
              </a:tabLst>
              <a:defRPr>
                <a:solidFill>
                  <a:schemeClr val="tx1"/>
                </a:solidFill>
                <a:latin typeface="Luxi Sans" pitchFamily="16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Luxi Sans" pitchFamily="16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Luxi Sans" pitchFamily="16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Luxi Sans" pitchFamily="16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Luxi Sans" pitchFamily="16" charset="0"/>
              </a:defRPr>
            </a:lvl9pPr>
          </a:lstStyle>
          <a:p>
            <a:pPr algn="ctr" eaLnBrk="1"/>
            <a:r>
              <a:rPr lang="en-GB" altLang="en-US" sz="1600">
                <a:solidFill>
                  <a:srgbClr val="000000"/>
                </a:solidFill>
              </a:rPr>
              <a:t>Client</a:t>
            </a: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H="1">
            <a:off x="4058711" y="5613065"/>
            <a:ext cx="14414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781954" y="5337360"/>
            <a:ext cx="1439863" cy="539750"/>
          </a:xfrm>
          <a:prstGeom prst="rect">
            <a:avLst/>
          </a:prstGeom>
          <a:solidFill>
            <a:srgbClr val="7DA647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0000" tIns="56340" rIns="90000" bIns="45000" anchor="ctr"/>
          <a:lstStyle>
            <a:lvl1pPr eaLnBrk="0">
              <a:tabLst>
                <a:tab pos="723900" algn="l"/>
              </a:tabLst>
              <a:defRPr>
                <a:solidFill>
                  <a:schemeClr val="tx1"/>
                </a:solidFill>
                <a:latin typeface="Luxi Sans" pitchFamily="16" charset="0"/>
              </a:defRPr>
            </a:lvl1pPr>
            <a:lvl2pPr eaLnBrk="0">
              <a:tabLst>
                <a:tab pos="723900" algn="l"/>
              </a:tabLst>
              <a:defRPr>
                <a:solidFill>
                  <a:schemeClr val="tx1"/>
                </a:solidFill>
                <a:latin typeface="Luxi Sans" pitchFamily="16" charset="0"/>
              </a:defRPr>
            </a:lvl2pPr>
            <a:lvl3pPr eaLnBrk="0">
              <a:tabLst>
                <a:tab pos="723900" algn="l"/>
              </a:tabLst>
              <a:defRPr>
                <a:solidFill>
                  <a:schemeClr val="tx1"/>
                </a:solidFill>
                <a:latin typeface="Luxi Sans" pitchFamily="16" charset="0"/>
              </a:defRPr>
            </a:lvl3pPr>
            <a:lvl4pPr eaLnBrk="0">
              <a:tabLst>
                <a:tab pos="723900" algn="l"/>
              </a:tabLst>
              <a:defRPr>
                <a:solidFill>
                  <a:schemeClr val="tx1"/>
                </a:solidFill>
                <a:latin typeface="Luxi Sans" pitchFamily="16" charset="0"/>
              </a:defRPr>
            </a:lvl4pPr>
            <a:lvl5pPr eaLnBrk="0">
              <a:tabLst>
                <a:tab pos="723900" algn="l"/>
              </a:tabLst>
              <a:defRPr>
                <a:solidFill>
                  <a:schemeClr val="tx1"/>
                </a:solidFill>
                <a:latin typeface="Luxi Sans" pitchFamily="16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Luxi Sans" pitchFamily="16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Luxi Sans" pitchFamily="16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Luxi Sans" pitchFamily="16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Luxi Sans" pitchFamily="16" charset="0"/>
              </a:defRPr>
            </a:lvl9pPr>
          </a:lstStyle>
          <a:p>
            <a:pPr algn="ctr" eaLnBrk="1"/>
            <a:r>
              <a:rPr lang="en-GB" altLang="en-US" dirty="0">
                <a:solidFill>
                  <a:srgbClr val="000000"/>
                </a:solidFill>
              </a:rPr>
              <a:t>Cookie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7596336" y="5318124"/>
            <a:ext cx="1260475" cy="539750"/>
          </a:xfrm>
          <a:prstGeom prst="rect">
            <a:avLst/>
          </a:prstGeom>
          <a:solidFill>
            <a:srgbClr val="FF66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0000" tIns="56340" rIns="90000" bIns="45000" anchor="ctr"/>
          <a:lstStyle>
            <a:lvl1pPr eaLnBrk="0">
              <a:tabLst>
                <a:tab pos="723900" algn="l"/>
              </a:tabLst>
              <a:defRPr>
                <a:solidFill>
                  <a:schemeClr val="tx1"/>
                </a:solidFill>
                <a:latin typeface="Luxi Sans" pitchFamily="16" charset="0"/>
              </a:defRPr>
            </a:lvl1pPr>
            <a:lvl2pPr eaLnBrk="0">
              <a:tabLst>
                <a:tab pos="723900" algn="l"/>
              </a:tabLst>
              <a:defRPr>
                <a:solidFill>
                  <a:schemeClr val="tx1"/>
                </a:solidFill>
                <a:latin typeface="Luxi Sans" pitchFamily="16" charset="0"/>
              </a:defRPr>
            </a:lvl2pPr>
            <a:lvl3pPr eaLnBrk="0">
              <a:tabLst>
                <a:tab pos="723900" algn="l"/>
              </a:tabLst>
              <a:defRPr>
                <a:solidFill>
                  <a:schemeClr val="tx1"/>
                </a:solidFill>
                <a:latin typeface="Luxi Sans" pitchFamily="16" charset="0"/>
              </a:defRPr>
            </a:lvl3pPr>
            <a:lvl4pPr eaLnBrk="0">
              <a:tabLst>
                <a:tab pos="723900" algn="l"/>
              </a:tabLst>
              <a:defRPr>
                <a:solidFill>
                  <a:schemeClr val="tx1"/>
                </a:solidFill>
                <a:latin typeface="Luxi Sans" pitchFamily="16" charset="0"/>
              </a:defRPr>
            </a:lvl4pPr>
            <a:lvl5pPr eaLnBrk="0">
              <a:tabLst>
                <a:tab pos="723900" algn="l"/>
              </a:tabLst>
              <a:defRPr>
                <a:solidFill>
                  <a:schemeClr val="tx1"/>
                </a:solidFill>
                <a:latin typeface="Luxi Sans" pitchFamily="16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Luxi Sans" pitchFamily="16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Luxi Sans" pitchFamily="16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Luxi Sans" pitchFamily="16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Luxi Sans" pitchFamily="16" charset="0"/>
              </a:defRPr>
            </a:lvl9pPr>
          </a:lstStyle>
          <a:p>
            <a:pPr algn="ctr" eaLnBrk="1"/>
            <a:r>
              <a:rPr lang="en-GB" altLang="en-US">
                <a:solidFill>
                  <a:srgbClr val="000000"/>
                </a:solidFill>
              </a:rPr>
              <a:t>Session</a:t>
            </a:r>
          </a:p>
        </p:txBody>
      </p:sp>
      <p:sp>
        <p:nvSpPr>
          <p:cNvPr id="24" name="Line 6"/>
          <p:cNvSpPr>
            <a:spLocks noChangeShapeType="1"/>
          </p:cNvSpPr>
          <p:nvPr/>
        </p:nvSpPr>
        <p:spPr bwMode="auto">
          <a:xfrm flipH="1">
            <a:off x="2221817" y="5587999"/>
            <a:ext cx="724583" cy="123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6"/>
          <p:cNvSpPr>
            <a:spLocks noChangeShapeType="1"/>
          </p:cNvSpPr>
          <p:nvPr/>
        </p:nvSpPr>
        <p:spPr bwMode="auto">
          <a:xfrm flipV="1">
            <a:off x="6418275" y="5587999"/>
            <a:ext cx="1178061" cy="51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6"/>
          <p:cNvSpPr>
            <a:spLocks noChangeShapeType="1"/>
          </p:cNvSpPr>
          <p:nvPr/>
        </p:nvSpPr>
        <p:spPr bwMode="auto">
          <a:xfrm flipH="1">
            <a:off x="4804041" y="4653136"/>
            <a:ext cx="1" cy="144016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4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ea typeface="新細明體" pitchFamily="18" charset="-120"/>
              </a:rPr>
              <a:t>Cookies include </a:t>
            </a:r>
            <a:r>
              <a:rPr lang="en-US" altLang="zh-TW" u="sng" dirty="0" smtClean="0">
                <a:ea typeface="新細明體" pitchFamily="18" charset="-120"/>
              </a:rPr>
              <a:t>data,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which a server-side script </a:t>
            </a:r>
            <a:r>
              <a:rPr lang="en-US" altLang="zh-TW" dirty="0" smtClean="0">
                <a:ea typeface="新細明體" pitchFamily="18" charset="-120"/>
              </a:rPr>
              <a:t>(e.g. PHP) sends </a:t>
            </a:r>
            <a:r>
              <a:rPr lang="en-US" altLang="zh-TW" dirty="0">
                <a:ea typeface="新細明體" pitchFamily="18" charset="-120"/>
              </a:rPr>
              <a:t>to a web client to keep for a </a:t>
            </a:r>
            <a:r>
              <a:rPr lang="en-US" altLang="zh-TW" u="sng" dirty="0">
                <a:ea typeface="新細明體" pitchFamily="18" charset="-120"/>
              </a:rPr>
              <a:t>period of time</a:t>
            </a:r>
            <a:r>
              <a:rPr lang="en-US" altLang="zh-TW" dirty="0" smtClean="0">
                <a:ea typeface="新細明體" pitchFamily="18" charset="-120"/>
              </a:rPr>
              <a:t>.</a:t>
            </a:r>
          </a:p>
          <a:p>
            <a:r>
              <a:rPr lang="en-US" dirty="0" smtClean="0"/>
              <a:t>Web browser saves data in the cookie as a small </a:t>
            </a:r>
            <a:r>
              <a:rPr lang="en-US" dirty="0"/>
              <a:t>file </a:t>
            </a:r>
            <a:r>
              <a:rPr lang="en-US" dirty="0" smtClean="0"/>
              <a:t>on </a:t>
            </a:r>
            <a:r>
              <a:rPr lang="en-US" dirty="0"/>
              <a:t>user’s computer</a:t>
            </a:r>
          </a:p>
          <a:p>
            <a:r>
              <a:rPr lang="en-US" altLang="zh-TW" dirty="0" smtClean="0">
                <a:ea typeface="新細明體" pitchFamily="18" charset="-120"/>
              </a:rPr>
              <a:t>On </a:t>
            </a:r>
            <a:r>
              <a:rPr lang="en-US" altLang="zh-TW" dirty="0">
                <a:ea typeface="新細明體" pitchFamily="18" charset="-120"/>
              </a:rPr>
              <a:t>every subsequent HTTP </a:t>
            </a:r>
            <a:r>
              <a:rPr lang="en-US" altLang="zh-TW" dirty="0" smtClean="0">
                <a:ea typeface="新細明體" pitchFamily="18" charset="-120"/>
              </a:rPr>
              <a:t>request, browser (i.e. web client) </a:t>
            </a:r>
            <a:r>
              <a:rPr lang="en-US" altLang="zh-TW" dirty="0">
                <a:ea typeface="新細明體" pitchFamily="18" charset="-120"/>
              </a:rPr>
              <a:t>automatically sends the cookies back to </a:t>
            </a:r>
            <a:r>
              <a:rPr lang="en-US" altLang="zh-TW" dirty="0" smtClean="0">
                <a:ea typeface="新細明體" pitchFamily="18" charset="-120"/>
              </a:rPr>
              <a:t>server</a:t>
            </a:r>
            <a:endParaRPr lang="en-US" altLang="zh-TW" dirty="0">
              <a:ea typeface="新細明體" pitchFamily="18" charset="-120"/>
            </a:endParaRPr>
          </a:p>
          <a:p>
            <a:r>
              <a:rPr lang="en-US" altLang="zh-TW" dirty="0" smtClean="0">
                <a:ea typeface="新細明體" pitchFamily="18" charset="-120"/>
              </a:rPr>
              <a:t>Cookies </a:t>
            </a:r>
            <a:r>
              <a:rPr lang="en-US" altLang="zh-TW" dirty="0">
                <a:ea typeface="新細明體" pitchFamily="18" charset="-120"/>
              </a:rPr>
              <a:t>are </a:t>
            </a:r>
            <a:r>
              <a:rPr lang="en-US" altLang="zh-TW" dirty="0" smtClean="0">
                <a:ea typeface="新細明體" pitchFamily="18" charset="-120"/>
              </a:rPr>
              <a:t>sent in </a:t>
            </a:r>
            <a:r>
              <a:rPr lang="en-US" altLang="zh-TW" dirty="0">
                <a:ea typeface="新細明體" pitchFamily="18" charset="-120"/>
              </a:rPr>
              <a:t>the HTTP header </a:t>
            </a:r>
            <a:r>
              <a:rPr lang="en-US" altLang="zh-TW" dirty="0" smtClean="0">
                <a:ea typeface="新細明體" pitchFamily="18" charset="-120"/>
              </a:rPr>
              <a:t>and therefore </a:t>
            </a:r>
            <a:r>
              <a:rPr lang="en-US" altLang="zh-TW" dirty="0">
                <a:ea typeface="新細明體" pitchFamily="18" charset="-120"/>
              </a:rPr>
              <a:t>not visible to the </a:t>
            </a:r>
            <a:r>
              <a:rPr lang="en-US" altLang="zh-TW" dirty="0" smtClean="0">
                <a:ea typeface="新細明體" pitchFamily="18" charset="-120"/>
              </a:rPr>
              <a:t>users</a:t>
            </a:r>
            <a:endParaRPr lang="en-US" altLang="zh-TW" sz="2800" dirty="0">
              <a:ea typeface="新細明體" pitchFamily="18" charset="-120"/>
            </a:endParaRPr>
          </a:p>
          <a:p>
            <a:r>
              <a:rPr lang="en-US" dirty="0" smtClean="0"/>
              <a:t>Cookies can </a:t>
            </a:r>
            <a:r>
              <a:rPr lang="en-US" dirty="0"/>
              <a:t>preserve </a:t>
            </a:r>
            <a:r>
              <a:rPr lang="en-US" dirty="0" smtClean="0"/>
              <a:t>state but can </a:t>
            </a:r>
            <a:r>
              <a:rPr lang="en-US" dirty="0"/>
              <a:t>be insecure</a:t>
            </a:r>
          </a:p>
          <a:p>
            <a:pPr lvl="1"/>
            <a:r>
              <a:rPr lang="en-US" dirty="0"/>
              <a:t>Interference by users </a:t>
            </a:r>
          </a:p>
          <a:p>
            <a:pPr lvl="1"/>
            <a:r>
              <a:rPr lang="en-US" dirty="0"/>
              <a:t>Not </a:t>
            </a:r>
            <a:r>
              <a:rPr lang="en-US" dirty="0" smtClean="0"/>
              <a:t>encrypted by the browsers (but may contain data encrypted by the server)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92D2C-3124-4B9F-8693-81EB4D9B1E60}" type="datetime1">
              <a:rPr lang="en-GB" smtClean="0"/>
              <a:pPr/>
              <a:t>12/01/2017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59A9-BE8C-4241-92B6-F65938ABAFA6}" type="slidenum">
              <a:rPr lang="en-GB" smtClean="0"/>
              <a:t>43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33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current </a:t>
            </a:r>
            <a:r>
              <a:rPr lang="en-US" dirty="0"/>
              <a:t>time + number of seconds in the future (60*60 = 3600 = 1 hour)</a:t>
            </a:r>
          </a:p>
          <a:p>
            <a:r>
              <a:rPr lang="en-US" dirty="0" smtClean="0"/>
              <a:t>Fred </a:t>
            </a:r>
            <a:r>
              <a:rPr lang="en-US" dirty="0"/>
              <a:t>has an expiration date a month from now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92D2C-3124-4B9F-8693-81EB4D9B1E60}" type="datetime1">
              <a:rPr lang="en-GB" smtClean="0"/>
              <a:pPr/>
              <a:t>12/01/2017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59A9-BE8C-4241-92B6-F65938ABAFA6}" type="slidenum">
              <a:rPr lang="en-GB" smtClean="0"/>
              <a:t>44</a:t>
            </a:fld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1418600" y="1124744"/>
            <a:ext cx="704183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Name</a:t>
            </a:r>
            <a:r>
              <a:rPr lang="en-US" sz="2000" dirty="0"/>
              <a:t>, Value, Expiration</a:t>
            </a:r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setcookie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user","Conor",time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()+3600);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$expire=time()+60*60*24*30; 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setcookie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("user2","Fred",$expire);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echo $_COOKIE["user"]; 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($_COOKIE);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979712" y="1484784"/>
            <a:ext cx="1224136" cy="7920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55776" y="1484784"/>
            <a:ext cx="1944216" cy="9361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704600" y="1484784"/>
            <a:ext cx="2451576" cy="9361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00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cookies sorted in $_COOKIE</a:t>
            </a:r>
          </a:p>
          <a:p>
            <a:r>
              <a:rPr lang="en-US" dirty="0"/>
              <a:t>One value per name</a:t>
            </a:r>
          </a:p>
          <a:p>
            <a:r>
              <a:rPr lang="en-US" dirty="0" smtClean="0"/>
              <a:t>Only </a:t>
            </a:r>
            <a:r>
              <a:rPr lang="en-US" dirty="0"/>
              <a:t>the name and value (key/value) are </a:t>
            </a:r>
            <a:r>
              <a:rPr lang="en-US" dirty="0" smtClean="0"/>
              <a:t>sent, not </a:t>
            </a:r>
            <a:r>
              <a:rPr lang="en-US" dirty="0"/>
              <a:t>the expiration date</a:t>
            </a:r>
            <a:r>
              <a:rPr lang="en-US" dirty="0" smtClean="0"/>
              <a:t>!</a:t>
            </a:r>
          </a:p>
          <a:p>
            <a:r>
              <a:rPr lang="en-US" dirty="0" smtClean="0"/>
              <a:t>Deleting </a:t>
            </a:r>
            <a:r>
              <a:rPr lang="en-US" dirty="0"/>
              <a:t>a cookie</a:t>
            </a:r>
          </a:p>
          <a:p>
            <a:pPr lvl="1"/>
            <a:r>
              <a:rPr lang="en-US" dirty="0" smtClean="0"/>
              <a:t>Set </a:t>
            </a:r>
            <a:r>
              <a:rPr lang="en-US" dirty="0"/>
              <a:t>expiration time in the </a:t>
            </a:r>
            <a:r>
              <a:rPr lang="en-US" dirty="0" smtClean="0"/>
              <a:t>past</a:t>
            </a:r>
          </a:p>
          <a:p>
            <a:pPr lvl="1"/>
            <a:r>
              <a:rPr lang="en-US" dirty="0"/>
              <a:t>Set the cookie with its name </a:t>
            </a:r>
            <a:r>
              <a:rPr lang="en-US" dirty="0" smtClean="0"/>
              <a:t>only: </a:t>
            </a:r>
            <a:r>
              <a:rPr lang="en-US" dirty="0" err="1" smtClean="0"/>
              <a:t>setcookie</a:t>
            </a:r>
            <a:r>
              <a:rPr lang="en-US" dirty="0" smtClean="0"/>
              <a:t>(“</a:t>
            </a:r>
            <a:r>
              <a:rPr lang="en-US" dirty="0" err="1" smtClean="0"/>
              <a:t>mycookie</a:t>
            </a:r>
            <a:r>
              <a:rPr lang="en-US" dirty="0" smtClean="0"/>
              <a:t>”);</a:t>
            </a:r>
          </a:p>
          <a:p>
            <a:pPr lvl="1"/>
            <a:endParaRPr lang="en-GB" dirty="0"/>
          </a:p>
          <a:p>
            <a:r>
              <a:rPr lang="en-GB" dirty="0" smtClean="0"/>
              <a:t>Note:</a:t>
            </a:r>
          </a:p>
          <a:p>
            <a:pPr lvl="1"/>
            <a:r>
              <a:rPr lang="en-US" altLang="en-US" dirty="0"/>
              <a:t>Don't </a:t>
            </a:r>
            <a:r>
              <a:rPr lang="en-US" altLang="en-US" dirty="0" smtClean="0"/>
              <a:t>rely </a:t>
            </a:r>
            <a:r>
              <a:rPr lang="en-US" altLang="en-US" dirty="0"/>
              <a:t>on cookies as the client </a:t>
            </a:r>
            <a:r>
              <a:rPr lang="en-US" altLang="en-US" dirty="0" smtClean="0"/>
              <a:t>can turn off the  </a:t>
            </a:r>
            <a:r>
              <a:rPr lang="en-US" altLang="en-US" dirty="0"/>
              <a:t>cookies support</a:t>
            </a:r>
            <a:endParaRPr lang="en-US" dirty="0"/>
          </a:p>
          <a:p>
            <a:pPr lvl="1"/>
            <a:r>
              <a:rPr lang="en-GB" dirty="0" smtClean="0"/>
              <a:t>Don’t store sensitive information in cookies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92D2C-3124-4B9F-8693-81EB4D9B1E60}" type="datetime1">
              <a:rPr lang="en-GB" smtClean="0"/>
              <a:pPr/>
              <a:t>12/01/2017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59A9-BE8C-4241-92B6-F65938ABAFA6}" type="slidenum">
              <a:rPr lang="en-GB" smtClean="0"/>
              <a:t>45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367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Cookies</a:t>
            </a:r>
            <a:br>
              <a:rPr lang="en-GB" dirty="0" smtClean="0"/>
            </a:br>
            <a:r>
              <a:rPr lang="en-GB" dirty="0" smtClean="0">
                <a:solidFill>
                  <a:srgbClr val="FF0000"/>
                </a:solidFill>
              </a:rPr>
              <a:t>Wrong Approach!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12000"/>
              </a:lnSpc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z="2400" dirty="0">
                <a:solidFill>
                  <a:srgbClr val="0000FF"/>
                </a:solidFill>
                <a:latin typeface="Courier 10 Pitch" pitchFamily="1" charset="0"/>
              </a:rPr>
              <a:t>&lt;!DOCTYPE html PUBLIC </a:t>
            </a:r>
            <a:r>
              <a:rPr lang="en-GB" altLang="en-US" sz="2400" dirty="0">
                <a:solidFill>
                  <a:srgbClr val="008000"/>
                </a:solidFill>
                <a:latin typeface="Courier 10 Pitch" pitchFamily="1" charset="0"/>
              </a:rPr>
              <a:t>"=//W3C//DTD XHMTL 1.1//EN" "http://www.w3.org/TR/xhtml11/DTD/xhtml11.dtd"</a:t>
            </a:r>
            <a:r>
              <a:rPr lang="en-GB" altLang="en-US" sz="2400" dirty="0">
                <a:solidFill>
                  <a:srgbClr val="0000FF"/>
                </a:solidFill>
                <a:latin typeface="Courier 10 Pitch" pitchFamily="1" charset="0"/>
              </a:rPr>
              <a:t>&gt;</a:t>
            </a:r>
          </a:p>
          <a:p>
            <a:pPr marL="0" indent="0">
              <a:lnSpc>
                <a:spcPct val="112000"/>
              </a:lnSpc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z="2400" dirty="0">
                <a:solidFill>
                  <a:srgbClr val="0000FF"/>
                </a:solidFill>
                <a:latin typeface="Courier 10 Pitch" pitchFamily="1" charset="0"/>
              </a:rPr>
              <a:t>  &lt;html </a:t>
            </a:r>
            <a:r>
              <a:rPr lang="en-GB" altLang="en-US" sz="2400" dirty="0" err="1">
                <a:solidFill>
                  <a:srgbClr val="0000FF"/>
                </a:solidFill>
                <a:latin typeface="Courier 10 Pitch" pitchFamily="1" charset="0"/>
              </a:rPr>
              <a:t>xmlns</a:t>
            </a:r>
            <a:r>
              <a:rPr lang="en-GB" altLang="en-US" sz="2400" dirty="0">
                <a:solidFill>
                  <a:srgbClr val="0000FF"/>
                </a:solidFill>
                <a:latin typeface="Courier 10 Pitch" pitchFamily="1" charset="0"/>
              </a:rPr>
              <a:t>=</a:t>
            </a:r>
            <a:r>
              <a:rPr lang="en-GB" altLang="en-US" sz="2400" dirty="0">
                <a:solidFill>
                  <a:srgbClr val="008000"/>
                </a:solidFill>
                <a:latin typeface="Courier 10 Pitch" pitchFamily="1" charset="0"/>
              </a:rPr>
              <a:t>"http://www.w3.org/1999/xhmtl"</a:t>
            </a:r>
            <a:r>
              <a:rPr lang="en-GB" altLang="en-US" sz="2400" dirty="0">
                <a:solidFill>
                  <a:srgbClr val="0000FF"/>
                </a:solidFill>
                <a:latin typeface="Courier 10 Pitch" pitchFamily="1" charset="0"/>
              </a:rPr>
              <a:t> </a:t>
            </a:r>
            <a:r>
              <a:rPr lang="en-GB" altLang="en-US" sz="2400" dirty="0" err="1">
                <a:solidFill>
                  <a:srgbClr val="0000FF"/>
                </a:solidFill>
                <a:latin typeface="Courier 10 Pitch" pitchFamily="1" charset="0"/>
              </a:rPr>
              <a:t>xml:lang</a:t>
            </a:r>
            <a:r>
              <a:rPr lang="en-GB" altLang="en-US" sz="2400" dirty="0">
                <a:solidFill>
                  <a:srgbClr val="0000FF"/>
                </a:solidFill>
                <a:latin typeface="Courier 10 Pitch" pitchFamily="1" charset="0"/>
              </a:rPr>
              <a:t>=</a:t>
            </a:r>
            <a:r>
              <a:rPr lang="en-GB" altLang="en-US" sz="2400" dirty="0">
                <a:solidFill>
                  <a:srgbClr val="008000"/>
                </a:solidFill>
                <a:latin typeface="Courier 10 Pitch" pitchFamily="1" charset="0"/>
              </a:rPr>
              <a:t>"</a:t>
            </a:r>
            <a:r>
              <a:rPr lang="en-GB" altLang="en-US" sz="2400" dirty="0" err="1">
                <a:solidFill>
                  <a:srgbClr val="008000"/>
                </a:solidFill>
                <a:latin typeface="Courier 10 Pitch" pitchFamily="1" charset="0"/>
              </a:rPr>
              <a:t>en</a:t>
            </a:r>
            <a:r>
              <a:rPr lang="en-GB" altLang="en-US" sz="2400" dirty="0">
                <a:solidFill>
                  <a:srgbClr val="008000"/>
                </a:solidFill>
                <a:latin typeface="Courier 10 Pitch" pitchFamily="1" charset="0"/>
              </a:rPr>
              <a:t>"</a:t>
            </a:r>
            <a:r>
              <a:rPr lang="en-GB" altLang="en-US" sz="2400" dirty="0">
                <a:solidFill>
                  <a:srgbClr val="0000FF"/>
                </a:solidFill>
                <a:latin typeface="Courier 10 Pitch" pitchFamily="1" charset="0"/>
              </a:rPr>
              <a:t>&gt;</a:t>
            </a:r>
          </a:p>
          <a:p>
            <a:pPr marL="0" indent="0">
              <a:lnSpc>
                <a:spcPct val="112000"/>
              </a:lnSpc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z="2400" dirty="0">
                <a:solidFill>
                  <a:srgbClr val="0000FF"/>
                </a:solidFill>
                <a:latin typeface="Courier 10 Pitch" pitchFamily="1" charset="0"/>
              </a:rPr>
              <a:t>&lt;head&gt;&lt;title&gt;</a:t>
            </a:r>
            <a:r>
              <a:rPr lang="en-GB" altLang="en-US" sz="2400" dirty="0">
                <a:latin typeface="Courier 10 Pitch" pitchFamily="1" charset="0"/>
              </a:rPr>
              <a:t>PHP Script using Cookies</a:t>
            </a:r>
            <a:r>
              <a:rPr lang="en-GB" altLang="en-US" sz="2400" dirty="0">
                <a:solidFill>
                  <a:srgbClr val="0000FF"/>
                </a:solidFill>
                <a:latin typeface="Courier 10 Pitch" pitchFamily="1" charset="0"/>
              </a:rPr>
              <a:t>&lt;/title&gt;</a:t>
            </a:r>
          </a:p>
          <a:p>
            <a:pPr marL="0" indent="0">
              <a:lnSpc>
                <a:spcPct val="112000"/>
              </a:lnSpc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z="2400" dirty="0">
                <a:solidFill>
                  <a:srgbClr val="0000FF"/>
                </a:solidFill>
                <a:latin typeface="Courier 10 Pitch" pitchFamily="1" charset="0"/>
              </a:rPr>
              <a:t>&lt;meta </a:t>
            </a:r>
            <a:r>
              <a:rPr lang="en-GB" altLang="en-US" sz="2400" dirty="0">
                <a:solidFill>
                  <a:srgbClr val="FF00FF"/>
                </a:solidFill>
                <a:latin typeface="Courier 10 Pitch" pitchFamily="1" charset="0"/>
              </a:rPr>
              <a:t>http-</a:t>
            </a:r>
            <a:r>
              <a:rPr lang="en-GB" altLang="en-US" sz="2400" dirty="0" err="1">
                <a:solidFill>
                  <a:srgbClr val="FF00FF"/>
                </a:solidFill>
                <a:latin typeface="Courier 10 Pitch" pitchFamily="1" charset="0"/>
              </a:rPr>
              <a:t>equiv</a:t>
            </a:r>
            <a:r>
              <a:rPr lang="en-GB" altLang="en-US" sz="2400" dirty="0">
                <a:solidFill>
                  <a:srgbClr val="FF00FF"/>
                </a:solidFill>
                <a:latin typeface="Courier 10 Pitch" pitchFamily="1" charset="0"/>
              </a:rPr>
              <a:t>=</a:t>
            </a:r>
            <a:r>
              <a:rPr lang="en-GB" altLang="en-US" sz="2400" dirty="0">
                <a:solidFill>
                  <a:srgbClr val="008000"/>
                </a:solidFill>
                <a:latin typeface="Courier 10 Pitch" pitchFamily="1" charset="0"/>
              </a:rPr>
              <a:t>"Content-Type"</a:t>
            </a:r>
            <a:r>
              <a:rPr lang="en-GB" altLang="en-US" sz="2400" dirty="0">
                <a:solidFill>
                  <a:srgbClr val="0000FF"/>
                </a:solidFill>
                <a:latin typeface="Courier 10 Pitch" pitchFamily="1" charset="0"/>
              </a:rPr>
              <a:t> </a:t>
            </a:r>
            <a:r>
              <a:rPr lang="en-GB" altLang="en-US" sz="2400" dirty="0">
                <a:solidFill>
                  <a:srgbClr val="FF00FF"/>
                </a:solidFill>
                <a:latin typeface="Courier 10 Pitch" pitchFamily="1" charset="0"/>
              </a:rPr>
              <a:t>content=</a:t>
            </a:r>
            <a:r>
              <a:rPr lang="en-GB" altLang="en-US" sz="2400" dirty="0">
                <a:solidFill>
                  <a:srgbClr val="008000"/>
                </a:solidFill>
                <a:latin typeface="Courier 10 Pitch" pitchFamily="1" charset="0"/>
              </a:rPr>
              <a:t>"text/html; </a:t>
            </a:r>
            <a:r>
              <a:rPr lang="en-GB" altLang="en-US" sz="2400" dirty="0" err="1">
                <a:solidFill>
                  <a:srgbClr val="FF00FF"/>
                </a:solidFill>
                <a:latin typeface="Courier 10 Pitch" pitchFamily="1" charset="0"/>
              </a:rPr>
              <a:t>chatset</a:t>
            </a:r>
            <a:r>
              <a:rPr lang="en-GB" altLang="en-US" sz="2400" dirty="0">
                <a:solidFill>
                  <a:srgbClr val="FF00FF"/>
                </a:solidFill>
                <a:latin typeface="Courier 10 Pitch" pitchFamily="1" charset="0"/>
              </a:rPr>
              <a:t>=</a:t>
            </a:r>
            <a:r>
              <a:rPr lang="en-GB" altLang="en-US" sz="2400" dirty="0">
                <a:solidFill>
                  <a:srgbClr val="008000"/>
                </a:solidFill>
                <a:latin typeface="Courier 10 Pitch" pitchFamily="1" charset="0"/>
              </a:rPr>
              <a:t>ISO-8859-1"</a:t>
            </a:r>
            <a:r>
              <a:rPr lang="en-GB" altLang="en-US" sz="2400" dirty="0">
                <a:solidFill>
                  <a:srgbClr val="0000FF"/>
                </a:solidFill>
                <a:latin typeface="Courier 10 Pitch" pitchFamily="1" charset="0"/>
              </a:rPr>
              <a:t> /&gt;</a:t>
            </a:r>
          </a:p>
          <a:p>
            <a:pPr marL="0" indent="0">
              <a:lnSpc>
                <a:spcPct val="112000"/>
              </a:lnSpc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z="2400" dirty="0">
                <a:solidFill>
                  <a:srgbClr val="0000FF"/>
                </a:solidFill>
                <a:latin typeface="Courier 10 Pitch" pitchFamily="1" charset="0"/>
              </a:rPr>
              <a:t>&lt;/head&gt;  </a:t>
            </a:r>
          </a:p>
          <a:p>
            <a:pPr marL="0" indent="0">
              <a:lnSpc>
                <a:spcPct val="112000"/>
              </a:lnSpc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z="2400" dirty="0">
                <a:solidFill>
                  <a:srgbClr val="0000FF"/>
                </a:solidFill>
                <a:latin typeface="Courier 10 Pitch" pitchFamily="1" charset="0"/>
              </a:rPr>
              <a:t>&lt;body&gt;</a:t>
            </a:r>
          </a:p>
          <a:p>
            <a:pPr marL="0" indent="0">
              <a:lnSpc>
                <a:spcPct val="112000"/>
              </a:lnSpc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z="2400" dirty="0">
                <a:solidFill>
                  <a:srgbClr val="0000FF"/>
                </a:solidFill>
                <a:latin typeface="Courier 10 Pitch" pitchFamily="1" charset="0"/>
              </a:rPr>
              <a:t>&lt;?</a:t>
            </a:r>
            <a:r>
              <a:rPr lang="en-GB" altLang="en-US" sz="2400" dirty="0" err="1">
                <a:solidFill>
                  <a:srgbClr val="0000FF"/>
                </a:solidFill>
                <a:latin typeface="Courier 10 Pitch" pitchFamily="1" charset="0"/>
              </a:rPr>
              <a:t>php</a:t>
            </a:r>
            <a:endParaRPr lang="en-GB" altLang="en-US" sz="2400" dirty="0">
              <a:solidFill>
                <a:srgbClr val="0000FF"/>
              </a:solidFill>
              <a:latin typeface="Courier 10 Pitch" pitchFamily="1" charset="0"/>
            </a:endParaRPr>
          </a:p>
          <a:p>
            <a:pPr marL="0" indent="0">
              <a:lnSpc>
                <a:spcPct val="112000"/>
              </a:lnSpc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z="2400" dirty="0" smtClean="0">
                <a:solidFill>
                  <a:srgbClr val="FF0000"/>
                </a:solidFill>
                <a:latin typeface="Courier 10 Pitch" pitchFamily="1" charset="0"/>
              </a:rPr>
              <a:t>$value</a:t>
            </a:r>
            <a:r>
              <a:rPr lang="en-GB" altLang="en-US" sz="2400" dirty="0" smtClean="0">
                <a:solidFill>
                  <a:srgbClr val="0000FF"/>
                </a:solidFill>
                <a:latin typeface="Courier 10 Pitch" pitchFamily="1" charset="0"/>
              </a:rPr>
              <a:t> </a:t>
            </a:r>
            <a:r>
              <a:rPr lang="en-GB" altLang="en-US" sz="2400" dirty="0">
                <a:solidFill>
                  <a:srgbClr val="0000FF"/>
                </a:solidFill>
                <a:latin typeface="Courier 10 Pitch" pitchFamily="1" charset="0"/>
              </a:rPr>
              <a:t>= </a:t>
            </a:r>
            <a:r>
              <a:rPr lang="en-GB" altLang="en-US" sz="2400" dirty="0" smtClean="0">
                <a:solidFill>
                  <a:srgbClr val="008000"/>
                </a:solidFill>
                <a:latin typeface="Courier 10 Pitch" pitchFamily="1" charset="0"/>
              </a:rPr>
              <a:t>“James"</a:t>
            </a:r>
            <a:r>
              <a:rPr lang="en-GB" altLang="en-US" sz="2400" dirty="0" smtClean="0">
                <a:solidFill>
                  <a:srgbClr val="0000FF"/>
                </a:solidFill>
                <a:latin typeface="Courier 10 Pitch" pitchFamily="1" charset="0"/>
              </a:rPr>
              <a:t>;</a:t>
            </a:r>
            <a:endParaRPr lang="en-GB" altLang="en-US" sz="2400" dirty="0">
              <a:solidFill>
                <a:srgbClr val="0000FF"/>
              </a:solidFill>
              <a:latin typeface="Courier 10 Pitch" pitchFamily="1" charset="0"/>
            </a:endParaRPr>
          </a:p>
          <a:p>
            <a:pPr marL="0" indent="0">
              <a:lnSpc>
                <a:spcPct val="112000"/>
              </a:lnSpc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z="2400" dirty="0" err="1">
                <a:solidFill>
                  <a:srgbClr val="0000FF"/>
                </a:solidFill>
                <a:latin typeface="Courier 10 Pitch" pitchFamily="1" charset="0"/>
              </a:rPr>
              <a:t>setcookie</a:t>
            </a:r>
            <a:r>
              <a:rPr lang="en-GB" altLang="en-US" sz="2400" dirty="0">
                <a:solidFill>
                  <a:srgbClr val="0000FF"/>
                </a:solidFill>
                <a:latin typeface="Courier 10 Pitch" pitchFamily="1" charset="0"/>
              </a:rPr>
              <a:t> </a:t>
            </a:r>
            <a:r>
              <a:rPr lang="en-GB" altLang="en-US" sz="2400" dirty="0" smtClean="0">
                <a:solidFill>
                  <a:srgbClr val="0000FF"/>
                </a:solidFill>
                <a:latin typeface="Courier 10 Pitch" pitchFamily="1" charset="0"/>
              </a:rPr>
              <a:t>(</a:t>
            </a:r>
            <a:r>
              <a:rPr lang="en-GB" altLang="en-US" sz="2400" dirty="0" smtClean="0">
                <a:solidFill>
                  <a:srgbClr val="008000"/>
                </a:solidFill>
                <a:latin typeface="Courier 10 Pitch" pitchFamily="1" charset="0"/>
              </a:rPr>
              <a:t>“user"</a:t>
            </a:r>
            <a:r>
              <a:rPr lang="en-GB" altLang="en-US" sz="2400" dirty="0" smtClean="0">
                <a:solidFill>
                  <a:srgbClr val="0000FF"/>
                </a:solidFill>
                <a:latin typeface="Courier 10 Pitch" pitchFamily="1" charset="0"/>
              </a:rPr>
              <a:t>, </a:t>
            </a:r>
            <a:r>
              <a:rPr lang="en-GB" altLang="en-US" sz="2400" dirty="0" smtClean="0">
                <a:solidFill>
                  <a:srgbClr val="FF0000"/>
                </a:solidFill>
                <a:latin typeface="Courier 10 Pitch" pitchFamily="1" charset="0"/>
              </a:rPr>
              <a:t>$value</a:t>
            </a:r>
            <a:r>
              <a:rPr lang="en-GB" altLang="en-US" sz="2400" dirty="0">
                <a:solidFill>
                  <a:srgbClr val="0000FF"/>
                </a:solidFill>
                <a:latin typeface="Courier 10 Pitch" pitchFamily="1" charset="0"/>
              </a:rPr>
              <a:t>);</a:t>
            </a:r>
          </a:p>
          <a:p>
            <a:pPr marL="0" indent="0">
              <a:lnSpc>
                <a:spcPct val="112000"/>
              </a:lnSpc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z="2400" dirty="0">
                <a:solidFill>
                  <a:srgbClr val="0000FF"/>
                </a:solidFill>
                <a:latin typeface="Courier 10 Pitch" pitchFamily="1" charset="0"/>
              </a:rPr>
              <a:t>echo </a:t>
            </a:r>
            <a:r>
              <a:rPr lang="en-GB" altLang="en-US" sz="2400" dirty="0" smtClean="0">
                <a:solidFill>
                  <a:srgbClr val="008000"/>
                </a:solidFill>
                <a:latin typeface="Courier 10 Pitch" pitchFamily="1" charset="0"/>
              </a:rPr>
              <a:t>“User cookie </a:t>
            </a:r>
            <a:r>
              <a:rPr lang="en-GB" altLang="en-US" sz="2400" dirty="0">
                <a:solidFill>
                  <a:srgbClr val="008000"/>
                </a:solidFill>
                <a:latin typeface="Courier 10 Pitch" pitchFamily="1" charset="0"/>
              </a:rPr>
              <a:t>set&lt;</a:t>
            </a:r>
            <a:r>
              <a:rPr lang="en-GB" altLang="en-US" sz="2400" dirty="0" err="1">
                <a:solidFill>
                  <a:srgbClr val="008000"/>
                </a:solidFill>
                <a:latin typeface="Courier 10 Pitch" pitchFamily="1" charset="0"/>
              </a:rPr>
              <a:t>br</a:t>
            </a:r>
            <a:r>
              <a:rPr lang="en-GB" altLang="en-US" sz="2400" dirty="0">
                <a:solidFill>
                  <a:srgbClr val="008000"/>
                </a:solidFill>
                <a:latin typeface="Courier 10 Pitch" pitchFamily="1" charset="0"/>
              </a:rPr>
              <a:t>&gt;"</a:t>
            </a:r>
            <a:r>
              <a:rPr lang="en-GB" altLang="en-US" sz="2400" dirty="0">
                <a:solidFill>
                  <a:srgbClr val="0000FF"/>
                </a:solidFill>
                <a:latin typeface="Courier 10 Pitch" pitchFamily="1" charset="0"/>
              </a:rPr>
              <a:t>;</a:t>
            </a:r>
          </a:p>
          <a:p>
            <a:pPr marL="0" indent="0">
              <a:lnSpc>
                <a:spcPct val="112000"/>
              </a:lnSpc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z="2400" dirty="0">
                <a:solidFill>
                  <a:srgbClr val="0000FF"/>
                </a:solidFill>
                <a:latin typeface="Courier 10 Pitch" pitchFamily="1" charset="0"/>
              </a:rPr>
              <a:t>?&gt;</a:t>
            </a:r>
          </a:p>
          <a:p>
            <a:pPr marL="0" indent="0">
              <a:lnSpc>
                <a:spcPct val="112000"/>
              </a:lnSpc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z="2400" dirty="0">
                <a:solidFill>
                  <a:srgbClr val="0000FF"/>
                </a:solidFill>
                <a:latin typeface="Courier 10 Pitch" pitchFamily="1" charset="0"/>
              </a:rPr>
              <a:t>&lt;/body&gt;  </a:t>
            </a:r>
          </a:p>
          <a:p>
            <a:pPr marL="0" indent="0">
              <a:lnSpc>
                <a:spcPct val="112000"/>
              </a:lnSpc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z="2400" dirty="0">
                <a:solidFill>
                  <a:srgbClr val="0000FF"/>
                </a:solidFill>
                <a:latin typeface="Courier 10 Pitch" pitchFamily="1" charset="0"/>
              </a:rPr>
              <a:t>&lt;/html&gt;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92D2C-3124-4B9F-8693-81EB4D9B1E60}" type="datetime1">
              <a:rPr lang="en-GB" smtClean="0"/>
              <a:pPr/>
              <a:t>12/01/2017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59A9-BE8C-4241-92B6-F65938ABAFA6}" type="slidenum">
              <a:rPr lang="en-GB" smtClean="0"/>
              <a:t>46</a:t>
            </a:fld>
            <a:endParaRPr lang="en-GB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23528" y="2636912"/>
            <a:ext cx="8496944" cy="1938992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Luxi Sans" pitchFamily="16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Luxi Sans" pitchFamily="16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Luxi Sans" pitchFamily="16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Luxi Sans" pitchFamily="16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Luxi Sans" pitchFamily="16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Luxi Sans" pitchFamily="16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Luxi Sans" pitchFamily="16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Luxi Sans" pitchFamily="16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Luxi Sans" pitchFamily="16" charset="0"/>
              </a:defRPr>
            </a:lvl9pPr>
          </a:lstStyle>
          <a:p>
            <a:pPr eaLnBrk="1"/>
            <a:r>
              <a:rPr lang="en-GB" altLang="en-US" b="1">
                <a:solidFill>
                  <a:srgbClr val="FF0000"/>
                </a:solidFill>
              </a:rPr>
              <a:t>Gets an error!:</a:t>
            </a:r>
          </a:p>
          <a:p>
            <a:pPr eaLnBrk="1"/>
            <a:endParaRPr lang="en-GB" altLang="en-US"/>
          </a:p>
          <a:p>
            <a:pPr eaLnBrk="1"/>
            <a:r>
              <a:rPr lang="en-GB" altLang="en-US">
                <a:latin typeface="Luxi Serif" pitchFamily="16" charset="0"/>
              </a:rPr>
              <a:t>Warning: Cannot modify header information - headers already sent by (output started at /var/www/html/TESTandre/159339/PHP/cookie_with_headers.php:9) in /var/www/html/TESTandre/159339/PHP/cookie_with_headers.php on line 11</a:t>
            </a:r>
          </a:p>
          <a:p>
            <a:pPr eaLnBrk="1"/>
            <a:endParaRPr lang="en-GB" altLang="en-US">
              <a:latin typeface="Luxi Serif" pitchFamily="16" charset="0"/>
            </a:endParaRPr>
          </a:p>
          <a:p>
            <a:pPr eaLnBrk="1"/>
            <a:r>
              <a:rPr lang="en-GB" altLang="en-US" sz="1200">
                <a:latin typeface="Luxi Serif" pitchFamily="16" charset="0"/>
              </a:rPr>
              <a:t>(adapted from Stobart &amp; Parsons (2008))</a:t>
            </a:r>
            <a:endParaRPr lang="en-NZ" altLang="en-US" sz="120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39624" y="2636912"/>
            <a:ext cx="8496944" cy="255454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Luxi Sans" pitchFamily="16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Luxi Sans" pitchFamily="16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Luxi Sans" pitchFamily="16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Luxi Sans" pitchFamily="16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Luxi Sans" pitchFamily="16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Luxi Sans" pitchFamily="16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Luxi Sans" pitchFamily="16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Luxi Sans" pitchFamily="16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Luxi Sans" pitchFamily="16" charset="0"/>
              </a:defRPr>
            </a:lvl9pPr>
          </a:lstStyle>
          <a:p>
            <a:pPr eaLnBrk="1"/>
            <a:r>
              <a:rPr lang="en-US" altLang="en-US" sz="4000" b="1" dirty="0"/>
              <a:t>Cookies read at the session </a:t>
            </a:r>
            <a:r>
              <a:rPr lang="en-US" altLang="en-US" sz="4000" b="1" dirty="0" smtClean="0"/>
              <a:t>start.</a:t>
            </a:r>
            <a:endParaRPr lang="en-US" altLang="en-US" sz="4000" b="1" dirty="0"/>
          </a:p>
          <a:p>
            <a:pPr eaLnBrk="1"/>
            <a:endParaRPr lang="en-GB" altLang="en-US" sz="4000" b="1" dirty="0" smtClean="0"/>
          </a:p>
          <a:p>
            <a:pPr eaLnBrk="1"/>
            <a:r>
              <a:rPr lang="en-GB" altLang="en-US" sz="4000" b="1" dirty="0" smtClean="0"/>
              <a:t>Cookies have to be sent </a:t>
            </a:r>
            <a:r>
              <a:rPr lang="en-GB" altLang="en-US" sz="4000" b="1" dirty="0" smtClean="0">
                <a:solidFill>
                  <a:srgbClr val="FF0000"/>
                </a:solidFill>
              </a:rPr>
              <a:t>before</a:t>
            </a:r>
            <a:r>
              <a:rPr lang="en-GB" altLang="en-US" sz="4000" b="1" dirty="0" smtClean="0"/>
              <a:t> the header elements </a:t>
            </a:r>
            <a:endParaRPr lang="en-GB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706580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Cookies</a:t>
            </a:r>
            <a:br>
              <a:rPr lang="en-GB" dirty="0" smtClean="0"/>
            </a:b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Correct Approach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12000"/>
              </a:lnSpc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z="2400" dirty="0">
                <a:solidFill>
                  <a:srgbClr val="0000FF"/>
                </a:solidFill>
                <a:latin typeface="Courier 10 Pitch" pitchFamily="1" charset="0"/>
              </a:rPr>
              <a:t>&lt;?</a:t>
            </a:r>
            <a:r>
              <a:rPr lang="en-GB" altLang="en-US" sz="2400" dirty="0" err="1">
                <a:solidFill>
                  <a:srgbClr val="0000FF"/>
                </a:solidFill>
                <a:latin typeface="Courier 10 Pitch" pitchFamily="1" charset="0"/>
              </a:rPr>
              <a:t>php</a:t>
            </a:r>
            <a:endParaRPr lang="en-GB" altLang="en-US" sz="2400" dirty="0">
              <a:solidFill>
                <a:srgbClr val="0000FF"/>
              </a:solidFill>
              <a:latin typeface="Courier 10 Pitch" pitchFamily="1" charset="0"/>
            </a:endParaRPr>
          </a:p>
          <a:p>
            <a:pPr marL="0" indent="0">
              <a:lnSpc>
                <a:spcPct val="112000"/>
              </a:lnSpc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z="2400" dirty="0">
                <a:solidFill>
                  <a:srgbClr val="FF0000"/>
                </a:solidFill>
                <a:latin typeface="Courier 10 Pitch" pitchFamily="1" charset="0"/>
              </a:rPr>
              <a:t>$value</a:t>
            </a:r>
            <a:r>
              <a:rPr lang="en-GB" altLang="en-US" sz="2400" dirty="0">
                <a:solidFill>
                  <a:srgbClr val="0000FF"/>
                </a:solidFill>
                <a:latin typeface="Courier 10 Pitch" pitchFamily="1" charset="0"/>
              </a:rPr>
              <a:t> = </a:t>
            </a:r>
            <a:r>
              <a:rPr lang="en-GB" altLang="en-US" sz="2400" dirty="0">
                <a:solidFill>
                  <a:srgbClr val="008000"/>
                </a:solidFill>
                <a:latin typeface="Courier 10 Pitch" pitchFamily="1" charset="0"/>
              </a:rPr>
              <a:t>“James"</a:t>
            </a:r>
            <a:r>
              <a:rPr lang="en-GB" altLang="en-US" sz="2400" dirty="0">
                <a:solidFill>
                  <a:srgbClr val="0000FF"/>
                </a:solidFill>
                <a:latin typeface="Courier 10 Pitch" pitchFamily="1" charset="0"/>
              </a:rPr>
              <a:t>;</a:t>
            </a:r>
          </a:p>
          <a:p>
            <a:pPr marL="0" indent="0">
              <a:lnSpc>
                <a:spcPct val="112000"/>
              </a:lnSpc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z="2400" dirty="0" err="1">
                <a:solidFill>
                  <a:srgbClr val="0000FF"/>
                </a:solidFill>
                <a:latin typeface="Courier 10 Pitch" pitchFamily="1" charset="0"/>
              </a:rPr>
              <a:t>setcookie</a:t>
            </a:r>
            <a:r>
              <a:rPr lang="en-GB" altLang="en-US" sz="2400" dirty="0">
                <a:solidFill>
                  <a:srgbClr val="0000FF"/>
                </a:solidFill>
                <a:latin typeface="Courier 10 Pitch" pitchFamily="1" charset="0"/>
              </a:rPr>
              <a:t> (</a:t>
            </a:r>
            <a:r>
              <a:rPr lang="en-GB" altLang="en-US" sz="2400" dirty="0">
                <a:solidFill>
                  <a:srgbClr val="008000"/>
                </a:solidFill>
                <a:latin typeface="Courier 10 Pitch" pitchFamily="1" charset="0"/>
              </a:rPr>
              <a:t>“user"</a:t>
            </a:r>
            <a:r>
              <a:rPr lang="en-GB" altLang="en-US" sz="2400" dirty="0">
                <a:solidFill>
                  <a:srgbClr val="0000FF"/>
                </a:solidFill>
                <a:latin typeface="Courier 10 Pitch" pitchFamily="1" charset="0"/>
              </a:rPr>
              <a:t>, </a:t>
            </a:r>
            <a:r>
              <a:rPr lang="en-GB" altLang="en-US" sz="2400" dirty="0">
                <a:solidFill>
                  <a:srgbClr val="FF0000"/>
                </a:solidFill>
                <a:latin typeface="Courier 10 Pitch" pitchFamily="1" charset="0"/>
              </a:rPr>
              <a:t>$value</a:t>
            </a:r>
            <a:r>
              <a:rPr lang="en-GB" altLang="en-US" sz="2400" dirty="0">
                <a:solidFill>
                  <a:srgbClr val="0000FF"/>
                </a:solidFill>
                <a:latin typeface="Courier 10 Pitch" pitchFamily="1" charset="0"/>
              </a:rPr>
              <a:t>);</a:t>
            </a:r>
          </a:p>
          <a:p>
            <a:pPr marL="0" indent="0">
              <a:lnSpc>
                <a:spcPct val="112000"/>
              </a:lnSpc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z="2400" dirty="0" smtClean="0">
                <a:solidFill>
                  <a:srgbClr val="0000FF"/>
                </a:solidFill>
                <a:latin typeface="Courier 10 Pitch" pitchFamily="1" charset="0"/>
              </a:rPr>
              <a:t>?&gt;</a:t>
            </a:r>
            <a:endParaRPr lang="en-GB" altLang="en-US" sz="2400" dirty="0">
              <a:solidFill>
                <a:srgbClr val="0000FF"/>
              </a:solidFill>
              <a:latin typeface="Courier 10 Pitch" pitchFamily="1" charset="0"/>
            </a:endParaRPr>
          </a:p>
          <a:p>
            <a:pPr marL="0" indent="0">
              <a:lnSpc>
                <a:spcPct val="112000"/>
              </a:lnSpc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z="2400" dirty="0" smtClean="0">
                <a:solidFill>
                  <a:srgbClr val="0000FF"/>
                </a:solidFill>
                <a:latin typeface="Courier 10 Pitch" pitchFamily="1" charset="0"/>
              </a:rPr>
              <a:t>&lt;!</a:t>
            </a:r>
            <a:r>
              <a:rPr lang="en-GB" altLang="en-US" sz="2400" dirty="0">
                <a:solidFill>
                  <a:srgbClr val="0000FF"/>
                </a:solidFill>
                <a:latin typeface="Courier 10 Pitch" pitchFamily="1" charset="0"/>
              </a:rPr>
              <a:t>DOCTYPE html PUBLIC </a:t>
            </a:r>
            <a:r>
              <a:rPr lang="en-GB" altLang="en-US" sz="2400" dirty="0">
                <a:solidFill>
                  <a:srgbClr val="008000"/>
                </a:solidFill>
                <a:latin typeface="Courier 10 Pitch" pitchFamily="1" charset="0"/>
              </a:rPr>
              <a:t>"=//W3C//DTD XHMTL 1.1//EN" "http://www.w3.org/TR/xhtml11/DTD/xhtml11.dtd"</a:t>
            </a:r>
            <a:r>
              <a:rPr lang="en-GB" altLang="en-US" sz="2400" dirty="0">
                <a:solidFill>
                  <a:srgbClr val="0000FF"/>
                </a:solidFill>
                <a:latin typeface="Courier 10 Pitch" pitchFamily="1" charset="0"/>
              </a:rPr>
              <a:t>&gt;</a:t>
            </a:r>
          </a:p>
          <a:p>
            <a:pPr marL="0" indent="0">
              <a:lnSpc>
                <a:spcPct val="112000"/>
              </a:lnSpc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z="2400" dirty="0">
                <a:solidFill>
                  <a:srgbClr val="0000FF"/>
                </a:solidFill>
                <a:latin typeface="Courier 10 Pitch" pitchFamily="1" charset="0"/>
              </a:rPr>
              <a:t>  &lt;html </a:t>
            </a:r>
            <a:r>
              <a:rPr lang="en-GB" altLang="en-US" sz="2400" dirty="0" err="1">
                <a:solidFill>
                  <a:srgbClr val="0000FF"/>
                </a:solidFill>
                <a:latin typeface="Courier 10 Pitch" pitchFamily="1" charset="0"/>
              </a:rPr>
              <a:t>xmlns</a:t>
            </a:r>
            <a:r>
              <a:rPr lang="en-GB" altLang="en-US" sz="2400" dirty="0">
                <a:solidFill>
                  <a:srgbClr val="0000FF"/>
                </a:solidFill>
                <a:latin typeface="Courier 10 Pitch" pitchFamily="1" charset="0"/>
              </a:rPr>
              <a:t>=</a:t>
            </a:r>
            <a:r>
              <a:rPr lang="en-GB" altLang="en-US" sz="2400" dirty="0">
                <a:solidFill>
                  <a:srgbClr val="008000"/>
                </a:solidFill>
                <a:latin typeface="Courier 10 Pitch" pitchFamily="1" charset="0"/>
              </a:rPr>
              <a:t>"http://www.w3.org/1999/xhmtl"</a:t>
            </a:r>
            <a:r>
              <a:rPr lang="en-GB" altLang="en-US" sz="2400" dirty="0">
                <a:solidFill>
                  <a:srgbClr val="0000FF"/>
                </a:solidFill>
                <a:latin typeface="Courier 10 Pitch" pitchFamily="1" charset="0"/>
              </a:rPr>
              <a:t> </a:t>
            </a:r>
            <a:r>
              <a:rPr lang="en-GB" altLang="en-US" sz="2400" dirty="0" err="1">
                <a:solidFill>
                  <a:srgbClr val="0000FF"/>
                </a:solidFill>
                <a:latin typeface="Courier 10 Pitch" pitchFamily="1" charset="0"/>
              </a:rPr>
              <a:t>xml:lang</a:t>
            </a:r>
            <a:r>
              <a:rPr lang="en-GB" altLang="en-US" sz="2400" dirty="0">
                <a:solidFill>
                  <a:srgbClr val="0000FF"/>
                </a:solidFill>
                <a:latin typeface="Courier 10 Pitch" pitchFamily="1" charset="0"/>
              </a:rPr>
              <a:t>=</a:t>
            </a:r>
            <a:r>
              <a:rPr lang="en-GB" altLang="en-US" sz="2400" dirty="0">
                <a:solidFill>
                  <a:srgbClr val="008000"/>
                </a:solidFill>
                <a:latin typeface="Courier 10 Pitch" pitchFamily="1" charset="0"/>
              </a:rPr>
              <a:t>"</a:t>
            </a:r>
            <a:r>
              <a:rPr lang="en-GB" altLang="en-US" sz="2400" dirty="0" err="1">
                <a:solidFill>
                  <a:srgbClr val="008000"/>
                </a:solidFill>
                <a:latin typeface="Courier 10 Pitch" pitchFamily="1" charset="0"/>
              </a:rPr>
              <a:t>en</a:t>
            </a:r>
            <a:r>
              <a:rPr lang="en-GB" altLang="en-US" sz="2400" dirty="0">
                <a:solidFill>
                  <a:srgbClr val="008000"/>
                </a:solidFill>
                <a:latin typeface="Courier 10 Pitch" pitchFamily="1" charset="0"/>
              </a:rPr>
              <a:t>"</a:t>
            </a:r>
            <a:r>
              <a:rPr lang="en-GB" altLang="en-US" sz="2400" dirty="0">
                <a:solidFill>
                  <a:srgbClr val="0000FF"/>
                </a:solidFill>
                <a:latin typeface="Courier 10 Pitch" pitchFamily="1" charset="0"/>
              </a:rPr>
              <a:t>&gt;</a:t>
            </a:r>
          </a:p>
          <a:p>
            <a:pPr marL="0" indent="0">
              <a:lnSpc>
                <a:spcPct val="112000"/>
              </a:lnSpc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z="2400" dirty="0">
                <a:solidFill>
                  <a:srgbClr val="0000FF"/>
                </a:solidFill>
                <a:latin typeface="Courier 10 Pitch" pitchFamily="1" charset="0"/>
              </a:rPr>
              <a:t>&lt;head&gt;&lt;title&gt;</a:t>
            </a:r>
            <a:r>
              <a:rPr lang="en-GB" altLang="en-US" sz="2400" dirty="0">
                <a:latin typeface="Courier 10 Pitch" pitchFamily="1" charset="0"/>
              </a:rPr>
              <a:t>PHP Script using Cookies</a:t>
            </a:r>
            <a:r>
              <a:rPr lang="en-GB" altLang="en-US" sz="2400" dirty="0">
                <a:solidFill>
                  <a:srgbClr val="0000FF"/>
                </a:solidFill>
                <a:latin typeface="Courier 10 Pitch" pitchFamily="1" charset="0"/>
              </a:rPr>
              <a:t>&lt;/title&gt;</a:t>
            </a:r>
          </a:p>
          <a:p>
            <a:pPr marL="0" indent="0">
              <a:lnSpc>
                <a:spcPct val="112000"/>
              </a:lnSpc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z="2400" dirty="0">
                <a:solidFill>
                  <a:srgbClr val="0000FF"/>
                </a:solidFill>
                <a:latin typeface="Courier 10 Pitch" pitchFamily="1" charset="0"/>
              </a:rPr>
              <a:t>&lt;meta </a:t>
            </a:r>
            <a:r>
              <a:rPr lang="en-GB" altLang="en-US" sz="2400" dirty="0">
                <a:solidFill>
                  <a:srgbClr val="FF00FF"/>
                </a:solidFill>
                <a:latin typeface="Courier 10 Pitch" pitchFamily="1" charset="0"/>
              </a:rPr>
              <a:t>http-</a:t>
            </a:r>
            <a:r>
              <a:rPr lang="en-GB" altLang="en-US" sz="2400" dirty="0" err="1">
                <a:solidFill>
                  <a:srgbClr val="FF00FF"/>
                </a:solidFill>
                <a:latin typeface="Courier 10 Pitch" pitchFamily="1" charset="0"/>
              </a:rPr>
              <a:t>equiv</a:t>
            </a:r>
            <a:r>
              <a:rPr lang="en-GB" altLang="en-US" sz="2400" dirty="0">
                <a:solidFill>
                  <a:srgbClr val="FF00FF"/>
                </a:solidFill>
                <a:latin typeface="Courier 10 Pitch" pitchFamily="1" charset="0"/>
              </a:rPr>
              <a:t>=</a:t>
            </a:r>
            <a:r>
              <a:rPr lang="en-GB" altLang="en-US" sz="2400" dirty="0">
                <a:solidFill>
                  <a:srgbClr val="008000"/>
                </a:solidFill>
                <a:latin typeface="Courier 10 Pitch" pitchFamily="1" charset="0"/>
              </a:rPr>
              <a:t>"Content-Type"</a:t>
            </a:r>
            <a:r>
              <a:rPr lang="en-GB" altLang="en-US" sz="2400" dirty="0">
                <a:solidFill>
                  <a:srgbClr val="0000FF"/>
                </a:solidFill>
                <a:latin typeface="Courier 10 Pitch" pitchFamily="1" charset="0"/>
              </a:rPr>
              <a:t> </a:t>
            </a:r>
            <a:r>
              <a:rPr lang="en-GB" altLang="en-US" sz="2400" dirty="0">
                <a:solidFill>
                  <a:srgbClr val="FF00FF"/>
                </a:solidFill>
                <a:latin typeface="Courier 10 Pitch" pitchFamily="1" charset="0"/>
              </a:rPr>
              <a:t>content=</a:t>
            </a:r>
            <a:r>
              <a:rPr lang="en-GB" altLang="en-US" sz="2400" dirty="0">
                <a:solidFill>
                  <a:srgbClr val="008000"/>
                </a:solidFill>
                <a:latin typeface="Courier 10 Pitch" pitchFamily="1" charset="0"/>
              </a:rPr>
              <a:t>"text/html; </a:t>
            </a:r>
            <a:r>
              <a:rPr lang="en-GB" altLang="en-US" sz="2400" dirty="0" err="1">
                <a:solidFill>
                  <a:srgbClr val="FF00FF"/>
                </a:solidFill>
                <a:latin typeface="Courier 10 Pitch" pitchFamily="1" charset="0"/>
              </a:rPr>
              <a:t>chatset</a:t>
            </a:r>
            <a:r>
              <a:rPr lang="en-GB" altLang="en-US" sz="2400" dirty="0">
                <a:solidFill>
                  <a:srgbClr val="FF00FF"/>
                </a:solidFill>
                <a:latin typeface="Courier 10 Pitch" pitchFamily="1" charset="0"/>
              </a:rPr>
              <a:t>=</a:t>
            </a:r>
            <a:r>
              <a:rPr lang="en-GB" altLang="en-US" sz="2400" dirty="0">
                <a:solidFill>
                  <a:srgbClr val="008000"/>
                </a:solidFill>
                <a:latin typeface="Courier 10 Pitch" pitchFamily="1" charset="0"/>
              </a:rPr>
              <a:t>ISO-8859-1"</a:t>
            </a:r>
            <a:r>
              <a:rPr lang="en-GB" altLang="en-US" sz="2400" dirty="0">
                <a:solidFill>
                  <a:srgbClr val="0000FF"/>
                </a:solidFill>
                <a:latin typeface="Courier 10 Pitch" pitchFamily="1" charset="0"/>
              </a:rPr>
              <a:t> /&gt;</a:t>
            </a:r>
          </a:p>
          <a:p>
            <a:pPr marL="0" indent="0">
              <a:lnSpc>
                <a:spcPct val="112000"/>
              </a:lnSpc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z="2400" dirty="0">
                <a:solidFill>
                  <a:srgbClr val="0000FF"/>
                </a:solidFill>
                <a:latin typeface="Courier 10 Pitch" pitchFamily="1" charset="0"/>
              </a:rPr>
              <a:t>&lt;/head&gt;  </a:t>
            </a:r>
          </a:p>
          <a:p>
            <a:pPr marL="0" indent="0">
              <a:lnSpc>
                <a:spcPct val="112000"/>
              </a:lnSpc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z="2400" dirty="0">
                <a:solidFill>
                  <a:srgbClr val="0000FF"/>
                </a:solidFill>
                <a:latin typeface="Courier 10 Pitch" pitchFamily="1" charset="0"/>
              </a:rPr>
              <a:t>&lt;body&gt;</a:t>
            </a:r>
          </a:p>
          <a:p>
            <a:pPr marL="0" indent="0">
              <a:lnSpc>
                <a:spcPct val="112000"/>
              </a:lnSpc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z="2400" dirty="0">
                <a:solidFill>
                  <a:srgbClr val="0000FF"/>
                </a:solidFill>
                <a:latin typeface="Courier 10 Pitch" pitchFamily="1" charset="0"/>
              </a:rPr>
              <a:t>&lt;?</a:t>
            </a:r>
            <a:r>
              <a:rPr lang="en-GB" altLang="en-US" sz="2400" dirty="0" err="1">
                <a:solidFill>
                  <a:srgbClr val="0000FF"/>
                </a:solidFill>
                <a:latin typeface="Courier 10 Pitch" pitchFamily="1" charset="0"/>
              </a:rPr>
              <a:t>php</a:t>
            </a:r>
            <a:endParaRPr lang="en-GB" altLang="en-US" sz="2400" dirty="0">
              <a:solidFill>
                <a:srgbClr val="0000FF"/>
              </a:solidFill>
              <a:latin typeface="Courier 10 Pitch" pitchFamily="1" charset="0"/>
            </a:endParaRPr>
          </a:p>
          <a:p>
            <a:pPr marL="0" indent="0">
              <a:lnSpc>
                <a:spcPct val="112000"/>
              </a:lnSpc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z="2400" dirty="0" smtClean="0">
                <a:solidFill>
                  <a:srgbClr val="0000FF"/>
                </a:solidFill>
                <a:latin typeface="Courier 10 Pitch" pitchFamily="1" charset="0"/>
              </a:rPr>
              <a:t>echo </a:t>
            </a:r>
            <a:r>
              <a:rPr lang="en-GB" altLang="en-US" sz="2400" dirty="0" smtClean="0">
                <a:solidFill>
                  <a:srgbClr val="008000"/>
                </a:solidFill>
                <a:latin typeface="Courier 10 Pitch" pitchFamily="1" charset="0"/>
              </a:rPr>
              <a:t>“User cookie </a:t>
            </a:r>
            <a:r>
              <a:rPr lang="en-GB" altLang="en-US" sz="2400" dirty="0">
                <a:solidFill>
                  <a:srgbClr val="008000"/>
                </a:solidFill>
                <a:latin typeface="Courier 10 Pitch" pitchFamily="1" charset="0"/>
              </a:rPr>
              <a:t>set&lt;</a:t>
            </a:r>
            <a:r>
              <a:rPr lang="en-GB" altLang="en-US" sz="2400" dirty="0" err="1">
                <a:solidFill>
                  <a:srgbClr val="008000"/>
                </a:solidFill>
                <a:latin typeface="Courier 10 Pitch" pitchFamily="1" charset="0"/>
              </a:rPr>
              <a:t>br</a:t>
            </a:r>
            <a:r>
              <a:rPr lang="en-GB" altLang="en-US" sz="2400" dirty="0">
                <a:solidFill>
                  <a:srgbClr val="008000"/>
                </a:solidFill>
                <a:latin typeface="Courier 10 Pitch" pitchFamily="1" charset="0"/>
              </a:rPr>
              <a:t>&gt;"</a:t>
            </a:r>
            <a:r>
              <a:rPr lang="en-GB" altLang="en-US" sz="2400" dirty="0">
                <a:solidFill>
                  <a:srgbClr val="0000FF"/>
                </a:solidFill>
                <a:latin typeface="Courier 10 Pitch" pitchFamily="1" charset="0"/>
              </a:rPr>
              <a:t>;</a:t>
            </a:r>
          </a:p>
          <a:p>
            <a:pPr marL="0" indent="0">
              <a:lnSpc>
                <a:spcPct val="112000"/>
              </a:lnSpc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z="2400" dirty="0">
                <a:solidFill>
                  <a:srgbClr val="0000FF"/>
                </a:solidFill>
                <a:latin typeface="Courier 10 Pitch" pitchFamily="1" charset="0"/>
              </a:rPr>
              <a:t>?&gt;</a:t>
            </a:r>
          </a:p>
          <a:p>
            <a:pPr marL="0" indent="0">
              <a:lnSpc>
                <a:spcPct val="112000"/>
              </a:lnSpc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z="2400" dirty="0">
                <a:solidFill>
                  <a:srgbClr val="0000FF"/>
                </a:solidFill>
                <a:latin typeface="Courier 10 Pitch" pitchFamily="1" charset="0"/>
              </a:rPr>
              <a:t>&lt;/body&gt;  </a:t>
            </a:r>
          </a:p>
          <a:p>
            <a:pPr marL="0" indent="0">
              <a:lnSpc>
                <a:spcPct val="112000"/>
              </a:lnSpc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z="2400" dirty="0">
                <a:solidFill>
                  <a:srgbClr val="0000FF"/>
                </a:solidFill>
                <a:latin typeface="Courier 10 Pitch" pitchFamily="1" charset="0"/>
              </a:rPr>
              <a:t>&lt;/html&gt;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92D2C-3124-4B9F-8693-81EB4D9B1E60}" type="datetime1">
              <a:rPr lang="en-GB" smtClean="0"/>
              <a:pPr/>
              <a:t>12/01/2017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59A9-BE8C-4241-92B6-F65938ABAFA6}" type="slidenum">
              <a:rPr lang="en-GB" smtClean="0"/>
              <a:t>47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084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PHP Sessions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124744"/>
            <a:ext cx="6408712" cy="5112568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Similar to cookies, but data stored on the server</a:t>
            </a:r>
          </a:p>
          <a:p>
            <a:pPr lvl="1"/>
            <a:r>
              <a:rPr lang="en-GB" dirty="0" smtClean="0"/>
              <a:t>Store user related information in the server side fore later use</a:t>
            </a:r>
          </a:p>
          <a:p>
            <a:r>
              <a:rPr lang="en-US" dirty="0"/>
              <a:t>Stay connected until communication is </a:t>
            </a:r>
            <a:r>
              <a:rPr lang="en-US" dirty="0" smtClean="0"/>
              <a:t>finished</a:t>
            </a:r>
          </a:p>
          <a:p>
            <a:r>
              <a:rPr lang="en-US" dirty="0"/>
              <a:t>Server keeps track of where client came from</a:t>
            </a:r>
          </a:p>
          <a:p>
            <a:pPr lvl="1"/>
            <a:r>
              <a:rPr lang="en-US" dirty="0" smtClean="0"/>
              <a:t>Takes </a:t>
            </a:r>
            <a:r>
              <a:rPr lang="en-US" dirty="0"/>
              <a:t>up space on </a:t>
            </a:r>
            <a:r>
              <a:rPr lang="en-US" dirty="0" smtClean="0"/>
              <a:t>server, not </a:t>
            </a:r>
            <a:r>
              <a:rPr lang="en-US" dirty="0"/>
              <a:t>all servers have disks!</a:t>
            </a:r>
          </a:p>
          <a:p>
            <a:r>
              <a:rPr lang="en-GB" dirty="0" smtClean="0"/>
              <a:t>More secure, works even cookies are disabled.</a:t>
            </a:r>
          </a:p>
          <a:p>
            <a:r>
              <a:rPr lang="en-US" dirty="0"/>
              <a:t>Sessions assign a unique id (UID) for each visitor and store/associate variables and values with this UID</a:t>
            </a:r>
          </a:p>
          <a:p>
            <a:r>
              <a:rPr lang="en-GB" dirty="0" smtClean="0"/>
              <a:t>You must start up the session before you can store any information in a PHP session (asks PHP to allocate a UID for session) and m</a:t>
            </a:r>
            <a:r>
              <a:rPr lang="en-US" dirty="0" err="1" smtClean="0"/>
              <a:t>ust</a:t>
            </a:r>
            <a:r>
              <a:rPr lang="en-US" dirty="0" smtClean="0"/>
              <a:t> call the </a:t>
            </a:r>
            <a:r>
              <a:rPr lang="en-US" dirty="0" err="1" smtClean="0"/>
              <a:t>session_start</a:t>
            </a:r>
            <a:r>
              <a:rPr lang="en-US" dirty="0" smtClean="0"/>
              <a:t>() </a:t>
            </a:r>
            <a:r>
              <a:rPr lang="en-US" dirty="0"/>
              <a:t>function first in all scripts </a:t>
            </a:r>
            <a:r>
              <a:rPr lang="en-US" dirty="0" smtClean="0"/>
              <a:t>that </a:t>
            </a:r>
            <a:r>
              <a:rPr lang="en-US" dirty="0"/>
              <a:t>need to participate in the same session.</a:t>
            </a:r>
          </a:p>
          <a:p>
            <a:endParaRPr lang="en-US" dirty="0" smtClean="0"/>
          </a:p>
          <a:p>
            <a:endParaRPr lang="en-GB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92D2C-3124-4B9F-8693-81EB4D9B1E60}" type="datetime1">
              <a:rPr lang="en-GB" smtClean="0"/>
              <a:pPr/>
              <a:t>12/01/2017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59A9-BE8C-4241-92B6-F65938ABAFA6}" type="slidenum">
              <a:rPr lang="en-GB" smtClean="0"/>
              <a:t>48</a:t>
            </a:fld>
            <a:endParaRPr lang="en-GB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742290" y="1130924"/>
            <a:ext cx="2401710" cy="258532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alt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session_start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?&gt;</a:t>
            </a:r>
            <a:b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  <a:b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  <a:b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b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70791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PHP Sessions</a:t>
            </a:r>
            <a:br>
              <a:rPr lang="en-GB" dirty="0" smtClean="0"/>
            </a:br>
            <a:r>
              <a:rPr lang="en-GB" dirty="0" smtClean="0"/>
              <a:t>Session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62500" lnSpcReduction="20000"/>
          </a:bodyPr>
          <a:lstStyle/>
          <a:p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$_SESSION["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variable_name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"] = Value;</a:t>
            </a:r>
          </a:p>
          <a:p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(!$_SESSION["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variable_name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"]) { ..}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&lt;?</a:t>
            </a:r>
            <a:r>
              <a:rPr lang="en-US" altLang="zh-TW" sz="2400" dirty="0" err="1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php</a:t>
            </a:r>
            <a:endParaRPr lang="en-US" altLang="zh-TW" sz="2400" dirty="0">
              <a:latin typeface="Courier New" panose="02070309020205020404" pitchFamily="49" charset="0"/>
              <a:ea typeface="新細明體" pitchFamily="18" charset="-12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400" dirty="0" smtClean="0">
                <a:solidFill>
                  <a:srgbClr val="0000FF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400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session_start</a:t>
            </a:r>
            <a:r>
              <a:rPr lang="en-US" altLang="zh-TW" sz="2400" dirty="0">
                <a:solidFill>
                  <a:srgbClr val="0000FF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400" dirty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if </a:t>
            </a:r>
            <a:r>
              <a:rPr lang="en-US" altLang="zh-TW" sz="2400" dirty="0" smtClean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(login($_</a:t>
            </a:r>
            <a:r>
              <a:rPr lang="en-US" altLang="zh-TW" sz="2400" dirty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POST['user'], $_POST['</a:t>
            </a:r>
            <a:r>
              <a:rPr lang="en-US" altLang="zh-TW" sz="2400" dirty="0" err="1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passwd</a:t>
            </a:r>
            <a:r>
              <a:rPr lang="en-US" altLang="zh-TW" sz="2400" dirty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'])) {</a:t>
            </a:r>
          </a:p>
          <a:p>
            <a:pPr marL="0" indent="0">
              <a:buNone/>
            </a:pPr>
            <a:r>
              <a:rPr lang="en-US" altLang="zh-TW" sz="2400" dirty="0" smtClean="0">
                <a:solidFill>
                  <a:srgbClr val="0000FF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	$_</a:t>
            </a:r>
            <a:r>
              <a:rPr lang="en-US" altLang="zh-TW" sz="2400" dirty="0">
                <a:solidFill>
                  <a:srgbClr val="0000FF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SESSION['user']</a:t>
            </a:r>
            <a:r>
              <a:rPr lang="en-US" altLang="zh-TW" sz="2400" dirty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= $_POST['user'];</a:t>
            </a:r>
          </a:p>
          <a:p>
            <a:pPr marL="0" indent="0"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   unset(</a:t>
            </a:r>
            <a:r>
              <a:rPr lang="en-US" altLang="zh-TW" sz="2400" dirty="0">
                <a:solidFill>
                  <a:srgbClr val="0000FF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$_SESSION['user']</a:t>
            </a:r>
            <a:r>
              <a:rPr lang="en-US" altLang="zh-TW" sz="2400" dirty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 …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?&gt;</a:t>
            </a:r>
          </a:p>
          <a:p>
            <a:pPr marL="0" indent="0">
              <a:buNone/>
            </a:pPr>
            <a:r>
              <a:rPr lang="en-GB" altLang="zh-TW" sz="2400" dirty="0" smtClean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..</a:t>
            </a:r>
          </a:p>
          <a:p>
            <a:pPr marL="0" indent="0"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itchFamily="18" charset="-120"/>
                <a:cs typeface="Times New Roman" panose="02020603050405020304" pitchFamily="18" charset="0"/>
              </a:rPr>
              <a:t>&lt;?</a:t>
            </a:r>
            <a:r>
              <a:rPr lang="en-US" altLang="zh-TW" sz="2400" dirty="0" err="1">
                <a:latin typeface="Courier New" panose="02070309020205020404" pitchFamily="49" charset="0"/>
                <a:ea typeface="新細明體" pitchFamily="18" charset="-120"/>
                <a:cs typeface="Times New Roman" panose="02020603050405020304" pitchFamily="18" charset="0"/>
              </a:rPr>
              <a:t>php</a:t>
            </a:r>
            <a:endParaRPr lang="en-US" altLang="zh-TW" sz="2400" dirty="0">
              <a:solidFill>
                <a:srgbClr val="009900"/>
              </a:solidFill>
              <a:latin typeface="Courier New" panose="02070309020205020404" pitchFamily="49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新細明體" pitchFamily="18" charset="-120"/>
                <a:cs typeface="Times New Roman" panose="02020603050405020304" pitchFamily="18" charset="0"/>
              </a:rPr>
              <a:t>session_start</a:t>
            </a:r>
            <a:r>
              <a:rPr lang="en-US" altLang="zh-TW" sz="2400" dirty="0">
                <a:solidFill>
                  <a:srgbClr val="0000FF"/>
                </a:solidFill>
                <a:latin typeface="Courier New" panose="02070309020205020404" pitchFamily="49" charset="0"/>
                <a:ea typeface="新細明體" pitchFamily="18" charset="-12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009900"/>
                </a:solidFill>
                <a:latin typeface="Courier New" panose="02070309020205020404" pitchFamily="49" charset="0"/>
                <a:ea typeface="新細明體" pitchFamily="18" charset="-120"/>
                <a:cs typeface="Times New Roman" panose="02020603050405020304" pitchFamily="18" charset="0"/>
              </a:rPr>
              <a:t>  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Courier New" panose="02070309020205020404" pitchFamily="49" charset="0"/>
                <a:ea typeface="新細明體" pitchFamily="18" charset="-120"/>
                <a:cs typeface="Times New Roman" panose="02020603050405020304" pitchFamily="18" charset="0"/>
              </a:rPr>
              <a:t>if </a:t>
            </a:r>
            <a:r>
              <a:rPr lang="en-US" altLang="zh-TW" sz="2400" dirty="0">
                <a:latin typeface="Courier New" panose="02070309020205020404" pitchFamily="49" charset="0"/>
                <a:ea typeface="新細明體" pitchFamily="18" charset="-120"/>
                <a:cs typeface="Times New Roman" panose="02020603050405020304" pitchFamily="18" charset="0"/>
              </a:rPr>
              <a:t>(!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itchFamily="18" charset="-120"/>
                <a:cs typeface="Times New Roman" panose="02020603050405020304" pitchFamily="18" charset="0"/>
              </a:rPr>
              <a:t>isset</a:t>
            </a:r>
            <a:r>
              <a:rPr lang="en-US" altLang="zh-TW" sz="2400" dirty="0">
                <a:latin typeface="Courier New" panose="02070309020205020404" pitchFamily="49" charset="0"/>
                <a:ea typeface="新細明體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sz="2400" dirty="0">
                <a:solidFill>
                  <a:srgbClr val="0000FF"/>
                </a:solidFill>
                <a:latin typeface="Courier New" panose="02070309020205020404" pitchFamily="49" charset="0"/>
                <a:ea typeface="新細明體" pitchFamily="18" charset="-120"/>
                <a:cs typeface="Times New Roman" panose="02020603050405020304" pitchFamily="18" charset="0"/>
              </a:rPr>
              <a:t>$_SESSION['user']</a:t>
            </a:r>
            <a:r>
              <a:rPr lang="en-US" altLang="zh-TW" sz="2400" dirty="0">
                <a:latin typeface="Courier New" panose="02070309020205020404" pitchFamily="49" charset="0"/>
                <a:ea typeface="新細明體" pitchFamily="18" charset="-120"/>
                <a:cs typeface="Times New Roman" panose="02020603050405020304" pitchFamily="18" charset="0"/>
              </a:rPr>
              <a:t>)) {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009900"/>
                </a:solidFill>
                <a:latin typeface="Courier New" panose="02070309020205020404" pitchFamily="49" charset="0"/>
                <a:ea typeface="新細明體" pitchFamily="18" charset="-120"/>
                <a:cs typeface="Times New Roman" panose="02020603050405020304" pitchFamily="18" charset="0"/>
              </a:rPr>
              <a:t>    // User has not yet logged on</a:t>
            </a:r>
          </a:p>
          <a:p>
            <a:pPr marL="0" indent="0"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itchFamily="18" charset="-120"/>
                <a:cs typeface="Times New Roman" panose="02020603050405020304" pitchFamily="18" charset="0"/>
              </a:rPr>
              <a:t>  }</a:t>
            </a:r>
          </a:p>
          <a:p>
            <a:pPr marL="0" indent="0"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ea typeface="新細明體" pitchFamily="18" charset="-120"/>
                <a:cs typeface="Times New Roman" panose="02020603050405020304" pitchFamily="18" charset="0"/>
              </a:rPr>
              <a:t>…</a:t>
            </a:r>
            <a:endParaRPr lang="en-US" altLang="zh-TW" sz="2400" dirty="0">
              <a:latin typeface="Courier New" panose="02070309020205020404" pitchFamily="49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itchFamily="18" charset="-120"/>
                <a:cs typeface="Times New Roman" panose="02020603050405020304" pitchFamily="18" charset="0"/>
              </a:rPr>
              <a:t>?&gt;</a:t>
            </a:r>
          </a:p>
          <a:p>
            <a:pPr marL="0" indent="0">
              <a:buNone/>
            </a:pPr>
            <a:endParaRPr lang="en-US" altLang="zh-TW" sz="2400" dirty="0">
              <a:latin typeface="Courier New" panose="02070309020205020404" pitchFamily="49" charset="0"/>
              <a:ea typeface="新細明體" pitchFamily="18" charset="-12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92D2C-3124-4B9F-8693-81EB4D9B1E60}" type="datetime1">
              <a:rPr lang="en-GB" smtClean="0"/>
              <a:pPr/>
              <a:t>12/01/2017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59A9-BE8C-4241-92B6-F65938ABAFA6}" type="slidenum">
              <a:rPr lang="en-GB" smtClean="0"/>
              <a:t>49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083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Web Infrastructure - BASICS</a:t>
            </a:r>
            <a:br>
              <a:rPr lang="en-GB" dirty="0"/>
            </a:b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 – Server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92D2C-3124-4B9F-8693-81EB4D9B1E60}" type="datetime1">
              <a:rPr lang="en-GB" smtClean="0"/>
              <a:pPr/>
              <a:t>12/01/2017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59A9-BE8C-4241-92B6-F65938ABAFA6}" type="slidenum">
              <a:rPr lang="en-GB" smtClean="0"/>
              <a:t>5</a:t>
            </a:fld>
            <a:endParaRPr lang="en-GB" dirty="0"/>
          </a:p>
        </p:txBody>
      </p:sp>
      <p:pic>
        <p:nvPicPr>
          <p:cNvPr id="3074" name="Picture 2" descr="http://www.sans.org/security-resources/malwarefaq/images/guestbook_clip_image002_00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48" y="1124744"/>
            <a:ext cx="407122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7504" y="3645024"/>
            <a:ext cx="47429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http://www.sans.org/security-resources/malwarefaq/images/guestbook_clip_image002_0000.jpg</a:t>
            </a:r>
          </a:p>
        </p:txBody>
      </p:sp>
      <p:sp>
        <p:nvSpPr>
          <p:cNvPr id="8" name="Rectangle 7"/>
          <p:cNvSpPr/>
          <p:nvPr/>
        </p:nvSpPr>
        <p:spPr>
          <a:xfrm>
            <a:off x="4620257" y="3429580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sz="800" dirty="0"/>
              <a:t>http://act2.me/wp-content/uploads/2013/07/3.png</a:t>
            </a:r>
          </a:p>
        </p:txBody>
      </p:sp>
      <p:pic>
        <p:nvPicPr>
          <p:cNvPr id="3076" name="Picture 4" descr="http://act2.me/wp-content/uploads/2013/07/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0" y="1124744"/>
            <a:ext cx="4092453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wildbunny.co.uk/blog/wp-content/uploads/2012/10/clientServer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80" y="4005064"/>
            <a:ext cx="3093576" cy="181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8203660" y="1556792"/>
            <a:ext cx="544804" cy="432048"/>
          </a:xfrm>
          <a:prstGeom prst="rect">
            <a:avLst/>
          </a:prstGeom>
          <a:solidFill>
            <a:srgbClr val="729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PHP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14546" y="5847100"/>
            <a:ext cx="40204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dirty="0"/>
              <a:t>http://www.wildbunny.co.uk/blog/wp-content/uploads/2012/10/clientServer.gif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380312" y="2384884"/>
            <a:ext cx="720080" cy="1764196"/>
          </a:xfrm>
          <a:prstGeom prst="straightConnector1">
            <a:avLst/>
          </a:prstGeom>
          <a:ln w="603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94289" y="4260710"/>
            <a:ext cx="1626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Server side scripting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564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PHP Sessions</a:t>
            </a:r>
            <a:br>
              <a:rPr lang="en-GB" dirty="0" smtClean="0"/>
            </a:br>
            <a:r>
              <a:rPr lang="en-GB" dirty="0" smtClean="0"/>
              <a:t>Ending a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b="1" dirty="0" err="1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US" b="1" dirty="0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FF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Initialize the session.</a:t>
            </a:r>
            <a:br>
              <a:rPr lang="en-US" b="1" dirty="0">
                <a:solidFill>
                  <a:srgbClr val="FF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FF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If you are using </a:t>
            </a:r>
            <a:r>
              <a:rPr lang="en-US" b="1" dirty="0" err="1">
                <a:solidFill>
                  <a:srgbClr val="FF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session_name</a:t>
            </a:r>
            <a:r>
              <a:rPr lang="en-US" b="1" dirty="0">
                <a:solidFill>
                  <a:srgbClr val="FF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("something"), don't forget it now!</a:t>
            </a:r>
            <a:br>
              <a:rPr lang="en-US" b="1" dirty="0">
                <a:solidFill>
                  <a:srgbClr val="FF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session_start</a:t>
            </a:r>
            <a:r>
              <a:rPr lang="en-US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FF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Unset all of the session variables.</a:t>
            </a:r>
            <a:br>
              <a:rPr lang="en-US" b="1" dirty="0">
                <a:solidFill>
                  <a:srgbClr val="FF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$_SESSION </a:t>
            </a:r>
            <a:r>
              <a:rPr lang="en-US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 array();</a:t>
            </a:r>
            <a:br>
              <a:rPr lang="en-US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FF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If it's desired to kill the session, also delete the session cookie.</a:t>
            </a:r>
            <a:br>
              <a:rPr lang="en-US" b="1" dirty="0">
                <a:solidFill>
                  <a:srgbClr val="FF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FF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Note: This will destroy the session, and not just the session data!</a:t>
            </a:r>
            <a:br>
              <a:rPr lang="en-US" b="1" dirty="0">
                <a:solidFill>
                  <a:srgbClr val="FF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 (</a:t>
            </a:r>
            <a:r>
              <a:rPr lang="en-US" b="1" dirty="0" err="1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ini_get</a:t>
            </a:r>
            <a:r>
              <a:rPr lang="en-US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DD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rgbClr val="DD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session.use_cookies</a:t>
            </a:r>
            <a:r>
              <a:rPr lang="en-US" b="1" dirty="0">
                <a:solidFill>
                  <a:srgbClr val="DD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 {</a:t>
            </a:r>
            <a:br>
              <a:rPr lang="en-US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b="1" dirty="0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err="1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b="1" dirty="0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 </a:t>
            </a:r>
            <a:r>
              <a:rPr lang="en-US" b="1" dirty="0" err="1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session_get_cookie_params</a:t>
            </a:r>
            <a:r>
              <a:rPr lang="en-US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b="1" dirty="0" err="1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setcookie</a:t>
            </a:r>
            <a:r>
              <a:rPr lang="en-US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session_name</a:t>
            </a:r>
            <a:r>
              <a:rPr lang="en-US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 </a:t>
            </a:r>
            <a:r>
              <a:rPr lang="en-US" b="1" dirty="0">
                <a:solidFill>
                  <a:srgbClr val="DD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lang="en-US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b="1" dirty="0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 - </a:t>
            </a:r>
            <a:r>
              <a:rPr lang="en-US" b="1" dirty="0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42000</a:t>
            </a:r>
            <a:r>
              <a:rPr lang="en-US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b="1" dirty="0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err="1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solidFill>
                  <a:srgbClr val="DD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"path"</a:t>
            </a:r>
            <a:r>
              <a:rPr lang="en-US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 </a:t>
            </a:r>
            <a:r>
              <a:rPr lang="en-US" b="1" dirty="0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err="1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solidFill>
                  <a:srgbClr val="DD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"domain"</a:t>
            </a:r>
            <a:r>
              <a:rPr lang="en-US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br>
              <a:rPr lang="en-US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b="1" dirty="0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err="1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solidFill>
                  <a:srgbClr val="DD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"secure"</a:t>
            </a:r>
            <a:r>
              <a:rPr lang="en-US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 </a:t>
            </a:r>
            <a:r>
              <a:rPr lang="en-US" b="1" dirty="0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err="1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solidFill>
                  <a:srgbClr val="DD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rgbClr val="DD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httponly</a:t>
            </a:r>
            <a:r>
              <a:rPr lang="en-US" b="1" dirty="0">
                <a:solidFill>
                  <a:srgbClr val="DD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US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);</a:t>
            </a:r>
            <a:br>
              <a:rPr lang="en-US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FF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Finally, destroy the session.</a:t>
            </a:r>
            <a:br>
              <a:rPr lang="en-US" b="1" dirty="0">
                <a:solidFill>
                  <a:srgbClr val="FF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session_destroy</a:t>
            </a:r>
            <a:r>
              <a:rPr lang="en-US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b="1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92D2C-3124-4B9F-8693-81EB4D9B1E60}" type="datetime1">
              <a:rPr lang="en-GB" smtClean="0"/>
              <a:pPr/>
              <a:t>12/01/2017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59A9-BE8C-4241-92B6-F65938ABAFA6}" type="slidenum">
              <a:rPr lang="en-GB" smtClean="0"/>
              <a:t>50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676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PHP Sessions</a:t>
            </a:r>
            <a:br>
              <a:rPr lang="en-GB" dirty="0" smtClean="0"/>
            </a:br>
            <a:r>
              <a:rPr lang="en-GB" dirty="0" smtClean="0"/>
              <a:t>Ending a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session_start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session_unset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session_destroy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session_write_close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setcookie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session_name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(),'',0,'/');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session_regenerate_id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92D2C-3124-4B9F-8693-81EB4D9B1E60}" type="datetime1">
              <a:rPr lang="en-GB" smtClean="0"/>
              <a:pPr/>
              <a:t>12/01/2017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59A9-BE8C-4241-92B6-F65938ABAFA6}" type="slidenum">
              <a:rPr lang="en-GB" smtClean="0"/>
              <a:t>51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594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Implementing a Login 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both cookies and database</a:t>
            </a:r>
          </a:p>
          <a:p>
            <a:pPr lvl="1"/>
            <a:r>
              <a:rPr lang="en-US" dirty="0"/>
              <a:t>Write cookie on login</a:t>
            </a:r>
          </a:p>
          <a:p>
            <a:pPr lvl="1"/>
            <a:r>
              <a:rPr lang="en-US" dirty="0"/>
              <a:t>Enter </a:t>
            </a:r>
            <a:r>
              <a:rPr lang="en-US" dirty="0" err="1"/>
              <a:t>userid</a:t>
            </a:r>
            <a:r>
              <a:rPr lang="en-US" dirty="0"/>
              <a:t>, date and IP address into database</a:t>
            </a:r>
          </a:p>
          <a:p>
            <a:r>
              <a:rPr lang="en-US" dirty="0"/>
              <a:t>Logging in...</a:t>
            </a:r>
          </a:p>
          <a:p>
            <a:pPr lvl="1"/>
            <a:r>
              <a:rPr lang="en-US" dirty="0"/>
              <a:t>No cookie?</a:t>
            </a:r>
          </a:p>
          <a:p>
            <a:pPr lvl="1"/>
            <a:r>
              <a:rPr lang="en-US" dirty="0"/>
              <a:t>Delete any database entries</a:t>
            </a:r>
          </a:p>
          <a:p>
            <a:pPr lvl="1"/>
            <a:r>
              <a:rPr lang="en-US" dirty="0"/>
              <a:t>Write a cookie</a:t>
            </a:r>
          </a:p>
          <a:p>
            <a:r>
              <a:rPr lang="en-US" dirty="0"/>
              <a:t>Cookie exists (when going to main page)</a:t>
            </a:r>
          </a:p>
          <a:p>
            <a:pPr lvl="1"/>
            <a:r>
              <a:rPr lang="en-US" dirty="0"/>
              <a:t>Does entry in database correspond to this machine? </a:t>
            </a:r>
          </a:p>
          <a:p>
            <a:pPr lvl="1"/>
            <a:r>
              <a:rPr lang="en-US" dirty="0"/>
              <a:t>If not, delete cookie and log user out. </a:t>
            </a:r>
          </a:p>
          <a:p>
            <a:r>
              <a:rPr lang="en-US" dirty="0"/>
              <a:t>No cookie but corresponding database entry (main page)</a:t>
            </a:r>
          </a:p>
          <a:p>
            <a:pPr lvl="1"/>
            <a:r>
              <a:rPr lang="en-US" dirty="0"/>
              <a:t>Delete database entry</a:t>
            </a:r>
          </a:p>
          <a:p>
            <a:pPr lvl="1"/>
            <a:r>
              <a:rPr lang="en-US" dirty="0"/>
              <a:t>Send to login screen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92D2C-3124-4B9F-8693-81EB4D9B1E60}" type="datetime1">
              <a:rPr lang="en-GB" smtClean="0"/>
              <a:pPr/>
              <a:t>12/01/2017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59A9-BE8C-4241-92B6-F65938ABAFA6}" type="slidenum">
              <a:rPr lang="en-GB" smtClean="0"/>
              <a:t>52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96538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Implementing a Login 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if the user is logged in to two different machines?</a:t>
            </a:r>
          </a:p>
          <a:p>
            <a:pPr lvl="1"/>
            <a:r>
              <a:rPr lang="en-US" dirty="0"/>
              <a:t>Machine #1: Cookie + Database entry.</a:t>
            </a:r>
          </a:p>
          <a:p>
            <a:pPr lvl="1"/>
            <a:r>
              <a:rPr lang="en-US" dirty="0"/>
              <a:t>Machine #2: No cookie + no database entry.</a:t>
            </a:r>
          </a:p>
          <a:p>
            <a:r>
              <a:rPr lang="en-US" dirty="0"/>
              <a:t>Log in:</a:t>
            </a:r>
          </a:p>
          <a:p>
            <a:pPr lvl="1"/>
            <a:r>
              <a:rPr lang="en-US" dirty="0"/>
              <a:t>Delete database entry corresponding to machine #1</a:t>
            </a:r>
          </a:p>
          <a:p>
            <a:pPr lvl="1"/>
            <a:r>
              <a:rPr lang="en-US" dirty="0"/>
              <a:t>User logged out of machine #1, logged in with machine #</a:t>
            </a:r>
            <a:r>
              <a:rPr lang="en-US" dirty="0" smtClean="0"/>
              <a:t>2</a:t>
            </a:r>
          </a:p>
          <a:p>
            <a:pPr lvl="1"/>
            <a:endParaRPr lang="en-GB" dirty="0"/>
          </a:p>
          <a:p>
            <a:pPr lvl="1"/>
            <a:r>
              <a:rPr lang="en-US" dirty="0"/>
              <a:t>e.g. Amazon</a:t>
            </a:r>
          </a:p>
          <a:p>
            <a:pPr lvl="2"/>
            <a:r>
              <a:rPr lang="en-US" dirty="0"/>
              <a:t>Different layers of security</a:t>
            </a:r>
          </a:p>
          <a:p>
            <a:pPr lvl="2"/>
            <a:r>
              <a:rPr lang="en-US" dirty="0"/>
              <a:t>One layer to see suggested purchases</a:t>
            </a:r>
          </a:p>
          <a:p>
            <a:pPr lvl="2"/>
            <a:r>
              <a:rPr lang="en-US" dirty="0"/>
              <a:t>Deeper layer to buy something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92D2C-3124-4B9F-8693-81EB4D9B1E60}" type="datetime1">
              <a:rPr lang="en-GB" smtClean="0"/>
              <a:pPr/>
              <a:t>12/01/2017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59A9-BE8C-4241-92B6-F65938ABAFA6}" type="slidenum">
              <a:rPr lang="en-GB" smtClean="0"/>
              <a:t>53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1210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Web Infrastructure - BASICS</a:t>
            </a:r>
            <a:br>
              <a:rPr lang="en-GB" dirty="0"/>
            </a:b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Static vs Dynamic Web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the content vary depending on use?</a:t>
            </a:r>
          </a:p>
          <a:p>
            <a:r>
              <a:rPr lang="en-US" dirty="0"/>
              <a:t>Server side scripting</a:t>
            </a:r>
          </a:p>
          <a:p>
            <a:pPr lvl="1"/>
            <a:r>
              <a:rPr lang="en-US" dirty="0"/>
              <a:t>Script (program) runs on the server </a:t>
            </a:r>
          </a:p>
          <a:p>
            <a:pPr lvl="1"/>
            <a:r>
              <a:rPr lang="en-US" dirty="0"/>
              <a:t>Result output as page </a:t>
            </a:r>
          </a:p>
          <a:p>
            <a:pPr lvl="1"/>
            <a:r>
              <a:rPr lang="en-US" dirty="0" smtClean="0"/>
              <a:t>(More </a:t>
            </a:r>
            <a:r>
              <a:rPr lang="en-US" dirty="0"/>
              <a:t>correctly) Processed result as </a:t>
            </a:r>
            <a:r>
              <a:rPr lang="en-US" dirty="0" smtClean="0"/>
              <a:t>output</a:t>
            </a:r>
          </a:p>
          <a:p>
            <a:r>
              <a:rPr lang="en-GB" dirty="0" smtClean="0"/>
              <a:t>Example:</a:t>
            </a:r>
          </a:p>
          <a:p>
            <a:pPr lvl="1"/>
            <a:r>
              <a:rPr lang="en-US" dirty="0"/>
              <a:t>Enter search term </a:t>
            </a:r>
          </a:p>
          <a:p>
            <a:pPr lvl="1"/>
            <a:r>
              <a:rPr lang="en-US" dirty="0"/>
              <a:t>Server conducts search </a:t>
            </a:r>
          </a:p>
          <a:p>
            <a:pPr lvl="1"/>
            <a:r>
              <a:rPr lang="en-US" dirty="0"/>
              <a:t>Server generates ads</a:t>
            </a:r>
          </a:p>
          <a:p>
            <a:pPr lvl="1"/>
            <a:r>
              <a:rPr lang="en-US" dirty="0"/>
              <a:t>Returns generic parts (</a:t>
            </a:r>
            <a:r>
              <a:rPr lang="en-US" dirty="0" err="1"/>
              <a:t>Gooooogle</a:t>
            </a:r>
            <a:r>
              <a:rPr lang="en-US" dirty="0"/>
              <a:t> etc.)</a:t>
            </a:r>
          </a:p>
          <a:p>
            <a:pPr lvl="1"/>
            <a:r>
              <a:rPr lang="en-US" dirty="0"/>
              <a:t>Returns ads </a:t>
            </a:r>
          </a:p>
          <a:p>
            <a:pPr lvl="1"/>
            <a:r>
              <a:rPr lang="en-US" dirty="0"/>
              <a:t>Return search results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92D2C-3124-4B9F-8693-81EB4D9B1E60}" type="datetime1">
              <a:rPr lang="en-GB" smtClean="0"/>
              <a:pPr/>
              <a:t>12/01/2017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59A9-BE8C-4241-92B6-F65938ABAFA6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854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PHP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PHP -  PHP </a:t>
            </a:r>
            <a:r>
              <a:rPr lang="en-US" dirty="0"/>
              <a:t>Hypertext </a:t>
            </a:r>
            <a:r>
              <a:rPr lang="en-US" dirty="0" smtClean="0"/>
              <a:t>Processor</a:t>
            </a:r>
          </a:p>
          <a:p>
            <a:r>
              <a:rPr lang="en-US" dirty="0" smtClean="0"/>
              <a:t>Cross-platform, Free &amp; Works </a:t>
            </a:r>
            <a:r>
              <a:rPr lang="en-US" dirty="0"/>
              <a:t>with virtually ALL servers </a:t>
            </a:r>
          </a:p>
          <a:p>
            <a:r>
              <a:rPr lang="en-US" dirty="0" smtClean="0"/>
              <a:t>Runs </a:t>
            </a:r>
            <a:r>
              <a:rPr lang="en-US" dirty="0"/>
              <a:t>on server / Server side scripting language</a:t>
            </a:r>
          </a:p>
          <a:p>
            <a:r>
              <a:rPr lang="en-US" dirty="0"/>
              <a:t>Embed scripts in HTML</a:t>
            </a:r>
          </a:p>
          <a:p>
            <a:r>
              <a:rPr lang="en-US" dirty="0"/>
              <a:t>Look like HTML pages to client </a:t>
            </a:r>
            <a:r>
              <a:rPr lang="en-US" dirty="0" smtClean="0"/>
              <a:t>(Browser </a:t>
            </a:r>
            <a:r>
              <a:rPr lang="en-US" dirty="0"/>
              <a:t>only sees plain </a:t>
            </a:r>
            <a:r>
              <a:rPr lang="en-US" dirty="0" smtClean="0"/>
              <a:t>HTML)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Standalone language</a:t>
            </a:r>
          </a:p>
          <a:p>
            <a:pPr lvl="1"/>
            <a:r>
              <a:rPr lang="en-US" dirty="0"/>
              <a:t>Start -&gt; Run -&gt;  CMD</a:t>
            </a:r>
          </a:p>
          <a:p>
            <a:pPr lvl="1"/>
            <a:r>
              <a:rPr lang="en-US" dirty="0"/>
              <a:t>cd to directory</a:t>
            </a:r>
          </a:p>
          <a:p>
            <a:pPr lvl="1"/>
            <a:r>
              <a:rPr lang="en-US" dirty="0"/>
              <a:t>PHP </a:t>
            </a:r>
            <a:r>
              <a:rPr lang="en-US" dirty="0" err="1" smtClean="0"/>
              <a:t>filename.php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File can </a:t>
            </a:r>
            <a:r>
              <a:rPr lang="en-US" dirty="0" smtClean="0"/>
              <a:t>contain: Text</a:t>
            </a:r>
            <a:r>
              <a:rPr lang="en-US" dirty="0"/>
              <a:t>, HTML tags, scripts, code</a:t>
            </a:r>
          </a:p>
          <a:p>
            <a:r>
              <a:rPr lang="en-US" dirty="0" smtClean="0"/>
              <a:t>File extensions: .</a:t>
            </a:r>
            <a:r>
              <a:rPr lang="en-US" dirty="0" err="1"/>
              <a:t>php</a:t>
            </a:r>
            <a:r>
              <a:rPr lang="en-US" dirty="0"/>
              <a:t> / .php3 / .</a:t>
            </a:r>
            <a:r>
              <a:rPr lang="en-US" dirty="0" err="1" smtClean="0"/>
              <a:t>phtml</a:t>
            </a:r>
            <a:r>
              <a:rPr lang="en-US" dirty="0" smtClean="0"/>
              <a:t> / 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92D2C-3124-4B9F-8693-81EB4D9B1E60}" type="datetime1">
              <a:rPr lang="en-GB" smtClean="0"/>
              <a:pPr/>
              <a:t>12/01/2017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59A9-BE8C-4241-92B6-F65938ABAFA6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330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PHP Basics</a:t>
            </a:r>
            <a:br>
              <a:rPr lang="en-GB" dirty="0" smtClean="0"/>
            </a:br>
            <a:r>
              <a:rPr lang="en-GB" dirty="0" smtClean="0"/>
              <a:t>Installation &amp; 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Web server – </a:t>
            </a:r>
            <a:r>
              <a:rPr lang="en-GB" b="1" dirty="0" smtClean="0"/>
              <a:t>A</a:t>
            </a:r>
            <a:r>
              <a:rPr lang="en-GB" dirty="0" smtClean="0"/>
              <a:t>pache</a:t>
            </a:r>
          </a:p>
          <a:p>
            <a:r>
              <a:rPr lang="en-GB" dirty="0" smtClean="0"/>
              <a:t>Database server - </a:t>
            </a:r>
            <a:r>
              <a:rPr lang="en-GB" b="1" dirty="0" smtClean="0"/>
              <a:t>M</a:t>
            </a:r>
            <a:r>
              <a:rPr lang="en-GB" dirty="0" smtClean="0"/>
              <a:t>ySQL</a:t>
            </a:r>
          </a:p>
          <a:p>
            <a:r>
              <a:rPr lang="en-GB" dirty="0" smtClean="0"/>
              <a:t>Server-side scripting language – </a:t>
            </a:r>
            <a:r>
              <a:rPr lang="en-GB" b="1" dirty="0" smtClean="0"/>
              <a:t>P</a:t>
            </a:r>
            <a:r>
              <a:rPr lang="en-GB" dirty="0" smtClean="0"/>
              <a:t>HP</a:t>
            </a:r>
          </a:p>
          <a:p>
            <a:r>
              <a:rPr lang="en-GB" dirty="0" smtClean="0"/>
              <a:t>Installation of servers</a:t>
            </a:r>
          </a:p>
          <a:p>
            <a:pPr lvl="1"/>
            <a:r>
              <a:rPr lang="en-GB" dirty="0" smtClean="0"/>
              <a:t>Linux 	+ AMP = LAMP (search web for “LAMP server”)</a:t>
            </a:r>
          </a:p>
          <a:p>
            <a:pPr lvl="1"/>
            <a:r>
              <a:rPr lang="en-GB" dirty="0" smtClean="0"/>
              <a:t>Windows + AMP = WAMP </a:t>
            </a:r>
          </a:p>
          <a:p>
            <a:pPr lvl="1"/>
            <a:r>
              <a:rPr lang="en-GB" dirty="0" smtClean="0"/>
              <a:t>Mac 	+ AMP = MAMP </a:t>
            </a:r>
          </a:p>
          <a:p>
            <a:pPr lvl="1"/>
            <a:r>
              <a:rPr lang="en-GB" dirty="0" smtClean="0"/>
              <a:t>XAMPP - </a:t>
            </a:r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www.apachefriends.org/index.html</a:t>
            </a:r>
            <a:endParaRPr lang="en-GB" dirty="0" smtClean="0"/>
          </a:p>
          <a:p>
            <a:r>
              <a:rPr lang="en-GB" dirty="0" smtClean="0"/>
              <a:t>Installation of IDE</a:t>
            </a:r>
          </a:p>
          <a:p>
            <a:pPr lvl="1"/>
            <a:r>
              <a:rPr lang="en-GB" dirty="0" err="1" smtClean="0"/>
              <a:t>Aptana</a:t>
            </a:r>
            <a:r>
              <a:rPr lang="en-GB" dirty="0" smtClean="0"/>
              <a:t> - </a:t>
            </a:r>
            <a:r>
              <a:rPr lang="en-GB" dirty="0" smtClean="0">
                <a:hlinkClick r:id="rId3"/>
              </a:rPr>
              <a:t>http</a:t>
            </a:r>
            <a:r>
              <a:rPr lang="en-GB" dirty="0">
                <a:hlinkClick r:id="rId3"/>
              </a:rPr>
              <a:t>://</a:t>
            </a:r>
            <a:r>
              <a:rPr lang="en-GB" dirty="0" smtClean="0">
                <a:hlinkClick r:id="rId3"/>
              </a:rPr>
              <a:t>www.aptana.com/products/studio3/download.html</a:t>
            </a:r>
            <a:endParaRPr lang="en-GB" dirty="0" smtClean="0"/>
          </a:p>
          <a:p>
            <a:r>
              <a:rPr lang="en-GB" dirty="0"/>
              <a:t>Try online : </a:t>
            </a:r>
            <a:r>
              <a:rPr lang="en-GB" dirty="0">
                <a:hlinkClick r:id="rId4"/>
              </a:rPr>
              <a:t>http://phpfiddle.org</a:t>
            </a:r>
            <a:r>
              <a:rPr lang="en-GB" dirty="0" smtClean="0">
                <a:hlinkClick r:id="rId4"/>
              </a:rPr>
              <a:t>/</a:t>
            </a:r>
            <a:r>
              <a:rPr lang="en-GB" dirty="0" smtClean="0"/>
              <a:t>  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92D2C-3124-4B9F-8693-81EB4D9B1E60}" type="datetime1">
              <a:rPr lang="en-GB" smtClean="0"/>
              <a:pPr/>
              <a:t>12/01/2017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59A9-BE8C-4241-92B6-F65938ABAFA6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337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Running XAMPP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92D2C-3124-4B9F-8693-81EB4D9B1E60}" type="datetime1">
              <a:rPr lang="en-GB" smtClean="0"/>
              <a:pPr/>
              <a:t>12/01/2017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59A9-BE8C-4241-92B6-F65938ABAFA6}" type="slidenum">
              <a:rPr lang="en-GB" smtClean="0"/>
              <a:t>9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124744"/>
            <a:ext cx="7860400" cy="471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08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8667</TotalTime>
  <Words>4146</Words>
  <Application>Microsoft Office PowerPoint</Application>
  <PresentationFormat>On-screen Show (4:3)</PresentationFormat>
  <Paragraphs>839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4" baseType="lpstr">
      <vt:lpstr>Arial</vt:lpstr>
      <vt:lpstr>Calibri</vt:lpstr>
      <vt:lpstr>Courier 10 Pitch</vt:lpstr>
      <vt:lpstr>Courier New</vt:lpstr>
      <vt:lpstr>Luxi Sans</vt:lpstr>
      <vt:lpstr>Luxi Serif</vt:lpstr>
      <vt:lpstr>新細明體</vt:lpstr>
      <vt:lpstr>TheSansMonoConSemiLight</vt:lpstr>
      <vt:lpstr>Times New Roman</vt:lpstr>
      <vt:lpstr>Utopia-Regular</vt:lpstr>
      <vt:lpstr>Office Theme</vt:lpstr>
      <vt:lpstr>Software Engineering Project/ Web Application Development  Web Infrastructure &amp; PHP Basics </vt:lpstr>
      <vt:lpstr>Web Infrastructure - BASICS Client – Server Architecture</vt:lpstr>
      <vt:lpstr>Web Infrastructure - BASICS Client – Server Architecture</vt:lpstr>
      <vt:lpstr>Web Infrastructure - BASICS Client – Server Architecture</vt:lpstr>
      <vt:lpstr>Web Infrastructure - BASICS Client – Server Architecture</vt:lpstr>
      <vt:lpstr>Web Infrastructure - BASICS Static vs Dynamic Web Pages</vt:lpstr>
      <vt:lpstr>PHP Basics</vt:lpstr>
      <vt:lpstr>PHP Basics Installation &amp; IDEs</vt:lpstr>
      <vt:lpstr>Running XAMPP</vt:lpstr>
      <vt:lpstr>Testing PHP Installation </vt:lpstr>
      <vt:lpstr>PHP Basics Default Syntax</vt:lpstr>
      <vt:lpstr>PHP Basics Commenting Your Code</vt:lpstr>
      <vt:lpstr>PHP Coding Style Guide Uniform Standard for Writing Code</vt:lpstr>
      <vt:lpstr>PHP Basics Outputting Data to Browser</vt:lpstr>
      <vt:lpstr>PHP Variables/Identifiers</vt:lpstr>
      <vt:lpstr>PHP Data Types</vt:lpstr>
      <vt:lpstr>PHP Data Types</vt:lpstr>
      <vt:lpstr>PHP Data Types</vt:lpstr>
      <vt:lpstr>Compound Datatypes Arrays</vt:lpstr>
      <vt:lpstr>Compound Datatypes Arrays</vt:lpstr>
      <vt:lpstr>Compound Datatypes Arrays</vt:lpstr>
      <vt:lpstr>Compound Datatypes Arrays</vt:lpstr>
      <vt:lpstr>Control Structures Conditional Statements</vt:lpstr>
      <vt:lpstr>Looping Statements</vt:lpstr>
      <vt:lpstr>Looping Statements Arrays</vt:lpstr>
      <vt:lpstr>Functions – Reusable code blocks Passing arguments by value</vt:lpstr>
      <vt:lpstr>Functions – Reusable code blocks Passing arguments by reference</vt:lpstr>
      <vt:lpstr>Handling External Data  Query Strings ($_GET[])</vt:lpstr>
      <vt:lpstr>Handling External Data Forms ($_POST)</vt:lpstr>
      <vt:lpstr>Handling External Data Forms ($_POST) - Validation</vt:lpstr>
      <vt:lpstr>Handling External Data Forms ($_POST) – Multivalued Form Components</vt:lpstr>
      <vt:lpstr>Handling External Data File Upload</vt:lpstr>
      <vt:lpstr>PHP Forms</vt:lpstr>
      <vt:lpstr>Object-Oriented PHP</vt:lpstr>
      <vt:lpstr>Object-Oriented PHP</vt:lpstr>
      <vt:lpstr>(MY)SQL Basics</vt:lpstr>
      <vt:lpstr>(MY)SQL Basics</vt:lpstr>
      <vt:lpstr>(MY)SQL Basics</vt:lpstr>
      <vt:lpstr>Data Access with PHP PDO Executing Queries </vt:lpstr>
      <vt:lpstr>Data Access with PHP PDO Executing Queries</vt:lpstr>
      <vt:lpstr>Data Access with PHP PDO Retrieving Results</vt:lpstr>
      <vt:lpstr>Sessions and Cookies</vt:lpstr>
      <vt:lpstr>Cookies</vt:lpstr>
      <vt:lpstr>Cookies</vt:lpstr>
      <vt:lpstr>Cookies</vt:lpstr>
      <vt:lpstr>Cookies Wrong Approach!</vt:lpstr>
      <vt:lpstr>Cookies Correct Approach</vt:lpstr>
      <vt:lpstr>PHP Sessions</vt:lpstr>
      <vt:lpstr>PHP Sessions Session Variables</vt:lpstr>
      <vt:lpstr>PHP Sessions Ending a Session</vt:lpstr>
      <vt:lpstr>PHP Sessions Ending a Session</vt:lpstr>
      <vt:lpstr>Implementing a Login Mechanism</vt:lpstr>
      <vt:lpstr>Implementing a Login Mechanism</vt:lpstr>
    </vt:vector>
  </TitlesOfParts>
  <Company>University of Limerick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CS4065 – Web Infrastructure</dc:title>
  <dc:creator>Asanka Wasala</dc:creator>
  <cp:lastModifiedBy>Asanka.Wasala</cp:lastModifiedBy>
  <cp:revision>689</cp:revision>
  <dcterms:created xsi:type="dcterms:W3CDTF">2014-09-01T16:17:38Z</dcterms:created>
  <dcterms:modified xsi:type="dcterms:W3CDTF">2017-01-12T13:10:39Z</dcterms:modified>
</cp:coreProperties>
</file>