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"/>
    <p:sldMasterId id="2147483660" r:id="rId9"/>
    <p:sldMasterId id="2147483662" r:id="rId10"/>
  </p:sldMasterIdLst>
  <p:notesMasterIdLst>
    <p:notesMasterId r:id="rId29"/>
  </p:notesMasterIdLst>
  <p:handoutMasterIdLst>
    <p:handoutMasterId r:id="rId30"/>
  </p:handoutMasterIdLst>
  <p:sldIdLst>
    <p:sldId id="258" r:id="rId11"/>
    <p:sldId id="617" r:id="rId12"/>
    <p:sldId id="624" r:id="rId13"/>
    <p:sldId id="625" r:id="rId14"/>
    <p:sldId id="627" r:id="rId15"/>
    <p:sldId id="626" r:id="rId16"/>
    <p:sldId id="630" r:id="rId17"/>
    <p:sldId id="628" r:id="rId18"/>
    <p:sldId id="629" r:id="rId19"/>
    <p:sldId id="631" r:id="rId20"/>
    <p:sldId id="633" r:id="rId21"/>
    <p:sldId id="632" r:id="rId22"/>
    <p:sldId id="618" r:id="rId23"/>
    <p:sldId id="623" r:id="rId24"/>
    <p:sldId id="619" r:id="rId25"/>
    <p:sldId id="634" r:id="rId26"/>
    <p:sldId id="620" r:id="rId27"/>
    <p:sldId id="62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tee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0DE"/>
    <a:srgbClr val="C36518"/>
    <a:srgbClr val="0086C8"/>
    <a:srgbClr val="942825"/>
    <a:srgbClr val="4F81BD"/>
    <a:srgbClr val="C0504D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4" autoAdjust="0"/>
    <p:restoredTop sz="84541" autoAdjust="0"/>
  </p:normalViewPr>
  <p:slideViewPr>
    <p:cSldViewPr>
      <p:cViewPr varScale="1">
        <p:scale>
          <a:sx n="92" d="100"/>
          <a:sy n="92" d="100"/>
        </p:scale>
        <p:origin x="17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9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1C6CF3B8-C1A1-4AE6-AE84-F3C66D91AD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94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856-F7EB-4B23-A0D0-DC8956082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431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5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5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0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9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7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6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8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distributed</a:t>
            </a:r>
            <a:r>
              <a:rPr lang="en-US" baseline="0" dirty="0" smtClean="0"/>
              <a:t> too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2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8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7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9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034" y="2571744"/>
            <a:ext cx="8229600" cy="3554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36"/>
            <a:ext cx="2057400" cy="469742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6019800" cy="4697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382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571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86124"/>
            <a:ext cx="4040188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86124"/>
            <a:ext cx="4041775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2786058"/>
            <a:ext cx="3008313" cy="3333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71611"/>
            <a:ext cx="5486400" cy="315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hyperlink" Target="https://hive.apach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s://cwiki.apache.org/confluence/display/Hive/LanguageManual+U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hyperlink" Target="https://www.quora.com/How-do-I-learn-SQ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hyperlink" Target="http://stackoverflow.com/questions/tagged/sql" TargetMode="External"/><Relationship Id="rId5" Type="http://schemas.openxmlformats.org/officeDocument/2006/relationships/hyperlink" Target="http://www.w3schools.com/sql/" TargetMode="External"/><Relationship Id="rId4" Type="http://schemas.openxmlformats.org/officeDocument/2006/relationships/hyperlink" Target="http://www.sololearn.com/Course/SQ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772816"/>
            <a:ext cx="7456912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Services: </a:t>
            </a: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Carpentry </a:t>
            </a:r>
            <a:r>
              <a:rPr lang="mr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 to Data Platforms and  SQL</a:t>
            </a: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43983"/>
            <a:ext cx="7620000" cy="444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22282" y="2132856"/>
            <a:ext cx="864096" cy="3672408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8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15616" y="1772816"/>
            <a:ext cx="6390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 smtClean="0"/>
              <a:t>“The </a:t>
            </a:r>
            <a:r>
              <a:rPr lang="en-US" sz="3200" dirty="0"/>
              <a:t>Apache </a:t>
            </a:r>
            <a:r>
              <a:rPr lang="en-US" sz="3200" dirty="0" smtClean="0"/>
              <a:t>Hive </a:t>
            </a:r>
            <a:r>
              <a:rPr lang="en-US" sz="3200" dirty="0"/>
              <a:t>data warehouse software facilitates reading, writing, and managing large datasets residing in distributed storage using SQL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932040" y="4869160"/>
            <a:ext cx="37882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://hive.apache.org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1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Shape 260"/>
          <p:cNvSpPr txBox="1">
            <a:spLocks/>
          </p:cNvSpPr>
          <p:nvPr/>
        </p:nvSpPr>
        <p:spPr>
          <a:xfrm>
            <a:off x="3563888" y="260648"/>
            <a:ext cx="53463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 smtClean="0"/>
              <a:t>Structured Query Language (SQL)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The Language of Databases</a:t>
            </a:r>
            <a:endParaRPr lang="en-GB" sz="2000" dirty="0"/>
          </a:p>
        </p:txBody>
      </p:sp>
      <p:pic>
        <p:nvPicPr>
          <p:cNvPr id="8" name="Picture 7" descr="Relational-Database-Structure-Exampl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264696" cy="3984651"/>
          </a:xfrm>
          <a:prstGeom prst="rect">
            <a:avLst/>
          </a:prstGeom>
        </p:spPr>
      </p:pic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Shape 260"/>
          <p:cNvSpPr txBox="1">
            <a:spLocks/>
          </p:cNvSpPr>
          <p:nvPr/>
        </p:nvSpPr>
        <p:spPr>
          <a:xfrm>
            <a:off x="3563888" y="260648"/>
            <a:ext cx="53463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 smtClean="0"/>
              <a:t>Structured Query Language (SQL)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The Language of Databases</a:t>
            </a:r>
            <a:endParaRPr lang="en-GB" sz="2000" dirty="0"/>
          </a:p>
        </p:txBody>
      </p:sp>
      <p:sp>
        <p:nvSpPr>
          <p:cNvPr id="8" name="Shape 261"/>
          <p:cNvSpPr txBox="1"/>
          <p:nvPr/>
        </p:nvSpPr>
        <p:spPr>
          <a:xfrm>
            <a:off x="200962" y="1105125"/>
            <a:ext cx="81726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SELECT __________ FROM ___________ WHERE ____________ ;</a:t>
            </a:r>
          </a:p>
        </p:txBody>
      </p:sp>
      <p:sp>
        <p:nvSpPr>
          <p:cNvPr id="9" name="Shape 262"/>
          <p:cNvSpPr txBox="1"/>
          <p:nvPr/>
        </p:nvSpPr>
        <p:spPr>
          <a:xfrm>
            <a:off x="899592" y="1772816"/>
            <a:ext cx="2425241" cy="2735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4A86E8"/>
                </a:solidFill>
              </a:rPr>
              <a:t>column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TestName</a:t>
            </a:r>
            <a:endParaRPr lang="en-GB" dirty="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DateTime</a:t>
            </a:r>
            <a:r>
              <a:rPr lang="en-GB" dirty="0">
                <a:solidFill>
                  <a:srgbClr val="4A86E8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A86E8"/>
                </a:solidFill>
              </a:rPr>
              <a:t>Operator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A86E8"/>
                </a:solidFill>
              </a:rPr>
              <a:t>Engineer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TestType</a:t>
            </a:r>
            <a:endParaRPr lang="en-GB" dirty="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AbortDeviceComment</a:t>
            </a:r>
            <a:r>
              <a:rPr lang="en-GB" dirty="0">
                <a:solidFill>
                  <a:srgbClr val="4A86E8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263"/>
          <p:cNvSpPr txBox="1"/>
          <p:nvPr/>
        </p:nvSpPr>
        <p:spPr>
          <a:xfrm>
            <a:off x="2915816" y="1772816"/>
            <a:ext cx="1864285" cy="20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</a:rPr>
              <a:t>t</a:t>
            </a:r>
            <a:r>
              <a:rPr lang="en-GB" b="1" dirty="0" smtClean="0">
                <a:solidFill>
                  <a:srgbClr val="CC0000"/>
                </a:solidFill>
              </a:rPr>
              <a:t>able</a:t>
            </a:r>
            <a:endParaRPr lang="en-GB" b="1" dirty="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CC0000"/>
                </a:solidFill>
              </a:rPr>
              <a:t>metadata</a:t>
            </a:r>
            <a:r>
              <a:rPr lang="en-GB" dirty="0">
                <a:solidFill>
                  <a:srgbClr val="CC0000"/>
                </a:solidFill>
              </a:rPr>
              <a:t/>
            </a:r>
            <a:br>
              <a:rPr lang="en-GB" dirty="0">
                <a:solidFill>
                  <a:srgbClr val="CC0000"/>
                </a:solidFill>
              </a:rPr>
            </a:br>
            <a:r>
              <a:rPr lang="en-GB" dirty="0" err="1" smtClean="0">
                <a:solidFill>
                  <a:srgbClr val="CC0000"/>
                </a:solidFill>
              </a:rPr>
              <a:t>errordata</a:t>
            </a:r>
            <a:endParaRPr lang="en-GB" dirty="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CC0000"/>
                </a:solidFill>
              </a:rPr>
              <a:t>measurements</a:t>
            </a:r>
            <a:endParaRPr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264"/>
          <p:cNvSpPr txBox="1"/>
          <p:nvPr/>
        </p:nvSpPr>
        <p:spPr>
          <a:xfrm>
            <a:off x="4860032" y="1772816"/>
            <a:ext cx="3598078" cy="1944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38761D"/>
                </a:solidFill>
              </a:rPr>
              <a:t>condition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8761D"/>
                </a:solidFill>
              </a:rPr>
              <a:t>DateTime</a:t>
            </a:r>
            <a:r>
              <a:rPr lang="en-GB" dirty="0">
                <a:solidFill>
                  <a:srgbClr val="38761D"/>
                </a:solidFill>
              </a:rPr>
              <a:t> &gt; '2016-05-08'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8761D"/>
                </a:solidFill>
              </a:rPr>
              <a:t>TestName</a:t>
            </a:r>
            <a:r>
              <a:rPr lang="en-GB" dirty="0">
                <a:solidFill>
                  <a:srgbClr val="38761D"/>
                </a:solidFill>
              </a:rPr>
              <a:t> LIKE 'C1%'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8761D"/>
                </a:solidFill>
              </a:rPr>
              <a:t>AbortDeviceComment</a:t>
            </a:r>
            <a:r>
              <a:rPr lang="en-GB" dirty="0">
                <a:solidFill>
                  <a:srgbClr val="38761D"/>
                </a:solidFill>
              </a:rPr>
              <a:t> LIKE 'MEXA%'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38761D"/>
                </a:solidFill>
              </a:rPr>
              <a:t>Engineer LIKE '</a:t>
            </a:r>
            <a:r>
              <a:rPr lang="en-GB" dirty="0" smtClean="0">
                <a:solidFill>
                  <a:srgbClr val="38761D"/>
                </a:solidFill>
              </a:rPr>
              <a:t>%Downing%</a:t>
            </a:r>
            <a:r>
              <a:rPr lang="en-GB" dirty="0">
                <a:solidFill>
                  <a:srgbClr val="38761D"/>
                </a:solidFill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8761D"/>
                </a:solidFill>
              </a:rPr>
              <a:t>VehicleID</a:t>
            </a:r>
            <a:r>
              <a:rPr lang="en-GB" dirty="0">
                <a:solidFill>
                  <a:srgbClr val="38761D"/>
                </a:solidFill>
              </a:rPr>
              <a:t> LIKE 'DH34%'</a:t>
            </a:r>
          </a:p>
        </p:txBody>
      </p:sp>
    </p:spTree>
    <p:extLst>
      <p:ext uri="{BB962C8B-B14F-4D97-AF65-F5344CB8AC3E}">
        <p14:creationId xmlns:p14="http://schemas.microsoft.com/office/powerpoint/2010/main" val="284959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Shape 260"/>
          <p:cNvSpPr txBox="1">
            <a:spLocks/>
          </p:cNvSpPr>
          <p:nvPr/>
        </p:nvSpPr>
        <p:spPr>
          <a:xfrm>
            <a:off x="3563888" y="260648"/>
            <a:ext cx="53463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 smtClean="0"/>
              <a:t>Structured Query Language (SQL)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The Language of Databases</a:t>
            </a:r>
            <a:endParaRPr lang="en-GB" sz="2000" dirty="0"/>
          </a:p>
        </p:txBody>
      </p:sp>
      <p:sp>
        <p:nvSpPr>
          <p:cNvPr id="8" name="Shape 261"/>
          <p:cNvSpPr txBox="1"/>
          <p:nvPr/>
        </p:nvSpPr>
        <p:spPr>
          <a:xfrm>
            <a:off x="200962" y="1105125"/>
            <a:ext cx="81726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SELECT __________ FROM ___________ WHERE ____________ ;</a:t>
            </a:r>
          </a:p>
        </p:txBody>
      </p:sp>
      <p:sp>
        <p:nvSpPr>
          <p:cNvPr id="9" name="Shape 262"/>
          <p:cNvSpPr txBox="1"/>
          <p:nvPr/>
        </p:nvSpPr>
        <p:spPr>
          <a:xfrm>
            <a:off x="899592" y="1772816"/>
            <a:ext cx="2425241" cy="2735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4A86E8"/>
                </a:solidFill>
              </a:rPr>
              <a:t>column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TestName</a:t>
            </a:r>
            <a:endParaRPr lang="en-GB" dirty="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DateTime</a:t>
            </a:r>
            <a:r>
              <a:rPr lang="en-GB" dirty="0">
                <a:solidFill>
                  <a:srgbClr val="4A86E8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A86E8"/>
                </a:solidFill>
              </a:rPr>
              <a:t>Operator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A86E8"/>
                </a:solidFill>
              </a:rPr>
              <a:t>Engineer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TestType</a:t>
            </a:r>
            <a:endParaRPr lang="en-GB" dirty="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A86E8"/>
                </a:solidFill>
              </a:rPr>
              <a:t>AbortDeviceComment</a:t>
            </a:r>
            <a:r>
              <a:rPr lang="en-GB" dirty="0">
                <a:solidFill>
                  <a:srgbClr val="4A86E8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263"/>
          <p:cNvSpPr txBox="1"/>
          <p:nvPr/>
        </p:nvSpPr>
        <p:spPr>
          <a:xfrm>
            <a:off x="2915816" y="1772816"/>
            <a:ext cx="1864285" cy="20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</a:rPr>
              <a:t>t</a:t>
            </a:r>
            <a:r>
              <a:rPr lang="en-GB" b="1" dirty="0" smtClean="0">
                <a:solidFill>
                  <a:srgbClr val="CC0000"/>
                </a:solidFill>
              </a:rPr>
              <a:t>able</a:t>
            </a:r>
            <a:endParaRPr lang="en-GB" b="1" dirty="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CC0000"/>
                </a:solidFill>
              </a:rPr>
              <a:t>metadata</a:t>
            </a:r>
            <a:r>
              <a:rPr lang="en-GB" dirty="0">
                <a:solidFill>
                  <a:srgbClr val="CC0000"/>
                </a:solidFill>
              </a:rPr>
              <a:t/>
            </a:r>
            <a:br>
              <a:rPr lang="en-GB" dirty="0">
                <a:solidFill>
                  <a:srgbClr val="CC0000"/>
                </a:solidFill>
              </a:rPr>
            </a:br>
            <a:r>
              <a:rPr lang="en-GB" dirty="0" err="1" smtClean="0">
                <a:solidFill>
                  <a:srgbClr val="CC0000"/>
                </a:solidFill>
              </a:rPr>
              <a:t>errordata</a:t>
            </a:r>
            <a:endParaRPr lang="en-GB" dirty="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CC0000"/>
                </a:solidFill>
              </a:rPr>
              <a:t>measurements</a:t>
            </a:r>
            <a:endParaRPr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264"/>
          <p:cNvSpPr txBox="1"/>
          <p:nvPr/>
        </p:nvSpPr>
        <p:spPr>
          <a:xfrm>
            <a:off x="4860032" y="1772816"/>
            <a:ext cx="3598078" cy="1944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rgbClr val="38761D"/>
                </a:solidFill>
              </a:rPr>
              <a:t>condition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D70DE"/>
                </a:solidFill>
              </a:rPr>
              <a:t>DateTime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&gt; '2016-05-08'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D70DE"/>
                </a:solidFill>
              </a:rPr>
              <a:t>TestName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LIKE 'C1%'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D70DE"/>
                </a:solidFill>
              </a:rPr>
              <a:t>AbortDeviceComment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LIKE 'MEXA%'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3D70DE"/>
                </a:solidFill>
              </a:rPr>
              <a:t>Engineer</a:t>
            </a:r>
            <a:r>
              <a:rPr lang="en-GB" dirty="0">
                <a:solidFill>
                  <a:srgbClr val="38761D"/>
                </a:solidFill>
              </a:rPr>
              <a:t> LIKE '</a:t>
            </a:r>
            <a:r>
              <a:rPr lang="en-GB" dirty="0" smtClean="0">
                <a:solidFill>
                  <a:srgbClr val="38761D"/>
                </a:solidFill>
              </a:rPr>
              <a:t>%Downing%</a:t>
            </a:r>
            <a:r>
              <a:rPr lang="en-GB" dirty="0">
                <a:solidFill>
                  <a:srgbClr val="38761D"/>
                </a:solidFill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3D70DE"/>
                </a:solidFill>
              </a:rPr>
              <a:t>VehicleID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LIKE 'DH34%'</a:t>
            </a:r>
          </a:p>
        </p:txBody>
      </p:sp>
    </p:spTree>
    <p:extLst>
      <p:ext uri="{BB962C8B-B14F-4D97-AF65-F5344CB8AC3E}">
        <p14:creationId xmlns:p14="http://schemas.microsoft.com/office/powerpoint/2010/main" val="343628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Shape 279"/>
          <p:cNvSpPr txBox="1"/>
          <p:nvPr/>
        </p:nvSpPr>
        <p:spPr>
          <a:xfrm>
            <a:off x="179512" y="1340768"/>
            <a:ext cx="8172600" cy="5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SELECT __________ FROM ___________ WHERE ____________ ;</a:t>
            </a:r>
          </a:p>
        </p:txBody>
      </p:sp>
      <p:sp>
        <p:nvSpPr>
          <p:cNvPr id="8" name="Shape 280"/>
          <p:cNvSpPr txBox="1"/>
          <p:nvPr/>
        </p:nvSpPr>
        <p:spPr>
          <a:xfrm>
            <a:off x="179512" y="2636912"/>
            <a:ext cx="8172600" cy="36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u="sng" dirty="0"/>
              <a:t>Data from certain date range</a:t>
            </a:r>
            <a:r>
              <a:rPr lang="en-GB" b="1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SELECT </a:t>
            </a:r>
            <a:r>
              <a:rPr lang="en-GB" dirty="0" err="1" smtClean="0">
                <a:solidFill>
                  <a:srgbClr val="4A86E8"/>
                </a:solidFill>
              </a:rPr>
              <a:t>TestName</a:t>
            </a:r>
            <a:r>
              <a:rPr lang="en-GB" dirty="0" smtClean="0">
                <a:solidFill>
                  <a:srgbClr val="4A86E8"/>
                </a:solidFill>
              </a:rPr>
              <a:t>, </a:t>
            </a:r>
            <a:r>
              <a:rPr lang="en-GB" dirty="0" err="1">
                <a:solidFill>
                  <a:srgbClr val="4A86E8"/>
                </a:solidFill>
              </a:rPr>
              <a:t>DateTime</a:t>
            </a:r>
            <a:r>
              <a:rPr lang="en-GB" dirty="0">
                <a:solidFill>
                  <a:srgbClr val="4A86E8"/>
                </a:solidFill>
              </a:rPr>
              <a:t>, </a:t>
            </a:r>
            <a:r>
              <a:rPr lang="en-GB" dirty="0" smtClean="0">
                <a:solidFill>
                  <a:srgbClr val="4A86E8"/>
                </a:solidFill>
              </a:rPr>
              <a:t>CO2 </a:t>
            </a:r>
            <a:r>
              <a:rPr lang="en-GB" dirty="0" smtClean="0"/>
              <a:t>FROM </a:t>
            </a:r>
            <a:r>
              <a:rPr lang="en-GB" dirty="0">
                <a:solidFill>
                  <a:srgbClr val="CC0000"/>
                </a:solidFill>
              </a:rPr>
              <a:t>metadata </a:t>
            </a:r>
            <a:r>
              <a:rPr lang="en-GB" dirty="0" smtClean="0"/>
              <a:t>WHERE </a:t>
            </a:r>
            <a:r>
              <a:rPr lang="en-GB" dirty="0" err="1">
                <a:solidFill>
                  <a:srgbClr val="3D70DE"/>
                </a:solidFill>
              </a:rPr>
              <a:t>DateTime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&gt; '2016-06-20' AND </a:t>
            </a:r>
            <a:r>
              <a:rPr lang="en-GB" dirty="0" err="1">
                <a:solidFill>
                  <a:srgbClr val="3D70DE"/>
                </a:solidFill>
              </a:rPr>
              <a:t>DateTime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&lt; '2016-06-27'</a:t>
            </a:r>
            <a:r>
              <a:rPr lang="en-GB" dirty="0"/>
              <a:t>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GB" b="1" u="sng" dirty="0"/>
              <a:t>Set numerical limits on data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SELECT </a:t>
            </a:r>
            <a:r>
              <a:rPr lang="en-GB" dirty="0" err="1">
                <a:solidFill>
                  <a:srgbClr val="4A86E8"/>
                </a:solidFill>
              </a:rPr>
              <a:t>TestName</a:t>
            </a:r>
            <a:r>
              <a:rPr lang="en-GB" dirty="0">
                <a:solidFill>
                  <a:srgbClr val="4A86E8"/>
                </a:solidFill>
              </a:rPr>
              <a:t>, </a:t>
            </a:r>
            <a:r>
              <a:rPr lang="en-GB" dirty="0" err="1">
                <a:solidFill>
                  <a:srgbClr val="4A86E8"/>
                </a:solidFill>
              </a:rPr>
              <a:t>DateTime</a:t>
            </a:r>
            <a:r>
              <a:rPr lang="en-GB" dirty="0">
                <a:solidFill>
                  <a:srgbClr val="4A86E8"/>
                </a:solidFill>
              </a:rPr>
              <a:t>, CO2 </a:t>
            </a:r>
            <a:r>
              <a:rPr lang="en-GB" dirty="0" smtClean="0"/>
              <a:t>FROM </a:t>
            </a:r>
            <a:r>
              <a:rPr lang="en-GB" dirty="0">
                <a:solidFill>
                  <a:srgbClr val="CC0000"/>
                </a:solidFill>
              </a:rPr>
              <a:t>metadata </a:t>
            </a:r>
            <a:r>
              <a:rPr lang="en-GB" dirty="0" smtClean="0"/>
              <a:t>WHERE </a:t>
            </a:r>
            <a:r>
              <a:rPr lang="en-GB" dirty="0" err="1">
                <a:solidFill>
                  <a:srgbClr val="3D70DE"/>
                </a:solidFill>
              </a:rPr>
              <a:t>TestName</a:t>
            </a:r>
            <a:r>
              <a:rPr lang="en-GB" dirty="0">
                <a:solidFill>
                  <a:srgbClr val="3D70DE"/>
                </a:solidFill>
              </a:rPr>
              <a:t> </a:t>
            </a:r>
            <a:r>
              <a:rPr lang="en-GB" dirty="0">
                <a:solidFill>
                  <a:srgbClr val="38761D"/>
                </a:solidFill>
              </a:rPr>
              <a:t>LIKE '%C1%' AND </a:t>
            </a:r>
            <a:r>
              <a:rPr lang="en-GB" dirty="0" smtClean="0">
                <a:solidFill>
                  <a:srgbClr val="38761D"/>
                </a:solidFill>
              </a:rPr>
              <a:t>CO2 BETWEEN </a:t>
            </a:r>
            <a:r>
              <a:rPr lang="en-GB" dirty="0">
                <a:solidFill>
                  <a:srgbClr val="38761D"/>
                </a:solidFill>
              </a:rPr>
              <a:t>-0.1 AND 0.1</a:t>
            </a:r>
            <a:r>
              <a:rPr lang="en-GB" dirty="0"/>
              <a:t>; 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r>
              <a:rPr lang="en-GB" b="1" u="sng" dirty="0"/>
              <a:t>Data from individual engineers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>SELECT </a:t>
            </a:r>
            <a:r>
              <a:rPr lang="en-GB" dirty="0" err="1">
                <a:solidFill>
                  <a:srgbClr val="4A86E8"/>
                </a:solidFill>
              </a:rPr>
              <a:t>TestName</a:t>
            </a:r>
            <a:r>
              <a:rPr lang="en-GB" dirty="0">
                <a:solidFill>
                  <a:srgbClr val="4A86E8"/>
                </a:solidFill>
              </a:rPr>
              <a:t>, Engineer, </a:t>
            </a:r>
            <a:r>
              <a:rPr lang="en-GB" dirty="0" err="1" smtClean="0">
                <a:solidFill>
                  <a:srgbClr val="4A86E8"/>
                </a:solidFill>
              </a:rPr>
              <a:t>Testtype</a:t>
            </a:r>
            <a:r>
              <a:rPr lang="en-GB" dirty="0" smtClean="0">
                <a:solidFill>
                  <a:srgbClr val="4A86E8"/>
                </a:solidFill>
              </a:rPr>
              <a:t> </a:t>
            </a:r>
            <a:r>
              <a:rPr lang="en-GB" dirty="0" smtClean="0"/>
              <a:t>FROM </a:t>
            </a:r>
            <a:r>
              <a:rPr lang="en-GB" dirty="0" smtClean="0">
                <a:solidFill>
                  <a:srgbClr val="CC0000"/>
                </a:solidFill>
              </a:rPr>
              <a:t>metadata </a:t>
            </a:r>
            <a:r>
              <a:rPr lang="en-GB" dirty="0" smtClean="0"/>
              <a:t>WHERE </a:t>
            </a:r>
            <a:r>
              <a:rPr lang="en-GB" dirty="0">
                <a:solidFill>
                  <a:srgbClr val="3D70DE"/>
                </a:solidFill>
              </a:rPr>
              <a:t>Engineer </a:t>
            </a:r>
            <a:r>
              <a:rPr lang="en-GB" dirty="0">
                <a:solidFill>
                  <a:srgbClr val="38761D"/>
                </a:solidFill>
              </a:rPr>
              <a:t>like '</a:t>
            </a:r>
            <a:r>
              <a:rPr lang="en-GB" dirty="0" smtClean="0">
                <a:solidFill>
                  <a:srgbClr val="38761D"/>
                </a:solidFill>
              </a:rPr>
              <a:t>%Downing%</a:t>
            </a:r>
            <a:r>
              <a:rPr lang="en-GB" dirty="0">
                <a:solidFill>
                  <a:srgbClr val="38761D"/>
                </a:solidFill>
              </a:rPr>
              <a:t>'</a:t>
            </a:r>
            <a:r>
              <a:rPr lang="en-GB" dirty="0"/>
              <a:t>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GB" b="1" u="sng" dirty="0"/>
              <a:t>Counting records in certain category and sort </a:t>
            </a:r>
          </a:p>
          <a:p>
            <a:pPr lvl="0"/>
            <a:r>
              <a:rPr lang="en-GB" dirty="0"/>
              <a:t>SELECT COUNT(</a:t>
            </a:r>
            <a:r>
              <a:rPr lang="en-GB" dirty="0" err="1">
                <a:solidFill>
                  <a:srgbClr val="4A86E8"/>
                </a:solidFill>
              </a:rPr>
              <a:t>TestName</a:t>
            </a:r>
            <a:r>
              <a:rPr lang="en-GB" dirty="0"/>
              <a:t>) AS </a:t>
            </a:r>
            <a:r>
              <a:rPr lang="en-GB" dirty="0">
                <a:solidFill>
                  <a:srgbClr val="4A86E8"/>
                </a:solidFill>
              </a:rPr>
              <a:t>count, Engineer </a:t>
            </a:r>
            <a:r>
              <a:rPr lang="en-GB" dirty="0"/>
              <a:t>FROM </a:t>
            </a:r>
            <a:r>
              <a:rPr lang="en-GB" dirty="0">
                <a:solidFill>
                  <a:srgbClr val="CC0000"/>
                </a:solidFill>
              </a:rPr>
              <a:t>metadata </a:t>
            </a:r>
            <a:r>
              <a:rPr lang="en-GB" dirty="0" smtClean="0">
                <a:solidFill>
                  <a:srgbClr val="38761D"/>
                </a:solidFill>
              </a:rPr>
              <a:t>GROUP </a:t>
            </a:r>
            <a:r>
              <a:rPr lang="en-GB" dirty="0">
                <a:solidFill>
                  <a:srgbClr val="38761D"/>
                </a:solidFill>
              </a:rPr>
              <a:t>BY </a:t>
            </a:r>
            <a:r>
              <a:rPr lang="en-GB" dirty="0">
                <a:solidFill>
                  <a:srgbClr val="3D70DE"/>
                </a:solidFill>
              </a:rPr>
              <a:t>Engineer</a:t>
            </a:r>
            <a:r>
              <a:rPr lang="en-GB" dirty="0">
                <a:solidFill>
                  <a:srgbClr val="38761D"/>
                </a:solidFill>
              </a:rPr>
              <a:t> ORDER BY </a:t>
            </a:r>
            <a:r>
              <a:rPr lang="en-GB" dirty="0">
                <a:solidFill>
                  <a:srgbClr val="3D70DE"/>
                </a:solidFill>
              </a:rPr>
              <a:t>count</a:t>
            </a:r>
            <a:r>
              <a:rPr lang="en-GB" dirty="0">
                <a:solidFill>
                  <a:srgbClr val="38761D"/>
                </a:solidFill>
              </a:rPr>
              <a:t> DESC;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260"/>
          <p:cNvSpPr txBox="1">
            <a:spLocks/>
          </p:cNvSpPr>
          <p:nvPr/>
        </p:nvSpPr>
        <p:spPr>
          <a:xfrm>
            <a:off x="3563888" y="260648"/>
            <a:ext cx="53463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dirty="0" smtClean="0"/>
              <a:t>Structured Query Language (SQL)</a:t>
            </a:r>
            <a:br>
              <a:rPr lang="en-GB" sz="2000" b="1" dirty="0" smtClean="0"/>
            </a:br>
            <a:r>
              <a:rPr lang="en-GB" sz="2000" dirty="0" smtClean="0"/>
              <a:t>Simple Examples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4959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9552" y="1524257"/>
            <a:ext cx="799288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There are variations in SQL depending on the server / software 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The guide for Hive specific commands can be found here:</a:t>
            </a:r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://cwiki.apache.org/confluence/display/Hive/LanguageManual+</a:t>
            </a:r>
            <a:r>
              <a:rPr lang="en-US" sz="2800" dirty="0" smtClean="0">
                <a:hlinkClick r:id="rId4"/>
              </a:rPr>
              <a:t>UDF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Lots of inbuilt functions: COUNT, SUM, MAX, MIN, CORR(COL1, COL2), MONTHS_BETWEEN(COL1, COL2)</a:t>
            </a:r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332656"/>
            <a:ext cx="23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Watch out: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51651"/>
            <a:ext cx="23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Zeppelin Demo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844824"/>
            <a:ext cx="757130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u="sng" dirty="0" smtClean="0"/>
              <a:t>Demo</a:t>
            </a:r>
          </a:p>
          <a:p>
            <a:pPr lvl="0"/>
            <a:endParaRPr lang="en-GB" sz="3600" b="1" u="sng" dirty="0"/>
          </a:p>
          <a:p>
            <a:pPr marL="571500" lvl="0" indent="-571500">
              <a:buFont typeface="Arial"/>
              <a:buChar char="•"/>
            </a:pPr>
            <a:r>
              <a:rPr lang="en-GB" sz="3000" dirty="0" smtClean="0"/>
              <a:t>Find records for people called David? </a:t>
            </a:r>
          </a:p>
          <a:p>
            <a:pPr marL="571500" lvl="0" indent="-571500">
              <a:buFont typeface="Arial"/>
              <a:buChar char="•"/>
            </a:pPr>
            <a:r>
              <a:rPr lang="en-GB" sz="3000" dirty="0" smtClean="0"/>
              <a:t>How many women survived? </a:t>
            </a:r>
          </a:p>
          <a:p>
            <a:pPr marL="571500" lvl="0" indent="-571500">
              <a:buFont typeface="Arial"/>
              <a:buChar char="•"/>
            </a:pPr>
            <a:r>
              <a:rPr lang="en-GB" sz="3000" dirty="0" smtClean="0"/>
              <a:t>What was the average age of the survivors?</a:t>
            </a:r>
          </a:p>
          <a:p>
            <a:pPr marL="571500" lvl="0" indent="-571500">
              <a:buFont typeface="Arial"/>
              <a:buChar char="•"/>
            </a:pPr>
            <a:r>
              <a:rPr lang="en-GB" sz="3000" dirty="0" smtClean="0"/>
              <a:t>Draw a graph!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84959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51651"/>
            <a:ext cx="23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Further Reading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Shape 336"/>
          <p:cNvSpPr txBox="1"/>
          <p:nvPr/>
        </p:nvSpPr>
        <p:spPr>
          <a:xfrm>
            <a:off x="251520" y="1688981"/>
            <a:ext cx="8496944" cy="4691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 dirty="0"/>
              <a:t>SQL is well established and so there are many resources; 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>
              <a:spcBef>
                <a:spcPts val="0"/>
              </a:spcBef>
              <a:buNone/>
            </a:pPr>
            <a:r>
              <a:rPr lang="en-GB" sz="2000" dirty="0"/>
              <a:t>In app and web format, </a:t>
            </a:r>
            <a:r>
              <a:rPr lang="en-GB" sz="2000" dirty="0" err="1"/>
              <a:t>SoloLearn</a:t>
            </a:r>
            <a:r>
              <a:rPr lang="en-GB" sz="2000" dirty="0"/>
              <a:t> has an excellent and accessible course </a:t>
            </a:r>
            <a:br>
              <a:rPr lang="en-GB" sz="2000" dirty="0"/>
            </a:br>
            <a:r>
              <a:rPr lang="en-GB" sz="2000" dirty="0"/>
              <a:t>(4 modules ~ 5 hours). Other online </a:t>
            </a:r>
            <a:r>
              <a:rPr lang="en-GB" sz="2000" dirty="0" smtClean="0"/>
              <a:t>courses </a:t>
            </a:r>
            <a:r>
              <a:rPr lang="en-GB" sz="2000" dirty="0" err="1" smtClean="0"/>
              <a:t>DataCamp</a:t>
            </a:r>
            <a:r>
              <a:rPr lang="en-GB" sz="2000" dirty="0" smtClean="0"/>
              <a:t>, </a:t>
            </a:r>
            <a:r>
              <a:rPr lang="en-GB" sz="2000" dirty="0"/>
              <a:t>Coursera, Khan Academy</a:t>
            </a:r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GB" sz="2000" u="sng" dirty="0">
                <a:solidFill>
                  <a:schemeClr val="hlink"/>
                </a:solidFill>
                <a:hlinkClick r:id="rId4"/>
              </a:rPr>
              <a:t>http://www.sololearn.com/Course/SQL/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>
              <a:spcBef>
                <a:spcPts val="0"/>
              </a:spcBef>
              <a:buNone/>
            </a:pPr>
            <a:r>
              <a:rPr lang="en-GB" sz="2000" dirty="0"/>
              <a:t>The ‘manual’ of web languages -- w3schools. Can be dry but very detailed. </a:t>
            </a:r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GB" sz="2000" u="sng" dirty="0">
                <a:solidFill>
                  <a:schemeClr val="hlink"/>
                </a:solidFill>
                <a:hlinkClick r:id="rId5"/>
              </a:rPr>
              <a:t>http://www.w3schools.com/sql/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>
              <a:spcBef>
                <a:spcPts val="0"/>
              </a:spcBef>
              <a:buNone/>
            </a:pPr>
            <a:r>
              <a:rPr lang="en-GB" sz="2000" dirty="0"/>
              <a:t>Google and </a:t>
            </a:r>
            <a:r>
              <a:rPr lang="en-GB" sz="2000" dirty="0" err="1"/>
              <a:t>StackOverFlow</a:t>
            </a:r>
            <a:r>
              <a:rPr lang="en-GB" sz="2000" dirty="0"/>
              <a:t> forum for query advice </a:t>
            </a:r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GB" sz="2000" u="sng" dirty="0">
                <a:solidFill>
                  <a:schemeClr val="hlink"/>
                </a:solidFill>
                <a:hlinkClick r:id="rId6"/>
              </a:rPr>
              <a:t>http://stackoverflow.com/questions/tagged/sql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>
              <a:spcBef>
                <a:spcPts val="0"/>
              </a:spcBef>
              <a:buNone/>
            </a:pPr>
            <a:r>
              <a:rPr lang="en-GB" sz="2000" dirty="0"/>
              <a:t>Also check here for many more links</a:t>
            </a:r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GB" sz="2000" dirty="0">
                <a:hlinkClick r:id="rId7"/>
              </a:rPr>
              <a:t>https://www.quora.com/How-do-I-learn-</a:t>
            </a:r>
            <a:r>
              <a:rPr lang="en-GB" sz="2000" dirty="0" smtClean="0">
                <a:hlinkClick r:id="rId7"/>
              </a:rPr>
              <a:t>SQL</a:t>
            </a:r>
            <a:endParaRPr lang="en-GB" sz="2000" dirty="0" smtClean="0"/>
          </a:p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495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2276872"/>
            <a:ext cx="4645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What is this Data Platform thing? 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268760"/>
            <a:ext cx="804768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b="1" dirty="0" err="1" smtClean="0">
                <a:latin typeface="News Gothic MT"/>
                <a:cs typeface="News Gothic MT"/>
              </a:rPr>
              <a:t>Hadoop</a:t>
            </a:r>
            <a:r>
              <a:rPr lang="en-US" sz="2800" b="1" dirty="0" smtClean="0">
                <a:latin typeface="News Gothic MT"/>
                <a:cs typeface="News Gothic MT"/>
              </a:rPr>
              <a:t> History: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latin typeface="News Gothic MT"/>
                <a:cs typeface="News Gothic MT"/>
              </a:rPr>
              <a:t>Doug Cutting and Mike </a:t>
            </a:r>
            <a:r>
              <a:rPr lang="en-US" sz="2800" dirty="0" err="1" smtClean="0">
                <a:latin typeface="News Gothic MT"/>
                <a:cs typeface="News Gothic MT"/>
              </a:rPr>
              <a:t>Cafarella</a:t>
            </a:r>
            <a:r>
              <a:rPr lang="en-US" sz="2800" dirty="0" smtClean="0">
                <a:latin typeface="News Gothic MT"/>
                <a:cs typeface="News Gothic MT"/>
              </a:rPr>
              <a:t> founded </a:t>
            </a:r>
            <a:r>
              <a:rPr lang="en-US" sz="2800" dirty="0" err="1" smtClean="0">
                <a:latin typeface="News Gothic MT"/>
                <a:cs typeface="News Gothic MT"/>
              </a:rPr>
              <a:t>Hadoop</a:t>
            </a:r>
            <a:r>
              <a:rPr lang="en-US" sz="2800" dirty="0" smtClean="0">
                <a:latin typeface="News Gothic MT"/>
                <a:cs typeface="News Gothic MT"/>
              </a:rPr>
              <a:t> in 2005.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latin typeface="News Gothic MT"/>
                <a:cs typeface="News Gothic MT"/>
              </a:rPr>
              <a:t>It was originally developed to support distribution for the </a:t>
            </a:r>
            <a:r>
              <a:rPr lang="en-US" sz="2800" dirty="0" err="1" smtClean="0">
                <a:latin typeface="News Gothic MT"/>
                <a:cs typeface="News Gothic MT"/>
              </a:rPr>
              <a:t>Nutch</a:t>
            </a:r>
            <a:r>
              <a:rPr lang="en-US" sz="2800" dirty="0" smtClean="0">
                <a:latin typeface="News Gothic MT"/>
                <a:cs typeface="News Gothic MT"/>
              </a:rPr>
              <a:t> search engine project.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latin typeface="News Gothic MT"/>
                <a:cs typeface="News Gothic MT"/>
              </a:rPr>
              <a:t>Doug, who was working at Yahoo! at the time named the project after his son's toy elephant.</a:t>
            </a:r>
            <a:endParaRPr lang="en-US" sz="2800" dirty="0">
              <a:latin typeface="News Gothic MT"/>
              <a:cs typeface="News Gothic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70" y="0"/>
            <a:ext cx="3116430" cy="1113279"/>
          </a:xfrm>
          <a:prstGeom prst="rect">
            <a:avLst/>
          </a:prstGeom>
        </p:spPr>
      </p:pic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84784"/>
            <a:ext cx="816464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News Gothic MT"/>
                <a:cs typeface="News Gothic MT"/>
              </a:rPr>
              <a:t>2009</a:t>
            </a:r>
            <a:r>
              <a:rPr lang="en-US" sz="2800" dirty="0" smtClean="0">
                <a:latin typeface="News Gothic MT"/>
                <a:cs typeface="News Gothic MT"/>
              </a:rPr>
              <a:t>: Yahoo runs 17 clusters with 24,000 machines. Using </a:t>
            </a:r>
            <a:r>
              <a:rPr lang="en-US" sz="2800" dirty="0" err="1" smtClean="0">
                <a:latin typeface="News Gothic MT"/>
                <a:cs typeface="News Gothic MT"/>
              </a:rPr>
              <a:t>Hadoop</a:t>
            </a:r>
            <a:r>
              <a:rPr lang="en-US" sz="2800" dirty="0" smtClean="0">
                <a:latin typeface="News Gothic MT"/>
                <a:cs typeface="News Gothic MT"/>
              </a:rPr>
              <a:t> one terabyte can be sorted in 62 seconds.</a:t>
            </a:r>
          </a:p>
          <a:p>
            <a:pPr marL="0" indent="0">
              <a:buNone/>
            </a:pPr>
            <a:endParaRPr lang="en-US" sz="2800" dirty="0">
              <a:latin typeface="News Gothic MT"/>
              <a:cs typeface="News Gothic M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News Gothic MT"/>
                <a:cs typeface="News Gothic MT"/>
              </a:rPr>
              <a:t>2011</a:t>
            </a:r>
            <a:r>
              <a:rPr lang="en-US" sz="2800" dirty="0" smtClean="0">
                <a:latin typeface="News Gothic MT"/>
                <a:cs typeface="News Gothic MT"/>
              </a:rPr>
              <a:t>: Rob </a:t>
            </a:r>
            <a:r>
              <a:rPr lang="en-US" sz="2800" dirty="0" err="1" smtClean="0">
                <a:latin typeface="News Gothic MT"/>
                <a:cs typeface="News Gothic MT"/>
              </a:rPr>
              <a:t>Beardon</a:t>
            </a:r>
            <a:r>
              <a:rPr lang="en-US" sz="2800" dirty="0" smtClean="0">
                <a:latin typeface="News Gothic MT"/>
                <a:cs typeface="News Gothic MT"/>
              </a:rPr>
              <a:t> and Eric </a:t>
            </a:r>
            <a:r>
              <a:rPr lang="en-US" sz="2800" dirty="0" err="1" smtClean="0">
                <a:latin typeface="News Gothic MT"/>
                <a:cs typeface="News Gothic MT"/>
              </a:rPr>
              <a:t>Badleschieler</a:t>
            </a:r>
            <a:r>
              <a:rPr lang="en-US" sz="2800" dirty="0" smtClean="0">
                <a:latin typeface="News Gothic MT"/>
                <a:cs typeface="News Gothic MT"/>
              </a:rPr>
              <a:t> spin out </a:t>
            </a:r>
            <a:r>
              <a:rPr lang="en-US" sz="2800" dirty="0" err="1" smtClean="0">
                <a:latin typeface="News Gothic MT"/>
                <a:cs typeface="News Gothic MT"/>
              </a:rPr>
              <a:t>Hortonworks</a:t>
            </a:r>
            <a:r>
              <a:rPr lang="en-US" sz="2800" dirty="0" smtClean="0">
                <a:latin typeface="News Gothic MT"/>
                <a:cs typeface="News Gothic MT"/>
              </a:rPr>
              <a:t> out of Yahoo.</a:t>
            </a:r>
          </a:p>
          <a:p>
            <a:pPr marL="0" indent="0">
              <a:buNone/>
            </a:pPr>
            <a:endParaRPr lang="en-US" sz="2800" dirty="0">
              <a:latin typeface="News Gothic MT"/>
              <a:cs typeface="News Gothic M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News Gothic MT"/>
                <a:cs typeface="News Gothic MT"/>
              </a:rPr>
              <a:t>2017</a:t>
            </a:r>
            <a:r>
              <a:rPr lang="en-US" sz="2800" dirty="0" smtClean="0">
                <a:latin typeface="News Gothic MT"/>
                <a:cs typeface="News Gothic MT"/>
              </a:rPr>
              <a:t>: Apache </a:t>
            </a:r>
            <a:r>
              <a:rPr lang="en-US" sz="2800" dirty="0" err="1" smtClean="0">
                <a:latin typeface="News Gothic MT"/>
                <a:cs typeface="News Gothic MT"/>
              </a:rPr>
              <a:t>Hadoop</a:t>
            </a:r>
            <a:r>
              <a:rPr lang="en-US" sz="2800" dirty="0" smtClean="0">
                <a:latin typeface="News Gothic MT"/>
                <a:cs typeface="News Gothic MT"/>
              </a:rPr>
              <a:t> 2.8 Available. </a:t>
            </a:r>
            <a:r>
              <a:rPr lang="en-US" sz="2800" dirty="0" err="1" smtClean="0">
                <a:latin typeface="News Gothic MT"/>
                <a:cs typeface="News Gothic MT"/>
              </a:rPr>
              <a:t>Hadoop</a:t>
            </a:r>
            <a:r>
              <a:rPr lang="en-US" sz="2800" dirty="0" smtClean="0">
                <a:latin typeface="News Gothic MT"/>
                <a:cs typeface="News Gothic MT"/>
              </a:rPr>
              <a:t> Core product: Common, HDFS, YARN, </a:t>
            </a:r>
            <a:r>
              <a:rPr lang="en-US" sz="2800" dirty="0" err="1" smtClean="0">
                <a:latin typeface="News Gothic MT"/>
                <a:cs typeface="News Gothic MT"/>
              </a:rPr>
              <a:t>MapReduce</a:t>
            </a:r>
            <a:endParaRPr lang="en-US" sz="2800" dirty="0" smtClean="0">
              <a:latin typeface="News Gothic MT"/>
              <a:cs typeface="News Gothic MT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18" y="2664686"/>
            <a:ext cx="756432" cy="756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4869160"/>
            <a:ext cx="4241124" cy="1458013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dirty="0" smtClean="0"/>
              <a:t>Moving data to processing unit </a:t>
            </a:r>
          </a:p>
          <a:p>
            <a:pPr marL="0" indent="0" algn="ctr">
              <a:buNone/>
            </a:pPr>
            <a:r>
              <a:rPr lang="en-US" sz="2600" dirty="0" smtClean="0"/>
              <a:t>(Traditional Approach)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82" y="1547429"/>
            <a:ext cx="938999" cy="938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098" y="1547429"/>
            <a:ext cx="938999" cy="938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82" y="3421118"/>
            <a:ext cx="938999" cy="938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098" y="3421118"/>
            <a:ext cx="938999" cy="938999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9" idx="3"/>
          </p:cNvCxnSpPr>
          <p:nvPr/>
        </p:nvCxnSpPr>
        <p:spPr>
          <a:xfrm flipV="1">
            <a:off x="1238781" y="3554809"/>
            <a:ext cx="648953" cy="33580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1887734" y="3554809"/>
            <a:ext cx="636364" cy="33580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1238781" y="2016929"/>
            <a:ext cx="648953" cy="556395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>
            <a:off x="1887734" y="2016929"/>
            <a:ext cx="636364" cy="556395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5950" y="2618648"/>
            <a:ext cx="490742" cy="490742"/>
          </a:xfrm>
          <a:prstGeom prst="rect">
            <a:avLst/>
          </a:prstGeom>
        </p:spPr>
      </p:pic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18" y="2664686"/>
            <a:ext cx="756432" cy="756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4869160"/>
            <a:ext cx="4241124" cy="1458013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dirty="0" smtClean="0"/>
              <a:t>Moving data to processing unit </a:t>
            </a:r>
          </a:p>
          <a:p>
            <a:pPr marL="0" indent="0" algn="ctr">
              <a:buNone/>
            </a:pPr>
            <a:r>
              <a:rPr lang="en-US" sz="2600" dirty="0" smtClean="0"/>
              <a:t>(Traditional Approach)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02544" y="4869160"/>
            <a:ext cx="4062940" cy="145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600" dirty="0" smtClean="0"/>
              <a:t>Moving processing unit to data </a:t>
            </a:r>
          </a:p>
          <a:p>
            <a:pPr marL="0" indent="0" algn="ctr">
              <a:buFont typeface="Arial"/>
              <a:buNone/>
            </a:pPr>
            <a:r>
              <a:rPr lang="en-US" sz="2600" dirty="0" smtClean="0"/>
              <a:t>(</a:t>
            </a:r>
            <a:r>
              <a:rPr lang="en-US" sz="2600" dirty="0" err="1" smtClean="0"/>
              <a:t>MapReduce</a:t>
            </a:r>
            <a:r>
              <a:rPr lang="en-US" sz="2600" dirty="0" smtClean="0"/>
              <a:t> Approach)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82" y="1547429"/>
            <a:ext cx="938999" cy="938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098" y="1547429"/>
            <a:ext cx="938999" cy="938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82" y="3421118"/>
            <a:ext cx="938999" cy="938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098" y="3421118"/>
            <a:ext cx="938999" cy="938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374" y="1547429"/>
            <a:ext cx="938999" cy="938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690" y="1547429"/>
            <a:ext cx="938999" cy="938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374" y="3421118"/>
            <a:ext cx="938999" cy="938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690" y="3421118"/>
            <a:ext cx="938999" cy="938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7726" y="3699908"/>
            <a:ext cx="490742" cy="490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12195" y="1813500"/>
            <a:ext cx="490742" cy="4907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36511" y="1813500"/>
            <a:ext cx="490742" cy="490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36511" y="3699908"/>
            <a:ext cx="490742" cy="49074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9" idx="3"/>
          </p:cNvCxnSpPr>
          <p:nvPr/>
        </p:nvCxnSpPr>
        <p:spPr>
          <a:xfrm flipV="1">
            <a:off x="1238781" y="3554809"/>
            <a:ext cx="648953" cy="33580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1887734" y="3554809"/>
            <a:ext cx="636364" cy="33580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1238781" y="2016929"/>
            <a:ext cx="648953" cy="556395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</p:cNvCxnSpPr>
          <p:nvPr/>
        </p:nvCxnSpPr>
        <p:spPr>
          <a:xfrm flipH="1">
            <a:off x="1887734" y="2016929"/>
            <a:ext cx="636364" cy="556395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03373" y="3563924"/>
            <a:ext cx="648953" cy="335809"/>
          </a:xfrm>
          <a:prstGeom prst="straightConnector1">
            <a:avLst/>
          </a:prstGeom>
          <a:ln w="38100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52326" y="3563924"/>
            <a:ext cx="636364" cy="335809"/>
          </a:xfrm>
          <a:prstGeom prst="straightConnector1">
            <a:avLst/>
          </a:prstGeom>
          <a:ln w="38100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03373" y="2026044"/>
            <a:ext cx="648953" cy="556395"/>
          </a:xfrm>
          <a:prstGeom prst="straightConnector1">
            <a:avLst/>
          </a:prstGeom>
          <a:ln w="38100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852326" y="2026044"/>
            <a:ext cx="636364" cy="556395"/>
          </a:xfrm>
          <a:prstGeom prst="straightConnector1">
            <a:avLst/>
          </a:prstGeom>
          <a:ln w="38100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110" y="2717657"/>
            <a:ext cx="756432" cy="7564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5950" y="2618648"/>
            <a:ext cx="490742" cy="4907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9512" y="1196752"/>
            <a:ext cx="4176464" cy="532859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7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4819"/>
            <a:ext cx="2915816" cy="1041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196752"/>
            <a:ext cx="722217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smtClean="0"/>
              <a:t>Co-designed, co-developed, co-deployed </a:t>
            </a:r>
          </a:p>
          <a:p>
            <a:r>
              <a:rPr lang="en-US" sz="2500" dirty="0" smtClean="0"/>
              <a:t>Not a separate storage system with processor everything is on top of each other. </a:t>
            </a:r>
          </a:p>
          <a:p>
            <a:endParaRPr lang="en-US" sz="2500" dirty="0" smtClean="0"/>
          </a:p>
          <a:p>
            <a:r>
              <a:rPr lang="en-US" sz="2500" b="1" u="sng" dirty="0" smtClean="0"/>
              <a:t>What’s the point? </a:t>
            </a:r>
          </a:p>
          <a:p>
            <a:r>
              <a:rPr lang="en-US" sz="2500" dirty="0" smtClean="0"/>
              <a:t>Distributed and parallelized processing of data </a:t>
            </a:r>
          </a:p>
          <a:p>
            <a:r>
              <a:rPr lang="en-US" sz="2500" dirty="0" smtClean="0"/>
              <a:t>Moving compute to the data is easier than the reverse </a:t>
            </a:r>
          </a:p>
          <a:p>
            <a:endParaRPr lang="en-US" sz="2500" dirty="0"/>
          </a:p>
          <a:p>
            <a:r>
              <a:rPr lang="en-US" sz="2500" dirty="0" smtClean="0"/>
              <a:t>As system is formed of interlocking pieces, a slide on each: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/>
              <a:t>Hadoop</a:t>
            </a:r>
            <a:r>
              <a:rPr lang="en-US" sz="2500" dirty="0" smtClean="0"/>
              <a:t> core 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/>
              <a:t>HDFS (</a:t>
            </a:r>
            <a:r>
              <a:rPr lang="en-US" sz="2500" dirty="0" err="1" smtClean="0"/>
              <a:t>Hadoop</a:t>
            </a:r>
            <a:r>
              <a:rPr lang="en-US" sz="2500" dirty="0" smtClean="0"/>
              <a:t> Distributed File System)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err="1" smtClean="0"/>
              <a:t>MapReduce</a:t>
            </a:r>
            <a:r>
              <a:rPr lang="en-US" sz="2500" dirty="0" smtClean="0"/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en-US" sz="2500" dirty="0" smtClean="0"/>
              <a:t>YARN (Yet another resource negotiator)</a:t>
            </a: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4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4819"/>
            <a:ext cx="2915816" cy="1041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196752"/>
            <a:ext cx="722217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smtClean="0"/>
              <a:t>Co-designed, co-developed, co-deployed </a:t>
            </a:r>
          </a:p>
          <a:p>
            <a:r>
              <a:rPr lang="en-US" sz="2500" dirty="0" smtClean="0"/>
              <a:t>Not a separate storage system with processor everything is on top of each other. </a:t>
            </a:r>
          </a:p>
          <a:p>
            <a:endParaRPr lang="en-US" sz="2500" dirty="0" smtClean="0"/>
          </a:p>
          <a:p>
            <a:r>
              <a:rPr lang="en-US" sz="2500" b="1" u="sng" dirty="0" smtClean="0"/>
              <a:t>What’s the point? </a:t>
            </a:r>
          </a:p>
          <a:p>
            <a:r>
              <a:rPr lang="en-US" sz="2500" dirty="0" smtClean="0"/>
              <a:t>Distributed and parallelized processing of data </a:t>
            </a:r>
          </a:p>
          <a:p>
            <a:r>
              <a:rPr lang="en-US" sz="2500" dirty="0" smtClean="0"/>
              <a:t>Moving compute to the data is easier than the reverse </a:t>
            </a:r>
          </a:p>
          <a:p>
            <a:endParaRPr lang="en-US" sz="2500" dirty="0"/>
          </a:p>
          <a:p>
            <a:r>
              <a:rPr lang="en-US" sz="2500" dirty="0" smtClean="0"/>
              <a:t>As system is formed of interlocking pieces, a slide on each: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/>
              <a:t>Hadoop</a:t>
            </a:r>
            <a:r>
              <a:rPr lang="en-US" sz="2500" dirty="0" smtClean="0"/>
              <a:t> core 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/>
              <a:t>HDFS (</a:t>
            </a:r>
            <a:r>
              <a:rPr lang="en-US" sz="2500" dirty="0" err="1" smtClean="0"/>
              <a:t>Hadoop</a:t>
            </a:r>
            <a:r>
              <a:rPr lang="en-US" sz="2500" dirty="0" smtClean="0"/>
              <a:t> Distributed File System)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err="1" smtClean="0"/>
              <a:t>MapReduce</a:t>
            </a:r>
            <a:r>
              <a:rPr lang="en-US" sz="2500" dirty="0" smtClean="0"/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en-US" sz="2500" dirty="0" smtClean="0"/>
              <a:t>YARN (Yet another resource negotiator)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435" y="4209147"/>
            <a:ext cx="8064896" cy="24314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7600" dirty="0" smtClean="0">
                <a:solidFill>
                  <a:schemeClr val="accent6"/>
                </a:solidFill>
              </a:rPr>
              <a:t>THE ABILITY </a:t>
            </a:r>
            <a:r>
              <a:rPr lang="en-US" sz="7600" dirty="0" smtClean="0">
                <a:solidFill>
                  <a:schemeClr val="accent6"/>
                </a:solidFill>
              </a:rPr>
              <a:t>TO </a:t>
            </a:r>
          </a:p>
          <a:p>
            <a:pPr algn="ctr"/>
            <a:r>
              <a:rPr lang="en-US" sz="7600" dirty="0" smtClean="0">
                <a:solidFill>
                  <a:schemeClr val="accent6"/>
                </a:solidFill>
              </a:rPr>
              <a:t>SCALE!</a:t>
            </a:r>
            <a:endParaRPr lang="en-US" sz="7600" dirty="0">
              <a:solidFill>
                <a:schemeClr val="accent6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9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43983"/>
            <a:ext cx="7620000" cy="4445000"/>
          </a:xfrm>
          <a:prstGeom prst="rect">
            <a:avLst/>
          </a:prstGeom>
        </p:spPr>
      </p:pic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70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Draft</_Status>
    <Meeting_x0020_Date xmlns="631298fc-6a88-4548-b7d9-3b164918c4a3" xsi:nil="true"/>
    <Descriptor xmlns="631298fc-6a88-4548-b7d9-3b164918c4a3" xsi:nil="true"/>
    <Classification xmlns="631298fc-6a88-4548-b7d9-3b164918c4a3">Unclassified</Classification>
    <Recipient xmlns="631298fc-6a88-4548-b7d9-3b164918c4a3" xsi:nil="true"/>
    <Organisation xmlns="631298fc-6a88-4548-b7d9-3b164918c4a3">Choose an Organisation</Organisation>
    <Publication_x0020_Date_x003a_ xmlns="631298fc-6a88-4548-b7d9-3b164918c4a3">2017-08-11T15:16:39+00:00</Publication_x0020_Date_x003a_>
  </documentManagement>
</p:properties>
</file>

<file path=customXml/item2.xml><?xml version="1.0" encoding="utf-8"?>
<?mso-contentType ?>
<SharedContentType xmlns="Microsoft.SharePoint.Taxonomy.ContentTypeSync" SourceId="69773578-b348-4185-91b0-0c3a7eda8d2a" ContentTypeId="0x010100FAFD54A5D6473B468DE06B48FEFEE6D9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FAFD54A5D6473B468DE06B48FEFEE6D900F9D2A106B70E8445B65B4F03711A0660" ma:contentTypeVersion="4" ma:contentTypeDescription="This should be used for producing PowerPoint presentations" ma:contentTypeScope="" ma:versionID="6f7f4b51dbe1d6341cc80d6fb96fb228">
  <xsd:schema xmlns:xsd="http://www.w3.org/2001/XMLSchema" xmlns:xs="http://www.w3.org/2001/XMLSchema" xmlns:p="http://schemas.microsoft.com/office/2006/metadata/properties" xmlns:ns2="http://schemas.microsoft.com/sharepoint/v3/fields" xmlns:ns3="631298fc-6a88-4548-b7d9-3b164918c4a3" targetNamespace="http://schemas.microsoft.com/office/2006/metadata/properties" ma:root="true" ma:fieldsID="e4dadfb0b24be7b7c6b7d315c1cb71ff" ns2:_="" ns3:_="">
    <xsd:import namespace="http://schemas.microsoft.com/sharepoint/v3/fields"/>
    <xsd:import namespace="631298fc-6a88-4548-b7d9-3b164918c4a3"/>
    <xsd:element name="properties">
      <xsd:complexType>
        <xsd:sequence>
          <xsd:element name="documentManagement">
            <xsd:complexType>
              <xsd:all>
                <xsd:element ref="ns3:Recipient" minOccurs="0"/>
                <xsd:element ref="ns3:Organisation" minOccurs="0"/>
                <xsd:element ref="ns3:Meeting_x0020_Date" minOccurs="0"/>
                <xsd:element ref="ns2:_Status" minOccurs="0"/>
                <xsd:element ref="ns3:Publication_x0020_Date_x003a_" minOccurs="0"/>
                <xsd:element ref="ns3:Classification" minOccurs="0"/>
                <xsd:element ref="ns3:Descrip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Draft" ma:description="Choose the appropriate status from the drop-down" ma:format="Dropdown" ma:internalName="_Status">
      <xsd:simpleType>
        <xsd:restriction base="dms:Choice">
          <xsd:enumeration value="Draft"/>
          <xsd:enumeration value="For comment"/>
          <xsd:enumeration value="Peer Reviewed"/>
          <xsd:enumeration value="Head of Dept Reviewed"/>
          <xsd:enumeration value="Legally Reviewed"/>
          <xsd:enumeration value="MD Approved"/>
          <xsd:enumeration value="Final not for Registry"/>
          <xsd:enumeration value="Final and Sent to Registry"/>
          <xsd:enumeration value="Published"/>
          <xsd:enumeration value="For deletion review"/>
          <xsd:enumeration value="External Draft"/>
          <xsd:enumeration value="External for comment"/>
          <xsd:enumeration value="External for action"/>
          <xsd:enumeration value="External Fi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98fc-6a88-4548-b7d9-3b164918c4a3" elementFormDefault="qualified">
    <xsd:import namespace="http://schemas.microsoft.com/office/2006/documentManagement/types"/>
    <xsd:import namespace="http://schemas.microsoft.com/office/infopath/2007/PartnerControls"/>
    <xsd:element name="Recipient" ma:index="9" nillable="true" ma:displayName="Recipient" ma:description="Internal or external person(s) or group (eg Exec, SMT or Authority).  For Legal Advice put recipient of advice." ma:internalName="Recipient">
      <xsd:simpleType>
        <xsd:restriction base="dms:Text">
          <xsd:maxLength value="255"/>
        </xsd:restriction>
      </xsd:simpleType>
    </xsd:element>
    <xsd:element name="Organisation" ma:index="10" nillable="true" ma:displayName="Organisation" ma:default="Choose an Organisation" ma:format="Dropdown" ma:internalName="Organisation">
      <xsd:simpleType>
        <xsd:union memberTypes="dms:Text">
          <xsd:simpleType>
            <xsd:restriction base="dms:Choice">
              <xsd:enumeration value="Choose an Organisation"/>
              <xsd:enumeration value="Assoc Elec Producers"/>
              <xsd:enumeration value="Atomic Energy Auth"/>
              <xsd:enumeration value="BERR"/>
              <xsd:enumeration value="British Energy"/>
              <xsd:enumeration value="Brit Wind Energy Assoc"/>
              <xsd:enumeration value="Building Research Est"/>
              <xsd:enumeration value="Carbon Trust"/>
              <xsd:enumeration value="Cavendish"/>
              <xsd:enumeration value="Centrica"/>
              <xsd:enumeration value="Central Networks"/>
              <xsd:enumeration value="CE"/>
              <xsd:enumeration value="CEER"/>
              <xsd:enumeration value="CHPA"/>
              <xsd:enumeration value="Competition Commission"/>
              <xsd:enumeration value="DCLG"/>
              <xsd:enumeration value="DCUSA Ltd"/>
              <xsd:enumeration value="DEFRA"/>
              <xsd:enumeration value="DETI (Northern Ireland)"/>
              <xsd:enumeration value="European Commission"/>
              <xsd:enumeration value="EdF"/>
              <xsd:enumeration value="Elec DNO"/>
              <xsd:enumeration value="ELEXON"/>
              <xsd:enumeration value="eon"/>
              <xsd:enumeration value="Electricity North West"/>
              <xsd:enumeration value="Energy Networks Association"/>
              <xsd:enumeration value="Energy Retail Association"/>
              <xsd:enumeration value="Energy Saving Trust"/>
              <xsd:enumeration value="energywatch"/>
              <xsd:enumeration value="ERGEG"/>
              <xsd:enumeration value="Ernst &amp; Young"/>
              <xsd:enumeration value="ESTA"/>
              <xsd:enumeration value="Gas DNs"/>
              <xsd:enumeration value="Gas Forum"/>
              <xsd:enumeration value="Gaz de France"/>
              <xsd:enumeration value="Government"/>
              <xsd:enumeration value="HM Revenue &amp; Customs"/>
              <xsd:enumeration value="HM Treasury"/>
              <xsd:enumeration value="House of Commons"/>
              <xsd:enumeration value="HSE"/>
              <xsd:enumeration value="IDNO"/>
              <xsd:enumeration value="IGT"/>
              <xsd:enumeration value="National Grid Gas"/>
              <xsd:enumeration value="National Grid Elec"/>
              <xsd:enumeration value="nPower"/>
              <xsd:enumeration value="NWOperators"/>
              <xsd:enumeration value="NEDL &amp;  YEDL"/>
              <xsd:enumeration value="Northern Gas Networks"/>
              <xsd:enumeration value="OFGEM"/>
              <xsd:enumeration value="OFREG"/>
              <xsd:enumeration value="OFT"/>
              <xsd:enumeration value="Parity"/>
              <xsd:enumeration value="Parl Renew &amp; Sustain Energy Grp"/>
              <xsd:enumeration value="Renewble Energy Assoc"/>
              <xsd:enumeration value="RWE"/>
              <xsd:enumeration value="Scotia Gas Networks"/>
              <xsd:enumeration value="Scottish and Southern"/>
              <xsd:enumeration value="Scottish Executive"/>
              <xsd:enumeration value="Scottish Power"/>
              <xsd:enumeration value="SmartestEnergy"/>
              <xsd:enumeration value="Suppliers"/>
              <xsd:enumeration value="Wales &amp; West Utilities"/>
              <xsd:enumeration value="Welsh Assembly"/>
              <xsd:enumeration value="WPD"/>
              <xsd:enumeration value="Xoserve"/>
              <xsd:enumeration value="-"/>
            </xsd:restriction>
          </xsd:simpleType>
        </xsd:union>
      </xsd:simpleType>
    </xsd:element>
    <xsd:element name="Meeting_x0020_Date" ma:index="11" nillable="true" ma:displayName="Meeting Date" ma:description="Enter the date as DD/MM/YYYY" ma:format="DateOnly" ma:internalName="Meeting_x0020_Date">
      <xsd:simpleType>
        <xsd:restriction base="dms:DateTime"/>
      </xsd:simpleType>
    </xsd:element>
    <xsd:element name="Publication_x0020_Date_x003a_" ma:index="13" nillable="true" ma:displayName="Publication Date:" ma:default="[today]" ma:description="The Publication Date" ma:format="DateOnly" ma:internalName="Publication_x0020_Date_x003A_">
      <xsd:simpleType>
        <xsd:restriction base="dms:DateTime"/>
      </xsd:simpleType>
    </xsd:element>
    <xsd:element name="Classification" ma:index="14" nillable="true" ma:displayName="Classification" ma:default="Unclassified" ma:format="Dropdown" ma:hidden="true" ma:internalName="Classification" ma:readOnly="false">
      <xsd:simpleType>
        <xsd:restriction base="dms:Choice">
          <xsd:enumeration value="Unclassified"/>
          <xsd:enumeration value="Protect"/>
          <xsd:enumeration value="Restricted"/>
        </xsd:restriction>
      </xsd:simpleType>
    </xsd:element>
    <xsd:element name="Descriptor" ma:index="15" nillable="true" ma:displayName="Descriptor" ma:format="Dropdown" ma:hidden="true" ma:internalName="Descriptor" ma:readOnly="false">
      <xsd:simpleType>
        <xsd:restriction base="dms:Choice">
          <xsd:enumeration value="Commercial"/>
          <xsd:enumeration value="Management"/>
          <xsd:enumeration value="Market Sensitive"/>
          <xsd:enumeration value="Staf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
</file>

<file path=customXml/item7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A8608675-EC16-4967-956F-AA71405DCDA4}">
  <ds:schemaRefs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631298fc-6a88-4548-b7d9-3b164918c4a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9988263-5CD2-44B9-B866-39B08A7A51B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5EF4976-720D-447F-AF62-4CE7D3E976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AC5015-73A2-435E-9ACB-42DAF7033273}">
  <ds:schemaRefs>
    <ds:schemaRef ds:uri="http://www.w3.org/2001/XMLSchema"/>
    <ds:schemaRef ds:uri="http://www.boldonjames.com/2008/01/sie/internal/label"/>
  </ds:schemaRefs>
</ds:datastoreItem>
</file>

<file path=customXml/itemProps5.xml><?xml version="1.0" encoding="utf-8"?>
<ds:datastoreItem xmlns:ds="http://schemas.openxmlformats.org/officeDocument/2006/customXml" ds:itemID="{CC83F335-7FE1-4C44-A9AA-CB14666B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631298fc-6a88-4548-b7d9-3b164918c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228C88CD-A580-4761-BF26-51A5635AA050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B4AB0ACE-B9A5-475E-8717-A206A4615F8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OfgemTemplates_PresentationOfgem2015</Template>
  <TotalTime>6287</TotalTime>
  <Words>637</Words>
  <Application>Microsoft Office PowerPoint</Application>
  <PresentationFormat>On-screen Show (4:3)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News Gothic MT</vt:lpstr>
      <vt:lpstr>Verdana</vt:lpstr>
      <vt:lpstr>PresentationOfgem2013</vt:lpstr>
      <vt:lpstr>FirstSlideMaster</vt:lpstr>
      <vt:lpstr>LastSlideMaster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Adams</dc:creator>
  <cp:lastModifiedBy>Jon Downing</cp:lastModifiedBy>
  <cp:revision>571</cp:revision>
  <dcterms:created xsi:type="dcterms:W3CDTF">2017-08-11T15:16:58Z</dcterms:created>
  <dcterms:modified xsi:type="dcterms:W3CDTF">2018-09-12T12:21:18Z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52c9b21a-2e89-4941-be65-0015a724a81e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0x010100FAFD54A5D6473B468DE06B48FEFEE6D900F9D2A106B70E8445B65B4F03711A0660</vt:lpwstr>
  </property>
  <property fmtid="{D5CDD505-2E9C-101B-9397-08002B2CF9AE}" pid="5" name="Order">
    <vt:r8>3600</vt:r8>
  </property>
  <property fmtid="{D5CDD505-2E9C-101B-9397-08002B2CF9AE}" pid="6" name="SubGroup1">
    <vt:lpwstr/>
  </property>
  <property fmtid="{D5CDD505-2E9C-101B-9397-08002B2CF9AE}" pid="7" name="SubGroup3">
    <vt:lpwstr/>
  </property>
  <property fmtid="{D5CDD505-2E9C-101B-9397-08002B2CF9AE}" pid="8" name="SubGroup2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0" name="bjDocumentLabelXML-0">
    <vt:lpwstr>nternal/label"&gt;&lt;element uid="id_classification_nonbusiness" value="" /&gt;&lt;/sisl&gt;</vt:lpwstr>
  </property>
  <property fmtid="{D5CDD505-2E9C-101B-9397-08002B2CF9AE}" pid="11" name="bjDocumentSecurityLabel">
    <vt:lpwstr>OFFICIAL</vt:lpwstr>
  </property>
</Properties>
</file>