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heme/theme3.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4.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8.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1.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2.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3.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5.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6.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7.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18.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9.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0.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21.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2.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3.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4.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25.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26.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27.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28.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29.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30.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31.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32.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33.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34.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35.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36.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37.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38.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39.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40.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41.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42.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43.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44.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45.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46.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47.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48.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49.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50.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51.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52.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2"/>
  </p:sldMasterIdLst>
  <p:notesMasterIdLst>
    <p:notesMasterId r:id="rId55"/>
  </p:notesMasterIdLst>
  <p:handoutMasterIdLst>
    <p:handoutMasterId r:id="rId56"/>
  </p:handoutMasterIdLst>
  <p:sldIdLst>
    <p:sldId id="256" r:id="rId3"/>
    <p:sldId id="257" r:id="rId4"/>
    <p:sldId id="258" r:id="rId5"/>
    <p:sldId id="259" r:id="rId6"/>
    <p:sldId id="260" r:id="rId7"/>
    <p:sldId id="261" r:id="rId8"/>
    <p:sldId id="299" r:id="rId9"/>
    <p:sldId id="280" r:id="rId10"/>
    <p:sldId id="267" r:id="rId11"/>
    <p:sldId id="270" r:id="rId12"/>
    <p:sldId id="287" r:id="rId13"/>
    <p:sldId id="268" r:id="rId14"/>
    <p:sldId id="294" r:id="rId15"/>
    <p:sldId id="284" r:id="rId16"/>
    <p:sldId id="263" r:id="rId17"/>
    <p:sldId id="265" r:id="rId18"/>
    <p:sldId id="278" r:id="rId19"/>
    <p:sldId id="300" r:id="rId20"/>
    <p:sldId id="295" r:id="rId21"/>
    <p:sldId id="301" r:id="rId22"/>
    <p:sldId id="262" r:id="rId23"/>
    <p:sldId id="302" r:id="rId24"/>
    <p:sldId id="281" r:id="rId25"/>
    <p:sldId id="264" r:id="rId26"/>
    <p:sldId id="306" r:id="rId27"/>
    <p:sldId id="279" r:id="rId28"/>
    <p:sldId id="303" r:id="rId29"/>
    <p:sldId id="304" r:id="rId30"/>
    <p:sldId id="266" r:id="rId31"/>
    <p:sldId id="285" r:id="rId32"/>
    <p:sldId id="286" r:id="rId33"/>
    <p:sldId id="291" r:id="rId34"/>
    <p:sldId id="296" r:id="rId35"/>
    <p:sldId id="269" r:id="rId36"/>
    <p:sldId id="297" r:id="rId37"/>
    <p:sldId id="298" r:id="rId38"/>
    <p:sldId id="288" r:id="rId39"/>
    <p:sldId id="271" r:id="rId40"/>
    <p:sldId id="272" r:id="rId41"/>
    <p:sldId id="282" r:id="rId42"/>
    <p:sldId id="307" r:id="rId43"/>
    <p:sldId id="305" r:id="rId44"/>
    <p:sldId id="273" r:id="rId45"/>
    <p:sldId id="283" r:id="rId46"/>
    <p:sldId id="274" r:id="rId47"/>
    <p:sldId id="275" r:id="rId48"/>
    <p:sldId id="276" r:id="rId49"/>
    <p:sldId id="292" r:id="rId50"/>
    <p:sldId id="293" r:id="rId51"/>
    <p:sldId id="277" r:id="rId52"/>
    <p:sldId id="290" r:id="rId53"/>
    <p:sldId id="289"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56" autoAdjust="0"/>
    <p:restoredTop sz="94660"/>
  </p:normalViewPr>
  <p:slideViewPr>
    <p:cSldViewPr snapToGrid="0">
      <p:cViewPr varScale="1">
        <p:scale>
          <a:sx n="101" d="100"/>
          <a:sy n="101" d="100"/>
        </p:scale>
        <p:origin x="690"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custDataLst>
              <p:tags r:id="rId2"/>
            </p:custDataLst>
          </p:nvPr>
        </p:nvSpPr>
        <p:spPr>
          <a:xfrm>
            <a:off x="0" y="0"/>
            <a:ext cx="6858000" cy="458788"/>
          </a:xfrm>
          <a:prstGeom prst="rect">
            <a:avLst/>
          </a:prstGeom>
        </p:spPr>
        <p:txBody>
          <a:bodyPr vert="horz" lIns="91440" tIns="45720" rIns="91440" bIns="45720" rtlCol="0"/>
          <a:lstStyle>
            <a:lvl1pPr algn="l">
              <a:defRPr sz="1200"/>
            </a:lvl1pPr>
          </a:lstStyle>
          <a:p>
            <a:pPr algn="ctr"/>
            <a:r>
              <a:rPr lang="en-GB" sz="1000" smtClean="0">
                <a:solidFill>
                  <a:srgbClr val="000000"/>
                </a:solidFill>
                <a:latin typeface="Verdana" panose="020B0604030504040204" pitchFamily="34" charset="0"/>
              </a:rPr>
              <a:t>Internal Only</a:t>
            </a:r>
            <a:endParaRPr lang="en-GB" sz="1000" dirty="0">
              <a:solidFill>
                <a:srgbClr val="000000"/>
              </a:solidFill>
              <a:latin typeface="Verdana" panose="020B060403050404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89D596-C852-4865-AB8E-2B2EA5CAFCEF}" type="datetimeFigureOut">
              <a:rPr lang="en-GB" smtClean="0"/>
              <a:t>21/03/2019</a:t>
            </a:fld>
            <a:endParaRPr lang="en-GB" dirty="0"/>
          </a:p>
        </p:txBody>
      </p:sp>
      <p:sp>
        <p:nvSpPr>
          <p:cNvPr id="4" name="Footer Placeholder 3"/>
          <p:cNvSpPr>
            <a:spLocks noGrp="1"/>
          </p:cNvSpPr>
          <p:nvPr>
            <p:ph type="ftr" sz="quarter" idx="2"/>
            <p:custDataLst>
              <p:tags r:id="rId3"/>
            </p:custDataLst>
          </p:nvPr>
        </p:nvSpPr>
        <p:spPr>
          <a:xfrm>
            <a:off x="0" y="8685213"/>
            <a:ext cx="6858000" cy="458787"/>
          </a:xfrm>
          <a:prstGeom prst="rect">
            <a:avLst/>
          </a:prstGeom>
        </p:spPr>
        <p:txBody>
          <a:bodyPr vert="horz" lIns="91440" tIns="45720" rIns="91440" bIns="45720" rtlCol="0" anchor="b"/>
          <a:lstStyle>
            <a:lvl1pPr algn="l">
              <a:defRPr sz="1200"/>
            </a:lvl1pPr>
          </a:lstStyle>
          <a:p>
            <a:pPr algn="r"/>
            <a:r>
              <a:rPr lang="en-GB" sz="900" smtClean="0">
                <a:solidFill>
                  <a:srgbClr val="000000"/>
                </a:solidFill>
                <a:latin typeface="Verdana" panose="020B0604030504040204" pitchFamily="34" charset="0"/>
              </a:rPr>
              <a:t>Internal Only        </a:t>
            </a:r>
            <a:r>
              <a:rPr lang="en-GB" sz="1100" smtClean="0">
                <a:solidFill>
                  <a:srgbClr val="000000"/>
                </a:solidFill>
                <a:latin typeface="Calibri" panose="020F0502020204030204" pitchFamily="34" charset="0"/>
              </a:rPr>
              <a:t>
</a:t>
            </a:r>
            <a:r>
              <a:rPr lang="en-GB" sz="900" smtClean="0">
                <a:solidFill>
                  <a:srgbClr val="000000"/>
                </a:solidFill>
                <a:latin typeface="Verdana" panose="020B0604030504040204" pitchFamily="34" charset="0"/>
              </a:rPr>
              <a:t>  </a:t>
            </a:r>
            <a:endParaRPr lang="en-GB" sz="900" dirty="0">
              <a:solidFill>
                <a:srgbClr val="000000"/>
              </a:solidFill>
              <a:latin typeface="Verdana" panose="020B060403050404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539646-ED9E-4994-8BBF-FB9C3A037B30}" type="slidenum">
              <a:rPr lang="en-GB" smtClean="0"/>
              <a:t>‹#›</a:t>
            </a:fld>
            <a:endParaRPr lang="en-GB" dirty="0"/>
          </a:p>
        </p:txBody>
      </p:sp>
    </p:spTree>
    <p:extLst>
      <p:ext uri="{BB962C8B-B14F-4D97-AF65-F5344CB8AC3E}">
        <p14:creationId xmlns:p14="http://schemas.microsoft.com/office/powerpoint/2010/main" val="62763141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custDataLst>
              <p:tags r:id="rId2"/>
            </p:custDataLst>
          </p:nvPr>
        </p:nvSpPr>
        <p:spPr>
          <a:xfrm>
            <a:off x="0" y="0"/>
            <a:ext cx="6858000" cy="458788"/>
          </a:xfrm>
          <a:prstGeom prst="rect">
            <a:avLst/>
          </a:prstGeom>
        </p:spPr>
        <p:txBody>
          <a:bodyPr vert="horz" lIns="91440" tIns="45720" rIns="91440" bIns="45720" rtlCol="0"/>
          <a:lstStyle>
            <a:lvl1pPr algn="ctr">
              <a:defRPr lang="en-GB" sz="1000" b="0" i="0" u="none" dirty="0">
                <a:solidFill>
                  <a:srgbClr val="000000"/>
                </a:solidFill>
                <a:latin typeface="Verdana" panose="020B0604030504040204" pitchFamily="34" charset="0"/>
              </a:defRPr>
            </a:lvl1pPr>
          </a:lstStyle>
          <a:p>
            <a:r>
              <a:rPr lang="en-GB" smtClean="0"/>
              <a:t>Internal Only</a:t>
            </a: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F1D23-6198-4F65-BCBB-1FE71101CAC3}" type="datetimeFigureOut">
              <a:rPr lang="en-GB" smtClean="0"/>
              <a:t>21/03/2019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custDataLst>
              <p:tags r:id="rId3"/>
            </p:custDataLst>
          </p:nvPr>
        </p:nvSpPr>
        <p:spPr>
          <a:xfrm>
            <a:off x="0" y="8685213"/>
            <a:ext cx="6858000" cy="458787"/>
          </a:xfrm>
          <a:prstGeom prst="rect">
            <a:avLst/>
          </a:prstGeom>
        </p:spPr>
        <p:txBody>
          <a:bodyPr vert="horz" lIns="91440" tIns="45720" rIns="91440" bIns="45720" rtlCol="0" anchor="b"/>
          <a:lstStyle>
            <a:lvl1pPr algn="r">
              <a:defRPr lang="en-GB" sz="900" b="0" i="0" u="none" dirty="0">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29DA4-E31C-42E4-890A-482B26799DCC}" type="slidenum">
              <a:rPr lang="en-GB" smtClean="0"/>
              <a:t>‹#›</a:t>
            </a:fld>
            <a:endParaRPr lang="en-GB" dirty="0"/>
          </a:p>
        </p:txBody>
      </p:sp>
    </p:spTree>
    <p:extLst>
      <p:ext uri="{BB962C8B-B14F-4D97-AF65-F5344CB8AC3E}">
        <p14:creationId xmlns:p14="http://schemas.microsoft.com/office/powerpoint/2010/main" val="49334940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30.xml"/><Relationship Id="rId1" Type="http://schemas.openxmlformats.org/officeDocument/2006/relationships/tags" Target="../tags/tag129.xml"/><Relationship Id="rId4"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75.xml"/><Relationship Id="rId1" Type="http://schemas.openxmlformats.org/officeDocument/2006/relationships/tags" Target="../tags/tag174.xml"/><Relationship Id="rId4"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a:t>
            </a:fld>
            <a:endParaRPr lang="en-GB" dirty="0"/>
          </a:p>
        </p:txBody>
      </p:sp>
    </p:spTree>
    <p:extLst>
      <p:ext uri="{BB962C8B-B14F-4D97-AF65-F5344CB8AC3E}">
        <p14:creationId xmlns:p14="http://schemas.microsoft.com/office/powerpoint/2010/main" val="2931130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10</a:t>
            </a:fld>
            <a:endParaRPr lang="en-GB" dirty="0"/>
          </a:p>
        </p:txBody>
      </p:sp>
    </p:spTree>
    <p:extLst>
      <p:ext uri="{BB962C8B-B14F-4D97-AF65-F5344CB8AC3E}">
        <p14:creationId xmlns:p14="http://schemas.microsoft.com/office/powerpoint/2010/main" val="1489054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11</a:t>
            </a:fld>
            <a:endParaRPr lang="en-GB" dirty="0"/>
          </a:p>
        </p:txBody>
      </p:sp>
    </p:spTree>
    <p:extLst>
      <p:ext uri="{BB962C8B-B14F-4D97-AF65-F5344CB8AC3E}">
        <p14:creationId xmlns:p14="http://schemas.microsoft.com/office/powerpoint/2010/main" val="2495364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12</a:t>
            </a:fld>
            <a:endParaRPr lang="en-GB" dirty="0"/>
          </a:p>
        </p:txBody>
      </p:sp>
    </p:spTree>
    <p:extLst>
      <p:ext uri="{BB962C8B-B14F-4D97-AF65-F5344CB8AC3E}">
        <p14:creationId xmlns:p14="http://schemas.microsoft.com/office/powerpoint/2010/main" val="3531991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13</a:t>
            </a:fld>
            <a:endParaRPr lang="en-GB" dirty="0"/>
          </a:p>
        </p:txBody>
      </p:sp>
    </p:spTree>
    <p:extLst>
      <p:ext uri="{BB962C8B-B14F-4D97-AF65-F5344CB8AC3E}">
        <p14:creationId xmlns:p14="http://schemas.microsoft.com/office/powerpoint/2010/main" val="2005185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14</a:t>
            </a:fld>
            <a:endParaRPr lang="en-GB" dirty="0"/>
          </a:p>
        </p:txBody>
      </p:sp>
    </p:spTree>
    <p:extLst>
      <p:ext uri="{BB962C8B-B14F-4D97-AF65-F5344CB8AC3E}">
        <p14:creationId xmlns:p14="http://schemas.microsoft.com/office/powerpoint/2010/main" val="3444870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15</a:t>
            </a:fld>
            <a:endParaRPr lang="en-GB" dirty="0"/>
          </a:p>
        </p:txBody>
      </p:sp>
    </p:spTree>
    <p:extLst>
      <p:ext uri="{BB962C8B-B14F-4D97-AF65-F5344CB8AC3E}">
        <p14:creationId xmlns:p14="http://schemas.microsoft.com/office/powerpoint/2010/main" val="2428516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16</a:t>
            </a:fld>
            <a:endParaRPr lang="en-GB" dirty="0"/>
          </a:p>
        </p:txBody>
      </p:sp>
    </p:spTree>
    <p:extLst>
      <p:ext uri="{BB962C8B-B14F-4D97-AF65-F5344CB8AC3E}">
        <p14:creationId xmlns:p14="http://schemas.microsoft.com/office/powerpoint/2010/main" val="2154466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17</a:t>
            </a:fld>
            <a:endParaRPr lang="en-GB" dirty="0"/>
          </a:p>
        </p:txBody>
      </p:sp>
    </p:spTree>
    <p:extLst>
      <p:ext uri="{BB962C8B-B14F-4D97-AF65-F5344CB8AC3E}">
        <p14:creationId xmlns:p14="http://schemas.microsoft.com/office/powerpoint/2010/main" val="2958011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18</a:t>
            </a:fld>
            <a:endParaRPr lang="en-GB" dirty="0"/>
          </a:p>
        </p:txBody>
      </p:sp>
    </p:spTree>
    <p:extLst>
      <p:ext uri="{BB962C8B-B14F-4D97-AF65-F5344CB8AC3E}">
        <p14:creationId xmlns:p14="http://schemas.microsoft.com/office/powerpoint/2010/main" val="4266461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19</a:t>
            </a:fld>
            <a:endParaRPr lang="en-GB" dirty="0"/>
          </a:p>
        </p:txBody>
      </p:sp>
    </p:spTree>
    <p:extLst>
      <p:ext uri="{BB962C8B-B14F-4D97-AF65-F5344CB8AC3E}">
        <p14:creationId xmlns:p14="http://schemas.microsoft.com/office/powerpoint/2010/main" val="3098691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a:t>
            </a:fld>
            <a:endParaRPr lang="en-GB" dirty="0"/>
          </a:p>
        </p:txBody>
      </p:sp>
    </p:spTree>
    <p:extLst>
      <p:ext uri="{BB962C8B-B14F-4D97-AF65-F5344CB8AC3E}">
        <p14:creationId xmlns:p14="http://schemas.microsoft.com/office/powerpoint/2010/main" val="1088470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20</a:t>
            </a:fld>
            <a:endParaRPr lang="en-GB" dirty="0"/>
          </a:p>
        </p:txBody>
      </p:sp>
    </p:spTree>
    <p:extLst>
      <p:ext uri="{BB962C8B-B14F-4D97-AF65-F5344CB8AC3E}">
        <p14:creationId xmlns:p14="http://schemas.microsoft.com/office/powerpoint/2010/main" val="2433756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21</a:t>
            </a:fld>
            <a:endParaRPr lang="en-GB" dirty="0"/>
          </a:p>
        </p:txBody>
      </p:sp>
    </p:spTree>
    <p:extLst>
      <p:ext uri="{BB962C8B-B14F-4D97-AF65-F5344CB8AC3E}">
        <p14:creationId xmlns:p14="http://schemas.microsoft.com/office/powerpoint/2010/main" val="2561159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22</a:t>
            </a:fld>
            <a:endParaRPr lang="en-GB" dirty="0"/>
          </a:p>
        </p:txBody>
      </p:sp>
    </p:spTree>
    <p:extLst>
      <p:ext uri="{BB962C8B-B14F-4D97-AF65-F5344CB8AC3E}">
        <p14:creationId xmlns:p14="http://schemas.microsoft.com/office/powerpoint/2010/main" val="4064760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23</a:t>
            </a:fld>
            <a:endParaRPr lang="en-GB" dirty="0"/>
          </a:p>
        </p:txBody>
      </p:sp>
    </p:spTree>
    <p:extLst>
      <p:ext uri="{BB962C8B-B14F-4D97-AF65-F5344CB8AC3E}">
        <p14:creationId xmlns:p14="http://schemas.microsoft.com/office/powerpoint/2010/main" val="17835229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24</a:t>
            </a:fld>
            <a:endParaRPr lang="en-GB" dirty="0"/>
          </a:p>
        </p:txBody>
      </p:sp>
    </p:spTree>
    <p:extLst>
      <p:ext uri="{BB962C8B-B14F-4D97-AF65-F5344CB8AC3E}">
        <p14:creationId xmlns:p14="http://schemas.microsoft.com/office/powerpoint/2010/main" val="3515510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25</a:t>
            </a:fld>
            <a:endParaRPr lang="en-GB" dirty="0"/>
          </a:p>
        </p:txBody>
      </p:sp>
    </p:spTree>
    <p:extLst>
      <p:ext uri="{BB962C8B-B14F-4D97-AF65-F5344CB8AC3E}">
        <p14:creationId xmlns:p14="http://schemas.microsoft.com/office/powerpoint/2010/main" val="2657371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26</a:t>
            </a:fld>
            <a:endParaRPr lang="en-GB" dirty="0"/>
          </a:p>
        </p:txBody>
      </p:sp>
    </p:spTree>
    <p:extLst>
      <p:ext uri="{BB962C8B-B14F-4D97-AF65-F5344CB8AC3E}">
        <p14:creationId xmlns:p14="http://schemas.microsoft.com/office/powerpoint/2010/main" val="1660337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27</a:t>
            </a:fld>
            <a:endParaRPr lang="en-GB" dirty="0"/>
          </a:p>
        </p:txBody>
      </p:sp>
    </p:spTree>
    <p:extLst>
      <p:ext uri="{BB962C8B-B14F-4D97-AF65-F5344CB8AC3E}">
        <p14:creationId xmlns:p14="http://schemas.microsoft.com/office/powerpoint/2010/main" val="2387415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28</a:t>
            </a:fld>
            <a:endParaRPr lang="en-GB" dirty="0"/>
          </a:p>
        </p:txBody>
      </p:sp>
    </p:spTree>
    <p:extLst>
      <p:ext uri="{BB962C8B-B14F-4D97-AF65-F5344CB8AC3E}">
        <p14:creationId xmlns:p14="http://schemas.microsoft.com/office/powerpoint/2010/main" val="547784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29</a:t>
            </a:fld>
            <a:endParaRPr lang="en-GB" dirty="0"/>
          </a:p>
        </p:txBody>
      </p:sp>
    </p:spTree>
    <p:extLst>
      <p:ext uri="{BB962C8B-B14F-4D97-AF65-F5344CB8AC3E}">
        <p14:creationId xmlns:p14="http://schemas.microsoft.com/office/powerpoint/2010/main" val="4068250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a:t>
            </a:fld>
            <a:endParaRPr lang="en-GB" dirty="0"/>
          </a:p>
        </p:txBody>
      </p:sp>
    </p:spTree>
    <p:extLst>
      <p:ext uri="{BB962C8B-B14F-4D97-AF65-F5344CB8AC3E}">
        <p14:creationId xmlns:p14="http://schemas.microsoft.com/office/powerpoint/2010/main" val="3134346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30</a:t>
            </a:fld>
            <a:endParaRPr lang="en-GB" dirty="0"/>
          </a:p>
        </p:txBody>
      </p:sp>
    </p:spTree>
    <p:extLst>
      <p:ext uri="{BB962C8B-B14F-4D97-AF65-F5344CB8AC3E}">
        <p14:creationId xmlns:p14="http://schemas.microsoft.com/office/powerpoint/2010/main" val="18358979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31</a:t>
            </a:fld>
            <a:endParaRPr lang="en-GB" dirty="0"/>
          </a:p>
        </p:txBody>
      </p:sp>
    </p:spTree>
    <p:extLst>
      <p:ext uri="{BB962C8B-B14F-4D97-AF65-F5344CB8AC3E}">
        <p14:creationId xmlns:p14="http://schemas.microsoft.com/office/powerpoint/2010/main" val="27611261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32</a:t>
            </a:fld>
            <a:endParaRPr lang="en-GB" dirty="0"/>
          </a:p>
        </p:txBody>
      </p:sp>
    </p:spTree>
    <p:extLst>
      <p:ext uri="{BB962C8B-B14F-4D97-AF65-F5344CB8AC3E}">
        <p14:creationId xmlns:p14="http://schemas.microsoft.com/office/powerpoint/2010/main" val="381677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33</a:t>
            </a:fld>
            <a:endParaRPr lang="en-GB" dirty="0"/>
          </a:p>
        </p:txBody>
      </p:sp>
    </p:spTree>
    <p:extLst>
      <p:ext uri="{BB962C8B-B14F-4D97-AF65-F5344CB8AC3E}">
        <p14:creationId xmlns:p14="http://schemas.microsoft.com/office/powerpoint/2010/main" val="1132391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34</a:t>
            </a:fld>
            <a:endParaRPr lang="en-GB" dirty="0"/>
          </a:p>
        </p:txBody>
      </p:sp>
    </p:spTree>
    <p:extLst>
      <p:ext uri="{BB962C8B-B14F-4D97-AF65-F5344CB8AC3E}">
        <p14:creationId xmlns:p14="http://schemas.microsoft.com/office/powerpoint/2010/main" val="25418290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35</a:t>
            </a:fld>
            <a:endParaRPr lang="en-GB" dirty="0"/>
          </a:p>
        </p:txBody>
      </p:sp>
    </p:spTree>
    <p:extLst>
      <p:ext uri="{BB962C8B-B14F-4D97-AF65-F5344CB8AC3E}">
        <p14:creationId xmlns:p14="http://schemas.microsoft.com/office/powerpoint/2010/main" val="3544141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36</a:t>
            </a:fld>
            <a:endParaRPr lang="en-GB" dirty="0"/>
          </a:p>
        </p:txBody>
      </p:sp>
    </p:spTree>
    <p:extLst>
      <p:ext uri="{BB962C8B-B14F-4D97-AF65-F5344CB8AC3E}">
        <p14:creationId xmlns:p14="http://schemas.microsoft.com/office/powerpoint/2010/main" val="20336072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37</a:t>
            </a:fld>
            <a:endParaRPr lang="en-GB" dirty="0"/>
          </a:p>
        </p:txBody>
      </p:sp>
    </p:spTree>
    <p:extLst>
      <p:ext uri="{BB962C8B-B14F-4D97-AF65-F5344CB8AC3E}">
        <p14:creationId xmlns:p14="http://schemas.microsoft.com/office/powerpoint/2010/main" val="3078256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38</a:t>
            </a:fld>
            <a:endParaRPr lang="en-GB" dirty="0"/>
          </a:p>
        </p:txBody>
      </p:sp>
    </p:spTree>
    <p:extLst>
      <p:ext uri="{BB962C8B-B14F-4D97-AF65-F5344CB8AC3E}">
        <p14:creationId xmlns:p14="http://schemas.microsoft.com/office/powerpoint/2010/main" val="35547675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39</a:t>
            </a:fld>
            <a:endParaRPr lang="en-GB" dirty="0"/>
          </a:p>
        </p:txBody>
      </p:sp>
    </p:spTree>
    <p:extLst>
      <p:ext uri="{BB962C8B-B14F-4D97-AF65-F5344CB8AC3E}">
        <p14:creationId xmlns:p14="http://schemas.microsoft.com/office/powerpoint/2010/main" val="2766403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a:t>
            </a:fld>
            <a:endParaRPr lang="en-GB" dirty="0"/>
          </a:p>
        </p:txBody>
      </p:sp>
    </p:spTree>
    <p:extLst>
      <p:ext uri="{BB962C8B-B14F-4D97-AF65-F5344CB8AC3E}">
        <p14:creationId xmlns:p14="http://schemas.microsoft.com/office/powerpoint/2010/main" val="24987681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40</a:t>
            </a:fld>
            <a:endParaRPr lang="en-GB" dirty="0"/>
          </a:p>
        </p:txBody>
      </p:sp>
    </p:spTree>
    <p:extLst>
      <p:ext uri="{BB962C8B-B14F-4D97-AF65-F5344CB8AC3E}">
        <p14:creationId xmlns:p14="http://schemas.microsoft.com/office/powerpoint/2010/main" val="33307355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41</a:t>
            </a:fld>
            <a:endParaRPr lang="en-GB" dirty="0"/>
          </a:p>
        </p:txBody>
      </p:sp>
    </p:spTree>
    <p:extLst>
      <p:ext uri="{BB962C8B-B14F-4D97-AF65-F5344CB8AC3E}">
        <p14:creationId xmlns:p14="http://schemas.microsoft.com/office/powerpoint/2010/main" val="1934898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42</a:t>
            </a:fld>
            <a:endParaRPr lang="en-GB" dirty="0"/>
          </a:p>
        </p:txBody>
      </p:sp>
    </p:spTree>
    <p:extLst>
      <p:ext uri="{BB962C8B-B14F-4D97-AF65-F5344CB8AC3E}">
        <p14:creationId xmlns:p14="http://schemas.microsoft.com/office/powerpoint/2010/main" val="18434748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43</a:t>
            </a:fld>
            <a:endParaRPr lang="en-GB" dirty="0"/>
          </a:p>
        </p:txBody>
      </p:sp>
    </p:spTree>
    <p:extLst>
      <p:ext uri="{BB962C8B-B14F-4D97-AF65-F5344CB8AC3E}">
        <p14:creationId xmlns:p14="http://schemas.microsoft.com/office/powerpoint/2010/main" val="5161672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44</a:t>
            </a:fld>
            <a:endParaRPr lang="en-GB" dirty="0"/>
          </a:p>
        </p:txBody>
      </p:sp>
    </p:spTree>
    <p:extLst>
      <p:ext uri="{BB962C8B-B14F-4D97-AF65-F5344CB8AC3E}">
        <p14:creationId xmlns:p14="http://schemas.microsoft.com/office/powerpoint/2010/main" val="10955610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45</a:t>
            </a:fld>
            <a:endParaRPr lang="en-GB" dirty="0"/>
          </a:p>
        </p:txBody>
      </p:sp>
    </p:spTree>
    <p:extLst>
      <p:ext uri="{BB962C8B-B14F-4D97-AF65-F5344CB8AC3E}">
        <p14:creationId xmlns:p14="http://schemas.microsoft.com/office/powerpoint/2010/main" val="34305421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46</a:t>
            </a:fld>
            <a:endParaRPr lang="en-GB" dirty="0"/>
          </a:p>
        </p:txBody>
      </p:sp>
    </p:spTree>
    <p:extLst>
      <p:ext uri="{BB962C8B-B14F-4D97-AF65-F5344CB8AC3E}">
        <p14:creationId xmlns:p14="http://schemas.microsoft.com/office/powerpoint/2010/main" val="21956015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47</a:t>
            </a:fld>
            <a:endParaRPr lang="en-GB" dirty="0"/>
          </a:p>
        </p:txBody>
      </p:sp>
    </p:spTree>
    <p:extLst>
      <p:ext uri="{BB962C8B-B14F-4D97-AF65-F5344CB8AC3E}">
        <p14:creationId xmlns:p14="http://schemas.microsoft.com/office/powerpoint/2010/main" val="35434619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48</a:t>
            </a:fld>
            <a:endParaRPr lang="en-GB" dirty="0"/>
          </a:p>
        </p:txBody>
      </p:sp>
    </p:spTree>
    <p:extLst>
      <p:ext uri="{BB962C8B-B14F-4D97-AF65-F5344CB8AC3E}">
        <p14:creationId xmlns:p14="http://schemas.microsoft.com/office/powerpoint/2010/main" val="21066186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49</a:t>
            </a:fld>
            <a:endParaRPr lang="en-GB" dirty="0"/>
          </a:p>
        </p:txBody>
      </p:sp>
    </p:spTree>
    <p:extLst>
      <p:ext uri="{BB962C8B-B14F-4D97-AF65-F5344CB8AC3E}">
        <p14:creationId xmlns:p14="http://schemas.microsoft.com/office/powerpoint/2010/main" val="682091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5</a:t>
            </a:fld>
            <a:endParaRPr lang="en-GB" dirty="0"/>
          </a:p>
        </p:txBody>
      </p:sp>
    </p:spTree>
    <p:extLst>
      <p:ext uri="{BB962C8B-B14F-4D97-AF65-F5344CB8AC3E}">
        <p14:creationId xmlns:p14="http://schemas.microsoft.com/office/powerpoint/2010/main" val="1356354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50</a:t>
            </a:fld>
            <a:endParaRPr lang="en-GB" dirty="0"/>
          </a:p>
        </p:txBody>
      </p:sp>
    </p:spTree>
    <p:extLst>
      <p:ext uri="{BB962C8B-B14F-4D97-AF65-F5344CB8AC3E}">
        <p14:creationId xmlns:p14="http://schemas.microsoft.com/office/powerpoint/2010/main" val="33960526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51</a:t>
            </a:fld>
            <a:endParaRPr lang="en-GB" dirty="0"/>
          </a:p>
        </p:txBody>
      </p:sp>
    </p:spTree>
    <p:extLst>
      <p:ext uri="{BB962C8B-B14F-4D97-AF65-F5344CB8AC3E}">
        <p14:creationId xmlns:p14="http://schemas.microsoft.com/office/powerpoint/2010/main" val="33909921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52</a:t>
            </a:fld>
            <a:endParaRPr lang="en-GB" dirty="0"/>
          </a:p>
        </p:txBody>
      </p:sp>
    </p:spTree>
    <p:extLst>
      <p:ext uri="{BB962C8B-B14F-4D97-AF65-F5344CB8AC3E}">
        <p14:creationId xmlns:p14="http://schemas.microsoft.com/office/powerpoint/2010/main" val="3660902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6</a:t>
            </a:fld>
            <a:endParaRPr lang="en-GB" dirty="0"/>
          </a:p>
        </p:txBody>
      </p:sp>
    </p:spTree>
    <p:extLst>
      <p:ext uri="{BB962C8B-B14F-4D97-AF65-F5344CB8AC3E}">
        <p14:creationId xmlns:p14="http://schemas.microsoft.com/office/powerpoint/2010/main" val="116815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7</a:t>
            </a:fld>
            <a:endParaRPr lang="en-GB" dirty="0"/>
          </a:p>
        </p:txBody>
      </p:sp>
    </p:spTree>
    <p:extLst>
      <p:ext uri="{BB962C8B-B14F-4D97-AF65-F5344CB8AC3E}">
        <p14:creationId xmlns:p14="http://schemas.microsoft.com/office/powerpoint/2010/main" val="2995464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8</a:t>
            </a:fld>
            <a:endParaRPr lang="en-GB" dirty="0"/>
          </a:p>
        </p:txBody>
      </p:sp>
    </p:spTree>
    <p:extLst>
      <p:ext uri="{BB962C8B-B14F-4D97-AF65-F5344CB8AC3E}">
        <p14:creationId xmlns:p14="http://schemas.microsoft.com/office/powerpoint/2010/main" val="3113065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custDataLst>
              <p:tags r:id="rId1"/>
            </p:custDataLst>
          </p:nvPr>
        </p:nvSpPr>
        <p:spPr>
          <a:xfrm>
            <a:off x="0" y="0"/>
            <a:ext cx="6858000" cy="458788"/>
          </a:xfrm>
        </p:spPr>
        <p:txBody>
          <a:bodyPr/>
          <a:lstStyle/>
          <a:p>
            <a:r>
              <a:rPr lang="en-GB" smtClean="0"/>
              <a:t>Internal Only</a:t>
            </a:r>
            <a:endParaRPr lang="en-GB" dirty="0"/>
          </a:p>
        </p:txBody>
      </p:sp>
      <p:sp>
        <p:nvSpPr>
          <p:cNvPr id="5" name="Footer Placeholder 4"/>
          <p:cNvSpPr>
            <a:spLocks noGrp="1"/>
          </p:cNvSpPr>
          <p:nvPr>
            <p:ph type="ftr" sz="quarter" idx="11"/>
            <p:custDataLst>
              <p:tags r:id="rId2"/>
            </p:custDataLst>
          </p:nvPr>
        </p:nvSpPr>
        <p:spPr>
          <a:xfrm>
            <a:off x="0" y="8685213"/>
            <a:ext cx="6858000" cy="458787"/>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
        <p:nvSpPr>
          <p:cNvPr id="6" name="Slide Number Placeholder 5"/>
          <p:cNvSpPr>
            <a:spLocks noGrp="1"/>
          </p:cNvSpPr>
          <p:nvPr>
            <p:ph type="sldNum" sz="quarter" idx="12"/>
          </p:nvPr>
        </p:nvSpPr>
        <p:spPr/>
        <p:txBody>
          <a:bodyPr/>
          <a:lstStyle/>
          <a:p>
            <a:fld id="{03F29DA4-E31C-42E4-890A-482B26799DCC}" type="slidenum">
              <a:rPr lang="en-GB" smtClean="0"/>
              <a:t>9</a:t>
            </a:fld>
            <a:endParaRPr lang="en-GB" dirty="0"/>
          </a:p>
        </p:txBody>
      </p:sp>
    </p:spTree>
    <p:extLst>
      <p:ext uri="{BB962C8B-B14F-4D97-AF65-F5344CB8AC3E}">
        <p14:creationId xmlns:p14="http://schemas.microsoft.com/office/powerpoint/2010/main" val="36019260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3/21/2019</a:t>
            </a:fld>
            <a:endParaRPr lang="en-US" dirty="0"/>
          </a:p>
        </p:txBody>
      </p:sp>
      <p:sp>
        <p:nvSpPr>
          <p:cNvPr id="5" name="Footer Placeholder 4"/>
          <p:cNvSpPr>
            <a:spLocks noGrp="1"/>
          </p:cNvSpPr>
          <p:nvPr>
            <p:ph type="ftr" sz="quarter" idx="11"/>
            <p:custDataLst>
              <p:tags r:id="rId1"/>
            </p:custDataLst>
          </p:nvPr>
        </p:nvSpPr>
        <p:spPr>
          <a:xfrm>
            <a:off x="0" y="5410201"/>
            <a:ext cx="12192000" cy="365125"/>
          </a:xfrm>
        </p:spPr>
        <p:txBody>
          <a:bodyPr/>
          <a:lstStyle>
            <a:lvl1pPr algn="r">
              <a:defRPr lang="en-GB" sz="900" b="0" i="0" u="none" dirty="0">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3/21/2019</a:t>
            </a:fld>
            <a:endParaRPr lang="en-US" dirty="0"/>
          </a:p>
        </p:txBody>
      </p:sp>
      <p:sp>
        <p:nvSpPr>
          <p:cNvPr id="6" name="Footer Placeholder 5"/>
          <p:cNvSpPr>
            <a:spLocks noGrp="1"/>
          </p:cNvSpPr>
          <p:nvPr>
            <p:ph type="ftr" sz="quarter" idx="11"/>
            <p:custDataLst>
              <p:tags r:id="rId1"/>
            </p:custDataLst>
          </p:nvPr>
        </p:nvSpPr>
        <p:spPr>
          <a:xfrm>
            <a:off x="0" y="5883275"/>
            <a:ext cx="12192000" cy="365125"/>
          </a:xfrm>
        </p:spPr>
        <p:txBody>
          <a:bodyPr/>
          <a:lstStyle>
            <a:lvl1pPr algn="r">
              <a:defRPr lang="en-GB" sz="900" b="0" i="0" u="none" dirty="0">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3/21/2019</a:t>
            </a:fld>
            <a:endParaRPr lang="en-US" dirty="0"/>
          </a:p>
        </p:txBody>
      </p:sp>
      <p:sp>
        <p:nvSpPr>
          <p:cNvPr id="6" name="Footer Placeholder 5"/>
          <p:cNvSpPr>
            <a:spLocks noGrp="1"/>
          </p:cNvSpPr>
          <p:nvPr>
            <p:ph type="ftr" sz="quarter" idx="11"/>
            <p:custDataLst>
              <p:tags r:id="rId1"/>
            </p:custDataLst>
          </p:nvPr>
        </p:nvSpPr>
        <p:spPr>
          <a:xfrm>
            <a:off x="0" y="5883275"/>
            <a:ext cx="12192000" cy="365125"/>
          </a:xfrm>
        </p:spPr>
        <p:txBody>
          <a:bodyPr/>
          <a:lstStyle>
            <a:lvl1pPr algn="r">
              <a:defRPr lang="en-GB" sz="900" b="0" i="0" u="none" dirty="0">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3/21/2019</a:t>
            </a:fld>
            <a:endParaRPr lang="en-US" dirty="0"/>
          </a:p>
        </p:txBody>
      </p:sp>
      <p:sp>
        <p:nvSpPr>
          <p:cNvPr id="6" name="Footer Placeholder 5"/>
          <p:cNvSpPr>
            <a:spLocks noGrp="1"/>
          </p:cNvSpPr>
          <p:nvPr>
            <p:ph type="ftr" sz="quarter" idx="11"/>
            <p:custDataLst>
              <p:tags r:id="rId1"/>
            </p:custDataLst>
          </p:nvPr>
        </p:nvSpPr>
        <p:spPr>
          <a:xfrm>
            <a:off x="0" y="5883275"/>
            <a:ext cx="12192000" cy="365125"/>
          </a:xfrm>
        </p:spPr>
        <p:txBody>
          <a:bodyPr/>
          <a:lstStyle>
            <a:lvl1pPr algn="r">
              <a:defRPr lang="en-GB" sz="900" b="0" i="0" u="none" dirty="0">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3/21/2019</a:t>
            </a:fld>
            <a:endParaRPr lang="en-US" dirty="0"/>
          </a:p>
        </p:txBody>
      </p:sp>
      <p:sp>
        <p:nvSpPr>
          <p:cNvPr id="6" name="Footer Placeholder 5"/>
          <p:cNvSpPr>
            <a:spLocks noGrp="1"/>
          </p:cNvSpPr>
          <p:nvPr>
            <p:ph type="ftr" sz="quarter" idx="11"/>
            <p:custDataLst>
              <p:tags r:id="rId1"/>
            </p:custDataLst>
          </p:nvPr>
        </p:nvSpPr>
        <p:spPr>
          <a:xfrm>
            <a:off x="0" y="5883275"/>
            <a:ext cx="12192000" cy="365125"/>
          </a:xfrm>
        </p:spPr>
        <p:txBody>
          <a:bodyPr/>
          <a:lstStyle>
            <a:lvl1pPr algn="r">
              <a:defRPr lang="en-GB" sz="900" b="0" i="0" u="none" dirty="0">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3/21/2019</a:t>
            </a:fld>
            <a:endParaRPr lang="en-US"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lvl1pPr algn="r">
              <a:defRPr lang="en-GB" sz="900" b="0" i="0" u="none" dirty="0">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3/21/2019</a:t>
            </a:fld>
            <a:endParaRPr lang="en-US"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lvl1pPr algn="r">
              <a:defRPr lang="en-GB" sz="900" b="0" i="0" u="none" dirty="0">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3/21/2019</a:t>
            </a:fld>
            <a:endParaRPr lang="en-US" dirty="0"/>
          </a:p>
        </p:txBody>
      </p:sp>
      <p:sp>
        <p:nvSpPr>
          <p:cNvPr id="5" name="Footer Placeholder 4"/>
          <p:cNvSpPr>
            <a:spLocks noGrp="1"/>
          </p:cNvSpPr>
          <p:nvPr>
            <p:ph type="ftr" sz="quarter" idx="11"/>
            <p:custDataLst>
              <p:tags r:id="rId1"/>
            </p:custDataLst>
          </p:nvPr>
        </p:nvSpPr>
        <p:spPr>
          <a:xfrm>
            <a:off x="0" y="5883275"/>
            <a:ext cx="12192000" cy="365125"/>
          </a:xfrm>
        </p:spPr>
        <p:txBody>
          <a:bodyPr/>
          <a:lstStyle>
            <a:lvl1pPr algn="r">
              <a:defRPr lang="en-GB" sz="900" b="0" i="0" u="none" dirty="0">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3/21/2019</a:t>
            </a:fld>
            <a:endParaRPr lang="en-US" dirty="0"/>
          </a:p>
        </p:txBody>
      </p:sp>
      <p:sp>
        <p:nvSpPr>
          <p:cNvPr id="5" name="Footer Placeholder 4"/>
          <p:cNvSpPr>
            <a:spLocks noGrp="1"/>
          </p:cNvSpPr>
          <p:nvPr>
            <p:ph type="ftr" sz="quarter" idx="11"/>
            <p:custDataLst>
              <p:tags r:id="rId1"/>
            </p:custDataLst>
          </p:nvPr>
        </p:nvSpPr>
        <p:spPr>
          <a:xfrm>
            <a:off x="0" y="5883275"/>
            <a:ext cx="12192000" cy="365125"/>
          </a:xfrm>
        </p:spPr>
        <p:txBody>
          <a:bodyPr/>
          <a:lstStyle>
            <a:lvl1pPr algn="r">
              <a:defRPr lang="en-GB" sz="900" b="0" i="0" u="none" dirty="0">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tx1"/>
              </a:buClr>
              <a:defRPr/>
            </a:lvl1pPr>
            <a:lvl2pPr>
              <a:buClr>
                <a:schemeClr val="tx1"/>
              </a:buClr>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3/21/2019</a:t>
            </a:fld>
            <a:endParaRPr lang="en-US" dirty="0"/>
          </a:p>
        </p:txBody>
      </p:sp>
      <p:sp>
        <p:nvSpPr>
          <p:cNvPr id="5" name="Footer Placeholder 4"/>
          <p:cNvSpPr>
            <a:spLocks noGrp="1"/>
          </p:cNvSpPr>
          <p:nvPr>
            <p:ph type="ftr" sz="quarter" idx="11"/>
            <p:custDataLst>
              <p:tags r:id="rId1"/>
            </p:custDataLst>
          </p:nvPr>
        </p:nvSpPr>
        <p:spPr>
          <a:xfrm>
            <a:off x="0" y="5883275"/>
            <a:ext cx="12192000" cy="365125"/>
          </a:xfrm>
        </p:spPr>
        <p:txBody>
          <a:bodyPr/>
          <a:lstStyle>
            <a:lvl1pPr algn="r">
              <a:defRPr lang="en-GB" sz="900" b="0" i="0" u="none" dirty="0">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3/21/2019</a:t>
            </a:fld>
            <a:endParaRPr lang="en-US" dirty="0"/>
          </a:p>
        </p:txBody>
      </p:sp>
      <p:sp>
        <p:nvSpPr>
          <p:cNvPr id="5" name="Footer Placeholder 4"/>
          <p:cNvSpPr>
            <a:spLocks noGrp="1"/>
          </p:cNvSpPr>
          <p:nvPr>
            <p:ph type="ftr" sz="quarter" idx="11"/>
            <p:custDataLst>
              <p:tags r:id="rId1"/>
            </p:custDataLst>
          </p:nvPr>
        </p:nvSpPr>
        <p:spPr>
          <a:xfrm>
            <a:off x="0" y="5883275"/>
            <a:ext cx="12192000" cy="365125"/>
          </a:xfrm>
        </p:spPr>
        <p:txBody>
          <a:bodyPr/>
          <a:lstStyle>
            <a:lvl1pPr algn="r">
              <a:defRPr lang="en-GB" sz="900" b="0" i="0" u="none" dirty="0">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3/21/2019</a:t>
            </a:fld>
            <a:endParaRPr lang="en-US" dirty="0"/>
          </a:p>
        </p:txBody>
      </p:sp>
      <p:sp>
        <p:nvSpPr>
          <p:cNvPr id="6" name="Footer Placeholder 5"/>
          <p:cNvSpPr>
            <a:spLocks noGrp="1"/>
          </p:cNvSpPr>
          <p:nvPr>
            <p:ph type="ftr" sz="quarter" idx="11"/>
            <p:custDataLst>
              <p:tags r:id="rId1"/>
            </p:custDataLst>
          </p:nvPr>
        </p:nvSpPr>
        <p:spPr>
          <a:xfrm>
            <a:off x="0" y="5883275"/>
            <a:ext cx="12192000" cy="365125"/>
          </a:xfrm>
        </p:spPr>
        <p:txBody>
          <a:bodyPr/>
          <a:lstStyle>
            <a:lvl1pPr algn="r">
              <a:defRPr lang="en-GB" sz="900" b="0" i="0" u="none" dirty="0">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3/21/2019</a:t>
            </a:fld>
            <a:endParaRPr lang="en-US" dirty="0"/>
          </a:p>
        </p:txBody>
      </p:sp>
      <p:sp>
        <p:nvSpPr>
          <p:cNvPr id="8" name="Footer Placeholder 7"/>
          <p:cNvSpPr>
            <a:spLocks noGrp="1"/>
          </p:cNvSpPr>
          <p:nvPr>
            <p:ph type="ftr" sz="quarter" idx="11"/>
            <p:custDataLst>
              <p:tags r:id="rId1"/>
            </p:custDataLst>
          </p:nvPr>
        </p:nvSpPr>
        <p:spPr>
          <a:xfrm>
            <a:off x="0" y="5883275"/>
            <a:ext cx="12192000" cy="365125"/>
          </a:xfrm>
        </p:spPr>
        <p:txBody>
          <a:bodyPr/>
          <a:lstStyle>
            <a:lvl1pPr algn="r">
              <a:defRPr lang="en-GB" sz="900" b="0" i="0" u="none" dirty="0">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3/21/2019</a:t>
            </a:fld>
            <a:endParaRPr lang="en-US"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lvl1pPr algn="r">
              <a:defRPr lang="en-GB" sz="900" b="0" i="0" u="none" dirty="0">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3/21/2019</a:t>
            </a:fld>
            <a:endParaRPr lang="en-US" dirty="0"/>
          </a:p>
        </p:txBody>
      </p:sp>
      <p:sp>
        <p:nvSpPr>
          <p:cNvPr id="3" name="Footer Placeholder 2"/>
          <p:cNvSpPr>
            <a:spLocks noGrp="1"/>
          </p:cNvSpPr>
          <p:nvPr>
            <p:ph type="ftr" sz="quarter" idx="11"/>
            <p:custDataLst>
              <p:tags r:id="rId1"/>
            </p:custDataLst>
          </p:nvPr>
        </p:nvSpPr>
        <p:spPr>
          <a:xfrm>
            <a:off x="0" y="5883275"/>
            <a:ext cx="12192000" cy="365125"/>
          </a:xfrm>
        </p:spPr>
        <p:txBody>
          <a:bodyPr/>
          <a:lstStyle>
            <a:lvl1pPr algn="r">
              <a:defRPr lang="en-GB" sz="900" b="0" i="0" u="none" dirty="0">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3/21/2019</a:t>
            </a:fld>
            <a:endParaRPr lang="en-US" dirty="0"/>
          </a:p>
        </p:txBody>
      </p:sp>
      <p:sp>
        <p:nvSpPr>
          <p:cNvPr id="6" name="Footer Placeholder 5"/>
          <p:cNvSpPr>
            <a:spLocks noGrp="1"/>
          </p:cNvSpPr>
          <p:nvPr>
            <p:ph type="ftr" sz="quarter" idx="11"/>
            <p:custDataLst>
              <p:tags r:id="rId1"/>
            </p:custDataLst>
          </p:nvPr>
        </p:nvSpPr>
        <p:spPr>
          <a:xfrm>
            <a:off x="0" y="5883275"/>
            <a:ext cx="12192000" cy="365125"/>
          </a:xfrm>
        </p:spPr>
        <p:txBody>
          <a:bodyPr/>
          <a:lstStyle>
            <a:lvl1pPr algn="r">
              <a:defRPr lang="en-GB" sz="900" b="0" i="0" u="none" dirty="0">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3/21/2019</a:t>
            </a:fld>
            <a:endParaRPr lang="en-US" dirty="0"/>
          </a:p>
        </p:txBody>
      </p:sp>
      <p:sp>
        <p:nvSpPr>
          <p:cNvPr id="6" name="Footer Placeholder 5"/>
          <p:cNvSpPr>
            <a:spLocks noGrp="1"/>
          </p:cNvSpPr>
          <p:nvPr>
            <p:ph type="ftr" sz="quarter" idx="11"/>
            <p:custDataLst>
              <p:tags r:id="rId1"/>
            </p:custDataLst>
          </p:nvPr>
        </p:nvSpPr>
        <p:spPr>
          <a:xfrm>
            <a:off x="0" y="5883275"/>
            <a:ext cx="12192000" cy="365125"/>
          </a:xfrm>
        </p:spPr>
        <p:txBody>
          <a:bodyPr/>
          <a:lstStyle>
            <a:lvl1pPr algn="r">
              <a:defRPr lang="en-GB" sz="900" b="0" i="0" u="none" dirty="0">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3/21/2019</a:t>
            </a:fld>
            <a:endParaRPr lang="en-US" dirty="0"/>
          </a:p>
        </p:txBody>
      </p:sp>
      <p:sp>
        <p:nvSpPr>
          <p:cNvPr id="5" name="Footer Placeholder 4"/>
          <p:cNvSpPr>
            <a:spLocks noGrp="1"/>
          </p:cNvSpPr>
          <p:nvPr>
            <p:ph type="ftr" sz="quarter" idx="3"/>
            <p:custDataLst>
              <p:tags r:id="rId19"/>
            </p:custDataLst>
          </p:nvPr>
        </p:nvSpPr>
        <p:spPr>
          <a:xfrm>
            <a:off x="0" y="5883275"/>
            <a:ext cx="12192000" cy="365125"/>
          </a:xfrm>
          <a:prstGeom prst="rect">
            <a:avLst/>
          </a:prstGeom>
        </p:spPr>
        <p:txBody>
          <a:bodyPr vert="horz" lIns="91440" tIns="45720" rIns="91440" bIns="45720" rtlCol="0" anchor="ctr"/>
          <a:lstStyle>
            <a:lvl1pPr algn="r">
              <a:defRPr lang="en-GB" sz="900" b="0" i="0" u="none" dirty="0">
                <a:solidFill>
                  <a:srgbClr val="000000"/>
                </a:solidFill>
                <a:latin typeface="Verdana" panose="020B0604030504040204" pitchFamily="34" charset="0"/>
              </a:defRPr>
            </a:lvl1pPr>
          </a:lstStyle>
          <a:p>
            <a:r>
              <a:rPr lang="en-GB" smtClean="0"/>
              <a:t>Internal Only        </a:t>
            </a:r>
            <a:r>
              <a:rPr lang="en-GB" sz="1100" smtClean="0">
                <a:latin typeface="Calibri" panose="020F0502020204030204" pitchFamily="34" charset="0"/>
              </a:rPr>
              <a:t>
</a:t>
            </a:r>
            <a:r>
              <a:rPr lang="en-GB" smtClean="0"/>
              <a:t>  </a:t>
            </a:r>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95.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6.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25.xml"/><Relationship Id="rId5" Type="http://schemas.openxmlformats.org/officeDocument/2006/relationships/image" Target="../media/image15.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131.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143.xml"/><Relationship Id="rId5" Type="http://schemas.openxmlformats.org/officeDocument/2006/relationships/image" Target="../media/image20.emf"/><Relationship Id="rId4" Type="http://schemas.openxmlformats.org/officeDocument/2006/relationships/image" Target="../media/image19.e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14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15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5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50.xml.rels><?xml version="1.0" encoding="UTF-8" standalone="yes"?>
<Relationships xmlns="http://schemas.openxmlformats.org/package/2006/relationships"><Relationship Id="rId8" Type="http://schemas.openxmlformats.org/officeDocument/2006/relationships/hyperlink" Target="https://pypi.org/" TargetMode="External"/><Relationship Id="rId3" Type="http://schemas.openxmlformats.org/officeDocument/2006/relationships/notesSlide" Target="../notesSlides/notesSlide50.xml"/><Relationship Id="rId7" Type="http://schemas.openxmlformats.org/officeDocument/2006/relationships/hyperlink" Target="https://www.w3schools.com/python/default.asp" TargetMode="External"/><Relationship Id="rId2" Type="http://schemas.openxmlformats.org/officeDocument/2006/relationships/slideLayout" Target="../slideLayouts/slideLayout2.xml"/><Relationship Id="rId1" Type="http://schemas.openxmlformats.org/officeDocument/2006/relationships/tags" Target="../tags/tag170.xml"/><Relationship Id="rId6" Type="http://schemas.openxmlformats.org/officeDocument/2006/relationships/hyperlink" Target="https://www.codecademy.com/learn/learn-python" TargetMode="External"/><Relationship Id="rId5" Type="http://schemas.openxmlformats.org/officeDocument/2006/relationships/hyperlink" Target="https://docs.python.org/3.4/library/" TargetMode="External"/><Relationship Id="rId10" Type="http://schemas.openxmlformats.org/officeDocument/2006/relationships/hyperlink" Target="https://openml.org/" TargetMode="External"/><Relationship Id="rId4" Type="http://schemas.openxmlformats.org/officeDocument/2006/relationships/hyperlink" Target="https://www.python.org/" TargetMode="External"/><Relationship Id="rId9" Type="http://schemas.openxmlformats.org/officeDocument/2006/relationships/hyperlink" Target="https://www.python-course.eu/" TargetMode="Externa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hyperlink" Target="https://pandas.pydata.org/Pandas_Cheat_Sheet.pdf" TargetMode="External"/><Relationship Id="rId2" Type="http://schemas.openxmlformats.org/officeDocument/2006/relationships/slideLayout" Target="../slideLayouts/slideLayout2.xml"/><Relationship Id="rId1" Type="http://schemas.openxmlformats.org/officeDocument/2006/relationships/tags" Target="../tags/tag173.xml"/><Relationship Id="rId6" Type="http://schemas.openxmlformats.org/officeDocument/2006/relationships/hyperlink" Target="https://s3.amazonaws.com/assets.datacamp.com/blog_assets/PythonForDataScience.pdf" TargetMode="External"/><Relationship Id="rId5" Type="http://schemas.openxmlformats.org/officeDocument/2006/relationships/hyperlink" Target="https://www.pythonsheets.com/" TargetMode="External"/><Relationship Id="rId4" Type="http://schemas.openxmlformats.org/officeDocument/2006/relationships/hyperlink" Target="https://www.pythonforbeginners.com/cheatsheet/python-cheat-sheets" TargetMode="Externa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tags" Target="../tags/tag176.xml"/><Relationship Id="rId4" Type="http://schemas.openxmlformats.org/officeDocument/2006/relationships/image" Target="../media/image21.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7.xml"/><Relationship Id="rId5" Type="http://schemas.openxmlformats.org/officeDocument/2006/relationships/image" Target="../media/image8.emf"/><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Python</a:t>
            </a:r>
            <a:endParaRPr lang="en-GB" dirty="0"/>
          </a:p>
        </p:txBody>
      </p:sp>
      <p:pic>
        <p:nvPicPr>
          <p:cNvPr id="5" name="Picture 4"/>
          <p:cNvPicPr>
            <a:picLocks noChangeAspect="1"/>
          </p:cNvPicPr>
          <p:nvPr/>
        </p:nvPicPr>
        <p:blipFill>
          <a:blip r:embed="rId4"/>
          <a:stretch>
            <a:fillRect/>
          </a:stretch>
        </p:blipFill>
        <p:spPr>
          <a:xfrm>
            <a:off x="2131996" y="3687763"/>
            <a:ext cx="1905000" cy="1905000"/>
          </a:xfrm>
          <a:prstGeom prst="rect">
            <a:avLst/>
          </a:prstGeom>
        </p:spPr>
      </p:pic>
      <p:pic>
        <p:nvPicPr>
          <p:cNvPr id="6" name="Picture 5"/>
          <p:cNvPicPr>
            <a:picLocks noChangeAspect="1"/>
          </p:cNvPicPr>
          <p:nvPr/>
        </p:nvPicPr>
        <p:blipFill>
          <a:blip r:embed="rId5"/>
          <a:stretch>
            <a:fillRect/>
          </a:stretch>
        </p:blipFill>
        <p:spPr>
          <a:xfrm>
            <a:off x="4143373" y="3687764"/>
            <a:ext cx="3811907" cy="1901690"/>
          </a:xfrm>
          <a:prstGeom prst="rect">
            <a:avLst/>
          </a:prstGeom>
        </p:spPr>
      </p:pic>
      <p:pic>
        <p:nvPicPr>
          <p:cNvPr id="7" name="Picture 6"/>
          <p:cNvPicPr>
            <a:picLocks noChangeAspect="1"/>
          </p:cNvPicPr>
          <p:nvPr/>
        </p:nvPicPr>
        <p:blipFill>
          <a:blip r:embed="rId6"/>
          <a:stretch>
            <a:fillRect/>
          </a:stretch>
        </p:blipFill>
        <p:spPr>
          <a:xfrm>
            <a:off x="8061657" y="3687763"/>
            <a:ext cx="1901691" cy="1901691"/>
          </a:xfrm>
          <a:prstGeom prst="rect">
            <a:avLst/>
          </a:prstGeom>
        </p:spPr>
      </p:pic>
      <p:sp>
        <p:nvSpPr>
          <p:cNvPr id="3" name="Subtitle 2"/>
          <p:cNvSpPr>
            <a:spLocks noGrp="1"/>
          </p:cNvSpPr>
          <p:nvPr>
            <p:ph type="subTitle" idx="1"/>
          </p:nvPr>
        </p:nvSpPr>
        <p:spPr/>
        <p:txBody>
          <a:bodyPr/>
          <a:lstStyle/>
          <a:p>
            <a:endParaRPr lang="en-GB" dirty="0"/>
          </a:p>
        </p:txBody>
      </p:sp>
      <p:sp>
        <p:nvSpPr>
          <p:cNvPr id="4" name="Footer Placeholder 3"/>
          <p:cNvSpPr>
            <a:spLocks noGrp="1"/>
          </p:cNvSpPr>
          <p:nvPr>
            <p:ph type="ftr" sz="quarter" idx="11"/>
            <p:custDataLst>
              <p:tags r:id="rId1"/>
            </p:custDataLst>
          </p:nvPr>
        </p:nvSpPr>
        <p:spPr>
          <a:xfrm>
            <a:off x="0" y="5410201"/>
            <a:ext cx="12192000" cy="365125"/>
          </a:xfrm>
        </p:spPr>
        <p:txBody>
          <a:bodyPr/>
          <a:lstStyle/>
          <a:p>
            <a:pPr algn="r"/>
            <a:r>
              <a:rPr lang="en-US" smtClean="0"/>
              <a:t>Internal Only        </a:t>
            </a:r>
            <a:r>
              <a:rPr lang="en-US" sz="1100" smtClean="0">
                <a:latin typeface="Calibri" panose="020F0502020204030204" pitchFamily="34" charset="0"/>
              </a:rPr>
              <a:t>
</a:t>
            </a:r>
            <a:r>
              <a:rPr lang="en-US" smtClean="0"/>
              <a:t>  </a:t>
            </a:r>
            <a:endParaRPr lang="en-US" dirty="0"/>
          </a:p>
        </p:txBody>
      </p:sp>
    </p:spTree>
    <p:extLst>
      <p:ext uri="{BB962C8B-B14F-4D97-AF65-F5344CB8AC3E}">
        <p14:creationId xmlns:p14="http://schemas.microsoft.com/office/powerpoint/2010/main" val="3531763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Assignment and Equality 1</a:t>
            </a:r>
            <a:endParaRPr lang="en-GB" dirty="0"/>
          </a:p>
        </p:txBody>
      </p:sp>
      <p:sp>
        <p:nvSpPr>
          <p:cNvPr id="3" name="Content Placeholder 2"/>
          <p:cNvSpPr>
            <a:spLocks noGrp="1"/>
          </p:cNvSpPr>
          <p:nvPr>
            <p:ph idx="1"/>
          </p:nvPr>
        </p:nvSpPr>
        <p:spPr/>
        <p:txBody>
          <a:bodyPr>
            <a:normAutofit fontScale="55000" lnSpcReduction="20000"/>
          </a:bodyPr>
          <a:lstStyle/>
          <a:p>
            <a:r>
              <a:rPr lang="en-GB" dirty="0" smtClean="0">
                <a:solidFill>
                  <a:schemeClr val="tx2"/>
                </a:solidFill>
              </a:rPr>
              <a:t>== </a:t>
            </a:r>
            <a:r>
              <a:rPr lang="en-GB" dirty="0" smtClean="0"/>
              <a:t>(default as it can be redefined) checks for equality, i.e. identical twins are equal</a:t>
            </a:r>
            <a:endParaRPr lang="en-GB" dirty="0">
              <a:solidFill>
                <a:schemeClr val="tx2"/>
              </a:solidFill>
            </a:endParaRPr>
          </a:p>
          <a:p>
            <a:r>
              <a:rPr lang="en-GB" dirty="0" smtClean="0">
                <a:solidFill>
                  <a:schemeClr val="tx2"/>
                </a:solidFill>
              </a:rPr>
              <a:t>is() </a:t>
            </a:r>
            <a:r>
              <a:rPr lang="en-GB" dirty="0" smtClean="0"/>
              <a:t>compares identity, i.e. each twin is a different person</a:t>
            </a:r>
          </a:p>
          <a:p>
            <a:r>
              <a:rPr lang="en-GB" dirty="0">
                <a:solidFill>
                  <a:schemeClr val="tx2"/>
                </a:solidFill>
              </a:rPr>
              <a:t>a</a:t>
            </a:r>
            <a:r>
              <a:rPr lang="en-GB" dirty="0" smtClean="0">
                <a:solidFill>
                  <a:schemeClr val="tx2"/>
                </a:solidFill>
              </a:rPr>
              <a:t> = [1, 2, 3]</a:t>
            </a:r>
          </a:p>
          <a:p>
            <a:r>
              <a:rPr lang="en-GB" dirty="0">
                <a:solidFill>
                  <a:schemeClr val="tx2"/>
                </a:solidFill>
              </a:rPr>
              <a:t>b</a:t>
            </a:r>
            <a:r>
              <a:rPr lang="en-GB" dirty="0" smtClean="0">
                <a:solidFill>
                  <a:schemeClr val="tx2"/>
                </a:solidFill>
              </a:rPr>
              <a:t> = a </a:t>
            </a:r>
            <a:r>
              <a:rPr lang="en-GB" dirty="0" smtClean="0"/>
              <a:t>… not a copy but a binding between a target and an object</a:t>
            </a:r>
          </a:p>
          <a:p>
            <a:r>
              <a:rPr lang="en-GB" dirty="0">
                <a:solidFill>
                  <a:schemeClr val="tx2"/>
                </a:solidFill>
              </a:rPr>
              <a:t>c</a:t>
            </a:r>
            <a:r>
              <a:rPr lang="en-GB" dirty="0" smtClean="0">
                <a:solidFill>
                  <a:schemeClr val="tx2"/>
                </a:solidFill>
              </a:rPr>
              <a:t> = list(a)</a:t>
            </a:r>
          </a:p>
          <a:p>
            <a:r>
              <a:rPr lang="en-GB" dirty="0">
                <a:solidFill>
                  <a:schemeClr val="tx2"/>
                </a:solidFill>
              </a:rPr>
              <a:t>a</a:t>
            </a:r>
            <a:r>
              <a:rPr lang="en-GB" dirty="0" smtClean="0">
                <a:solidFill>
                  <a:schemeClr val="tx2"/>
                </a:solidFill>
              </a:rPr>
              <a:t> == b </a:t>
            </a:r>
            <a:r>
              <a:rPr lang="en-GB" dirty="0" smtClean="0"/>
              <a:t>is true and</a:t>
            </a:r>
            <a:r>
              <a:rPr lang="en-GB" dirty="0" smtClean="0">
                <a:solidFill>
                  <a:schemeClr val="tx2"/>
                </a:solidFill>
              </a:rPr>
              <a:t> a is b </a:t>
            </a:r>
            <a:r>
              <a:rPr lang="en-GB" dirty="0" smtClean="0"/>
              <a:t>is true</a:t>
            </a:r>
          </a:p>
          <a:p>
            <a:r>
              <a:rPr lang="en-GB" dirty="0">
                <a:solidFill>
                  <a:schemeClr val="tx2"/>
                </a:solidFill>
              </a:rPr>
              <a:t>a</a:t>
            </a:r>
            <a:r>
              <a:rPr lang="en-GB" dirty="0" smtClean="0">
                <a:solidFill>
                  <a:schemeClr val="tx2"/>
                </a:solidFill>
              </a:rPr>
              <a:t> == c </a:t>
            </a:r>
            <a:r>
              <a:rPr lang="en-GB" dirty="0" smtClean="0"/>
              <a:t>is true but </a:t>
            </a:r>
            <a:r>
              <a:rPr lang="en-GB" dirty="0" smtClean="0">
                <a:solidFill>
                  <a:schemeClr val="tx2"/>
                </a:solidFill>
              </a:rPr>
              <a:t>a is c </a:t>
            </a:r>
            <a:r>
              <a:rPr lang="en-GB" dirty="0" smtClean="0"/>
              <a:t>is false, i.e. two different objects with the same contents</a:t>
            </a:r>
          </a:p>
          <a:p>
            <a:r>
              <a:rPr lang="en-GB" dirty="0">
                <a:solidFill>
                  <a:schemeClr val="tx2"/>
                </a:solidFill>
              </a:rPr>
              <a:t>l</a:t>
            </a:r>
            <a:r>
              <a:rPr lang="en-GB" dirty="0" smtClean="0">
                <a:solidFill>
                  <a:schemeClr val="tx2"/>
                </a:solidFill>
              </a:rPr>
              <a:t>ist1 = []</a:t>
            </a:r>
          </a:p>
          <a:p>
            <a:r>
              <a:rPr lang="en-GB" dirty="0">
                <a:solidFill>
                  <a:schemeClr val="tx2"/>
                </a:solidFill>
              </a:rPr>
              <a:t>l</a:t>
            </a:r>
            <a:r>
              <a:rPr lang="en-GB" dirty="0" smtClean="0">
                <a:solidFill>
                  <a:schemeClr val="tx2"/>
                </a:solidFill>
              </a:rPr>
              <a:t>ist2 = []</a:t>
            </a:r>
          </a:p>
          <a:p>
            <a:r>
              <a:rPr lang="en-GB" dirty="0">
                <a:solidFill>
                  <a:schemeClr val="tx2"/>
                </a:solidFill>
              </a:rPr>
              <a:t>l</a:t>
            </a:r>
            <a:r>
              <a:rPr lang="en-GB" dirty="0" smtClean="0">
                <a:solidFill>
                  <a:schemeClr val="tx2"/>
                </a:solidFill>
              </a:rPr>
              <a:t>ist3 = list1</a:t>
            </a:r>
          </a:p>
          <a:p>
            <a:r>
              <a:rPr lang="en-GB" dirty="0">
                <a:solidFill>
                  <a:schemeClr val="tx2"/>
                </a:solidFill>
              </a:rPr>
              <a:t>l</a:t>
            </a:r>
            <a:r>
              <a:rPr lang="en-GB" dirty="0" smtClean="0">
                <a:solidFill>
                  <a:schemeClr val="tx2"/>
                </a:solidFill>
              </a:rPr>
              <a:t>ist1 == list2</a:t>
            </a:r>
            <a:r>
              <a:rPr lang="en-GB" dirty="0" smtClean="0"/>
              <a:t> ? </a:t>
            </a:r>
            <a:r>
              <a:rPr lang="en-GB" dirty="0" smtClean="0">
                <a:solidFill>
                  <a:schemeClr val="tx2"/>
                </a:solidFill>
              </a:rPr>
              <a:t>list1 is list2</a:t>
            </a:r>
            <a:r>
              <a:rPr lang="en-GB" dirty="0" smtClean="0"/>
              <a:t> ? </a:t>
            </a:r>
            <a:r>
              <a:rPr lang="en-GB" dirty="0" smtClean="0">
                <a:solidFill>
                  <a:schemeClr val="tx2"/>
                </a:solidFill>
              </a:rPr>
              <a:t>list1 is list3</a:t>
            </a:r>
            <a:r>
              <a:rPr lang="en-GB" dirty="0" smtClean="0"/>
              <a:t> ?</a:t>
            </a: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pic>
        <p:nvPicPr>
          <p:cNvPr id="6" name="Picture 5"/>
          <p:cNvPicPr>
            <a:picLocks noChangeAspect="1"/>
          </p:cNvPicPr>
          <p:nvPr/>
        </p:nvPicPr>
        <p:blipFill>
          <a:blip r:embed="rId4"/>
          <a:stretch>
            <a:fillRect/>
          </a:stretch>
        </p:blipFill>
        <p:spPr>
          <a:xfrm>
            <a:off x="7571831" y="207575"/>
            <a:ext cx="3324769" cy="1889513"/>
          </a:xfrm>
          <a:prstGeom prst="rect">
            <a:avLst/>
          </a:prstGeom>
        </p:spPr>
      </p:pic>
    </p:spTree>
    <p:extLst>
      <p:ext uri="{BB962C8B-B14F-4D97-AF65-F5344CB8AC3E}">
        <p14:creationId xmlns:p14="http://schemas.microsoft.com/office/powerpoint/2010/main" val="3726338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 and </a:t>
            </a:r>
            <a:r>
              <a:rPr lang="en-GB" dirty="0" smtClean="0"/>
              <a:t>Equality 2</a:t>
            </a:r>
            <a:endParaRPr lang="en-GB" dirty="0"/>
          </a:p>
        </p:txBody>
      </p:sp>
      <p:sp>
        <p:nvSpPr>
          <p:cNvPr id="3" name="Content Placeholder 2"/>
          <p:cNvSpPr>
            <a:spLocks noGrp="1"/>
          </p:cNvSpPr>
          <p:nvPr>
            <p:ph idx="1"/>
          </p:nvPr>
        </p:nvSpPr>
        <p:spPr/>
        <p:txBody>
          <a:bodyPr>
            <a:normAutofit fontScale="85000" lnSpcReduction="20000"/>
          </a:bodyPr>
          <a:lstStyle/>
          <a:p>
            <a:r>
              <a:rPr lang="es-ES" dirty="0" smtClean="0"/>
              <a:t>Check with id() v type()</a:t>
            </a:r>
          </a:p>
          <a:p>
            <a:r>
              <a:rPr lang="es-ES" dirty="0" smtClean="0"/>
              <a:t>Solutions</a:t>
            </a:r>
          </a:p>
          <a:p>
            <a:pPr lvl="1"/>
            <a:r>
              <a:rPr lang="es-ES" dirty="0" smtClean="0">
                <a:solidFill>
                  <a:schemeClr val="tx2"/>
                </a:solidFill>
              </a:rPr>
              <a:t>x </a:t>
            </a:r>
            <a:r>
              <a:rPr lang="es-ES" dirty="0">
                <a:solidFill>
                  <a:schemeClr val="tx2"/>
                </a:solidFill>
              </a:rPr>
              <a:t>= y.copy() </a:t>
            </a:r>
            <a:r>
              <a:rPr lang="es-ES" dirty="0"/>
              <a:t>or</a:t>
            </a:r>
            <a:r>
              <a:rPr lang="es-ES" dirty="0">
                <a:solidFill>
                  <a:schemeClr val="tx2"/>
                </a:solidFill>
              </a:rPr>
              <a:t> x = copy.copy(y</a:t>
            </a:r>
            <a:r>
              <a:rPr lang="es-ES" dirty="0" smtClean="0">
                <a:solidFill>
                  <a:schemeClr val="tx2"/>
                </a:solidFill>
              </a:rPr>
              <a:t>) </a:t>
            </a:r>
          </a:p>
          <a:p>
            <a:pPr lvl="1"/>
            <a:r>
              <a:rPr lang="es-ES" dirty="0" smtClean="0">
                <a:solidFill>
                  <a:schemeClr val="tx2"/>
                </a:solidFill>
              </a:rPr>
              <a:t>x </a:t>
            </a:r>
            <a:r>
              <a:rPr lang="es-ES" dirty="0">
                <a:solidFill>
                  <a:schemeClr val="tx2"/>
                </a:solidFill>
              </a:rPr>
              <a:t>= y[:]</a:t>
            </a:r>
          </a:p>
          <a:p>
            <a:r>
              <a:rPr lang="es-ES" dirty="0" smtClean="0"/>
              <a:t>Compare Java == for location and .equals() for value as overidden in parent class</a:t>
            </a:r>
            <a:endParaRPr lang="es-ES" dirty="0"/>
          </a:p>
          <a:p>
            <a:r>
              <a:rPr lang="en-GB" dirty="0" smtClean="0"/>
              <a:t>Shallow </a:t>
            </a:r>
            <a:r>
              <a:rPr lang="en-GB" dirty="0"/>
              <a:t>and deep </a:t>
            </a:r>
            <a:r>
              <a:rPr lang="en-GB" dirty="0" smtClean="0"/>
              <a:t>copy differ in compound objects like lists or classes</a:t>
            </a:r>
            <a:endParaRPr lang="en-GB" dirty="0"/>
          </a:p>
          <a:p>
            <a:pPr lvl="1"/>
            <a:r>
              <a:rPr lang="es-ES" dirty="0" smtClean="0">
                <a:solidFill>
                  <a:schemeClr val="tx2"/>
                </a:solidFill>
              </a:rPr>
              <a:t>x </a:t>
            </a:r>
            <a:r>
              <a:rPr lang="es-ES" dirty="0">
                <a:solidFill>
                  <a:schemeClr val="tx2"/>
                </a:solidFill>
              </a:rPr>
              <a:t>= copy.deepcopy(y) </a:t>
            </a:r>
            <a:r>
              <a:rPr lang="es-ES" dirty="0" smtClean="0"/>
              <a:t>avoids loops and memory overrun</a:t>
            </a:r>
            <a:endParaRPr lang="es-ES" dirty="0"/>
          </a:p>
          <a:p>
            <a:r>
              <a:rPr lang="en-GB" dirty="0" smtClean="0"/>
              <a:t>None </a:t>
            </a:r>
            <a:r>
              <a:rPr lang="en-GB" dirty="0"/>
              <a:t>(Python) v NaN (pandas) v nan or ma (</a:t>
            </a:r>
            <a:r>
              <a:rPr lang="en-GB" dirty="0" smtClean="0"/>
              <a:t>numpy masked arrays)</a:t>
            </a:r>
            <a:endParaRPr lang="en-GB" dirty="0"/>
          </a:p>
          <a:p>
            <a:r>
              <a:rPr lang="en-GB" dirty="0"/>
              <a:t>.isnull(), .dropna(), .fillna</a:t>
            </a:r>
            <a:r>
              <a:rPr lang="en-GB" dirty="0" smtClean="0"/>
              <a:t>() or redefine in read_csv (slide 6) and .to_csv (slide 8)</a:t>
            </a:r>
            <a:endParaRPr lang="en-GB" dirty="0"/>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309911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Operations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Arithmetic: + - * / % ** //</a:t>
            </a:r>
          </a:p>
          <a:p>
            <a:r>
              <a:rPr lang="en-GB" dirty="0" smtClean="0"/>
              <a:t>Assignment: = and compound (arithmetic and bitwise), e.g. += or **=</a:t>
            </a:r>
          </a:p>
          <a:p>
            <a:r>
              <a:rPr lang="en-GB" dirty="0" smtClean="0"/>
              <a:t>Comparison: == != &gt; &lt; &gt;= &lt;=</a:t>
            </a:r>
          </a:p>
          <a:p>
            <a:r>
              <a:rPr lang="en-GB" dirty="0" smtClean="0"/>
              <a:t>Logical: and or not</a:t>
            </a:r>
          </a:p>
          <a:p>
            <a:r>
              <a:rPr lang="en-GB" dirty="0" smtClean="0"/>
              <a:t>Identity: is is not</a:t>
            </a:r>
          </a:p>
          <a:p>
            <a:r>
              <a:rPr lang="en-GB" dirty="0" smtClean="0"/>
              <a:t>Membership: in not in</a:t>
            </a:r>
          </a:p>
          <a:p>
            <a:r>
              <a:rPr lang="en-GB" dirty="0" smtClean="0"/>
              <a:t>Bitwise: &amp; (and) | (or) ^ (xor) ~ (not, invert) &lt;&lt; (zero fill left shift) &gt;&gt; (signed right shift)</a:t>
            </a:r>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063728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precedence</a:t>
            </a:r>
          </a:p>
        </p:txBody>
      </p:sp>
      <p:sp>
        <p:nvSpPr>
          <p:cNvPr id="3" name="Content Placeholder 2"/>
          <p:cNvSpPr>
            <a:spLocks noGrp="1"/>
          </p:cNvSpPr>
          <p:nvPr>
            <p:ph idx="1"/>
          </p:nvPr>
        </p:nvSpPr>
        <p:spPr/>
        <p:txBody>
          <a:bodyPr>
            <a:normAutofit fontScale="85000" lnSpcReduction="20000"/>
          </a:bodyPr>
          <a:lstStyle/>
          <a:p>
            <a:r>
              <a:rPr lang="en-GB" dirty="0"/>
              <a:t>Scope </a:t>
            </a:r>
            <a:r>
              <a:rPr lang="en-GB" dirty="0">
                <a:solidFill>
                  <a:schemeClr val="accent3"/>
                </a:solidFill>
              </a:rPr>
              <a:t>&gt;</a:t>
            </a:r>
            <a:r>
              <a:rPr lang="en-GB" dirty="0"/>
              <a:t> (group) </a:t>
            </a:r>
            <a:r>
              <a:rPr lang="en-GB" dirty="0">
                <a:solidFill>
                  <a:schemeClr val="accent3"/>
                </a:solidFill>
              </a:rPr>
              <a:t>&gt; </a:t>
            </a:r>
            <a:r>
              <a:rPr lang="en-GB" dirty="0" smtClean="0"/>
              <a:t>string conversion</a:t>
            </a:r>
            <a:r>
              <a:rPr lang="en-GB" dirty="0">
                <a:solidFill>
                  <a:schemeClr val="accent3"/>
                </a:solidFill>
              </a:rPr>
              <a:t> &gt;</a:t>
            </a:r>
            <a:r>
              <a:rPr lang="en-GB" dirty="0" smtClean="0"/>
              <a:t> fn</a:t>
            </a:r>
            <a:r>
              <a:rPr lang="en-GB" dirty="0"/>
              <a:t>(), slice[a:b], arr[] sub, </a:t>
            </a:r>
            <a:r>
              <a:rPr lang="en-GB" dirty="0" smtClean="0"/>
              <a:t>x.attribute </a:t>
            </a:r>
            <a:r>
              <a:rPr lang="en-GB" dirty="0" smtClean="0">
                <a:solidFill>
                  <a:schemeClr val="accent3"/>
                </a:solidFill>
              </a:rPr>
              <a:t>&gt; </a:t>
            </a:r>
            <a:r>
              <a:rPr lang="en-GB" dirty="0" smtClean="0"/>
              <a:t>await</a:t>
            </a:r>
            <a:r>
              <a:rPr lang="en-GB" dirty="0" smtClean="0">
                <a:solidFill>
                  <a:schemeClr val="accent3"/>
                </a:solidFill>
              </a:rPr>
              <a:t> &gt; </a:t>
            </a:r>
            <a:r>
              <a:rPr lang="en-GB" dirty="0" smtClean="0"/>
              <a:t>**</a:t>
            </a:r>
            <a:r>
              <a:rPr lang="en-GB" dirty="0">
                <a:solidFill>
                  <a:schemeClr val="accent3"/>
                </a:solidFill>
              </a:rPr>
              <a:t> </a:t>
            </a:r>
            <a:r>
              <a:rPr lang="en-GB" dirty="0" smtClean="0">
                <a:solidFill>
                  <a:schemeClr val="accent3"/>
                </a:solidFill>
              </a:rPr>
              <a:t>&gt;</a:t>
            </a:r>
            <a:r>
              <a:rPr lang="en-GB" dirty="0"/>
              <a:t> </a:t>
            </a:r>
            <a:r>
              <a:rPr lang="en-GB" dirty="0" smtClean="0"/>
              <a:t>~ </a:t>
            </a:r>
            <a:r>
              <a:rPr lang="en-GB" dirty="0"/>
              <a:t>bw not, </a:t>
            </a:r>
            <a:r>
              <a:rPr lang="en-GB" dirty="0" smtClean="0"/>
              <a:t>unary </a:t>
            </a:r>
            <a:r>
              <a:rPr lang="en-GB" dirty="0"/>
              <a:t>±</a:t>
            </a:r>
            <a:r>
              <a:rPr lang="en-GB" dirty="0" smtClean="0"/>
              <a:t>x </a:t>
            </a:r>
            <a:r>
              <a:rPr lang="en-GB" dirty="0">
                <a:solidFill>
                  <a:schemeClr val="accent3"/>
                </a:solidFill>
              </a:rPr>
              <a:t>&gt;</a:t>
            </a:r>
            <a:r>
              <a:rPr lang="en-GB" dirty="0"/>
              <a:t> </a:t>
            </a:r>
            <a:r>
              <a:rPr lang="en-GB" dirty="0" smtClean="0"/>
              <a:t>* @ / // % </a:t>
            </a:r>
            <a:r>
              <a:rPr lang="en-GB" dirty="0">
                <a:solidFill>
                  <a:schemeClr val="accent3"/>
                </a:solidFill>
              </a:rPr>
              <a:t>&gt;</a:t>
            </a:r>
            <a:r>
              <a:rPr lang="en-GB" dirty="0"/>
              <a:t> +- </a:t>
            </a:r>
            <a:r>
              <a:rPr lang="en-GB" dirty="0">
                <a:solidFill>
                  <a:schemeClr val="accent3"/>
                </a:solidFill>
              </a:rPr>
              <a:t>&gt;</a:t>
            </a:r>
            <a:r>
              <a:rPr lang="en-GB" dirty="0"/>
              <a:t> left/right shift </a:t>
            </a:r>
            <a:r>
              <a:rPr lang="en-GB" dirty="0" smtClean="0">
                <a:solidFill>
                  <a:schemeClr val="accent3"/>
                </a:solidFill>
              </a:rPr>
              <a:t>&gt;</a:t>
            </a:r>
            <a:r>
              <a:rPr lang="en-GB" dirty="0" smtClean="0"/>
              <a:t> </a:t>
            </a:r>
            <a:r>
              <a:rPr lang="en-GB" dirty="0"/>
              <a:t>&amp; bw and </a:t>
            </a:r>
            <a:r>
              <a:rPr lang="en-GB" dirty="0">
                <a:solidFill>
                  <a:schemeClr val="accent3"/>
                </a:solidFill>
              </a:rPr>
              <a:t>&gt;</a:t>
            </a:r>
            <a:r>
              <a:rPr lang="en-GB" dirty="0"/>
              <a:t> ^ bw xor </a:t>
            </a:r>
            <a:r>
              <a:rPr lang="en-GB" dirty="0">
                <a:solidFill>
                  <a:schemeClr val="accent3"/>
                </a:solidFill>
              </a:rPr>
              <a:t>&gt;</a:t>
            </a:r>
            <a:r>
              <a:rPr lang="en-GB" dirty="0"/>
              <a:t> | bw </a:t>
            </a:r>
            <a:r>
              <a:rPr lang="en-GB" dirty="0" smtClean="0"/>
              <a:t>or</a:t>
            </a:r>
            <a:r>
              <a:rPr lang="en-GB" dirty="0">
                <a:solidFill>
                  <a:schemeClr val="accent3"/>
                </a:solidFill>
              </a:rPr>
              <a:t> &gt;</a:t>
            </a:r>
            <a:r>
              <a:rPr lang="en-GB" dirty="0"/>
              <a:t> member (in, is), relationship, ==, != </a:t>
            </a:r>
            <a:r>
              <a:rPr lang="en-GB" dirty="0">
                <a:solidFill>
                  <a:schemeClr val="accent3"/>
                </a:solidFill>
              </a:rPr>
              <a:t>&gt;</a:t>
            </a:r>
            <a:r>
              <a:rPr lang="en-GB" dirty="0"/>
              <a:t> ! Logical </a:t>
            </a:r>
            <a:r>
              <a:rPr lang="en-GB" dirty="0" smtClean="0"/>
              <a:t>not</a:t>
            </a:r>
            <a:r>
              <a:rPr lang="en-GB" dirty="0"/>
              <a:t> </a:t>
            </a:r>
            <a:r>
              <a:rPr lang="en-GB" dirty="0">
                <a:solidFill>
                  <a:schemeClr val="accent3"/>
                </a:solidFill>
              </a:rPr>
              <a:t>&gt; </a:t>
            </a:r>
            <a:r>
              <a:rPr lang="en-GB" dirty="0" smtClean="0"/>
              <a:t>&amp;&amp; </a:t>
            </a:r>
            <a:r>
              <a:rPr lang="en-GB" dirty="0"/>
              <a:t>logical and </a:t>
            </a:r>
            <a:r>
              <a:rPr lang="en-GB" dirty="0">
                <a:solidFill>
                  <a:schemeClr val="accent3"/>
                </a:solidFill>
              </a:rPr>
              <a:t>&gt; </a:t>
            </a:r>
            <a:r>
              <a:rPr lang="en-GB" dirty="0" smtClean="0"/>
              <a:t>|| </a:t>
            </a:r>
            <a:r>
              <a:rPr lang="en-GB" dirty="0"/>
              <a:t>logical </a:t>
            </a:r>
            <a:r>
              <a:rPr lang="en-GB" dirty="0" smtClean="0"/>
              <a:t>or </a:t>
            </a:r>
            <a:r>
              <a:rPr lang="en-GB" dirty="0" smtClean="0">
                <a:solidFill>
                  <a:schemeClr val="accent3"/>
                </a:solidFill>
              </a:rPr>
              <a:t>&gt;</a:t>
            </a:r>
            <a:r>
              <a:rPr lang="en-GB" dirty="0" smtClean="0"/>
              <a:t> ternary if </a:t>
            </a:r>
            <a:r>
              <a:rPr lang="en-GB" dirty="0" smtClean="0">
                <a:solidFill>
                  <a:schemeClr val="accent3"/>
                </a:solidFill>
              </a:rPr>
              <a:t>&gt;</a:t>
            </a:r>
            <a:r>
              <a:rPr lang="en-GB" dirty="0" smtClean="0"/>
              <a:t> lambda</a:t>
            </a:r>
          </a:p>
          <a:p>
            <a:pPr marL="0" indent="0">
              <a:buNone/>
            </a:pPr>
            <a:endParaRPr lang="en-GB" dirty="0"/>
          </a:p>
          <a:p>
            <a:r>
              <a:rPr lang="en-GB" dirty="0"/>
              <a:t>Python evaluates expressions from left to right. Notice that while evaluating an assignment, the right-hand side is evaluated before the left-hand </a:t>
            </a:r>
            <a:r>
              <a:rPr lang="en-GB" dirty="0" smtClean="0"/>
              <a:t>side</a:t>
            </a:r>
          </a:p>
          <a:p>
            <a:endParaRPr lang="en-GB" dirty="0"/>
          </a:p>
          <a:p>
            <a:r>
              <a:rPr lang="en-GB" dirty="0"/>
              <a:t>T</a:t>
            </a:r>
            <a:r>
              <a:rPr lang="en-GB" dirty="0" smtClean="0"/>
              <a:t>ernary if: </a:t>
            </a:r>
            <a:r>
              <a:rPr lang="en-GB" dirty="0" smtClean="0">
                <a:solidFill>
                  <a:schemeClr val="tx2"/>
                </a:solidFill>
              </a:rPr>
              <a:t>true_action </a:t>
            </a:r>
            <a:r>
              <a:rPr lang="en-GB" dirty="0">
                <a:solidFill>
                  <a:schemeClr val="tx2"/>
                </a:solidFill>
              </a:rPr>
              <a:t>if condition else false_action</a:t>
            </a:r>
            <a:r>
              <a:rPr lang="en-GB" dirty="0"/>
              <a:t> (equivalent to Java ?: command)</a:t>
            </a: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628909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Collection Objects</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9246321"/>
              </p:ext>
            </p:extLst>
          </p:nvPr>
        </p:nvGraphicFramePr>
        <p:xfrm>
          <a:off x="1239425" y="1759463"/>
          <a:ext cx="8537286" cy="4023360"/>
        </p:xfrm>
        <a:graphic>
          <a:graphicData uri="http://schemas.openxmlformats.org/drawingml/2006/table">
            <a:tbl>
              <a:tblPr firstRow="1" bandRow="1">
                <a:tableStyleId>{5C22544A-7EE6-4342-B048-85BDC9FD1C3A}</a:tableStyleId>
              </a:tblPr>
              <a:tblGrid>
                <a:gridCol w="1422881">
                  <a:extLst>
                    <a:ext uri="{9D8B030D-6E8A-4147-A177-3AD203B41FA5}">
                      <a16:colId xmlns:a16="http://schemas.microsoft.com/office/drawing/2014/main" val="3008046175"/>
                    </a:ext>
                  </a:extLst>
                </a:gridCol>
                <a:gridCol w="1422881">
                  <a:extLst>
                    <a:ext uri="{9D8B030D-6E8A-4147-A177-3AD203B41FA5}">
                      <a16:colId xmlns:a16="http://schemas.microsoft.com/office/drawing/2014/main" val="2823608821"/>
                    </a:ext>
                  </a:extLst>
                </a:gridCol>
                <a:gridCol w="1422881">
                  <a:extLst>
                    <a:ext uri="{9D8B030D-6E8A-4147-A177-3AD203B41FA5}">
                      <a16:colId xmlns:a16="http://schemas.microsoft.com/office/drawing/2014/main" val="2234890757"/>
                    </a:ext>
                  </a:extLst>
                </a:gridCol>
                <a:gridCol w="1422881">
                  <a:extLst>
                    <a:ext uri="{9D8B030D-6E8A-4147-A177-3AD203B41FA5}">
                      <a16:colId xmlns:a16="http://schemas.microsoft.com/office/drawing/2014/main" val="2753415035"/>
                    </a:ext>
                  </a:extLst>
                </a:gridCol>
                <a:gridCol w="1422881">
                  <a:extLst>
                    <a:ext uri="{9D8B030D-6E8A-4147-A177-3AD203B41FA5}">
                      <a16:colId xmlns:a16="http://schemas.microsoft.com/office/drawing/2014/main" val="467049226"/>
                    </a:ext>
                  </a:extLst>
                </a:gridCol>
                <a:gridCol w="1422881">
                  <a:extLst>
                    <a:ext uri="{9D8B030D-6E8A-4147-A177-3AD203B41FA5}">
                      <a16:colId xmlns:a16="http://schemas.microsoft.com/office/drawing/2014/main" val="2164073809"/>
                    </a:ext>
                  </a:extLst>
                </a:gridCol>
              </a:tblGrid>
              <a:tr h="526880">
                <a:tc>
                  <a:txBody>
                    <a:bodyPr/>
                    <a:lstStyle/>
                    <a:p>
                      <a:r>
                        <a:rPr lang="en-GB" dirty="0" smtClean="0"/>
                        <a:t>Object</a:t>
                      </a:r>
                      <a:endParaRPr lang="en-GB" dirty="0"/>
                    </a:p>
                  </a:txBody>
                  <a:tcPr/>
                </a:tc>
                <a:tc>
                  <a:txBody>
                    <a:bodyPr/>
                    <a:lstStyle/>
                    <a:p>
                      <a:r>
                        <a:rPr lang="en-GB" dirty="0" smtClean="0"/>
                        <a:t>Ordered</a:t>
                      </a:r>
                      <a:endParaRPr lang="en-GB" dirty="0"/>
                    </a:p>
                  </a:txBody>
                  <a:tcPr/>
                </a:tc>
                <a:tc>
                  <a:txBody>
                    <a:bodyPr/>
                    <a:lstStyle/>
                    <a:p>
                      <a:r>
                        <a:rPr lang="en-GB" dirty="0" smtClean="0"/>
                        <a:t>Mutable</a:t>
                      </a:r>
                      <a:endParaRPr lang="en-GB" dirty="0"/>
                    </a:p>
                  </a:txBody>
                  <a:tcPr/>
                </a:tc>
                <a:tc>
                  <a:txBody>
                    <a:bodyPr/>
                    <a:lstStyle/>
                    <a:p>
                      <a:r>
                        <a:rPr lang="en-GB" dirty="0" smtClean="0"/>
                        <a:t>Allow</a:t>
                      </a:r>
                      <a:r>
                        <a:rPr lang="en-GB" baseline="0" dirty="0" smtClean="0"/>
                        <a:t> Duplicates</a:t>
                      </a:r>
                      <a:endParaRPr lang="en-GB" dirty="0"/>
                    </a:p>
                  </a:txBody>
                  <a:tcPr/>
                </a:tc>
                <a:tc>
                  <a:txBody>
                    <a:bodyPr/>
                    <a:lstStyle/>
                    <a:p>
                      <a:r>
                        <a:rPr lang="en-GB" dirty="0" smtClean="0"/>
                        <a:t>Indexed</a:t>
                      </a:r>
                      <a:endParaRPr lang="en-GB" dirty="0"/>
                    </a:p>
                  </a:txBody>
                  <a:tcPr/>
                </a:tc>
                <a:tc>
                  <a:txBody>
                    <a:bodyPr/>
                    <a:lstStyle/>
                    <a:p>
                      <a:r>
                        <a:rPr lang="en-GB" dirty="0" smtClean="0"/>
                        <a:t>Notation</a:t>
                      </a:r>
                      <a:endParaRPr lang="en-GB" dirty="0"/>
                    </a:p>
                  </a:txBody>
                  <a:tcPr/>
                </a:tc>
                <a:extLst>
                  <a:ext uri="{0D108BD9-81ED-4DB2-BD59-A6C34878D82A}">
                    <a16:rowId xmlns:a16="http://schemas.microsoft.com/office/drawing/2014/main" val="4029983704"/>
                  </a:ext>
                </a:extLst>
              </a:tr>
              <a:tr h="210752">
                <a:tc>
                  <a:txBody>
                    <a:bodyPr/>
                    <a:lstStyle/>
                    <a:p>
                      <a:r>
                        <a:rPr lang="en-GB" dirty="0" smtClean="0"/>
                        <a:t>List</a:t>
                      </a:r>
                      <a:endParaRPr lang="en-GB" dirty="0"/>
                    </a:p>
                  </a:txBody>
                  <a:tcPr/>
                </a:tc>
                <a:tc>
                  <a:txBody>
                    <a:bodyPr/>
                    <a:lstStyle/>
                    <a:p>
                      <a:r>
                        <a:rPr lang="en-GB" dirty="0" smtClean="0"/>
                        <a:t>y</a:t>
                      </a:r>
                      <a:endParaRPr lang="en-GB" dirty="0"/>
                    </a:p>
                  </a:txBody>
                  <a:tcPr/>
                </a:tc>
                <a:tc>
                  <a:txBody>
                    <a:bodyPr/>
                    <a:lstStyle/>
                    <a:p>
                      <a:r>
                        <a:rPr lang="en-GB" dirty="0" smtClean="0"/>
                        <a:t>y</a:t>
                      </a:r>
                      <a:endParaRPr lang="en-GB" dirty="0"/>
                    </a:p>
                  </a:txBody>
                  <a:tcPr/>
                </a:tc>
                <a:tc>
                  <a:txBody>
                    <a:bodyPr/>
                    <a:lstStyle/>
                    <a:p>
                      <a:r>
                        <a:rPr lang="en-GB" dirty="0" smtClean="0"/>
                        <a:t>y</a:t>
                      </a:r>
                      <a:endParaRPr lang="en-GB" dirty="0"/>
                    </a:p>
                  </a:txBody>
                  <a:tcPr/>
                </a:tc>
                <a:tc>
                  <a:txBody>
                    <a:bodyPr/>
                    <a:lstStyle/>
                    <a:p>
                      <a:endParaRPr lang="en-GB" dirty="0"/>
                    </a:p>
                  </a:txBody>
                  <a:tcPr/>
                </a:tc>
                <a:tc>
                  <a:txBody>
                    <a:bodyPr/>
                    <a:lstStyle/>
                    <a:p>
                      <a:r>
                        <a:rPr lang="en-GB" dirty="0" smtClean="0"/>
                        <a:t>[ ]</a:t>
                      </a:r>
                      <a:endParaRPr lang="en-GB" dirty="0"/>
                    </a:p>
                  </a:txBody>
                  <a:tcPr/>
                </a:tc>
                <a:extLst>
                  <a:ext uri="{0D108BD9-81ED-4DB2-BD59-A6C34878D82A}">
                    <a16:rowId xmlns:a16="http://schemas.microsoft.com/office/drawing/2014/main" val="305914799"/>
                  </a:ext>
                </a:extLst>
              </a:tr>
              <a:tr h="843008">
                <a:tc>
                  <a:txBody>
                    <a:bodyPr/>
                    <a:lstStyle/>
                    <a:p>
                      <a:r>
                        <a:rPr lang="en-GB" dirty="0" smtClean="0"/>
                        <a:t>Tuple (~fixed list)</a:t>
                      </a:r>
                      <a:endParaRPr lang="en-GB" dirty="0"/>
                    </a:p>
                  </a:txBody>
                  <a:tcPr/>
                </a:tc>
                <a:tc>
                  <a:txBody>
                    <a:bodyPr/>
                    <a:lstStyle/>
                    <a:p>
                      <a:r>
                        <a:rPr lang="en-GB" dirty="0" smtClean="0"/>
                        <a:t>y</a:t>
                      </a:r>
                      <a:endParaRPr lang="en-GB" dirty="0"/>
                    </a:p>
                  </a:txBody>
                  <a:tcPr/>
                </a:tc>
                <a:tc>
                  <a:txBody>
                    <a:bodyPr/>
                    <a:lstStyle/>
                    <a:p>
                      <a:r>
                        <a:rPr lang="en-GB" dirty="0" smtClean="0"/>
                        <a:t>n:values,</a:t>
                      </a:r>
                    </a:p>
                    <a:p>
                      <a:r>
                        <a:rPr lang="en-GB" dirty="0" smtClean="0"/>
                        <a:t>y:mutable member objects</a:t>
                      </a:r>
                      <a:endParaRPr lang="en-GB" dirty="0"/>
                    </a:p>
                  </a:txBody>
                  <a:tcPr/>
                </a:tc>
                <a:tc>
                  <a:txBody>
                    <a:bodyPr/>
                    <a:lstStyle/>
                    <a:p>
                      <a:r>
                        <a:rPr lang="en-GB" dirty="0" smtClean="0"/>
                        <a:t>y</a:t>
                      </a:r>
                      <a:endParaRPr lang="en-GB" dirty="0"/>
                    </a:p>
                  </a:txBody>
                  <a:tcPr/>
                </a:tc>
                <a:tc>
                  <a:txBody>
                    <a:bodyPr/>
                    <a:lstStyle/>
                    <a:p>
                      <a:endParaRPr lang="en-GB" dirty="0"/>
                    </a:p>
                  </a:txBody>
                  <a:tcPr/>
                </a:tc>
                <a:tc>
                  <a:txBody>
                    <a:bodyPr/>
                    <a:lstStyle/>
                    <a:p>
                      <a:r>
                        <a:rPr lang="en-GB" dirty="0" smtClean="0"/>
                        <a:t>( )</a:t>
                      </a:r>
                      <a:endParaRPr lang="en-GB" dirty="0"/>
                    </a:p>
                  </a:txBody>
                  <a:tcPr/>
                </a:tc>
                <a:extLst>
                  <a:ext uri="{0D108BD9-81ED-4DB2-BD59-A6C34878D82A}">
                    <a16:rowId xmlns:a16="http://schemas.microsoft.com/office/drawing/2014/main" val="3199109634"/>
                  </a:ext>
                </a:extLst>
              </a:tr>
              <a:tr h="210752">
                <a:tc>
                  <a:txBody>
                    <a:bodyPr/>
                    <a:lstStyle/>
                    <a:p>
                      <a:r>
                        <a:rPr lang="en-GB" dirty="0" smtClean="0"/>
                        <a:t>Set (unordered list)</a:t>
                      </a:r>
                      <a:endParaRPr lang="en-GB" dirty="0"/>
                    </a:p>
                  </a:txBody>
                  <a:tcPr/>
                </a:tc>
                <a:tc>
                  <a:txBody>
                    <a:bodyPr/>
                    <a:lstStyle/>
                    <a:p>
                      <a:r>
                        <a:rPr lang="en-GB" dirty="0" smtClean="0"/>
                        <a:t>n</a:t>
                      </a:r>
                      <a:endParaRPr lang="en-GB" dirty="0"/>
                    </a:p>
                  </a:txBody>
                  <a:tcPr/>
                </a:tc>
                <a:tc>
                  <a:txBody>
                    <a:bodyPr/>
                    <a:lstStyle/>
                    <a:p>
                      <a:r>
                        <a:rPr lang="en-GB" dirty="0" smtClean="0"/>
                        <a:t>y</a:t>
                      </a:r>
                      <a:endParaRPr lang="en-GB" dirty="0"/>
                    </a:p>
                  </a:txBody>
                  <a:tcPr/>
                </a:tc>
                <a:tc>
                  <a:txBody>
                    <a:bodyPr/>
                    <a:lstStyle/>
                    <a:p>
                      <a:r>
                        <a:rPr lang="en-GB" dirty="0" smtClean="0"/>
                        <a:t>n</a:t>
                      </a:r>
                      <a:endParaRPr lang="en-GB" dirty="0"/>
                    </a:p>
                  </a:txBody>
                  <a:tcPr/>
                </a:tc>
                <a:tc>
                  <a:txBody>
                    <a:bodyPr/>
                    <a:lstStyle/>
                    <a:p>
                      <a:r>
                        <a:rPr lang="en-GB" dirty="0" smtClean="0"/>
                        <a:t>n</a:t>
                      </a:r>
                      <a:endParaRPr lang="en-GB" dirty="0"/>
                    </a:p>
                  </a:txBody>
                  <a:tcPr/>
                </a:tc>
                <a:tc>
                  <a:txBody>
                    <a:bodyPr/>
                    <a:lstStyle/>
                    <a:p>
                      <a:r>
                        <a:rPr lang="en-GB" dirty="0" smtClean="0"/>
                        <a:t>{ }</a:t>
                      </a:r>
                      <a:endParaRPr lang="en-GB" dirty="0"/>
                    </a:p>
                  </a:txBody>
                  <a:tcPr/>
                </a:tc>
                <a:extLst>
                  <a:ext uri="{0D108BD9-81ED-4DB2-BD59-A6C34878D82A}">
                    <a16:rowId xmlns:a16="http://schemas.microsoft.com/office/drawing/2014/main" val="2691227407"/>
                  </a:ext>
                </a:extLst>
              </a:tr>
              <a:tr h="210752">
                <a:tc>
                  <a:txBody>
                    <a:bodyPr/>
                    <a:lstStyle/>
                    <a:p>
                      <a:r>
                        <a:rPr lang="en-GB" dirty="0" smtClean="0"/>
                        <a:t>Dict</a:t>
                      </a:r>
                      <a:endParaRPr lang="en-GB" dirty="0"/>
                    </a:p>
                  </a:txBody>
                  <a:tcPr/>
                </a:tc>
                <a:tc>
                  <a:txBody>
                    <a:bodyPr/>
                    <a:lstStyle/>
                    <a:p>
                      <a:r>
                        <a:rPr lang="en-GB" dirty="0" smtClean="0"/>
                        <a:t>n (cannot rely or</a:t>
                      </a:r>
                      <a:r>
                        <a:rPr lang="en-GB" baseline="0" dirty="0" smtClean="0"/>
                        <a:t> predict 100%)</a:t>
                      </a:r>
                      <a:endParaRPr lang="en-GB" dirty="0"/>
                    </a:p>
                  </a:txBody>
                  <a:tcPr/>
                </a:tc>
                <a:tc>
                  <a:txBody>
                    <a:bodyPr/>
                    <a:lstStyle/>
                    <a:p>
                      <a:r>
                        <a:rPr lang="en-GB" dirty="0" smtClean="0"/>
                        <a:t>n:keys,</a:t>
                      </a:r>
                    </a:p>
                    <a:p>
                      <a:r>
                        <a:rPr lang="en-GB" dirty="0" smtClean="0"/>
                        <a:t>y:mutable values</a:t>
                      </a:r>
                      <a:endParaRPr lang="en-GB" dirty="0"/>
                    </a:p>
                  </a:txBody>
                  <a:tcPr/>
                </a:tc>
                <a:tc>
                  <a:txBody>
                    <a:bodyPr/>
                    <a:lstStyle/>
                    <a:p>
                      <a:r>
                        <a:rPr lang="en-GB" dirty="0" smtClean="0"/>
                        <a:t>n</a:t>
                      </a:r>
                      <a:endParaRPr lang="en-GB" dirty="0"/>
                    </a:p>
                  </a:txBody>
                  <a:tcPr/>
                </a:tc>
                <a:tc>
                  <a:txBody>
                    <a:bodyPr/>
                    <a:lstStyle/>
                    <a:p>
                      <a:r>
                        <a:rPr lang="en-GB" dirty="0" smtClean="0"/>
                        <a:t>y</a:t>
                      </a:r>
                      <a:endParaRPr lang="en-GB" dirty="0"/>
                    </a:p>
                  </a:txBody>
                  <a:tcPr/>
                </a:tc>
                <a:tc>
                  <a:txBody>
                    <a:bodyPr/>
                    <a:lstStyle/>
                    <a:p>
                      <a:r>
                        <a:rPr lang="en-GB" dirty="0" smtClean="0"/>
                        <a:t>{ k : v }</a:t>
                      </a:r>
                      <a:endParaRPr lang="en-GB" dirty="0"/>
                    </a:p>
                  </a:txBody>
                  <a:tcPr/>
                </a:tc>
                <a:extLst>
                  <a:ext uri="{0D108BD9-81ED-4DB2-BD59-A6C34878D82A}">
                    <a16:rowId xmlns:a16="http://schemas.microsoft.com/office/drawing/2014/main" val="2412160729"/>
                  </a:ext>
                </a:extLst>
              </a:tr>
            </a:tbl>
          </a:graphicData>
        </a:graphic>
      </p:graphicFrame>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1802418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Structures 1</a:t>
            </a:r>
            <a:endParaRPr lang="en-GB" dirty="0"/>
          </a:p>
        </p:txBody>
      </p:sp>
      <p:sp>
        <p:nvSpPr>
          <p:cNvPr id="3" name="Content Placeholder 2"/>
          <p:cNvSpPr>
            <a:spLocks noGrp="1"/>
          </p:cNvSpPr>
          <p:nvPr>
            <p:ph idx="1"/>
          </p:nvPr>
        </p:nvSpPr>
        <p:spPr/>
        <p:txBody>
          <a:bodyPr>
            <a:normAutofit fontScale="47500" lnSpcReduction="20000"/>
          </a:bodyPr>
          <a:lstStyle/>
          <a:p>
            <a:r>
              <a:rPr lang="en-GB" dirty="0" smtClean="0"/>
              <a:t>Lists are mutable</a:t>
            </a:r>
          </a:p>
          <a:p>
            <a:pPr lvl="1"/>
            <a:r>
              <a:rPr lang="en-GB" dirty="0" smtClean="0">
                <a:solidFill>
                  <a:schemeClr val="tx2"/>
                </a:solidFill>
              </a:rPr>
              <a:t>even = [2, 4, 6, 8, 10]</a:t>
            </a:r>
          </a:p>
          <a:p>
            <a:pPr lvl="1"/>
            <a:r>
              <a:rPr lang="en-GB" dirty="0">
                <a:solidFill>
                  <a:schemeClr val="tx2"/>
                </a:solidFill>
              </a:rPr>
              <a:t>e</a:t>
            </a:r>
            <a:r>
              <a:rPr lang="en-GB" dirty="0" smtClean="0">
                <a:solidFill>
                  <a:schemeClr val="tx2"/>
                </a:solidFill>
              </a:rPr>
              <a:t>ven[2:4] = []</a:t>
            </a:r>
          </a:p>
          <a:p>
            <a:pPr lvl="1"/>
            <a:r>
              <a:rPr lang="en-GB" dirty="0">
                <a:solidFill>
                  <a:schemeClr val="tx2"/>
                </a:solidFill>
              </a:rPr>
              <a:t>e</a:t>
            </a:r>
            <a:r>
              <a:rPr lang="en-GB" dirty="0" smtClean="0">
                <a:solidFill>
                  <a:schemeClr val="tx2"/>
                </a:solidFill>
              </a:rPr>
              <a:t>ven is now [2, 4, 10]</a:t>
            </a:r>
          </a:p>
          <a:p>
            <a:r>
              <a:rPr lang="en-GB" dirty="0" smtClean="0"/>
              <a:t>Tuples are immutable</a:t>
            </a:r>
          </a:p>
          <a:p>
            <a:pPr lvl="1"/>
            <a:r>
              <a:rPr lang="en-GB" dirty="0" smtClean="0">
                <a:solidFill>
                  <a:schemeClr val="tx2"/>
                </a:solidFill>
              </a:rPr>
              <a:t>sentence = (‘This’, ‘is’, ‘a’, ‘sentence’)</a:t>
            </a:r>
          </a:p>
          <a:p>
            <a:r>
              <a:rPr lang="en-GB" dirty="0" smtClean="0"/>
              <a:t>Dicts (associative arrays) are mutable</a:t>
            </a:r>
          </a:p>
          <a:p>
            <a:pPr lvl="1"/>
            <a:r>
              <a:rPr lang="en-GB" dirty="0" smtClean="0"/>
              <a:t>can add or delete entries or assign a new value to a key</a:t>
            </a:r>
          </a:p>
          <a:p>
            <a:pPr lvl="1"/>
            <a:r>
              <a:rPr lang="en-GB" dirty="0"/>
              <a:t>d</a:t>
            </a:r>
            <a:r>
              <a:rPr lang="en-GB" dirty="0" smtClean="0"/>
              <a:t>uplicate keys are not allowed, hashable</a:t>
            </a:r>
            <a:r>
              <a:rPr lang="en-GB" dirty="0"/>
              <a:t> ≈ </a:t>
            </a:r>
            <a:r>
              <a:rPr lang="en-GB" dirty="0" smtClean="0"/>
              <a:t>immutable</a:t>
            </a:r>
          </a:p>
          <a:p>
            <a:pPr lvl="1"/>
            <a:r>
              <a:rPr lang="en-GB" dirty="0">
                <a:solidFill>
                  <a:schemeClr val="tx2"/>
                </a:solidFill>
              </a:rPr>
              <a:t>c</a:t>
            </a:r>
            <a:r>
              <a:rPr lang="en-GB" dirty="0" smtClean="0">
                <a:solidFill>
                  <a:schemeClr val="tx2"/>
                </a:solidFill>
              </a:rPr>
              <a:t>ol_values = {‘Green’:1, ‘Red’:2, ‘Blue’:7, ‘Yellow’:4}</a:t>
            </a:r>
          </a:p>
          <a:p>
            <a:r>
              <a:rPr lang="en-GB" dirty="0" smtClean="0"/>
              <a:t>Pandas </a:t>
            </a:r>
            <a:r>
              <a:rPr lang="en-GB" dirty="0"/>
              <a:t>s</a:t>
            </a:r>
            <a:r>
              <a:rPr lang="en-GB" dirty="0" smtClean="0"/>
              <a:t>eries (1D array with index), dataframes (2D array with row and column) and panels (3D array with item, major, minor) are mutable</a:t>
            </a:r>
          </a:p>
          <a:p>
            <a:pPr lvl="1"/>
            <a:r>
              <a:rPr lang="it-IT" dirty="0">
                <a:solidFill>
                  <a:schemeClr val="tx2"/>
                </a:solidFill>
              </a:rPr>
              <a:t>d = {'col1': [1, 2], 'col2': [3, 4]}</a:t>
            </a:r>
          </a:p>
          <a:p>
            <a:pPr lvl="1"/>
            <a:r>
              <a:rPr lang="it-IT" dirty="0" smtClean="0">
                <a:solidFill>
                  <a:schemeClr val="tx2"/>
                </a:solidFill>
              </a:rPr>
              <a:t>df </a:t>
            </a:r>
            <a:r>
              <a:rPr lang="it-IT" dirty="0">
                <a:solidFill>
                  <a:schemeClr val="tx2"/>
                </a:solidFill>
              </a:rPr>
              <a:t>= pd.DataFrame(data=d</a:t>
            </a:r>
            <a:r>
              <a:rPr lang="it-IT" dirty="0" smtClean="0">
                <a:solidFill>
                  <a:schemeClr val="tx2"/>
                </a:solidFill>
              </a:rPr>
              <a:t>)</a:t>
            </a:r>
            <a:endParaRPr lang="en-GB" dirty="0" smtClean="0">
              <a:solidFill>
                <a:schemeClr val="tx2"/>
              </a:solidFill>
            </a:endParaRPr>
          </a:p>
          <a:p>
            <a:r>
              <a:rPr lang="en-GB" dirty="0" smtClean="0"/>
              <a:t>NP array of one type (coerced to string) v PD series of multiple types</a:t>
            </a:r>
          </a:p>
          <a:p>
            <a:pPr lvl="1"/>
            <a:endParaRPr lang="en-GB" dirty="0" smtClean="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pic>
        <p:nvPicPr>
          <p:cNvPr id="5" name="Picture 4"/>
          <p:cNvPicPr>
            <a:picLocks noChangeAspect="1"/>
          </p:cNvPicPr>
          <p:nvPr/>
        </p:nvPicPr>
        <p:blipFill>
          <a:blip r:embed="rId4"/>
          <a:stretch>
            <a:fillRect/>
          </a:stretch>
        </p:blipFill>
        <p:spPr>
          <a:xfrm>
            <a:off x="5458537" y="171910"/>
            <a:ext cx="5179932" cy="4155154"/>
          </a:xfrm>
          <a:prstGeom prst="rect">
            <a:avLst/>
          </a:prstGeom>
        </p:spPr>
      </p:pic>
    </p:spTree>
    <p:extLst>
      <p:ext uri="{BB962C8B-B14F-4D97-AF65-F5344CB8AC3E}">
        <p14:creationId xmlns:p14="http://schemas.microsoft.com/office/powerpoint/2010/main" val="3313629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Structures 2</a:t>
            </a:r>
            <a:endParaRPr lang="en-GB" dirty="0"/>
          </a:p>
        </p:txBody>
      </p:sp>
      <p:sp>
        <p:nvSpPr>
          <p:cNvPr id="3" name="Content Placeholder 2"/>
          <p:cNvSpPr>
            <a:spLocks noGrp="1"/>
          </p:cNvSpPr>
          <p:nvPr>
            <p:ph idx="1"/>
          </p:nvPr>
        </p:nvSpPr>
        <p:spPr/>
        <p:txBody>
          <a:bodyPr>
            <a:normAutofit fontScale="55000" lnSpcReduction="20000"/>
          </a:bodyPr>
          <a:lstStyle/>
          <a:p>
            <a:r>
              <a:rPr lang="en-GB" dirty="0" smtClean="0"/>
              <a:t>Series and Dataframes</a:t>
            </a:r>
          </a:p>
          <a:p>
            <a:pPr lvl="1"/>
            <a:r>
              <a:rPr lang="en-GB" dirty="0" smtClean="0">
                <a:solidFill>
                  <a:schemeClr val="tx2"/>
                </a:solidFill>
              </a:rPr>
              <a:t>ser1 = pd.Series([1,2,3,4,5,6]) </a:t>
            </a:r>
            <a:r>
              <a:rPr lang="en-GB" dirty="0" smtClean="0"/>
              <a:t>… returns zero-based index and values</a:t>
            </a:r>
          </a:p>
          <a:p>
            <a:pPr lvl="1"/>
            <a:r>
              <a:rPr lang="en-GB" dirty="0">
                <a:solidFill>
                  <a:schemeClr val="tx2"/>
                </a:solidFill>
              </a:rPr>
              <a:t>s</a:t>
            </a:r>
            <a:r>
              <a:rPr lang="en-GB" dirty="0" smtClean="0">
                <a:solidFill>
                  <a:schemeClr val="tx2"/>
                </a:solidFill>
              </a:rPr>
              <a:t>er2 = pd.Series([1,2,3], index = [‘a’, ‘b’, ‘c’]) </a:t>
            </a:r>
            <a:r>
              <a:rPr lang="en-GB" dirty="0" smtClean="0"/>
              <a:t>… returns customised index and values</a:t>
            </a:r>
          </a:p>
          <a:p>
            <a:pPr lvl="1"/>
            <a:r>
              <a:rPr lang="en-GB" dirty="0"/>
              <a:t>o</a:t>
            </a:r>
            <a:r>
              <a:rPr lang="en-GB" dirty="0" smtClean="0"/>
              <a:t>perations automatically align on indices</a:t>
            </a:r>
          </a:p>
          <a:p>
            <a:pPr lvl="1"/>
            <a:r>
              <a:rPr lang="en-GB" dirty="0">
                <a:solidFill>
                  <a:schemeClr val="tx2"/>
                </a:solidFill>
              </a:rPr>
              <a:t>d</a:t>
            </a:r>
            <a:r>
              <a:rPr lang="en-GB" dirty="0" smtClean="0">
                <a:solidFill>
                  <a:schemeClr val="tx2"/>
                </a:solidFill>
              </a:rPr>
              <a:t>f1 = pd.DataFrame(</a:t>
            </a:r>
            <a:r>
              <a:rPr lang="en-GB" dirty="0" smtClean="0"/>
              <a:t>dict or nested list</a:t>
            </a:r>
            <a:r>
              <a:rPr lang="en-GB" dirty="0" smtClean="0">
                <a:solidFill>
                  <a:schemeClr val="tx2"/>
                </a:solidFill>
              </a:rPr>
              <a:t>) </a:t>
            </a:r>
            <a:r>
              <a:rPr lang="en-GB" dirty="0" smtClean="0"/>
              <a:t>e.g. </a:t>
            </a:r>
            <a:r>
              <a:rPr lang="en-GB" dirty="0" smtClean="0">
                <a:solidFill>
                  <a:schemeClr val="tx2"/>
                </a:solidFill>
              </a:rPr>
              <a:t>{‘a’: np.arange(10), ‘b’: np.arange(10)}</a:t>
            </a:r>
            <a:r>
              <a:rPr lang="en-GB" dirty="0" smtClean="0"/>
              <a:t> … don’t have to match size unless for some ops</a:t>
            </a:r>
          </a:p>
          <a:p>
            <a:r>
              <a:rPr lang="en-GB" dirty="0" smtClean="0"/>
              <a:t>Other objects include: Sets, Vectors, Matrices, Arrays, Ranges, </a:t>
            </a:r>
            <a:r>
              <a:rPr lang="en-GB" dirty="0"/>
              <a:t>B</a:t>
            </a:r>
            <a:r>
              <a:rPr lang="en-GB" dirty="0" smtClean="0"/>
              <a:t>yte Array, </a:t>
            </a:r>
            <a:r>
              <a:rPr lang="en-GB" dirty="0"/>
              <a:t>F</a:t>
            </a:r>
            <a:r>
              <a:rPr lang="en-GB" dirty="0" smtClean="0"/>
              <a:t>rozen Set, Class</a:t>
            </a:r>
          </a:p>
          <a:p>
            <a:r>
              <a:rPr lang="en-GB" dirty="0" smtClean="0"/>
              <a:t>Strings and literals are immutable</a:t>
            </a:r>
          </a:p>
          <a:p>
            <a:pPr lvl="1"/>
            <a:r>
              <a:rPr lang="en-GB" dirty="0">
                <a:solidFill>
                  <a:schemeClr val="tx2"/>
                </a:solidFill>
              </a:rPr>
              <a:t>g</a:t>
            </a:r>
            <a:r>
              <a:rPr lang="en-GB" dirty="0" smtClean="0">
                <a:solidFill>
                  <a:schemeClr val="tx2"/>
                </a:solidFill>
              </a:rPr>
              <a:t>reeting = ‘Hello world!’</a:t>
            </a:r>
          </a:p>
          <a:p>
            <a:pPr lvl="1"/>
            <a:r>
              <a:rPr lang="en-GB" dirty="0"/>
              <a:t>u</a:t>
            </a:r>
            <a:r>
              <a:rPr lang="en-GB" dirty="0" smtClean="0"/>
              <a:t>se \ to add special characters</a:t>
            </a:r>
          </a:p>
          <a:p>
            <a:pPr lvl="1"/>
            <a:r>
              <a:rPr lang="en-GB" dirty="0" smtClean="0"/>
              <a:t>\n and \t</a:t>
            </a:r>
          </a:p>
          <a:p>
            <a:pPr lvl="1"/>
            <a:r>
              <a:rPr lang="en-GB" dirty="0"/>
              <a:t>d</a:t>
            </a:r>
            <a:r>
              <a:rPr lang="en-GB" dirty="0" smtClean="0"/>
              <a:t>ocstring ‘’’ multiple lines with spacing ‘’’</a:t>
            </a:r>
          </a:p>
          <a:p>
            <a:pPr lvl="1"/>
            <a:r>
              <a:rPr lang="en-GB" dirty="0"/>
              <a:t>c</a:t>
            </a:r>
            <a:r>
              <a:rPr lang="en-GB" dirty="0" smtClean="0"/>
              <a:t>oncatenate + and repeat *</a:t>
            </a:r>
          </a:p>
          <a:p>
            <a:pPr lvl="1"/>
            <a:r>
              <a:rPr lang="en-GB" dirty="0">
                <a:solidFill>
                  <a:schemeClr val="tx2"/>
                </a:solidFill>
              </a:rPr>
              <a:t>p</a:t>
            </a:r>
            <a:r>
              <a:rPr lang="en-GB" dirty="0" smtClean="0">
                <a:solidFill>
                  <a:schemeClr val="tx2"/>
                </a:solidFill>
              </a:rPr>
              <a:t>rint (ord(‘A’)) </a:t>
            </a:r>
            <a:r>
              <a:rPr lang="en-GB" dirty="0" smtClean="0"/>
              <a:t>v</a:t>
            </a:r>
            <a:r>
              <a:rPr lang="en-GB" dirty="0" smtClean="0">
                <a:solidFill>
                  <a:schemeClr val="tx2"/>
                </a:solidFill>
              </a:rPr>
              <a:t> print (chr(65))</a:t>
            </a:r>
            <a:endParaRPr lang="en-GB" dirty="0">
              <a:solidFill>
                <a:schemeClr val="tx2"/>
              </a:solidFill>
            </a:endParaRP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1866987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Slicing and selecting lists</a:t>
            </a:r>
            <a:endParaRPr lang="en-GB" sz="2200" dirty="0"/>
          </a:p>
        </p:txBody>
      </p:sp>
      <p:sp>
        <p:nvSpPr>
          <p:cNvPr id="3" name="Content Placeholder 2"/>
          <p:cNvSpPr>
            <a:spLocks noGrp="1"/>
          </p:cNvSpPr>
          <p:nvPr>
            <p:ph idx="1"/>
          </p:nvPr>
        </p:nvSpPr>
        <p:spPr/>
        <p:txBody>
          <a:bodyPr>
            <a:normAutofit fontScale="92500"/>
          </a:bodyPr>
          <a:lstStyle/>
          <a:p>
            <a:r>
              <a:rPr lang="en-GB" dirty="0">
                <a:solidFill>
                  <a:schemeClr val="tx2"/>
                </a:solidFill>
              </a:rPr>
              <a:t>e</a:t>
            </a:r>
            <a:r>
              <a:rPr lang="en-GB" dirty="0" smtClean="0">
                <a:solidFill>
                  <a:schemeClr val="tx2"/>
                </a:solidFill>
              </a:rPr>
              <a:t>ven = [2, 4, 6, 8, 10, 12, 14, 16, 18, 20]</a:t>
            </a:r>
          </a:p>
          <a:p>
            <a:r>
              <a:rPr lang="en-GB" dirty="0" smtClean="0">
                <a:solidFill>
                  <a:schemeClr val="tx2"/>
                </a:solidFill>
              </a:rPr>
              <a:t>even</a:t>
            </a:r>
            <a:r>
              <a:rPr lang="en-GB" dirty="0">
                <a:solidFill>
                  <a:schemeClr val="tx2"/>
                </a:solidFill>
              </a:rPr>
              <a:t>[:3] </a:t>
            </a:r>
            <a:r>
              <a:rPr lang="en-GB" dirty="0"/>
              <a:t>returns a </a:t>
            </a:r>
            <a:r>
              <a:rPr lang="en-GB" dirty="0" smtClean="0"/>
              <a:t>sublist [2, 4, 6] stopping before [3] but using labels is inclusive</a:t>
            </a:r>
          </a:p>
          <a:p>
            <a:r>
              <a:rPr lang="en-GB" dirty="0">
                <a:solidFill>
                  <a:schemeClr val="tx2"/>
                </a:solidFill>
              </a:rPr>
              <a:t>e</a:t>
            </a:r>
            <a:r>
              <a:rPr lang="en-GB" dirty="0" smtClean="0">
                <a:solidFill>
                  <a:schemeClr val="tx2"/>
                </a:solidFill>
              </a:rPr>
              <a:t>ven[::3] </a:t>
            </a:r>
            <a:r>
              <a:rPr lang="en-GB" dirty="0" smtClean="0"/>
              <a:t>returns [2, 8, 14, 20]</a:t>
            </a:r>
            <a:endParaRPr lang="en-GB" dirty="0"/>
          </a:p>
          <a:p>
            <a:r>
              <a:rPr lang="en-GB" dirty="0">
                <a:solidFill>
                  <a:schemeClr val="tx2"/>
                </a:solidFill>
              </a:rPr>
              <a:t>e</a:t>
            </a:r>
            <a:r>
              <a:rPr lang="en-GB" dirty="0" smtClean="0">
                <a:solidFill>
                  <a:schemeClr val="tx2"/>
                </a:solidFill>
              </a:rPr>
              <a:t>ven[0:1</a:t>
            </a:r>
            <a:r>
              <a:rPr lang="en-GB" dirty="0">
                <a:solidFill>
                  <a:schemeClr val="tx2"/>
                </a:solidFill>
              </a:rPr>
              <a:t>]</a:t>
            </a:r>
            <a:r>
              <a:rPr lang="en-GB" dirty="0"/>
              <a:t> or just even[0</a:t>
            </a:r>
            <a:r>
              <a:rPr lang="en-GB" dirty="0" smtClean="0"/>
              <a:t>] gives [2]</a:t>
            </a:r>
            <a:endParaRPr lang="en-GB" dirty="0"/>
          </a:p>
          <a:p>
            <a:r>
              <a:rPr lang="en-GB" dirty="0" smtClean="0">
                <a:solidFill>
                  <a:schemeClr val="tx2"/>
                </a:solidFill>
              </a:rPr>
              <a:t>even[2:] </a:t>
            </a:r>
            <a:r>
              <a:rPr lang="en-GB" dirty="0" smtClean="0"/>
              <a:t>returns [6, 8, 10, 12, 14, 16, 18, 20]</a:t>
            </a:r>
            <a:endParaRPr lang="en-GB" dirty="0"/>
          </a:p>
          <a:p>
            <a:r>
              <a:rPr lang="en-GB" dirty="0">
                <a:solidFill>
                  <a:schemeClr val="tx2"/>
                </a:solidFill>
              </a:rPr>
              <a:t>e</a:t>
            </a:r>
            <a:r>
              <a:rPr lang="en-GB" dirty="0" smtClean="0">
                <a:solidFill>
                  <a:schemeClr val="tx2"/>
                </a:solidFill>
              </a:rPr>
              <a:t>ven</a:t>
            </a:r>
            <a:r>
              <a:rPr lang="en-GB" dirty="0">
                <a:solidFill>
                  <a:schemeClr val="tx2"/>
                </a:solidFill>
              </a:rPr>
              <a:t>[-2</a:t>
            </a:r>
            <a:r>
              <a:rPr lang="en-GB" dirty="0" smtClean="0">
                <a:solidFill>
                  <a:schemeClr val="tx2"/>
                </a:solidFill>
              </a:rPr>
              <a:t>:] </a:t>
            </a:r>
            <a:r>
              <a:rPr lang="en-GB" dirty="0" smtClean="0"/>
              <a:t>gives [18, 20]</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14719166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Session </a:t>
            </a:r>
            <a:r>
              <a:rPr lang="en-GB" dirty="0" smtClean="0"/>
              <a:t>2</a:t>
            </a:r>
            <a:endParaRPr lang="en-GB" dirty="0"/>
          </a:p>
        </p:txBody>
      </p:sp>
      <p:sp>
        <p:nvSpPr>
          <p:cNvPr id="3" name="Content Placeholder 2"/>
          <p:cNvSpPr>
            <a:spLocks noGrp="1"/>
          </p:cNvSpPr>
          <p:nvPr>
            <p:ph idx="1"/>
          </p:nvPr>
        </p:nvSpPr>
        <p:spPr/>
        <p:txBody>
          <a:bodyPr/>
          <a:lstStyle/>
          <a:p>
            <a:r>
              <a:rPr lang="en-GB" dirty="0" smtClean="0">
                <a:solidFill>
                  <a:schemeClr val="tx2"/>
                </a:solidFill>
              </a:rPr>
              <a:t>ti[0:9]</a:t>
            </a:r>
            <a:endParaRPr lang="en-GB" dirty="0"/>
          </a:p>
          <a:p>
            <a:r>
              <a:rPr lang="en-GB" dirty="0" smtClean="0"/>
              <a:t>=&gt; first nine lines</a:t>
            </a:r>
            <a:endParaRPr lang="en-GB" dirty="0"/>
          </a:p>
          <a:p>
            <a:r>
              <a:rPr lang="en-GB" dirty="0">
                <a:solidFill>
                  <a:schemeClr val="tx2"/>
                </a:solidFill>
              </a:rPr>
              <a:t>ti[:3] </a:t>
            </a:r>
            <a:r>
              <a:rPr lang="en-GB" dirty="0"/>
              <a:t>v</a:t>
            </a:r>
            <a:r>
              <a:rPr lang="en-GB" dirty="0">
                <a:solidFill>
                  <a:schemeClr val="tx2"/>
                </a:solidFill>
              </a:rPr>
              <a:t> </a:t>
            </a:r>
            <a:r>
              <a:rPr lang="en-GB" dirty="0" smtClean="0">
                <a:solidFill>
                  <a:schemeClr val="tx2"/>
                </a:solidFill>
              </a:rPr>
              <a:t>ti[::</a:t>
            </a:r>
            <a:r>
              <a:rPr lang="en-GB" dirty="0">
                <a:solidFill>
                  <a:schemeClr val="tx2"/>
                </a:solidFill>
              </a:rPr>
              <a:t>3</a:t>
            </a:r>
            <a:r>
              <a:rPr lang="en-GB" dirty="0" smtClean="0">
                <a:solidFill>
                  <a:schemeClr val="tx2"/>
                </a:solidFill>
              </a:rPr>
              <a:t>]</a:t>
            </a:r>
          </a:p>
          <a:p>
            <a:r>
              <a:rPr lang="en-GB" dirty="0" smtClean="0"/>
              <a:t>=&gt; first three v every third</a:t>
            </a:r>
            <a:endParaRPr lang="en-GB" dirty="0"/>
          </a:p>
          <a:p>
            <a:r>
              <a:rPr lang="en-GB" dirty="0" smtClean="0">
                <a:solidFill>
                  <a:schemeClr val="tx2"/>
                </a:solidFill>
              </a:rPr>
              <a:t>ti[ti.Age&gt;62</a:t>
            </a:r>
            <a:r>
              <a:rPr lang="en-GB" dirty="0">
                <a:solidFill>
                  <a:schemeClr val="tx2"/>
                </a:solidFill>
              </a:rPr>
              <a:t>].sort_values([‘Age</a:t>
            </a:r>
            <a:r>
              <a:rPr lang="en-GB" dirty="0" smtClean="0">
                <a:solidFill>
                  <a:schemeClr val="tx2"/>
                </a:solidFill>
              </a:rPr>
              <a:t>’])</a:t>
            </a:r>
          </a:p>
          <a:p>
            <a:r>
              <a:rPr lang="en-GB" dirty="0" smtClean="0"/>
              <a:t>=&gt; </a:t>
            </a:r>
            <a:r>
              <a:rPr lang="en-GB" dirty="0"/>
              <a:t>18 oldest: 16 male, only oldest survived</a:t>
            </a:r>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76924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Slicing and selecting </a:t>
            </a:r>
            <a:r>
              <a:rPr lang="en-GB" dirty="0" smtClean="0"/>
              <a:t>dataframes</a:t>
            </a:r>
            <a:br>
              <a:rPr lang="en-GB" dirty="0" smtClean="0"/>
            </a:br>
            <a:r>
              <a:rPr lang="en-GB" sz="2200" dirty="0">
                <a:solidFill>
                  <a:prstClr val="white"/>
                </a:solidFill>
              </a:rPr>
              <a:t>Indices provide metadata, enable alignment and allow subsetting</a:t>
            </a:r>
            <a:endParaRPr lang="en-GB" dirty="0"/>
          </a:p>
        </p:txBody>
      </p:sp>
      <p:sp>
        <p:nvSpPr>
          <p:cNvPr id="3" name="Content Placeholder 2"/>
          <p:cNvSpPr>
            <a:spLocks noGrp="1"/>
          </p:cNvSpPr>
          <p:nvPr>
            <p:ph idx="1"/>
          </p:nvPr>
        </p:nvSpPr>
        <p:spPr/>
        <p:txBody>
          <a:bodyPr/>
          <a:lstStyle/>
          <a:p>
            <a:r>
              <a:rPr lang="en-GB" dirty="0">
                <a:solidFill>
                  <a:schemeClr val="tx2"/>
                </a:solidFill>
              </a:rPr>
              <a:t>df = pd.DataFrame(np.random.randn(5, 4), columns=list('ABCD'))</a:t>
            </a:r>
          </a:p>
          <a:p>
            <a:r>
              <a:rPr lang="en-GB" dirty="0">
                <a:solidFill>
                  <a:schemeClr val="tx2"/>
                </a:solidFill>
              </a:rPr>
              <a:t>df.iloc[:,0:2] </a:t>
            </a:r>
            <a:r>
              <a:rPr lang="en-GB" dirty="0"/>
              <a:t>gives the first two columns but </a:t>
            </a:r>
            <a:r>
              <a:rPr lang="en-GB" dirty="0">
                <a:solidFill>
                  <a:schemeClr val="tx2"/>
                </a:solidFill>
              </a:rPr>
              <a:t>df.loc[:,’A’:’C’] </a:t>
            </a:r>
            <a:r>
              <a:rPr lang="en-GB" dirty="0"/>
              <a:t>returns three columns, i.e. both start and stop and </a:t>
            </a:r>
            <a:r>
              <a:rPr lang="en-GB" dirty="0">
                <a:solidFill>
                  <a:schemeClr val="tx2"/>
                </a:solidFill>
              </a:rPr>
              <a:t>df[1][0] </a:t>
            </a:r>
            <a:r>
              <a:rPr lang="en-GB" dirty="0"/>
              <a:t>for first item of sublist</a:t>
            </a:r>
          </a:p>
          <a:p>
            <a:r>
              <a:rPr lang="en-GB" dirty="0"/>
              <a:t>Non-contiguous [[0,4,6],2] and similar for higher dimensions</a:t>
            </a:r>
          </a:p>
          <a:p>
            <a:r>
              <a:rPr lang="en-GB" dirty="0"/>
              <a:t>Boolean </a:t>
            </a:r>
            <a:r>
              <a:rPr lang="en-GB" dirty="0">
                <a:solidFill>
                  <a:schemeClr val="tx2"/>
                </a:solidFill>
              </a:rPr>
              <a:t>x[x&gt;0]</a:t>
            </a:r>
            <a:r>
              <a:rPr lang="en-GB" dirty="0"/>
              <a:t> picks just the positive elements</a:t>
            </a:r>
          </a:p>
          <a:p>
            <a:r>
              <a:rPr lang="en-GB" dirty="0">
                <a:solidFill>
                  <a:schemeClr val="tx2"/>
                </a:solidFill>
              </a:rPr>
              <a:t>df[df&gt;0]</a:t>
            </a:r>
            <a:r>
              <a:rPr lang="en-GB" dirty="0"/>
              <a:t> v </a:t>
            </a:r>
            <a:r>
              <a:rPr lang="en-GB" dirty="0">
                <a:solidFill>
                  <a:schemeClr val="tx2"/>
                </a:solidFill>
              </a:rPr>
              <a:t>df.where(df&gt;0)</a:t>
            </a:r>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896266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Python</a:t>
            </a:r>
            <a:endParaRPr lang="en-GB" dirty="0"/>
          </a:p>
        </p:txBody>
      </p:sp>
      <p:sp>
        <p:nvSpPr>
          <p:cNvPr id="3" name="Content Placeholder 2"/>
          <p:cNvSpPr>
            <a:spLocks noGrp="1"/>
          </p:cNvSpPr>
          <p:nvPr>
            <p:ph idx="1"/>
          </p:nvPr>
        </p:nvSpPr>
        <p:spPr/>
        <p:txBody>
          <a:bodyPr>
            <a:normAutofit fontScale="92500" lnSpcReduction="10000"/>
          </a:bodyPr>
          <a:lstStyle/>
          <a:p>
            <a:r>
              <a:rPr lang="en-GB" dirty="0"/>
              <a:t>P</a:t>
            </a:r>
            <a:r>
              <a:rPr lang="en-GB" dirty="0" smtClean="0"/>
              <a:t>opular language for handling large data sets and data cleaning (#2 on Github)</a:t>
            </a:r>
          </a:p>
          <a:p>
            <a:r>
              <a:rPr lang="en-GB" dirty="0" smtClean="0"/>
              <a:t>Available on all platforms and comes with a lot of API’s</a:t>
            </a:r>
          </a:p>
          <a:p>
            <a:r>
              <a:rPr lang="en-GB" dirty="0" smtClean="0"/>
              <a:t>Open source, interpreted (instant) not compiled for OS but for VM</a:t>
            </a:r>
          </a:p>
          <a:p>
            <a:r>
              <a:rPr lang="en-GB" dirty="0" smtClean="0"/>
              <a:t>Big online community</a:t>
            </a:r>
          </a:p>
          <a:p>
            <a:r>
              <a:rPr lang="en-GB" dirty="0" smtClean="0"/>
              <a:t>Easy to learn, readable syntax, procedural (functions and o-o classes)</a:t>
            </a:r>
          </a:p>
          <a:p>
            <a:r>
              <a:rPr lang="en-GB" dirty="0" smtClean="0"/>
              <a:t>Reasonably fast (quicker than R, slower than C)</a:t>
            </a:r>
          </a:p>
          <a:p>
            <a:r>
              <a:rPr lang="en-GB" dirty="0" smtClean="0"/>
              <a:t>Choose stable 2.7 v latest 3.x (includes PIP to install packages)</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336481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Session </a:t>
            </a:r>
            <a:r>
              <a:rPr lang="en-GB" dirty="0" smtClean="0"/>
              <a:t>3</a:t>
            </a:r>
            <a:endParaRPr lang="en-GB" dirty="0"/>
          </a:p>
        </p:txBody>
      </p:sp>
      <p:sp>
        <p:nvSpPr>
          <p:cNvPr id="3" name="Content Placeholder 2"/>
          <p:cNvSpPr>
            <a:spLocks noGrp="1"/>
          </p:cNvSpPr>
          <p:nvPr>
            <p:ph idx="1"/>
          </p:nvPr>
        </p:nvSpPr>
        <p:spPr/>
        <p:txBody>
          <a:bodyPr/>
          <a:lstStyle/>
          <a:p>
            <a:r>
              <a:rPr lang="en-GB" dirty="0">
                <a:solidFill>
                  <a:schemeClr val="tx2"/>
                </a:solidFill>
              </a:rPr>
              <a:t>ti.iloc[-1</a:t>
            </a:r>
            <a:r>
              <a:rPr lang="en-GB" dirty="0" smtClean="0">
                <a:solidFill>
                  <a:schemeClr val="tx2"/>
                </a:solidFill>
              </a:rPr>
              <a:t>]</a:t>
            </a:r>
          </a:p>
          <a:p>
            <a:r>
              <a:rPr lang="en-GB" dirty="0" smtClean="0"/>
              <a:t>=&gt; </a:t>
            </a:r>
            <a:r>
              <a:rPr lang="en-GB" dirty="0"/>
              <a:t>last 886 or 1308</a:t>
            </a:r>
          </a:p>
          <a:p>
            <a:r>
              <a:rPr lang="en-GB" dirty="0">
                <a:solidFill>
                  <a:schemeClr val="tx2"/>
                </a:solidFill>
              </a:rPr>
              <a:t>ti.iloc[887</a:t>
            </a:r>
            <a:r>
              <a:rPr lang="en-GB" dirty="0" smtClean="0">
                <a:solidFill>
                  <a:schemeClr val="tx2"/>
                </a:solidFill>
              </a:rPr>
              <a:t>]</a:t>
            </a:r>
            <a:endParaRPr lang="en-GB" dirty="0"/>
          </a:p>
          <a:p>
            <a:r>
              <a:rPr lang="en-GB" dirty="0" smtClean="0"/>
              <a:t>=&gt; </a:t>
            </a:r>
            <a:r>
              <a:rPr lang="en-GB" dirty="0"/>
              <a:t>index error</a:t>
            </a:r>
          </a:p>
          <a:p>
            <a:r>
              <a:rPr lang="en-GB" dirty="0" smtClean="0">
                <a:solidFill>
                  <a:schemeClr val="tx2"/>
                </a:solidFill>
              </a:rPr>
              <a:t>ti.where(ti.Age&gt;62)</a:t>
            </a:r>
          </a:p>
          <a:p>
            <a:r>
              <a:rPr lang="en-GB" dirty="0" smtClean="0"/>
              <a:t> </a:t>
            </a:r>
            <a:r>
              <a:rPr lang="en-GB" dirty="0"/>
              <a:t>=&gt; mask</a:t>
            </a:r>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98171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Exploration</a:t>
            </a:r>
            <a:endParaRPr lang="en-GB" dirty="0"/>
          </a:p>
        </p:txBody>
      </p:sp>
      <p:sp>
        <p:nvSpPr>
          <p:cNvPr id="3" name="Content Placeholder 2"/>
          <p:cNvSpPr>
            <a:spLocks noGrp="1"/>
          </p:cNvSpPr>
          <p:nvPr>
            <p:ph idx="1"/>
          </p:nvPr>
        </p:nvSpPr>
        <p:spPr/>
        <p:txBody>
          <a:bodyPr>
            <a:normAutofit fontScale="32500" lnSpcReduction="20000"/>
          </a:bodyPr>
          <a:lstStyle/>
          <a:p>
            <a:r>
              <a:rPr lang="en-GB" dirty="0">
                <a:solidFill>
                  <a:schemeClr val="tx2"/>
                </a:solidFill>
              </a:rPr>
              <a:t>d</a:t>
            </a:r>
            <a:r>
              <a:rPr lang="en-GB" dirty="0" smtClean="0">
                <a:solidFill>
                  <a:schemeClr val="tx2"/>
                </a:solidFill>
              </a:rPr>
              <a:t>f.columns, df.info(), df.head()</a:t>
            </a:r>
            <a:r>
              <a:rPr lang="en-GB" dirty="0" smtClean="0"/>
              <a:t>, </a:t>
            </a:r>
            <a:r>
              <a:rPr lang="en-GB" dirty="0" smtClean="0">
                <a:solidFill>
                  <a:schemeClr val="tx2"/>
                </a:solidFill>
              </a:rPr>
              <a:t>df.tail()</a:t>
            </a:r>
            <a:r>
              <a:rPr lang="en-GB" dirty="0" smtClean="0"/>
              <a:t>,</a:t>
            </a:r>
            <a:r>
              <a:rPr lang="en-GB" dirty="0" smtClean="0">
                <a:solidFill>
                  <a:schemeClr val="tx2"/>
                </a:solidFill>
              </a:rPr>
              <a:t> df.mean()</a:t>
            </a:r>
            <a:r>
              <a:rPr lang="en-GB" dirty="0" smtClean="0"/>
              <a:t>,</a:t>
            </a:r>
            <a:r>
              <a:rPr lang="en-GB" dirty="0" smtClean="0">
                <a:solidFill>
                  <a:schemeClr val="tx2"/>
                </a:solidFill>
              </a:rPr>
              <a:t> df.median()</a:t>
            </a:r>
            <a:r>
              <a:rPr lang="en-GB" dirty="0" smtClean="0"/>
              <a:t>,</a:t>
            </a:r>
            <a:r>
              <a:rPr lang="en-GB" dirty="0" smtClean="0">
                <a:solidFill>
                  <a:schemeClr val="tx2"/>
                </a:solidFill>
              </a:rPr>
              <a:t> df.mode() </a:t>
            </a:r>
            <a:r>
              <a:rPr lang="en-GB" dirty="0" smtClean="0"/>
              <a:t>with () or (axis = ‘columns’)</a:t>
            </a:r>
          </a:p>
          <a:p>
            <a:r>
              <a:rPr lang="en-GB" dirty="0" smtClean="0">
                <a:solidFill>
                  <a:schemeClr val="tx2"/>
                </a:solidFill>
              </a:rPr>
              <a:t>.describe()</a:t>
            </a:r>
            <a:r>
              <a:rPr lang="en-GB" dirty="0" smtClean="0"/>
              <a:t>,</a:t>
            </a:r>
            <a:r>
              <a:rPr lang="en-GB" dirty="0" smtClean="0">
                <a:solidFill>
                  <a:schemeClr val="tx2"/>
                </a:solidFill>
              </a:rPr>
              <a:t> .value_counts(), df.dtypes, df.count(), df.nunique</a:t>
            </a:r>
            <a:r>
              <a:rPr lang="en-GB" dirty="0" smtClean="0">
                <a:solidFill>
                  <a:schemeClr val="tx2"/>
                </a:solidFill>
              </a:rPr>
              <a:t>(), df.isnull().any(), </a:t>
            </a:r>
            <a:r>
              <a:rPr lang="en-GB" dirty="0" smtClean="0">
                <a:solidFill>
                  <a:schemeClr val="tx2"/>
                </a:solidFill>
              </a:rPr>
              <a:t>len(df) – df.count()</a:t>
            </a:r>
          </a:p>
          <a:p>
            <a:r>
              <a:rPr lang="en-GB" dirty="0">
                <a:solidFill>
                  <a:schemeClr val="tx2"/>
                </a:solidFill>
              </a:rPr>
              <a:t>d</a:t>
            </a:r>
            <a:r>
              <a:rPr lang="en-GB" dirty="0" smtClean="0">
                <a:solidFill>
                  <a:schemeClr val="tx2"/>
                </a:solidFill>
              </a:rPr>
              <a:t>f.var.duplicated().sum() </a:t>
            </a:r>
            <a:r>
              <a:rPr lang="en-GB" dirty="0" smtClean="0"/>
              <a:t>and</a:t>
            </a:r>
            <a:r>
              <a:rPr lang="en-GB" dirty="0" smtClean="0">
                <a:solidFill>
                  <a:schemeClr val="tx2"/>
                </a:solidFill>
              </a:rPr>
              <a:t> df.drop_duplicates(‘var’)</a:t>
            </a:r>
          </a:p>
          <a:p>
            <a:r>
              <a:rPr lang="en-GB" dirty="0" smtClean="0">
                <a:solidFill>
                  <a:schemeClr val="tx2"/>
                </a:solidFill>
              </a:rPr>
              <a:t>.hist()</a:t>
            </a:r>
            <a:r>
              <a:rPr lang="en-GB" dirty="0" smtClean="0"/>
              <a:t>,</a:t>
            </a:r>
            <a:r>
              <a:rPr lang="en-GB" dirty="0" smtClean="0">
                <a:solidFill>
                  <a:schemeClr val="tx2"/>
                </a:solidFill>
              </a:rPr>
              <a:t> .boxplot()</a:t>
            </a:r>
            <a:r>
              <a:rPr lang="en-GB" dirty="0" smtClean="0"/>
              <a:t>,</a:t>
            </a:r>
            <a:r>
              <a:rPr lang="en-GB" dirty="0" smtClean="0">
                <a:solidFill>
                  <a:schemeClr val="tx2"/>
                </a:solidFill>
              </a:rPr>
              <a:t> .</a:t>
            </a:r>
            <a:r>
              <a:rPr lang="en-GB" dirty="0">
                <a:solidFill>
                  <a:schemeClr val="tx2"/>
                </a:solidFill>
              </a:rPr>
              <a:t>c</a:t>
            </a:r>
            <a:r>
              <a:rPr lang="en-GB" dirty="0" smtClean="0">
                <a:solidFill>
                  <a:schemeClr val="tx2"/>
                </a:solidFill>
              </a:rPr>
              <a:t>rosstab()</a:t>
            </a:r>
            <a:r>
              <a:rPr lang="en-GB" dirty="0" smtClean="0"/>
              <a:t>,</a:t>
            </a:r>
            <a:r>
              <a:rPr lang="en-GB" dirty="0" smtClean="0">
                <a:solidFill>
                  <a:schemeClr val="tx2"/>
                </a:solidFill>
              </a:rPr>
              <a:t> .plot()</a:t>
            </a:r>
          </a:p>
          <a:p>
            <a:pPr lvl="1"/>
            <a:r>
              <a:rPr lang="en-GB" dirty="0"/>
              <a:t>i</a:t>
            </a:r>
            <a:r>
              <a:rPr lang="en-GB" dirty="0" smtClean="0"/>
              <a:t>f extremes are not outliers, consider a log transformation:</a:t>
            </a:r>
          </a:p>
          <a:p>
            <a:pPr lvl="1"/>
            <a:r>
              <a:rPr lang="en-GB" dirty="0">
                <a:solidFill>
                  <a:schemeClr val="tx2"/>
                </a:solidFill>
              </a:rPr>
              <a:t>df</a:t>
            </a:r>
            <a:r>
              <a:rPr lang="en-GB" dirty="0" smtClean="0">
                <a:solidFill>
                  <a:schemeClr val="tx2"/>
                </a:solidFill>
              </a:rPr>
              <a:t>[‘varlog</a:t>
            </a:r>
            <a:r>
              <a:rPr lang="en-GB" dirty="0">
                <a:solidFill>
                  <a:schemeClr val="tx2"/>
                </a:solidFill>
              </a:rPr>
              <a:t>'] = np.log(df</a:t>
            </a:r>
            <a:r>
              <a:rPr lang="en-GB" dirty="0" smtClean="0">
                <a:solidFill>
                  <a:schemeClr val="tx2"/>
                </a:solidFill>
              </a:rPr>
              <a:t>[‘var'])</a:t>
            </a:r>
            <a:endParaRPr lang="en-GB" dirty="0">
              <a:solidFill>
                <a:schemeClr val="tx2"/>
              </a:solidFill>
            </a:endParaRPr>
          </a:p>
          <a:p>
            <a:pPr lvl="1"/>
            <a:r>
              <a:rPr lang="en-GB" dirty="0">
                <a:solidFill>
                  <a:schemeClr val="tx2"/>
                </a:solidFill>
              </a:rPr>
              <a:t>df</a:t>
            </a:r>
            <a:r>
              <a:rPr lang="en-GB" dirty="0" smtClean="0">
                <a:solidFill>
                  <a:schemeClr val="tx2"/>
                </a:solidFill>
              </a:rPr>
              <a:t>[‘varlog</a:t>
            </a:r>
            <a:r>
              <a:rPr lang="en-GB" dirty="0">
                <a:solidFill>
                  <a:schemeClr val="tx2"/>
                </a:solidFill>
              </a:rPr>
              <a:t>'].hist(bins=20</a:t>
            </a:r>
            <a:r>
              <a:rPr lang="en-GB" dirty="0" smtClean="0"/>
              <a:t>)</a:t>
            </a:r>
          </a:p>
          <a:p>
            <a:r>
              <a:rPr lang="en-GB" dirty="0" smtClean="0"/>
              <a:t>If Gaussian, maybe </a:t>
            </a:r>
            <a:r>
              <a:rPr lang="en-GB" dirty="0"/>
              <a:t>use </a:t>
            </a:r>
            <a:r>
              <a:rPr lang="en-GB" dirty="0" smtClean="0">
                <a:solidFill>
                  <a:schemeClr val="tx2"/>
                </a:solidFill>
              </a:rPr>
              <a:t>sklearn.preprocessing.scale(data, </a:t>
            </a:r>
            <a:r>
              <a:rPr lang="en-GB" dirty="0">
                <a:solidFill>
                  <a:schemeClr val="tx2"/>
                </a:solidFill>
              </a:rPr>
              <a:t>axis=0, with_mean=True, with_std=True, copy=True</a:t>
            </a:r>
            <a:r>
              <a:rPr lang="en-GB" dirty="0" smtClean="0">
                <a:solidFill>
                  <a:schemeClr val="tx2"/>
                </a:solidFill>
              </a:rPr>
              <a:t>)</a:t>
            </a:r>
          </a:p>
          <a:p>
            <a:pPr lvl="1"/>
            <a:r>
              <a:rPr lang="en-GB" dirty="0" smtClean="0"/>
              <a:t>standardize = (raw-mu)/sigma … mu is average, sigma is std deviation</a:t>
            </a:r>
          </a:p>
          <a:p>
            <a:pPr lvl="1"/>
            <a:r>
              <a:rPr lang="en-GB" dirty="0" smtClean="0"/>
              <a:t>or normalise = (raw-min)/(max-min)</a:t>
            </a:r>
          </a:p>
          <a:p>
            <a:r>
              <a:rPr lang="en-GB" dirty="0">
                <a:solidFill>
                  <a:schemeClr val="tx2"/>
                </a:solidFill>
              </a:rPr>
              <a:t>d</a:t>
            </a:r>
            <a:r>
              <a:rPr lang="en-GB" dirty="0" smtClean="0">
                <a:solidFill>
                  <a:schemeClr val="tx2"/>
                </a:solidFill>
              </a:rPr>
              <a:t>f.query(‘a in b’) is equivalent to df[df.a.isin(df.b)]</a:t>
            </a:r>
          </a:p>
          <a:p>
            <a:r>
              <a:rPr lang="en-GB" dirty="0" smtClean="0">
                <a:solidFill>
                  <a:schemeClr val="tx2"/>
                </a:solidFill>
              </a:rPr>
              <a:t>df.apply(lambda </a:t>
            </a:r>
            <a:r>
              <a:rPr lang="en-GB" dirty="0">
                <a:solidFill>
                  <a:schemeClr val="tx2"/>
                </a:solidFill>
              </a:rPr>
              <a:t>x: sum(x.isnull()),axis=0</a:t>
            </a:r>
            <a:r>
              <a:rPr lang="en-GB" dirty="0" smtClean="0">
                <a:solidFill>
                  <a:schemeClr val="tx2"/>
                </a:solidFill>
              </a:rPr>
              <a:t>)</a:t>
            </a:r>
          </a:p>
          <a:p>
            <a:pPr lvl="1"/>
            <a:r>
              <a:rPr lang="en-GB" dirty="0"/>
              <a:t>c</a:t>
            </a:r>
            <a:r>
              <a:rPr lang="en-GB" dirty="0" smtClean="0"/>
              <a:t>heck for other values that could be mv in the context of the data, e.g. 0 or -1</a:t>
            </a:r>
          </a:p>
          <a:p>
            <a:pPr lvl="1"/>
            <a:r>
              <a:rPr lang="en-GB" dirty="0"/>
              <a:t>c</a:t>
            </a:r>
            <a:r>
              <a:rPr lang="en-GB" dirty="0" smtClean="0"/>
              <a:t>areful </a:t>
            </a:r>
            <a:r>
              <a:rPr lang="en-GB" dirty="0"/>
              <a:t>action: </a:t>
            </a:r>
            <a:r>
              <a:rPr lang="en-GB" dirty="0">
                <a:solidFill>
                  <a:schemeClr val="tx2"/>
                </a:solidFill>
              </a:rPr>
              <a:t>df</a:t>
            </a:r>
            <a:r>
              <a:rPr lang="en-GB" dirty="0" smtClean="0">
                <a:solidFill>
                  <a:schemeClr val="tx2"/>
                </a:solidFill>
              </a:rPr>
              <a:t>[‘varname'].</a:t>
            </a:r>
            <a:r>
              <a:rPr lang="en-GB" dirty="0">
                <a:solidFill>
                  <a:schemeClr val="tx2"/>
                </a:solidFill>
              </a:rPr>
              <a:t>fillna(df</a:t>
            </a:r>
            <a:r>
              <a:rPr lang="en-GB" dirty="0" smtClean="0">
                <a:solidFill>
                  <a:schemeClr val="tx2"/>
                </a:solidFill>
              </a:rPr>
              <a:t>[‘varname'].</a:t>
            </a:r>
            <a:r>
              <a:rPr lang="en-GB" dirty="0">
                <a:solidFill>
                  <a:schemeClr val="tx2"/>
                </a:solidFill>
              </a:rPr>
              <a:t>mean(), </a:t>
            </a:r>
            <a:r>
              <a:rPr lang="en-GB" dirty="0" smtClean="0">
                <a:solidFill>
                  <a:schemeClr val="tx2"/>
                </a:solidFill>
              </a:rPr>
              <a:t>inplace=True)</a:t>
            </a:r>
          </a:p>
          <a:p>
            <a:pPr lvl="1"/>
            <a:r>
              <a:rPr lang="en-GB" dirty="0"/>
              <a:t>o</a:t>
            </a:r>
            <a:r>
              <a:rPr lang="en-GB" dirty="0" smtClean="0"/>
              <a:t>r: </a:t>
            </a:r>
            <a:r>
              <a:rPr lang="en-GB" dirty="0" smtClean="0">
                <a:solidFill>
                  <a:schemeClr val="tx2"/>
                </a:solidFill>
              </a:rPr>
              <a:t>df[‘varname'].</a:t>
            </a:r>
            <a:r>
              <a:rPr lang="en-GB" dirty="0">
                <a:solidFill>
                  <a:schemeClr val="tx2"/>
                </a:solidFill>
              </a:rPr>
              <a:t>fillna('No',inplace=True</a:t>
            </a:r>
            <a:r>
              <a:rPr lang="en-GB" dirty="0" smtClean="0">
                <a:solidFill>
                  <a:schemeClr val="tx2"/>
                </a:solidFill>
              </a:rPr>
              <a:t>)</a:t>
            </a:r>
          </a:p>
          <a:p>
            <a:pPr lvl="1"/>
            <a:r>
              <a:rPr lang="en-GB" dirty="0"/>
              <a:t>f</a:t>
            </a:r>
            <a:r>
              <a:rPr lang="en-GB" dirty="0" smtClean="0"/>
              <a:t>or categorical</a:t>
            </a:r>
            <a:r>
              <a:rPr lang="en-GB" dirty="0" smtClean="0">
                <a:solidFill>
                  <a:schemeClr val="tx2"/>
                </a:solidFill>
              </a:rPr>
              <a:t>: df</a:t>
            </a:r>
            <a:r>
              <a:rPr lang="en-GB" dirty="0">
                <a:solidFill>
                  <a:schemeClr val="tx2"/>
                </a:solidFill>
              </a:rPr>
              <a:t>['Gender'].fillna(df['Gender'].mode()[0], inplace=True)</a:t>
            </a:r>
          </a:p>
          <a:p>
            <a:pPr lvl="1"/>
            <a:endParaRPr lang="en-GB" dirty="0" smtClean="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7984271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Session </a:t>
            </a:r>
            <a:r>
              <a:rPr lang="en-GB" dirty="0" smtClean="0"/>
              <a:t>4</a:t>
            </a:r>
            <a:endParaRPr lang="en-GB" dirty="0"/>
          </a:p>
        </p:txBody>
      </p:sp>
      <p:sp>
        <p:nvSpPr>
          <p:cNvPr id="3" name="Content Placeholder 2"/>
          <p:cNvSpPr>
            <a:spLocks noGrp="1"/>
          </p:cNvSpPr>
          <p:nvPr>
            <p:ph idx="1"/>
          </p:nvPr>
        </p:nvSpPr>
        <p:spPr/>
        <p:txBody>
          <a:bodyPr>
            <a:normAutofit fontScale="55000" lnSpcReduction="20000"/>
          </a:bodyPr>
          <a:lstStyle/>
          <a:p>
            <a:r>
              <a:rPr lang="en-GB" dirty="0">
                <a:solidFill>
                  <a:schemeClr val="tx2"/>
                </a:solidFill>
              </a:rPr>
              <a:t>ti.shape</a:t>
            </a:r>
            <a:r>
              <a:rPr lang="en-GB" dirty="0"/>
              <a:t> =&gt; (887, 8) or (1309, 14)</a:t>
            </a:r>
          </a:p>
          <a:p>
            <a:r>
              <a:rPr lang="en-GB" dirty="0">
                <a:solidFill>
                  <a:schemeClr val="tx2"/>
                </a:solidFill>
              </a:rPr>
              <a:t>ti.columns</a:t>
            </a:r>
            <a:r>
              <a:rPr lang="en-GB" dirty="0"/>
              <a:t> =&gt; 8 or 14 names</a:t>
            </a:r>
          </a:p>
          <a:p>
            <a:r>
              <a:rPr lang="en-GB" dirty="0">
                <a:solidFill>
                  <a:schemeClr val="tx2"/>
                </a:solidFill>
              </a:rPr>
              <a:t>ti.info() </a:t>
            </a:r>
            <a:r>
              <a:rPr lang="en-GB" dirty="0"/>
              <a:t>=&gt; range, columns, non-null and type</a:t>
            </a:r>
          </a:p>
          <a:p>
            <a:r>
              <a:rPr lang="en-GB" dirty="0">
                <a:solidFill>
                  <a:schemeClr val="tx2"/>
                </a:solidFill>
              </a:rPr>
              <a:t>ti.describe() </a:t>
            </a:r>
            <a:r>
              <a:rPr lang="en-GB" dirty="0"/>
              <a:t>=&gt; stats for numerical</a:t>
            </a:r>
          </a:p>
          <a:p>
            <a:r>
              <a:rPr lang="en-GB" dirty="0">
                <a:solidFill>
                  <a:schemeClr val="tx2"/>
                </a:solidFill>
              </a:rPr>
              <a:t>ti.head(10)</a:t>
            </a:r>
            <a:r>
              <a:rPr lang="en-GB" dirty="0"/>
              <a:t> =&gt; first 5 or specified</a:t>
            </a:r>
          </a:p>
          <a:p>
            <a:r>
              <a:rPr lang="en-GB" dirty="0">
                <a:solidFill>
                  <a:schemeClr val="tx2"/>
                </a:solidFill>
              </a:rPr>
              <a:t>ti.isnull().sum</a:t>
            </a:r>
            <a:r>
              <a:rPr lang="en-GB" dirty="0" smtClean="0">
                <a:solidFill>
                  <a:schemeClr val="tx2"/>
                </a:solidFill>
              </a:rPr>
              <a:t>()</a:t>
            </a:r>
            <a:endParaRPr lang="en-GB" dirty="0"/>
          </a:p>
          <a:p>
            <a:r>
              <a:rPr lang="en-GB" dirty="0">
                <a:solidFill>
                  <a:schemeClr val="tx2"/>
                </a:solidFill>
              </a:rPr>
              <a:t>ti.Age[33]=None </a:t>
            </a:r>
            <a:r>
              <a:rPr lang="en-GB" dirty="0"/>
              <a:t>and redo above (was 66.0) or </a:t>
            </a:r>
            <a:r>
              <a:rPr lang="en-GB" dirty="0" smtClean="0">
                <a:solidFill>
                  <a:schemeClr val="tx2"/>
                </a:solidFill>
              </a:rPr>
              <a:t>ti2.isnull().sum()</a:t>
            </a:r>
            <a:endParaRPr lang="en-GB" dirty="0"/>
          </a:p>
          <a:p>
            <a:r>
              <a:rPr lang="en-GB" dirty="0">
                <a:solidFill>
                  <a:schemeClr val="tx2"/>
                </a:solidFill>
              </a:rPr>
              <a:t>type(ti)</a:t>
            </a:r>
            <a:r>
              <a:rPr lang="en-GB" dirty="0"/>
              <a:t> =&gt; </a:t>
            </a:r>
            <a:r>
              <a:rPr lang="en-GB" dirty="0" smtClean="0"/>
              <a:t>Dataframe</a:t>
            </a:r>
            <a:endParaRPr lang="en-GB" dirty="0"/>
          </a:p>
          <a:p>
            <a:r>
              <a:rPr lang="en-GB" dirty="0">
                <a:solidFill>
                  <a:schemeClr val="tx2"/>
                </a:solidFill>
              </a:rPr>
              <a:t>type(ti.iloc[0]) </a:t>
            </a:r>
            <a:r>
              <a:rPr lang="en-GB" dirty="0"/>
              <a:t>=&gt; </a:t>
            </a:r>
            <a:r>
              <a:rPr lang="en-GB" dirty="0" smtClean="0"/>
              <a:t>series, i.e. a slice reduces the dimension</a:t>
            </a:r>
          </a:p>
          <a:p>
            <a:r>
              <a:rPr lang="en-GB" dirty="0" smtClean="0"/>
              <a:t>or </a:t>
            </a:r>
            <a:r>
              <a:rPr lang="en-GB" dirty="0" smtClean="0">
                <a:solidFill>
                  <a:schemeClr val="tx2"/>
                </a:solidFill>
              </a:rPr>
              <a:t>type(ti[[</a:t>
            </a:r>
            <a:r>
              <a:rPr lang="en-GB" dirty="0">
                <a:solidFill>
                  <a:schemeClr val="tx2"/>
                </a:solidFill>
              </a:rPr>
              <a:t>0</a:t>
            </a:r>
            <a:r>
              <a:rPr lang="en-GB" dirty="0" smtClean="0">
                <a:solidFill>
                  <a:schemeClr val="tx2"/>
                </a:solidFill>
              </a:rPr>
              <a:t>]]) </a:t>
            </a:r>
            <a:r>
              <a:rPr lang="en-GB" dirty="0" smtClean="0"/>
              <a:t>=&gt; DataFrame</a:t>
            </a:r>
            <a:endParaRPr lang="en-GB" dirty="0"/>
          </a:p>
          <a:p>
            <a:r>
              <a:rPr lang="en-GB" dirty="0" smtClean="0">
                <a:solidFill>
                  <a:schemeClr val="tx2"/>
                </a:solidFill>
              </a:rPr>
              <a:t>ti.iloc[0,1] </a:t>
            </a:r>
            <a:r>
              <a:rPr lang="en-GB" dirty="0" smtClean="0"/>
              <a:t>v</a:t>
            </a:r>
            <a:r>
              <a:rPr lang="en-GB" dirty="0" smtClean="0">
                <a:solidFill>
                  <a:schemeClr val="tx2"/>
                </a:solidFill>
              </a:rPr>
              <a:t> ti.iloc[[</a:t>
            </a:r>
            <a:r>
              <a:rPr lang="en-GB" dirty="0">
                <a:solidFill>
                  <a:schemeClr val="tx2"/>
                </a:solidFill>
              </a:rPr>
              <a:t>0,1</a:t>
            </a:r>
            <a:r>
              <a:rPr lang="en-GB" dirty="0" smtClean="0">
                <a:solidFill>
                  <a:schemeClr val="tx2"/>
                </a:solidFill>
              </a:rPr>
              <a:t>]] </a:t>
            </a:r>
            <a:r>
              <a:rPr lang="en-GB" dirty="0" smtClean="0"/>
              <a:t>=&gt; one number or two rows</a:t>
            </a:r>
            <a:endParaRPr lang="en-GB" dirty="0"/>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551679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Merging and stacking</a:t>
            </a:r>
            <a:endParaRPr lang="en-GB" dirty="0"/>
          </a:p>
        </p:txBody>
      </p:sp>
      <p:sp>
        <p:nvSpPr>
          <p:cNvPr id="3" name="Content Placeholder 2"/>
          <p:cNvSpPr>
            <a:spLocks noGrp="1"/>
          </p:cNvSpPr>
          <p:nvPr>
            <p:ph idx="1"/>
          </p:nvPr>
        </p:nvSpPr>
        <p:spPr/>
        <p:txBody>
          <a:bodyPr/>
          <a:lstStyle/>
          <a:p>
            <a:r>
              <a:rPr lang="en-GB" dirty="0" smtClean="0"/>
              <a:t>On index: </a:t>
            </a:r>
            <a:r>
              <a:rPr lang="en-GB" dirty="0" smtClean="0">
                <a:solidFill>
                  <a:schemeClr val="tx2"/>
                </a:solidFill>
              </a:rPr>
              <a:t>pd.merge(df2, df2, on=‘id’)</a:t>
            </a:r>
          </a:p>
          <a:p>
            <a:pPr lvl="1"/>
            <a:r>
              <a:rPr lang="en-GB" dirty="0"/>
              <a:t>o</a:t>
            </a:r>
            <a:r>
              <a:rPr lang="en-GB" dirty="0" smtClean="0"/>
              <a:t>r </a:t>
            </a:r>
            <a:r>
              <a:rPr lang="en-GB" dirty="0" smtClean="0">
                <a:solidFill>
                  <a:schemeClr val="tx2"/>
                </a:solidFill>
              </a:rPr>
              <a:t>left_on</a:t>
            </a:r>
            <a:r>
              <a:rPr lang="en-GB" dirty="0" smtClean="0"/>
              <a:t> and </a:t>
            </a:r>
            <a:r>
              <a:rPr lang="en-GB" dirty="0" smtClean="0">
                <a:solidFill>
                  <a:schemeClr val="tx2"/>
                </a:solidFill>
              </a:rPr>
              <a:t>right_on = list </a:t>
            </a:r>
            <a:r>
              <a:rPr lang="en-GB" dirty="0" smtClean="0"/>
              <a:t>… for columns</a:t>
            </a:r>
          </a:p>
          <a:p>
            <a:pPr lvl="1"/>
            <a:r>
              <a:rPr lang="en-GB" dirty="0"/>
              <a:t>o</a:t>
            </a:r>
            <a:r>
              <a:rPr lang="en-GB" dirty="0" smtClean="0"/>
              <a:t>r </a:t>
            </a:r>
            <a:r>
              <a:rPr lang="en-GB" dirty="0" smtClean="0">
                <a:solidFill>
                  <a:schemeClr val="tx2"/>
                </a:solidFill>
              </a:rPr>
              <a:t>left_index</a:t>
            </a:r>
            <a:r>
              <a:rPr lang="en-GB" dirty="0" smtClean="0"/>
              <a:t> and </a:t>
            </a:r>
            <a:r>
              <a:rPr lang="en-GB" dirty="0" smtClean="0">
                <a:solidFill>
                  <a:schemeClr val="tx2"/>
                </a:solidFill>
              </a:rPr>
              <a:t>right_index = True </a:t>
            </a:r>
            <a:r>
              <a:rPr lang="en-GB" dirty="0" smtClean="0"/>
              <a:t>… for indices</a:t>
            </a:r>
          </a:p>
          <a:p>
            <a:r>
              <a:rPr lang="en-GB" dirty="0">
                <a:solidFill>
                  <a:schemeClr val="tx2"/>
                </a:solidFill>
              </a:rPr>
              <a:t>p</a:t>
            </a:r>
            <a:r>
              <a:rPr lang="en-GB" dirty="0" smtClean="0">
                <a:solidFill>
                  <a:schemeClr val="tx2"/>
                </a:solidFill>
              </a:rPr>
              <a:t>d.concat([df1, df2, df3]) </a:t>
            </a:r>
            <a:r>
              <a:rPr lang="en-GB" dirty="0" smtClean="0"/>
              <a:t>… top to bottom</a:t>
            </a:r>
          </a:p>
          <a:p>
            <a:r>
              <a:rPr lang="en-GB" dirty="0" smtClean="0">
                <a:solidFill>
                  <a:schemeClr val="tx2"/>
                </a:solidFill>
              </a:rPr>
              <a:t>df1.join(df2, suffix=‘text to add to col to stop match’) </a:t>
            </a:r>
            <a:r>
              <a:rPr lang="en-GB" dirty="0" smtClean="0"/>
              <a:t>… side by side</a:t>
            </a:r>
          </a:p>
          <a:p>
            <a:r>
              <a:rPr lang="en-GB" dirty="0">
                <a:solidFill>
                  <a:schemeClr val="tx2"/>
                </a:solidFill>
              </a:rPr>
              <a:t>d</a:t>
            </a:r>
            <a:r>
              <a:rPr lang="en-GB" dirty="0" smtClean="0">
                <a:solidFill>
                  <a:schemeClr val="tx2"/>
                </a:solidFill>
              </a:rPr>
              <a:t>f1.combine_first(df2)</a:t>
            </a:r>
            <a:r>
              <a:rPr lang="en-GB" dirty="0" smtClean="0"/>
              <a:t> … new df which expands df1 indices with df2</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9828393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Methods 1</a:t>
            </a:r>
            <a:endParaRPr lang="en-GB" dirty="0"/>
          </a:p>
        </p:txBody>
      </p:sp>
      <p:sp>
        <p:nvSpPr>
          <p:cNvPr id="3" name="Content Placeholder 2"/>
          <p:cNvSpPr>
            <a:spLocks noGrp="1"/>
          </p:cNvSpPr>
          <p:nvPr>
            <p:ph idx="1"/>
          </p:nvPr>
        </p:nvSpPr>
        <p:spPr/>
        <p:txBody>
          <a:bodyPr>
            <a:normAutofit/>
          </a:bodyPr>
          <a:lstStyle/>
          <a:p>
            <a:r>
              <a:rPr lang="en-GB" dirty="0" smtClean="0"/>
              <a:t>.append(element)	.clear</a:t>
            </a:r>
            <a:r>
              <a:rPr lang="en-GB" dirty="0"/>
              <a:t>() </a:t>
            </a:r>
            <a:r>
              <a:rPr lang="en-GB" dirty="0" smtClean="0"/>
              <a:t>		.</a:t>
            </a:r>
            <a:r>
              <a:rPr lang="en-GB" dirty="0"/>
              <a:t>copy</a:t>
            </a:r>
            <a:r>
              <a:rPr lang="en-GB" dirty="0" smtClean="0"/>
              <a:t>()</a:t>
            </a:r>
            <a:endParaRPr lang="en-GB" dirty="0"/>
          </a:p>
          <a:p>
            <a:r>
              <a:rPr lang="en-GB" dirty="0" smtClean="0"/>
              <a:t>.index()	</a:t>
            </a:r>
            <a:r>
              <a:rPr lang="en-GB" dirty="0"/>
              <a:t>	.insert(pos</a:t>
            </a:r>
            <a:r>
              <a:rPr lang="en-GB" dirty="0" smtClean="0"/>
              <a:t>)</a:t>
            </a:r>
            <a:r>
              <a:rPr lang="en-GB" dirty="0"/>
              <a:t>	</a:t>
            </a:r>
            <a:r>
              <a:rPr lang="en-GB" dirty="0" smtClean="0"/>
              <a:t>	.remove(value)</a:t>
            </a:r>
            <a:endParaRPr lang="en-GB" dirty="0"/>
          </a:p>
          <a:p>
            <a:r>
              <a:rPr lang="en-GB" dirty="0" smtClean="0"/>
              <a:t>.pop(pos)	 	.count(value)		.str.replace</a:t>
            </a:r>
            <a:r>
              <a:rPr lang="en-GB" dirty="0"/>
              <a:t>([old list], [new list</a:t>
            </a:r>
            <a:r>
              <a:rPr lang="en-GB" dirty="0" smtClean="0"/>
              <a:t>])</a:t>
            </a:r>
          </a:p>
          <a:p>
            <a:r>
              <a:rPr lang="en-GB" dirty="0" smtClean="0"/>
              <a:t>.keys(dict)		.values(dict)		.extend()</a:t>
            </a:r>
          </a:p>
          <a:p>
            <a:r>
              <a:rPr lang="en-GB" dirty="0" smtClean="0"/>
              <a:t>df.apply()</a:t>
            </a:r>
            <a:r>
              <a:rPr lang="en-GB" dirty="0"/>
              <a:t>	</a:t>
            </a:r>
            <a:r>
              <a:rPr lang="en-GB" dirty="0" smtClean="0"/>
              <a:t>	.groupby()		.reverse()</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11203946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Methods 2</a:t>
            </a:r>
            <a:endParaRPr lang="en-GB" dirty="0"/>
          </a:p>
        </p:txBody>
      </p:sp>
      <p:sp>
        <p:nvSpPr>
          <p:cNvPr id="3" name="Content Placeholder 2"/>
          <p:cNvSpPr>
            <a:spLocks noGrp="1"/>
          </p:cNvSpPr>
          <p:nvPr>
            <p:ph idx="1"/>
          </p:nvPr>
        </p:nvSpPr>
        <p:spPr/>
        <p:txBody>
          <a:bodyPr/>
          <a:lstStyle/>
          <a:p>
            <a:r>
              <a:rPr lang="en-GB" dirty="0" smtClean="0"/>
              <a:t>.map(fn, list) applies fn to a list</a:t>
            </a:r>
          </a:p>
          <a:p>
            <a:r>
              <a:rPr lang="en-GB" dirty="0" smtClean="0"/>
              <a:t>.reduce(fn, list) result after computation on a list</a:t>
            </a:r>
          </a:p>
          <a:p>
            <a:r>
              <a:rPr lang="en-GB" dirty="0" smtClean="0"/>
              <a:t>.filter(fn, list) returns a list where the fn is true</a:t>
            </a:r>
          </a:p>
          <a:p>
            <a:r>
              <a:rPr lang="en-GB" dirty="0" smtClean="0"/>
              <a:t>.aggregate() v .filter() v .transform()</a:t>
            </a:r>
          </a:p>
          <a:p>
            <a:pPr lvl="1"/>
            <a:r>
              <a:rPr lang="en-GB" dirty="0" smtClean="0"/>
              <a:t>1 value, subset, new values for all rows</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pic>
        <p:nvPicPr>
          <p:cNvPr id="5" name="Picture 4"/>
          <p:cNvPicPr>
            <a:picLocks noChangeAspect="1"/>
          </p:cNvPicPr>
          <p:nvPr/>
        </p:nvPicPr>
        <p:blipFill>
          <a:blip r:embed="rId4"/>
          <a:stretch>
            <a:fillRect/>
          </a:stretch>
        </p:blipFill>
        <p:spPr>
          <a:xfrm>
            <a:off x="7889067" y="4146310"/>
            <a:ext cx="2952657" cy="1324626"/>
          </a:xfrm>
          <a:prstGeom prst="rect">
            <a:avLst/>
          </a:prstGeom>
        </p:spPr>
      </p:pic>
      <p:pic>
        <p:nvPicPr>
          <p:cNvPr id="6" name="Picture 5"/>
          <p:cNvPicPr>
            <a:picLocks noChangeAspect="1"/>
          </p:cNvPicPr>
          <p:nvPr/>
        </p:nvPicPr>
        <p:blipFill>
          <a:blip r:embed="rId5"/>
          <a:stretch>
            <a:fillRect/>
          </a:stretch>
        </p:blipFill>
        <p:spPr>
          <a:xfrm>
            <a:off x="7889067" y="2613051"/>
            <a:ext cx="2952657" cy="1326120"/>
          </a:xfrm>
          <a:prstGeom prst="rect">
            <a:avLst/>
          </a:prstGeom>
        </p:spPr>
      </p:pic>
    </p:spTree>
    <p:extLst>
      <p:ext uri="{BB962C8B-B14F-4D97-AF65-F5344CB8AC3E}">
        <p14:creationId xmlns:p14="http://schemas.microsoft.com/office/powerpoint/2010/main" val="909469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Methods 3</a:t>
            </a:r>
            <a:endParaRPr lang="en-GB" dirty="0"/>
          </a:p>
        </p:txBody>
      </p:sp>
      <p:sp>
        <p:nvSpPr>
          <p:cNvPr id="3" name="Content Placeholder 2"/>
          <p:cNvSpPr>
            <a:spLocks noGrp="1"/>
          </p:cNvSpPr>
          <p:nvPr>
            <p:ph idx="1"/>
          </p:nvPr>
        </p:nvSpPr>
        <p:spPr/>
        <p:txBody>
          <a:bodyPr>
            <a:normAutofit fontScale="92500"/>
          </a:bodyPr>
          <a:lstStyle/>
          <a:p>
            <a:r>
              <a:rPr lang="en-GB" dirty="0" smtClean="0"/>
              <a:t>list1.sort() v </a:t>
            </a:r>
            <a:r>
              <a:rPr lang="en-GB" dirty="0" smtClean="0">
                <a:solidFill>
                  <a:schemeClr val="tx2"/>
                </a:solidFill>
              </a:rPr>
              <a:t>y = sorted(x</a:t>
            </a:r>
            <a:r>
              <a:rPr lang="en-GB" dirty="0">
                <a:solidFill>
                  <a:schemeClr val="tx2"/>
                </a:solidFill>
              </a:rPr>
              <a:t>) </a:t>
            </a:r>
            <a:r>
              <a:rPr lang="en-GB" dirty="0" smtClean="0"/>
              <a:t>default is</a:t>
            </a:r>
            <a:r>
              <a:rPr lang="en-GB" dirty="0" smtClean="0">
                <a:solidFill>
                  <a:schemeClr val="tx2"/>
                </a:solidFill>
              </a:rPr>
              <a:t> </a:t>
            </a:r>
            <a:r>
              <a:rPr lang="en-GB" dirty="0" smtClean="0"/>
              <a:t>increase </a:t>
            </a:r>
            <a:r>
              <a:rPr lang="en-GB" dirty="0"/>
              <a:t>by size, alphabetical (</a:t>
            </a:r>
            <a:r>
              <a:rPr lang="en-GB" dirty="0" smtClean="0"/>
              <a:t>caps </a:t>
            </a:r>
            <a:r>
              <a:rPr lang="en-GB" dirty="0"/>
              <a:t>first) or </a:t>
            </a:r>
            <a:r>
              <a:rPr lang="en-GB" dirty="0" smtClean="0"/>
              <a:t>key</a:t>
            </a:r>
          </a:p>
          <a:p>
            <a:r>
              <a:rPr lang="en-GB" dirty="0" smtClean="0"/>
              <a:t>df.sort_index(axis, level, ascending, inplace, kind, na_position, sort_remaining, by)</a:t>
            </a:r>
          </a:p>
          <a:p>
            <a:r>
              <a:rPr lang="en-GB" dirty="0" smtClean="0"/>
              <a:t>df.rank() using method=average, min, max, first, dense</a:t>
            </a:r>
          </a:p>
          <a:p>
            <a:r>
              <a:rPr lang="en-GB" dirty="0" smtClean="0"/>
              <a:t>.mean(), .std(axis=1), .quantile(0.05)</a:t>
            </a:r>
          </a:p>
          <a:p>
            <a:r>
              <a:rPr lang="en-GB" dirty="0" smtClean="0"/>
              <a:t>.corr(), .cov(), .corrwith()</a:t>
            </a:r>
          </a:p>
          <a:p>
            <a:r>
              <a:rPr lang="en-GB" dirty="0" smtClean="0"/>
              <a:t>.unique(), .isin([‘string’])</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837395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Session </a:t>
            </a:r>
            <a:r>
              <a:rPr lang="en-GB" dirty="0" smtClean="0"/>
              <a:t>5</a:t>
            </a:r>
            <a:endParaRPr lang="en-GB" dirty="0"/>
          </a:p>
        </p:txBody>
      </p:sp>
      <p:sp>
        <p:nvSpPr>
          <p:cNvPr id="3" name="Content Placeholder 2"/>
          <p:cNvSpPr>
            <a:spLocks noGrp="1"/>
          </p:cNvSpPr>
          <p:nvPr>
            <p:ph idx="1"/>
          </p:nvPr>
        </p:nvSpPr>
        <p:spPr/>
        <p:txBody>
          <a:bodyPr/>
          <a:lstStyle/>
          <a:p>
            <a:r>
              <a:rPr lang="en-GB" dirty="0">
                <a:solidFill>
                  <a:schemeClr val="tx2"/>
                </a:solidFill>
              </a:rPr>
              <a:t>ti.Age.duplicated().head() </a:t>
            </a:r>
            <a:r>
              <a:rPr lang="en-GB" dirty="0"/>
              <a:t>v </a:t>
            </a:r>
            <a:r>
              <a:rPr lang="en-GB" dirty="0">
                <a:solidFill>
                  <a:schemeClr val="tx2"/>
                </a:solidFill>
              </a:rPr>
              <a:t>ti.Age.head() </a:t>
            </a:r>
            <a:r>
              <a:rPr lang="en-GB" dirty="0"/>
              <a:t>=&gt; 5</a:t>
            </a:r>
            <a:r>
              <a:rPr lang="en-GB" baseline="30000" dirty="0"/>
              <a:t>th</a:t>
            </a:r>
            <a:endParaRPr lang="en-GB" dirty="0"/>
          </a:p>
          <a:p>
            <a:r>
              <a:rPr lang="en-GB" dirty="0">
                <a:solidFill>
                  <a:schemeClr val="tx2"/>
                </a:solidFill>
              </a:rPr>
              <a:t>ti.Age.head() </a:t>
            </a:r>
            <a:r>
              <a:rPr lang="en-GB" dirty="0"/>
              <a:t>v </a:t>
            </a:r>
            <a:r>
              <a:rPr lang="en-GB" dirty="0">
                <a:solidFill>
                  <a:schemeClr val="tx2"/>
                </a:solidFill>
              </a:rPr>
              <a:t>ti.Age.rank().head() </a:t>
            </a:r>
            <a:r>
              <a:rPr lang="en-GB" dirty="0"/>
              <a:t>=&gt; value or position</a:t>
            </a:r>
          </a:p>
          <a:p>
            <a:r>
              <a:rPr lang="en-GB" dirty="0">
                <a:solidFill>
                  <a:schemeClr val="tx2"/>
                </a:solidFill>
              </a:rPr>
              <a:t>ti.Age.mean() </a:t>
            </a:r>
            <a:r>
              <a:rPr lang="en-GB" dirty="0"/>
              <a:t>or median or mode or sum or count etc</a:t>
            </a:r>
            <a:r>
              <a:rPr lang="en-GB" dirty="0" smtClean="0"/>
              <a:t>…</a:t>
            </a:r>
            <a:endParaRPr lang="en-GB" dirty="0"/>
          </a:p>
          <a:p>
            <a:r>
              <a:rPr lang="en-GB" dirty="0">
                <a:solidFill>
                  <a:schemeClr val="tx2"/>
                </a:solidFill>
              </a:rPr>
              <a:t>ti.Age.corr(ti.Survived)</a:t>
            </a:r>
            <a:r>
              <a:rPr lang="en-GB" dirty="0"/>
              <a:t> v </a:t>
            </a:r>
            <a:r>
              <a:rPr lang="en-GB" dirty="0">
                <a:solidFill>
                  <a:schemeClr val="tx2"/>
                </a:solidFill>
              </a:rPr>
              <a:t>Pclass.corr</a:t>
            </a:r>
            <a:r>
              <a:rPr lang="en-GB" dirty="0"/>
              <a:t> =&gt; -0.06, -0.34</a:t>
            </a:r>
          </a:p>
          <a:p>
            <a:r>
              <a:rPr lang="en-GB" dirty="0">
                <a:solidFill>
                  <a:schemeClr val="tx2"/>
                </a:solidFill>
              </a:rPr>
              <a:t>ti.Pclass.unique() </a:t>
            </a:r>
            <a:r>
              <a:rPr lang="en-GB" dirty="0"/>
              <a:t>=&gt; [3,1,2]</a:t>
            </a:r>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42381142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Session </a:t>
            </a:r>
            <a:r>
              <a:rPr lang="en-GB" dirty="0" smtClean="0"/>
              <a:t>6</a:t>
            </a:r>
            <a:endParaRPr lang="en-GB" dirty="0"/>
          </a:p>
        </p:txBody>
      </p:sp>
      <p:sp>
        <p:nvSpPr>
          <p:cNvPr id="3" name="Content Placeholder 2"/>
          <p:cNvSpPr>
            <a:spLocks noGrp="1"/>
          </p:cNvSpPr>
          <p:nvPr>
            <p:ph idx="1"/>
          </p:nvPr>
        </p:nvSpPr>
        <p:spPr/>
        <p:txBody>
          <a:bodyPr>
            <a:normAutofit fontScale="55000" lnSpcReduction="20000"/>
          </a:bodyPr>
          <a:lstStyle/>
          <a:p>
            <a:r>
              <a:rPr lang="en-GB" dirty="0">
                <a:solidFill>
                  <a:schemeClr val="tx2"/>
                </a:solidFill>
              </a:rPr>
              <a:t>ti[['Pclass', 'Survived']].groupby(['Pclass']).mean().sort_values(by='Survived', ascending=False</a:t>
            </a:r>
            <a:r>
              <a:rPr lang="en-GB" dirty="0" smtClean="0">
                <a:solidFill>
                  <a:schemeClr val="tx2"/>
                </a:solidFill>
              </a:rPr>
              <a:t>)</a:t>
            </a:r>
            <a:endParaRPr lang="en-GB" dirty="0">
              <a:solidFill>
                <a:schemeClr val="tx2"/>
              </a:solidFill>
            </a:endParaRPr>
          </a:p>
          <a:p>
            <a:r>
              <a:rPr lang="en-GB" dirty="0">
                <a:solidFill>
                  <a:schemeClr val="tx2"/>
                </a:solidFill>
              </a:rPr>
              <a:t>ti[['Sex', 'Survived']].groupby(['Sex']).mean().sort_values(by='Survived', ascending=False</a:t>
            </a:r>
            <a:r>
              <a:rPr lang="en-GB" dirty="0" smtClean="0">
                <a:solidFill>
                  <a:schemeClr val="tx2"/>
                </a:solidFill>
              </a:rPr>
              <a:t>)</a:t>
            </a:r>
            <a:endParaRPr lang="en-GB" dirty="0">
              <a:solidFill>
                <a:schemeClr val="tx2"/>
              </a:solidFill>
            </a:endParaRPr>
          </a:p>
          <a:p>
            <a:r>
              <a:rPr lang="en-GB" dirty="0">
                <a:solidFill>
                  <a:schemeClr val="tx2"/>
                </a:solidFill>
              </a:rPr>
              <a:t>ti[['Siblings/Spouses Aboard', 'Survived']].groupby(['Siblings/Spouses Aboard']).mean().sort_values(by='Survived', ascending=False</a:t>
            </a:r>
            <a:r>
              <a:rPr lang="en-GB" dirty="0" smtClean="0">
                <a:solidFill>
                  <a:schemeClr val="tx2"/>
                </a:solidFill>
              </a:rPr>
              <a:t>)</a:t>
            </a:r>
            <a:endParaRPr lang="en-GB" dirty="0">
              <a:solidFill>
                <a:schemeClr val="tx2"/>
              </a:solidFill>
            </a:endParaRPr>
          </a:p>
          <a:p>
            <a:r>
              <a:rPr lang="en-GB" dirty="0">
                <a:solidFill>
                  <a:schemeClr val="tx2"/>
                </a:solidFill>
              </a:rPr>
              <a:t>ti[[' Parents/Children Aboard', 'Survived']].groupby(['Parents/Children Aboard']).mean().sort_values(by='Survived', ascending=False</a:t>
            </a:r>
            <a:r>
              <a:rPr lang="en-GB" dirty="0" smtClean="0">
                <a:solidFill>
                  <a:schemeClr val="tx2"/>
                </a:solidFill>
              </a:rPr>
              <a:t>)</a:t>
            </a:r>
            <a:endParaRPr lang="en-GB" dirty="0">
              <a:solidFill>
                <a:schemeClr val="tx2"/>
              </a:solidFill>
            </a:endParaRPr>
          </a:p>
          <a:p>
            <a:r>
              <a:rPr lang="en-GB" dirty="0">
                <a:solidFill>
                  <a:schemeClr val="tx2"/>
                </a:solidFill>
              </a:rPr>
              <a:t>ti.Name.str.split().str[0].unique() </a:t>
            </a:r>
            <a:r>
              <a:rPr lang="en-GB" dirty="0"/>
              <a:t>=&gt; 17 </a:t>
            </a:r>
            <a:r>
              <a:rPr lang="en-GB" dirty="0" smtClean="0"/>
              <a:t>titles</a:t>
            </a:r>
            <a:endParaRPr lang="en-GB" dirty="0"/>
          </a:p>
          <a:p>
            <a:r>
              <a:rPr lang="en-GB" dirty="0">
                <a:solidFill>
                  <a:schemeClr val="tx2"/>
                </a:solidFill>
              </a:rPr>
              <a:t>ti.Name.str.split().str[0].value_counts() </a:t>
            </a:r>
            <a:r>
              <a:rPr lang="en-GB" dirty="0"/>
              <a:t>=&gt; </a:t>
            </a:r>
            <a:r>
              <a:rPr lang="en-GB" dirty="0" smtClean="0"/>
              <a:t>frequency</a:t>
            </a:r>
            <a:endParaRPr lang="en-GB" dirty="0"/>
          </a:p>
          <a:p>
            <a:r>
              <a:rPr lang="en-GB" dirty="0">
                <a:solidFill>
                  <a:schemeClr val="tx2"/>
                </a:solidFill>
              </a:rPr>
              <a:t>ti[ti.Name.str.split().str[0]=='the']</a:t>
            </a:r>
            <a:r>
              <a:rPr lang="en-GB" dirty="0"/>
              <a:t> =&gt; the Countess of </a:t>
            </a:r>
            <a:r>
              <a:rPr lang="en-GB" dirty="0" smtClean="0"/>
              <a:t>…</a:t>
            </a:r>
          </a:p>
          <a:p>
            <a:r>
              <a:rPr lang="en-GB" dirty="0" smtClean="0"/>
              <a:t>Missing values:</a:t>
            </a:r>
            <a:endParaRPr lang="en-GB" dirty="0"/>
          </a:p>
          <a:p>
            <a:pPr lvl="1"/>
            <a:r>
              <a:rPr lang="en-GB" dirty="0">
                <a:solidFill>
                  <a:schemeClr val="tx2"/>
                </a:solidFill>
              </a:rPr>
              <a:t>t</a:t>
            </a:r>
            <a:r>
              <a:rPr lang="en-GB" dirty="0" smtClean="0">
                <a:solidFill>
                  <a:schemeClr val="tx2"/>
                </a:solidFill>
              </a:rPr>
              <a:t>ot = ti2.isnull</a:t>
            </a:r>
            <a:r>
              <a:rPr lang="en-GB" dirty="0">
                <a:solidFill>
                  <a:schemeClr val="tx2"/>
                </a:solidFill>
              </a:rPr>
              <a:t>().sum().sort_values(ascending=False)</a:t>
            </a:r>
          </a:p>
          <a:p>
            <a:pPr lvl="1"/>
            <a:r>
              <a:rPr lang="en-GB" dirty="0">
                <a:solidFill>
                  <a:schemeClr val="tx2"/>
                </a:solidFill>
              </a:rPr>
              <a:t>p</a:t>
            </a:r>
            <a:r>
              <a:rPr lang="en-GB" dirty="0" smtClean="0">
                <a:solidFill>
                  <a:schemeClr val="tx2"/>
                </a:solidFill>
              </a:rPr>
              <a:t>erc = (</a:t>
            </a:r>
            <a:r>
              <a:rPr lang="en-GB" dirty="0">
                <a:solidFill>
                  <a:schemeClr val="tx2"/>
                </a:solidFill>
              </a:rPr>
              <a:t>round(ti2.isnull().sum()/ti2.isnull().count()*100,1)).sort_values(ascending=False)</a:t>
            </a:r>
          </a:p>
          <a:p>
            <a:pPr lvl="1"/>
            <a:r>
              <a:rPr lang="en-GB" dirty="0">
                <a:solidFill>
                  <a:schemeClr val="tx2"/>
                </a:solidFill>
              </a:rPr>
              <a:t>p</a:t>
            </a:r>
            <a:r>
              <a:rPr lang="en-GB" dirty="0" smtClean="0">
                <a:solidFill>
                  <a:schemeClr val="tx2"/>
                </a:solidFill>
              </a:rPr>
              <a:t>rofile = pd.concat</a:t>
            </a:r>
            <a:r>
              <a:rPr lang="en-GB" dirty="0">
                <a:solidFill>
                  <a:schemeClr val="tx2"/>
                </a:solidFill>
              </a:rPr>
              <a:t>([tot,perc], axis=1, keys=['Total','%'])</a:t>
            </a:r>
          </a:p>
          <a:p>
            <a:pPr lvl="1"/>
            <a:r>
              <a:rPr lang="en-GB" dirty="0">
                <a:solidFill>
                  <a:schemeClr val="tx2"/>
                </a:solidFill>
              </a:rPr>
              <a:t>p</a:t>
            </a:r>
            <a:r>
              <a:rPr lang="en-GB" dirty="0" smtClean="0">
                <a:solidFill>
                  <a:schemeClr val="tx2"/>
                </a:solidFill>
              </a:rPr>
              <a:t>rofile</a:t>
            </a:r>
            <a:r>
              <a:rPr lang="en-GB" dirty="0" smtClean="0"/>
              <a:t> </a:t>
            </a:r>
            <a:r>
              <a:rPr lang="en-GB" dirty="0"/>
              <a:t>=&gt; 7 x mv% and 7 x 0% … fill, drop or tricky </a:t>
            </a:r>
            <a:r>
              <a:rPr lang="en-GB" dirty="0" smtClean="0"/>
              <a:t>decision on how to clean and knock-on effects</a:t>
            </a:r>
            <a:endParaRPr lang="en-GB" dirty="0"/>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19166399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 and Conditionals 1</a:t>
            </a:r>
            <a:endParaRPr lang="en-GB" dirty="0"/>
          </a:p>
        </p:txBody>
      </p:sp>
      <p:sp>
        <p:nvSpPr>
          <p:cNvPr id="3" name="Content Placeholder 2"/>
          <p:cNvSpPr>
            <a:spLocks noGrp="1"/>
          </p:cNvSpPr>
          <p:nvPr>
            <p:ph idx="1"/>
          </p:nvPr>
        </p:nvSpPr>
        <p:spPr/>
        <p:txBody>
          <a:bodyPr>
            <a:normAutofit fontScale="92500" lnSpcReduction="20000"/>
          </a:bodyPr>
          <a:lstStyle/>
          <a:p>
            <a:r>
              <a:rPr lang="en-GB" dirty="0"/>
              <a:t>i</a:t>
            </a:r>
            <a:r>
              <a:rPr lang="en-GB" dirty="0" smtClean="0"/>
              <a:t>f Boolean:</a:t>
            </a:r>
          </a:p>
          <a:p>
            <a:pPr lvl="1"/>
            <a:r>
              <a:rPr lang="en-GB" dirty="0" smtClean="0"/>
              <a:t>Action</a:t>
            </a:r>
            <a:endParaRPr lang="en-GB" dirty="0"/>
          </a:p>
          <a:p>
            <a:r>
              <a:rPr lang="en-GB" dirty="0" smtClean="0"/>
              <a:t>elif Boolean:</a:t>
            </a:r>
          </a:p>
          <a:p>
            <a:pPr lvl="1"/>
            <a:r>
              <a:rPr lang="en-GB" dirty="0" smtClean="0"/>
              <a:t>Action</a:t>
            </a:r>
            <a:endParaRPr lang="en-GB" dirty="0"/>
          </a:p>
          <a:p>
            <a:r>
              <a:rPr lang="en-GB" dirty="0"/>
              <a:t>e</a:t>
            </a:r>
            <a:r>
              <a:rPr lang="en-GB" dirty="0" smtClean="0"/>
              <a:t>lse</a:t>
            </a:r>
          </a:p>
          <a:p>
            <a:pPr lvl="1"/>
            <a:r>
              <a:rPr lang="en-GB" dirty="0" smtClean="0"/>
              <a:t>Action</a:t>
            </a:r>
          </a:p>
          <a:p>
            <a:endParaRPr lang="en-GB" dirty="0" smtClean="0"/>
          </a:p>
          <a:p>
            <a:r>
              <a:rPr lang="en-GB" dirty="0"/>
              <a:t>state = "nice" if is_nice else "not nice"</a:t>
            </a:r>
          </a:p>
          <a:p>
            <a:endParaRPr lang="en-GB" dirty="0" smtClean="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1556357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sp>
        <p:nvSpPr>
          <p:cNvPr id="3" name="Content Placeholder 2"/>
          <p:cNvSpPr>
            <a:spLocks noGrp="1"/>
          </p:cNvSpPr>
          <p:nvPr>
            <p:ph idx="1"/>
          </p:nvPr>
        </p:nvSpPr>
        <p:spPr/>
        <p:txBody>
          <a:bodyPr>
            <a:normAutofit fontScale="55000" lnSpcReduction="20000"/>
          </a:bodyPr>
          <a:lstStyle/>
          <a:p>
            <a:r>
              <a:rPr lang="en-GB" dirty="0" smtClean="0"/>
              <a:t>Environment used is Anaconda Spyder for Python v3</a:t>
            </a:r>
          </a:p>
          <a:p>
            <a:r>
              <a:rPr lang="en-GB" dirty="0" smtClean="0"/>
              <a:t>Contains the IDE and libraries</a:t>
            </a:r>
          </a:p>
          <a:p>
            <a:r>
              <a:rPr lang="en-GB" dirty="0" smtClean="0"/>
              <a:t>Type help(command) or ?command for description and examples</a:t>
            </a:r>
          </a:p>
          <a:p>
            <a:r>
              <a:rPr lang="en-GB" dirty="0" smtClean="0"/>
              <a:t>Type help(library) for methods</a:t>
            </a:r>
          </a:p>
          <a:p>
            <a:r>
              <a:rPr lang="en-GB" dirty="0" smtClean="0"/>
              <a:t>Auto-complete or suggest args</a:t>
            </a:r>
          </a:p>
          <a:p>
            <a:r>
              <a:rPr lang="en-GB" dirty="0" smtClean="0"/>
              <a:t>Use arrows for history</a:t>
            </a:r>
          </a:p>
          <a:p>
            <a:r>
              <a:rPr lang="en-GB" dirty="0" smtClean="0"/>
              <a:t>Timing commands</a:t>
            </a:r>
          </a:p>
          <a:p>
            <a:pPr lvl="1"/>
            <a:r>
              <a:rPr lang="en-GB" dirty="0">
                <a:solidFill>
                  <a:schemeClr val="tx2"/>
                </a:solidFill>
              </a:rPr>
              <a:t>i</a:t>
            </a:r>
            <a:r>
              <a:rPr lang="en-GB" dirty="0" smtClean="0">
                <a:solidFill>
                  <a:schemeClr val="tx2"/>
                </a:solidFill>
              </a:rPr>
              <a:t>mport timeit </a:t>
            </a:r>
            <a:r>
              <a:rPr lang="en-GB" dirty="0" smtClean="0"/>
              <a:t>or</a:t>
            </a:r>
            <a:r>
              <a:rPr lang="en-GB" dirty="0" smtClean="0">
                <a:solidFill>
                  <a:schemeClr val="tx2"/>
                </a:solidFill>
              </a:rPr>
              <a:t> time</a:t>
            </a:r>
          </a:p>
          <a:p>
            <a:pPr lvl="1"/>
            <a:r>
              <a:rPr lang="en-GB" dirty="0" smtClean="0">
                <a:solidFill>
                  <a:schemeClr val="tx2"/>
                </a:solidFill>
              </a:rPr>
              <a:t>timeit</a:t>
            </a:r>
            <a:r>
              <a:rPr lang="en-GB" dirty="0">
                <a:solidFill>
                  <a:schemeClr val="tx2"/>
                </a:solidFill>
              </a:rPr>
              <a:t>('"-".join(str(n) for n in range(100))', number=10000</a:t>
            </a:r>
            <a:r>
              <a:rPr lang="en-GB" dirty="0" smtClean="0">
                <a:solidFill>
                  <a:schemeClr val="tx2"/>
                </a:solidFill>
              </a:rPr>
              <a:t>)</a:t>
            </a:r>
          </a:p>
          <a:p>
            <a:pPr lvl="1"/>
            <a:r>
              <a:rPr lang="en-GB" dirty="0">
                <a:solidFill>
                  <a:schemeClr val="tx2"/>
                </a:solidFill>
              </a:rPr>
              <a:t>start_time = time.time</a:t>
            </a:r>
            <a:r>
              <a:rPr lang="en-GB" dirty="0" smtClean="0">
                <a:solidFill>
                  <a:schemeClr val="tx2"/>
                </a:solidFill>
              </a:rPr>
              <a:t>()</a:t>
            </a:r>
          </a:p>
          <a:p>
            <a:pPr lvl="1"/>
            <a:r>
              <a:rPr lang="en-GB" dirty="0" smtClean="0"/>
              <a:t>… run program …</a:t>
            </a:r>
          </a:p>
          <a:p>
            <a:pPr lvl="1"/>
            <a:r>
              <a:rPr lang="en-GB" dirty="0">
                <a:solidFill>
                  <a:schemeClr val="tx2"/>
                </a:solidFill>
              </a:rPr>
              <a:t>print("--- %s seconds ---" % (time.time() - start_time))</a:t>
            </a:r>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42178135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Branching and Conditionals </a:t>
            </a:r>
            <a:r>
              <a:rPr lang="en-GB" dirty="0" smtClean="0"/>
              <a:t>2</a:t>
            </a:r>
            <a:endParaRPr lang="en-GB" dirty="0"/>
          </a:p>
        </p:txBody>
      </p:sp>
      <p:sp>
        <p:nvSpPr>
          <p:cNvPr id="3" name="Content Placeholder 2"/>
          <p:cNvSpPr>
            <a:spLocks noGrp="1"/>
          </p:cNvSpPr>
          <p:nvPr>
            <p:ph idx="1"/>
          </p:nvPr>
        </p:nvSpPr>
        <p:spPr/>
        <p:txBody>
          <a:bodyPr/>
          <a:lstStyle/>
          <a:p>
            <a:r>
              <a:rPr lang="en-GB" dirty="0" smtClean="0"/>
              <a:t>Initial settings</a:t>
            </a:r>
          </a:p>
          <a:p>
            <a:r>
              <a:rPr lang="en-GB" dirty="0"/>
              <a:t>w</a:t>
            </a:r>
            <a:r>
              <a:rPr lang="en-GB" dirty="0" smtClean="0"/>
              <a:t>hile condition :</a:t>
            </a:r>
          </a:p>
          <a:p>
            <a:pPr lvl="1"/>
            <a:r>
              <a:rPr lang="en-GB" dirty="0"/>
              <a:t>a</a:t>
            </a:r>
            <a:r>
              <a:rPr lang="en-GB" dirty="0" smtClean="0"/>
              <a:t>ction</a:t>
            </a:r>
          </a:p>
          <a:p>
            <a:pPr lvl="1"/>
            <a:r>
              <a:rPr lang="en-GB" dirty="0"/>
              <a:t>u</a:t>
            </a:r>
            <a:r>
              <a:rPr lang="en-GB" dirty="0" smtClean="0"/>
              <a:t>pdate count, </a:t>
            </a:r>
            <a:r>
              <a:rPr lang="en-GB" dirty="0" smtClean="0">
                <a:solidFill>
                  <a:schemeClr val="tx2"/>
                </a:solidFill>
              </a:rPr>
              <a:t>break</a:t>
            </a:r>
            <a:r>
              <a:rPr lang="en-GB" dirty="0" smtClean="0"/>
              <a:t> out of loop, </a:t>
            </a:r>
            <a:r>
              <a:rPr lang="en-GB" dirty="0" smtClean="0">
                <a:solidFill>
                  <a:schemeClr val="tx2"/>
                </a:solidFill>
              </a:rPr>
              <a:t>continue</a:t>
            </a:r>
            <a:r>
              <a:rPr lang="en-GB" dirty="0" smtClean="0"/>
              <a:t> loop or </a:t>
            </a:r>
            <a:r>
              <a:rPr lang="en-GB" dirty="0" smtClean="0">
                <a:solidFill>
                  <a:schemeClr val="tx2"/>
                </a:solidFill>
              </a:rPr>
              <a:t>pass</a:t>
            </a:r>
            <a:r>
              <a:rPr lang="en-GB" dirty="0" smtClean="0"/>
              <a:t> on</a:t>
            </a:r>
            <a:endParaRPr lang="en-GB" dirty="0"/>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4609028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Branching and Conditionals </a:t>
            </a:r>
            <a:r>
              <a:rPr lang="en-GB" dirty="0" smtClean="0"/>
              <a:t>3</a:t>
            </a:r>
            <a:endParaRPr lang="en-GB" dirty="0"/>
          </a:p>
        </p:txBody>
      </p:sp>
      <p:sp>
        <p:nvSpPr>
          <p:cNvPr id="3" name="Content Placeholder 2"/>
          <p:cNvSpPr>
            <a:spLocks noGrp="1"/>
          </p:cNvSpPr>
          <p:nvPr>
            <p:ph idx="1"/>
          </p:nvPr>
        </p:nvSpPr>
        <p:spPr/>
        <p:txBody>
          <a:bodyPr>
            <a:normAutofit lnSpcReduction="10000"/>
          </a:bodyPr>
          <a:lstStyle/>
          <a:p>
            <a:r>
              <a:rPr lang="en-GB" dirty="0" smtClean="0"/>
              <a:t>Initial</a:t>
            </a:r>
          </a:p>
          <a:p>
            <a:r>
              <a:rPr lang="en-GB" dirty="0" smtClean="0"/>
              <a:t>for condition :</a:t>
            </a:r>
          </a:p>
          <a:p>
            <a:pPr lvl="1"/>
            <a:r>
              <a:rPr lang="en-GB" dirty="0"/>
              <a:t>a</a:t>
            </a:r>
            <a:r>
              <a:rPr lang="en-GB" dirty="0" smtClean="0"/>
              <a:t>ction</a:t>
            </a:r>
          </a:p>
          <a:p>
            <a:r>
              <a:rPr lang="en-GB" dirty="0" smtClean="0"/>
              <a:t>else:</a:t>
            </a:r>
          </a:p>
          <a:p>
            <a:pPr lvl="1"/>
            <a:r>
              <a:rPr lang="en-GB" dirty="0"/>
              <a:t>a</a:t>
            </a:r>
            <a:r>
              <a:rPr lang="en-GB" dirty="0" smtClean="0"/>
              <a:t>ction</a:t>
            </a:r>
          </a:p>
          <a:p>
            <a:r>
              <a:rPr lang="en-GB" dirty="0" smtClean="0"/>
              <a:t>More like an iterator, a counting object using __iter__() and __next__()</a:t>
            </a:r>
          </a:p>
          <a:p>
            <a:r>
              <a:rPr lang="en-GB" dirty="0" smtClean="0">
                <a:solidFill>
                  <a:schemeClr val="tx2"/>
                </a:solidFill>
              </a:rPr>
              <a:t>range(3)</a:t>
            </a:r>
            <a:r>
              <a:rPr lang="en-GB" dirty="0" smtClean="0"/>
              <a:t> counts over [0, 1, 2] and </a:t>
            </a:r>
            <a:r>
              <a:rPr lang="en-GB" dirty="0" smtClean="0">
                <a:solidFill>
                  <a:schemeClr val="tx2"/>
                </a:solidFill>
              </a:rPr>
              <a:t>range(2, 12, 3) </a:t>
            </a:r>
            <a:r>
              <a:rPr lang="en-GB" dirty="0" smtClean="0"/>
              <a:t>counts over [2, 5, 8, 11]</a:t>
            </a:r>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8494012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Branching and Conditionals </a:t>
            </a:r>
            <a:r>
              <a:rPr lang="en-GB" dirty="0" smtClean="0"/>
              <a:t>4</a:t>
            </a:r>
            <a:endParaRPr lang="en-GB" dirty="0"/>
          </a:p>
        </p:txBody>
      </p:sp>
      <p:sp>
        <p:nvSpPr>
          <p:cNvPr id="3" name="Content Placeholder 2"/>
          <p:cNvSpPr>
            <a:spLocks noGrp="1"/>
          </p:cNvSpPr>
          <p:nvPr>
            <p:ph idx="1"/>
          </p:nvPr>
        </p:nvSpPr>
        <p:spPr/>
        <p:txBody>
          <a:bodyPr>
            <a:normAutofit fontScale="62500" lnSpcReduction="20000"/>
          </a:bodyPr>
          <a:lstStyle/>
          <a:p>
            <a:r>
              <a:rPr lang="en-GB" dirty="0"/>
              <a:t>numpy.arange(start, stop, step, dtype) not just integers and returns an ndarray on a half-open interval [start, stop)</a:t>
            </a:r>
          </a:p>
          <a:p>
            <a:r>
              <a:rPr lang="en-GB" dirty="0"/>
              <a:t>If endpoints are important, e.g. for plots, use np.linspace(start, stop, num, endpoint, retstep, dtype) as it is an open interval [start, stop]</a:t>
            </a:r>
          </a:p>
          <a:p>
            <a:r>
              <a:rPr lang="en-GB" dirty="0"/>
              <a:t>List Comprehension is a for loop in one line</a:t>
            </a:r>
          </a:p>
          <a:p>
            <a:r>
              <a:rPr lang="en-GB" dirty="0"/>
              <a:t>new = [expression(i) for i in </a:t>
            </a:r>
            <a:r>
              <a:rPr lang="en-GB" dirty="0" smtClean="0"/>
              <a:t>old_list </a:t>
            </a:r>
            <a:r>
              <a:rPr lang="en-GB" dirty="0"/>
              <a:t>if filter(i)]</a:t>
            </a:r>
          </a:p>
          <a:p>
            <a:pPr lvl="1"/>
            <a:r>
              <a:rPr lang="en-GB" dirty="0"/>
              <a:t>x = [i**3 for i in range(10)]</a:t>
            </a:r>
          </a:p>
          <a:p>
            <a:pPr lvl="1"/>
            <a:r>
              <a:rPr lang="en-GB" dirty="0"/>
              <a:t>items = [word[0] for word in sentence]</a:t>
            </a:r>
          </a:p>
          <a:p>
            <a:pPr lvl="1"/>
            <a:r>
              <a:rPr lang="en-GB" dirty="0"/>
              <a:t>numbers = [x for x in string if x.isdigit</a:t>
            </a:r>
            <a:r>
              <a:rPr lang="en-GB" dirty="0" smtClean="0"/>
              <a:t>()]</a:t>
            </a:r>
          </a:p>
          <a:p>
            <a:r>
              <a:rPr lang="en-GB" dirty="0" smtClean="0"/>
              <a:t>Can include output or predicate conditions:</a:t>
            </a:r>
          </a:p>
          <a:p>
            <a:pPr lvl="1"/>
            <a:r>
              <a:rPr lang="en-GB" dirty="0" smtClean="0"/>
              <a:t>[n**2 if n%2 == 0 else 0 for n in range(10]</a:t>
            </a:r>
          </a:p>
          <a:p>
            <a:pPr lvl="1"/>
            <a:r>
              <a:rPr lang="en-GB" dirty="0" smtClean="0"/>
              <a:t>[n**2 for n in range(10) if n%2 == 0]</a:t>
            </a:r>
            <a:endParaRPr lang="en-GB" dirty="0"/>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pic>
        <p:nvPicPr>
          <p:cNvPr id="5" name="Picture 4"/>
          <p:cNvPicPr>
            <a:picLocks noChangeAspect="1"/>
          </p:cNvPicPr>
          <p:nvPr/>
        </p:nvPicPr>
        <p:blipFill>
          <a:blip r:embed="rId4"/>
          <a:stretch>
            <a:fillRect/>
          </a:stretch>
        </p:blipFill>
        <p:spPr>
          <a:xfrm>
            <a:off x="6469230" y="4186758"/>
            <a:ext cx="3444539" cy="1170533"/>
          </a:xfrm>
          <a:prstGeom prst="rect">
            <a:avLst/>
          </a:prstGeom>
        </p:spPr>
      </p:pic>
    </p:spTree>
    <p:extLst>
      <p:ext uri="{BB962C8B-B14F-4D97-AF65-F5344CB8AC3E}">
        <p14:creationId xmlns:p14="http://schemas.microsoft.com/office/powerpoint/2010/main" val="26204353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Advanced Comprehensions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Dict comprehensions</a:t>
            </a:r>
          </a:p>
          <a:p>
            <a:pPr lvl="1"/>
            <a:r>
              <a:rPr lang="en-GB" dirty="0" smtClean="0">
                <a:solidFill>
                  <a:schemeClr val="tx2"/>
                </a:solidFill>
              </a:rPr>
              <a:t>[n : -n for n in range(9)]</a:t>
            </a:r>
          </a:p>
          <a:p>
            <a:r>
              <a:rPr lang="en-GB" dirty="0" smtClean="0"/>
              <a:t>Generator expressions</a:t>
            </a:r>
          </a:p>
          <a:p>
            <a:pPr lvl="1"/>
            <a:r>
              <a:rPr lang="en-GB" dirty="0" smtClean="0"/>
              <a:t>() instead of []</a:t>
            </a:r>
          </a:p>
          <a:p>
            <a:pPr lvl="1"/>
            <a:r>
              <a:rPr lang="en-GB" dirty="0"/>
              <a:t>l</a:t>
            </a:r>
            <a:r>
              <a:rPr lang="en-GB" dirty="0" smtClean="0"/>
              <a:t>azy-evaluation: one at a time as needed, not all in memory</a:t>
            </a:r>
          </a:p>
          <a:p>
            <a:pPr lvl="1"/>
            <a:r>
              <a:rPr lang="en-GB" dirty="0"/>
              <a:t>e</a:t>
            </a:r>
            <a:r>
              <a:rPr lang="en-GB" dirty="0" smtClean="0"/>
              <a:t>.g. range() or .items(), very memory efficient, can represent an infinite stream</a:t>
            </a:r>
          </a:p>
          <a:p>
            <a:r>
              <a:rPr lang="en-GB" dirty="0" smtClean="0"/>
              <a:t>Handy Uses</a:t>
            </a:r>
          </a:p>
          <a:p>
            <a:pPr lvl="1"/>
            <a:r>
              <a:rPr lang="en-GB" dirty="0"/>
              <a:t>e</a:t>
            </a:r>
            <a:r>
              <a:rPr lang="en-GB" dirty="0" smtClean="0"/>
              <a:t>numerate() iterable paired with index</a:t>
            </a:r>
          </a:p>
          <a:p>
            <a:pPr lvl="1"/>
            <a:r>
              <a:rPr lang="en-GB" dirty="0"/>
              <a:t>z</a:t>
            </a:r>
            <a:r>
              <a:rPr lang="en-GB" dirty="0" smtClean="0"/>
              <a:t>ip() iterable to a tuple</a:t>
            </a:r>
          </a:p>
          <a:p>
            <a:pPr lvl="1"/>
            <a:r>
              <a:rPr lang="en-GB" dirty="0" smtClean="0"/>
              <a:t>iterables are lists, strings, ranges, dicts or file object</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18303946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Functions </a:t>
            </a:r>
            <a:r>
              <a:rPr lang="en-GB" sz="2400" dirty="0" smtClean="0"/>
              <a:t>– grouping commands for a single purpose</a:t>
            </a:r>
            <a:endParaRPr lang="en-GB" sz="2400" dirty="0"/>
          </a:p>
        </p:txBody>
      </p:sp>
      <p:sp>
        <p:nvSpPr>
          <p:cNvPr id="3" name="Content Placeholder 2"/>
          <p:cNvSpPr>
            <a:spLocks noGrp="1"/>
          </p:cNvSpPr>
          <p:nvPr>
            <p:ph idx="1"/>
          </p:nvPr>
        </p:nvSpPr>
        <p:spPr/>
        <p:txBody>
          <a:bodyPr>
            <a:normAutofit fontScale="70000" lnSpcReduction="20000"/>
          </a:bodyPr>
          <a:lstStyle/>
          <a:p>
            <a:r>
              <a:rPr lang="en-GB" dirty="0"/>
              <a:t>d</a:t>
            </a:r>
            <a:r>
              <a:rPr lang="en-GB" dirty="0" smtClean="0"/>
              <a:t>ef fn_name(input=default):</a:t>
            </a:r>
          </a:p>
          <a:p>
            <a:pPr lvl="1"/>
            <a:r>
              <a:rPr lang="en-GB" dirty="0" smtClean="0"/>
              <a:t>… some code …</a:t>
            </a:r>
          </a:p>
          <a:p>
            <a:pPr lvl="1"/>
            <a:r>
              <a:rPr lang="en-GB" dirty="0" smtClean="0"/>
              <a:t>return(output_tuple)</a:t>
            </a:r>
          </a:p>
          <a:p>
            <a:r>
              <a:rPr lang="en-GB" dirty="0">
                <a:solidFill>
                  <a:schemeClr val="tx2"/>
                </a:solidFill>
              </a:rPr>
              <a:t>a</a:t>
            </a:r>
            <a:r>
              <a:rPr lang="en-GB" dirty="0" smtClean="0">
                <a:solidFill>
                  <a:schemeClr val="tx2"/>
                </a:solidFill>
              </a:rPr>
              <a:t>, b, c = output_tuple </a:t>
            </a:r>
            <a:r>
              <a:rPr lang="en-GB" dirty="0" smtClean="0"/>
              <a:t>or function can return none if we just want it to do an action</a:t>
            </a:r>
          </a:p>
          <a:p>
            <a:r>
              <a:rPr lang="en-GB" dirty="0">
                <a:solidFill>
                  <a:schemeClr val="tx2"/>
                </a:solidFill>
              </a:rPr>
              <a:t>d</a:t>
            </a:r>
            <a:r>
              <a:rPr lang="en-GB" dirty="0" smtClean="0">
                <a:solidFill>
                  <a:schemeClr val="tx2"/>
                </a:solidFill>
              </a:rPr>
              <a:t>ef diff(x):</a:t>
            </a:r>
          </a:p>
          <a:p>
            <a:pPr lvl="1"/>
            <a:r>
              <a:rPr lang="en-GB" dirty="0">
                <a:solidFill>
                  <a:schemeClr val="tx2"/>
                </a:solidFill>
              </a:rPr>
              <a:t>r</a:t>
            </a:r>
            <a:r>
              <a:rPr lang="en-GB" dirty="0" smtClean="0">
                <a:solidFill>
                  <a:schemeClr val="tx2"/>
                </a:solidFill>
              </a:rPr>
              <a:t>eturn x.max() – x.min()</a:t>
            </a:r>
          </a:p>
          <a:p>
            <a:r>
              <a:rPr lang="en-GB" dirty="0">
                <a:solidFill>
                  <a:schemeClr val="tx2"/>
                </a:solidFill>
              </a:rPr>
              <a:t>d</a:t>
            </a:r>
            <a:r>
              <a:rPr lang="en-GB" dirty="0" smtClean="0">
                <a:solidFill>
                  <a:schemeClr val="tx2"/>
                </a:solidFill>
              </a:rPr>
              <a:t>f.apply(diff, axis=1)</a:t>
            </a:r>
          </a:p>
          <a:p>
            <a:r>
              <a:rPr lang="en-GB" dirty="0" smtClean="0"/>
              <a:t>Body output v return output for storage, can return a series or df</a:t>
            </a:r>
          </a:p>
          <a:p>
            <a:r>
              <a:rPr lang="en-GB" dirty="0" smtClean="0"/>
              <a:t>Default arguments, use immutable objects</a:t>
            </a:r>
          </a:p>
          <a:p>
            <a:r>
              <a:rPr lang="en-GB" dirty="0" smtClean="0"/>
              <a:t>Lambda functions e.g. </a:t>
            </a:r>
            <a:r>
              <a:rPr lang="en-GB" dirty="0" smtClean="0">
                <a:solidFill>
                  <a:schemeClr val="tx2"/>
                </a:solidFill>
              </a:rPr>
              <a:t>diff=lambda x: x.max() – x.min() </a:t>
            </a:r>
            <a:r>
              <a:rPr lang="en-GB" dirty="0" smtClean="0"/>
              <a:t>… one expression anonymous functions</a:t>
            </a: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7035189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 Arguments in Functions</a:t>
            </a:r>
            <a:endParaRPr lang="en-GB" dirty="0"/>
          </a:p>
        </p:txBody>
      </p:sp>
      <p:sp>
        <p:nvSpPr>
          <p:cNvPr id="3" name="Content Placeholder 2"/>
          <p:cNvSpPr>
            <a:spLocks noGrp="1"/>
          </p:cNvSpPr>
          <p:nvPr>
            <p:ph idx="1"/>
          </p:nvPr>
        </p:nvSpPr>
        <p:spPr/>
        <p:txBody>
          <a:bodyPr>
            <a:normAutofit/>
          </a:bodyPr>
          <a:lstStyle/>
          <a:p>
            <a:r>
              <a:rPr lang="en-GB" dirty="0" smtClean="0"/>
              <a:t>Optional number of arguments for flexible function calling</a:t>
            </a:r>
          </a:p>
          <a:p>
            <a:pPr lvl="1"/>
            <a:r>
              <a:rPr lang="en-GB" dirty="0" smtClean="0"/>
              <a:t>* for tuple and ** for dict</a:t>
            </a:r>
          </a:p>
          <a:p>
            <a:pPr lvl="1"/>
            <a:r>
              <a:rPr lang="en-GB" dirty="0"/>
              <a:t>o</a:t>
            </a:r>
            <a:r>
              <a:rPr lang="en-GB" dirty="0" smtClean="0"/>
              <a:t>rder is important: individual </a:t>
            </a:r>
            <a:r>
              <a:rPr lang="en-GB" u="sng" dirty="0" smtClean="0"/>
              <a:t>before</a:t>
            </a:r>
            <a:r>
              <a:rPr lang="en-GB" dirty="0" smtClean="0"/>
              <a:t> * </a:t>
            </a:r>
            <a:r>
              <a:rPr lang="en-GB" u="sng" dirty="0" smtClean="0"/>
              <a:t>before</a:t>
            </a:r>
            <a:r>
              <a:rPr lang="en-GB" dirty="0" smtClean="0"/>
              <a:t> **</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pic>
        <p:nvPicPr>
          <p:cNvPr id="5" name="Picture 4"/>
          <p:cNvPicPr>
            <a:picLocks noChangeAspect="1"/>
          </p:cNvPicPr>
          <p:nvPr/>
        </p:nvPicPr>
        <p:blipFill>
          <a:blip r:embed="rId4"/>
          <a:stretch>
            <a:fillRect/>
          </a:stretch>
        </p:blipFill>
        <p:spPr>
          <a:xfrm>
            <a:off x="2228850" y="3690937"/>
            <a:ext cx="2324100" cy="2065089"/>
          </a:xfrm>
          <a:prstGeom prst="rect">
            <a:avLst/>
          </a:prstGeom>
        </p:spPr>
      </p:pic>
      <p:pic>
        <p:nvPicPr>
          <p:cNvPr id="6" name="Picture 5"/>
          <p:cNvPicPr>
            <a:picLocks noChangeAspect="1"/>
          </p:cNvPicPr>
          <p:nvPr/>
        </p:nvPicPr>
        <p:blipFill>
          <a:blip r:embed="rId5"/>
          <a:stretch>
            <a:fillRect/>
          </a:stretch>
        </p:blipFill>
        <p:spPr>
          <a:xfrm>
            <a:off x="4795837" y="3690937"/>
            <a:ext cx="4829175" cy="838200"/>
          </a:xfrm>
          <a:prstGeom prst="rect">
            <a:avLst/>
          </a:prstGeom>
        </p:spPr>
      </p:pic>
    </p:spTree>
    <p:extLst>
      <p:ext uri="{BB962C8B-B14F-4D97-AF65-F5344CB8AC3E}">
        <p14:creationId xmlns:p14="http://schemas.microsoft.com/office/powerpoint/2010/main" val="33988447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Generator Functions</a:t>
            </a:r>
            <a:endParaRPr lang="en-GB" dirty="0"/>
          </a:p>
        </p:txBody>
      </p:sp>
      <p:sp>
        <p:nvSpPr>
          <p:cNvPr id="3" name="Content Placeholder 2"/>
          <p:cNvSpPr>
            <a:spLocks noGrp="1"/>
          </p:cNvSpPr>
          <p:nvPr>
            <p:ph idx="1"/>
          </p:nvPr>
        </p:nvSpPr>
        <p:spPr/>
        <p:txBody>
          <a:bodyPr/>
          <a:lstStyle/>
          <a:p>
            <a:r>
              <a:rPr lang="en-GB" dirty="0" smtClean="0"/>
              <a:t>Use ‘yield</a:t>
            </a:r>
            <a:r>
              <a:rPr lang="en-GB" dirty="0"/>
              <a:t>’ instead of ‘return’</a:t>
            </a:r>
          </a:p>
          <a:p>
            <a:r>
              <a:rPr lang="en-GB" dirty="0" smtClean="0"/>
              <a:t>Returns </a:t>
            </a:r>
            <a:r>
              <a:rPr lang="en-GB" dirty="0"/>
              <a:t>an iterator but does not execute immediately</a:t>
            </a:r>
          </a:p>
          <a:p>
            <a:r>
              <a:rPr lang="en-GB" dirty="0" smtClean="0"/>
              <a:t>Uses </a:t>
            </a:r>
            <a:r>
              <a:rPr lang="en-GB" dirty="0"/>
              <a:t>next(), control is passed to the caller</a:t>
            </a:r>
          </a:p>
          <a:p>
            <a:r>
              <a:rPr lang="en-GB" dirty="0" smtClean="0"/>
              <a:t>Local </a:t>
            </a:r>
            <a:r>
              <a:rPr lang="en-GB" dirty="0"/>
              <a:t>variables and states are remembered between each call</a:t>
            </a:r>
          </a:p>
          <a:p>
            <a:r>
              <a:rPr lang="en-GB" dirty="0" smtClean="0"/>
              <a:t>Cannot </a:t>
            </a:r>
            <a:r>
              <a:rPr lang="en-GB" dirty="0"/>
              <a:t>be called again, needs to be recreated e.g. ans = gfun()</a:t>
            </a:r>
          </a:p>
          <a:p>
            <a:r>
              <a:rPr lang="en-GB" dirty="0"/>
              <a:t>Can be used in for statements as an iterator, e.g. for item in gfun(): …</a:t>
            </a:r>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1691002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Scope</a:t>
            </a:r>
            <a:endParaRPr lang="en-GB" dirty="0"/>
          </a:p>
        </p:txBody>
      </p:sp>
      <p:sp>
        <p:nvSpPr>
          <p:cNvPr id="3" name="Content Placeholder 2"/>
          <p:cNvSpPr>
            <a:spLocks noGrp="1"/>
          </p:cNvSpPr>
          <p:nvPr>
            <p:ph idx="1"/>
          </p:nvPr>
        </p:nvSpPr>
        <p:spPr/>
        <p:txBody>
          <a:bodyPr>
            <a:normAutofit fontScale="85000" lnSpcReduction="20000"/>
          </a:bodyPr>
          <a:lstStyle/>
          <a:p>
            <a:r>
              <a:rPr lang="en-GB" dirty="0"/>
              <a:t>Scope is access depending on where a variable is defined</a:t>
            </a:r>
          </a:p>
          <a:p>
            <a:r>
              <a:rPr lang="en-GB" dirty="0" smtClean="0"/>
              <a:t>Variables are pointers to objects in memory</a:t>
            </a:r>
          </a:p>
          <a:p>
            <a:r>
              <a:rPr lang="en-GB" dirty="0" smtClean="0"/>
              <a:t>Namespaces are like dicts mapping variable names to objects</a:t>
            </a:r>
          </a:p>
          <a:p>
            <a:pPr lvl="1"/>
            <a:r>
              <a:rPr lang="en-GB" dirty="0" smtClean="0"/>
              <a:t>x=1	{</a:t>
            </a:r>
            <a:r>
              <a:rPr lang="en-GB" dirty="0"/>
              <a:t>x:1}</a:t>
            </a:r>
            <a:endParaRPr lang="en-GB" dirty="0" smtClean="0"/>
          </a:p>
          <a:p>
            <a:pPr lvl="1"/>
            <a:r>
              <a:rPr lang="en-GB" dirty="0" smtClean="0"/>
              <a:t>y=x	{x:1, y:1}</a:t>
            </a:r>
          </a:p>
          <a:p>
            <a:pPr lvl="1"/>
            <a:r>
              <a:rPr lang="en-GB" dirty="0" smtClean="0"/>
              <a:t>x=2	{x:2, y:1}</a:t>
            </a:r>
          </a:p>
          <a:p>
            <a:r>
              <a:rPr lang="en-GB" dirty="0" smtClean="0"/>
              <a:t>Scope is the hierarchy of namespaces</a:t>
            </a:r>
          </a:p>
          <a:p>
            <a:r>
              <a:rPr lang="en-GB" dirty="0">
                <a:solidFill>
                  <a:schemeClr val="tx2"/>
                </a:solidFill>
              </a:rPr>
              <a:t>G</a:t>
            </a:r>
            <a:r>
              <a:rPr lang="en-GB" dirty="0" smtClean="0">
                <a:solidFill>
                  <a:schemeClr val="tx2"/>
                </a:solidFill>
              </a:rPr>
              <a:t>lobal</a:t>
            </a:r>
            <a:r>
              <a:rPr lang="en-GB" dirty="0" smtClean="0"/>
              <a:t> variables outside functions in _main_, </a:t>
            </a:r>
            <a:r>
              <a:rPr lang="en-GB" dirty="0" smtClean="0">
                <a:solidFill>
                  <a:schemeClr val="tx2"/>
                </a:solidFill>
              </a:rPr>
              <a:t>local</a:t>
            </a:r>
            <a:r>
              <a:rPr lang="en-GB" dirty="0" smtClean="0"/>
              <a:t> inside functions, </a:t>
            </a:r>
            <a:r>
              <a:rPr lang="en-GB" dirty="0" smtClean="0">
                <a:solidFill>
                  <a:schemeClr val="tx2"/>
                </a:solidFill>
              </a:rPr>
              <a:t>nonlocal</a:t>
            </a:r>
            <a:r>
              <a:rPr lang="en-GB" dirty="0" smtClean="0"/>
              <a:t> up nested level</a:t>
            </a:r>
          </a:p>
          <a:p>
            <a:r>
              <a:rPr lang="en-GB" dirty="0" smtClean="0"/>
              <a:t>Order is local &lt; nonlocal (enclosing) &lt; global &lt; reserved (built-in from names module)</a:t>
            </a:r>
            <a:endParaRPr lang="en-GB" dirty="0"/>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pic>
        <p:nvPicPr>
          <p:cNvPr id="7" name="Picture 6"/>
          <p:cNvPicPr>
            <a:picLocks noChangeAspect="1"/>
          </p:cNvPicPr>
          <p:nvPr/>
        </p:nvPicPr>
        <p:blipFill>
          <a:blip r:embed="rId4"/>
          <a:stretch>
            <a:fillRect/>
          </a:stretch>
        </p:blipFill>
        <p:spPr>
          <a:xfrm>
            <a:off x="3522337" y="228420"/>
            <a:ext cx="1946925" cy="2021067"/>
          </a:xfrm>
          <a:prstGeom prst="rect">
            <a:avLst/>
          </a:prstGeom>
        </p:spPr>
      </p:pic>
      <p:pic>
        <p:nvPicPr>
          <p:cNvPr id="8" name="Picture 7"/>
          <p:cNvPicPr>
            <a:picLocks noChangeAspect="1"/>
          </p:cNvPicPr>
          <p:nvPr/>
        </p:nvPicPr>
        <p:blipFill>
          <a:blip r:embed="rId5"/>
          <a:stretch>
            <a:fillRect/>
          </a:stretch>
        </p:blipFill>
        <p:spPr>
          <a:xfrm>
            <a:off x="5694056" y="237844"/>
            <a:ext cx="1832414" cy="2011643"/>
          </a:xfrm>
          <a:prstGeom prst="rect">
            <a:avLst/>
          </a:prstGeom>
        </p:spPr>
      </p:pic>
      <p:pic>
        <p:nvPicPr>
          <p:cNvPr id="9" name="Picture 8"/>
          <p:cNvPicPr>
            <a:picLocks noChangeAspect="1"/>
          </p:cNvPicPr>
          <p:nvPr/>
        </p:nvPicPr>
        <p:blipFill>
          <a:blip r:embed="rId6"/>
          <a:stretch>
            <a:fillRect/>
          </a:stretch>
        </p:blipFill>
        <p:spPr>
          <a:xfrm>
            <a:off x="7751264" y="237844"/>
            <a:ext cx="2534964" cy="1919569"/>
          </a:xfrm>
          <a:prstGeom prst="rect">
            <a:avLst/>
          </a:prstGeom>
        </p:spPr>
      </p:pic>
    </p:spTree>
    <p:extLst>
      <p:ext uri="{BB962C8B-B14F-4D97-AF65-F5344CB8AC3E}">
        <p14:creationId xmlns:p14="http://schemas.microsoft.com/office/powerpoint/2010/main" val="6100473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Date and Time</a:t>
            </a:r>
            <a:endParaRPr lang="en-GB" dirty="0"/>
          </a:p>
        </p:txBody>
      </p:sp>
      <p:sp>
        <p:nvSpPr>
          <p:cNvPr id="3" name="Content Placeholder 2"/>
          <p:cNvSpPr>
            <a:spLocks noGrp="1"/>
          </p:cNvSpPr>
          <p:nvPr>
            <p:ph idx="1"/>
          </p:nvPr>
        </p:nvSpPr>
        <p:spPr/>
        <p:txBody>
          <a:bodyPr>
            <a:normAutofit fontScale="92500" lnSpcReduction="10000"/>
          </a:bodyPr>
          <a:lstStyle/>
          <a:p>
            <a:r>
              <a:rPr lang="en-GB" dirty="0">
                <a:solidFill>
                  <a:schemeClr val="tx2"/>
                </a:solidFill>
              </a:rPr>
              <a:t>i</a:t>
            </a:r>
            <a:r>
              <a:rPr lang="en-GB" dirty="0" smtClean="0">
                <a:solidFill>
                  <a:schemeClr val="tx2"/>
                </a:solidFill>
              </a:rPr>
              <a:t>mport datetime as dt</a:t>
            </a:r>
          </a:p>
          <a:p>
            <a:r>
              <a:rPr lang="en-GB" dirty="0">
                <a:solidFill>
                  <a:schemeClr val="tx2"/>
                </a:solidFill>
              </a:rPr>
              <a:t>x</a:t>
            </a:r>
            <a:r>
              <a:rPr lang="en-GB" dirty="0" smtClean="0">
                <a:solidFill>
                  <a:schemeClr val="tx2"/>
                </a:solidFill>
              </a:rPr>
              <a:t> = dt.datetime.now()</a:t>
            </a:r>
          </a:p>
          <a:p>
            <a:r>
              <a:rPr lang="en-GB" dirty="0" smtClean="0">
                <a:solidFill>
                  <a:schemeClr val="tx2"/>
                </a:solidFill>
              </a:rPr>
              <a:t>cd = dt.datetime(2018, 12, 25)</a:t>
            </a:r>
          </a:p>
          <a:p>
            <a:r>
              <a:rPr lang="en-GB" dirty="0"/>
              <a:t>x</a:t>
            </a:r>
            <a:r>
              <a:rPr lang="en-GB" dirty="0" smtClean="0"/>
              <a:t>.year x.month x.day x.hour x.minute x.second x.microsecond</a:t>
            </a:r>
          </a:p>
          <a:p>
            <a:r>
              <a:rPr lang="en-GB" dirty="0" smtClean="0">
                <a:solidFill>
                  <a:schemeClr val="tx2"/>
                </a:solidFill>
              </a:rPr>
              <a:t>x.strftime()</a:t>
            </a:r>
            <a:r>
              <a:rPr lang="en-GB" dirty="0" smtClean="0"/>
              <a:t> with 1 of 24 formats</a:t>
            </a:r>
          </a:p>
          <a:p>
            <a:r>
              <a:rPr lang="en-GB" dirty="0" smtClean="0"/>
              <a:t>Pandas</a:t>
            </a:r>
          </a:p>
          <a:p>
            <a:pPr lvl="1"/>
            <a:r>
              <a:rPr lang="en-GB" dirty="0" smtClean="0">
                <a:solidFill>
                  <a:schemeClr val="tx2"/>
                </a:solidFill>
              </a:rPr>
              <a:t>df </a:t>
            </a:r>
            <a:r>
              <a:rPr lang="en-GB" dirty="0">
                <a:solidFill>
                  <a:schemeClr val="tx2"/>
                </a:solidFill>
              </a:rPr>
              <a:t>= pd.DataFrame({'year': [2015, 2016</a:t>
            </a:r>
            <a:r>
              <a:rPr lang="en-GB" dirty="0" smtClean="0">
                <a:solidFill>
                  <a:schemeClr val="tx2"/>
                </a:solidFill>
              </a:rPr>
              <a:t>], </a:t>
            </a:r>
            <a:r>
              <a:rPr lang="en-GB" dirty="0">
                <a:solidFill>
                  <a:schemeClr val="tx2"/>
                </a:solidFill>
              </a:rPr>
              <a:t>'month': [2, 3</a:t>
            </a:r>
            <a:r>
              <a:rPr lang="en-GB" dirty="0" smtClean="0">
                <a:solidFill>
                  <a:schemeClr val="tx2"/>
                </a:solidFill>
              </a:rPr>
              <a:t>], </a:t>
            </a:r>
            <a:r>
              <a:rPr lang="en-GB" dirty="0">
                <a:solidFill>
                  <a:schemeClr val="tx2"/>
                </a:solidFill>
              </a:rPr>
              <a:t>'day': [4, 5]})</a:t>
            </a: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4574893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Print formatting</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Can type just </a:t>
            </a:r>
            <a:r>
              <a:rPr lang="en-GB" dirty="0" smtClean="0">
                <a:solidFill>
                  <a:schemeClr val="tx2"/>
                </a:solidFill>
              </a:rPr>
              <a:t>x</a:t>
            </a:r>
            <a:r>
              <a:rPr lang="en-GB" dirty="0" smtClean="0"/>
              <a:t> or </a:t>
            </a:r>
            <a:r>
              <a:rPr lang="en-GB" dirty="0" smtClean="0">
                <a:solidFill>
                  <a:schemeClr val="tx2"/>
                </a:solidFill>
              </a:rPr>
              <a:t>print(x)</a:t>
            </a:r>
          </a:p>
          <a:p>
            <a:r>
              <a:rPr lang="en-GB" dirty="0" smtClean="0"/>
              <a:t>Combine as in </a:t>
            </a:r>
            <a:r>
              <a:rPr lang="en-GB" dirty="0" smtClean="0">
                <a:solidFill>
                  <a:schemeClr val="tx2"/>
                </a:solidFill>
              </a:rPr>
              <a:t>print(x, y, x*y)</a:t>
            </a:r>
          </a:p>
          <a:p>
            <a:r>
              <a:rPr lang="en-GB" dirty="0" smtClean="0"/>
              <a:t>Define separator as default is space: </a:t>
            </a:r>
            <a:r>
              <a:rPr lang="en-GB" dirty="0" smtClean="0">
                <a:solidFill>
                  <a:schemeClr val="tx2"/>
                </a:solidFill>
              </a:rPr>
              <a:t>print(x, y, z, sep=‘,’)</a:t>
            </a:r>
          </a:p>
          <a:p>
            <a:r>
              <a:rPr lang="en-GB" dirty="0" smtClean="0"/>
              <a:t>More refined: old method v Pythonic:</a:t>
            </a:r>
          </a:p>
          <a:p>
            <a:pPr lvl="1"/>
            <a:r>
              <a:rPr lang="en-GB" dirty="0" smtClean="0"/>
              <a:t>C printf equivalent via overloaded % - print(“format string” % (value tuple))</a:t>
            </a:r>
          </a:p>
          <a:p>
            <a:pPr lvl="2"/>
            <a:r>
              <a:rPr lang="en-GB" dirty="0"/>
              <a:t>f</a:t>
            </a:r>
            <a:r>
              <a:rPr lang="en-GB" dirty="0" smtClean="0"/>
              <a:t>ormat string has text and placeholders of form [5 pad or adjust flags][width][.precision][16 types]</a:t>
            </a:r>
          </a:p>
          <a:p>
            <a:pPr lvl="2"/>
            <a:r>
              <a:rPr lang="en-GB" dirty="0" smtClean="0"/>
              <a:t>e.g. </a:t>
            </a:r>
            <a:r>
              <a:rPr lang="en-GB" dirty="0" smtClean="0">
                <a:solidFill>
                  <a:schemeClr val="tx2"/>
                </a:solidFill>
              </a:rPr>
              <a:t>print(“Total: %6d, Percentage: %8.2f” % (1234, 64.7))</a:t>
            </a:r>
          </a:p>
          <a:p>
            <a:pPr lvl="1"/>
            <a:r>
              <a:rPr lang="en-GB" dirty="0"/>
              <a:t>b</a:t>
            </a:r>
            <a:r>
              <a:rPr lang="en-GB" dirty="0" smtClean="0"/>
              <a:t>est to use format string with {fields to be replaced} embedded in “text”</a:t>
            </a:r>
          </a:p>
          <a:p>
            <a:pPr marL="457200" lvl="1" indent="0">
              <a:buNone/>
            </a:pPr>
            <a:r>
              <a:rPr lang="en-GB" dirty="0"/>
              <a:t>p</a:t>
            </a:r>
            <a:r>
              <a:rPr lang="en-GB" dirty="0" smtClean="0"/>
              <a:t>lus .format() method with positional and name=value keyword arguments and 9 optional formats</a:t>
            </a:r>
          </a:p>
          <a:p>
            <a:pPr lvl="2"/>
            <a:r>
              <a:rPr lang="en-GB" dirty="0"/>
              <a:t>e</a:t>
            </a:r>
            <a:r>
              <a:rPr lang="en-GB" dirty="0" smtClean="0"/>
              <a:t>.g</a:t>
            </a:r>
            <a:r>
              <a:rPr lang="en-GB" dirty="0" smtClean="0">
                <a:solidFill>
                  <a:schemeClr val="tx2"/>
                </a:solidFill>
              </a:rPr>
              <a:t>. </a:t>
            </a:r>
            <a:r>
              <a:rPr lang="en-GB" dirty="0">
                <a:solidFill>
                  <a:schemeClr val="tx2"/>
                </a:solidFill>
              </a:rPr>
              <a:t>“Total: {0:6d}, Percentage: {1:8.2f}”.format(1234, 64.7)</a:t>
            </a:r>
            <a:endParaRPr lang="en-GB" dirty="0" smtClean="0">
              <a:solidFill>
                <a:schemeClr val="tx2"/>
              </a:solidFill>
            </a:endParaRPr>
          </a:p>
          <a:p>
            <a:pPr lvl="2"/>
            <a:r>
              <a:rPr lang="en-GB" dirty="0"/>
              <a:t>o</a:t>
            </a:r>
            <a:r>
              <a:rPr lang="en-GB" dirty="0" smtClean="0"/>
              <a:t>r </a:t>
            </a:r>
            <a:r>
              <a:rPr lang="en-GB" dirty="0">
                <a:solidFill>
                  <a:schemeClr val="tx2"/>
                </a:solidFill>
              </a:rPr>
              <a:t>“Total: </a:t>
            </a:r>
            <a:r>
              <a:rPr lang="en-GB" dirty="0" smtClean="0">
                <a:solidFill>
                  <a:schemeClr val="tx2"/>
                </a:solidFill>
              </a:rPr>
              <a:t>{a:6d</a:t>
            </a:r>
            <a:r>
              <a:rPr lang="en-GB" dirty="0">
                <a:solidFill>
                  <a:schemeClr val="tx2"/>
                </a:solidFill>
              </a:rPr>
              <a:t>}, Percentage: </a:t>
            </a:r>
            <a:r>
              <a:rPr lang="en-GB" dirty="0" smtClean="0">
                <a:solidFill>
                  <a:schemeClr val="tx2"/>
                </a:solidFill>
              </a:rPr>
              <a:t>{b:8.2f</a:t>
            </a:r>
            <a:r>
              <a:rPr lang="en-GB" dirty="0">
                <a:solidFill>
                  <a:schemeClr val="tx2"/>
                </a:solidFill>
              </a:rPr>
              <a:t>}”.</a:t>
            </a:r>
            <a:r>
              <a:rPr lang="en-GB" dirty="0" smtClean="0">
                <a:solidFill>
                  <a:schemeClr val="tx2"/>
                </a:solidFill>
              </a:rPr>
              <a:t>format(a=1234</a:t>
            </a:r>
            <a:r>
              <a:rPr lang="en-GB" dirty="0">
                <a:solidFill>
                  <a:schemeClr val="tx2"/>
                </a:solidFill>
              </a:rPr>
              <a:t>, </a:t>
            </a:r>
            <a:r>
              <a:rPr lang="en-GB" dirty="0" smtClean="0">
                <a:solidFill>
                  <a:schemeClr val="tx2"/>
                </a:solidFill>
              </a:rPr>
              <a:t>b=64.7)</a:t>
            </a:r>
          </a:p>
          <a:p>
            <a:pPr lvl="1"/>
            <a:r>
              <a:rPr lang="en-GB" dirty="0"/>
              <a:t>t</a:t>
            </a:r>
            <a:r>
              <a:rPr lang="en-GB" dirty="0" smtClean="0"/>
              <a:t>his can become powerful by incorporating dicts</a:t>
            </a:r>
            <a:r>
              <a:rPr lang="en-GB" dirty="0"/>
              <a:t>,</a:t>
            </a:r>
            <a:r>
              <a:rPr lang="en-GB" dirty="0" smtClean="0"/>
              <a:t> local variables, string methods and formatted string literals</a:t>
            </a:r>
          </a:p>
          <a:p>
            <a:pPr lvl="2"/>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310293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Differences between Python and other languages</a:t>
            </a:r>
            <a:endParaRPr lang="en-GB" dirty="0"/>
          </a:p>
        </p:txBody>
      </p:sp>
      <p:sp>
        <p:nvSpPr>
          <p:cNvPr id="3" name="Content Placeholder 2"/>
          <p:cNvSpPr>
            <a:spLocks noGrp="1"/>
          </p:cNvSpPr>
          <p:nvPr>
            <p:ph idx="1"/>
          </p:nvPr>
        </p:nvSpPr>
        <p:spPr/>
        <p:txBody>
          <a:bodyPr/>
          <a:lstStyle/>
          <a:p>
            <a:r>
              <a:rPr lang="en-GB" dirty="0" smtClean="0"/>
              <a:t>Indentation is very important, not just for readability but for syntax</a:t>
            </a:r>
          </a:p>
          <a:p>
            <a:r>
              <a:rPr lang="en-GB" dirty="0" smtClean="0"/>
              <a:t>Comment using # anywhere in a line or docstrings over multiple lines</a:t>
            </a:r>
          </a:p>
          <a:p>
            <a:r>
              <a:rPr lang="en-GB" dirty="0" smtClean="0"/>
              <a:t>Python indexes from zero (and -1)</a:t>
            </a:r>
          </a:p>
          <a:p>
            <a:r>
              <a:rPr lang="en-GB" dirty="0" smtClean="0"/>
              <a:t>Python passes by object reference</a:t>
            </a:r>
          </a:p>
          <a:p>
            <a:pPr lvl="1"/>
            <a:r>
              <a:rPr lang="en-GB" dirty="0"/>
              <a:t>i</a:t>
            </a:r>
            <a:r>
              <a:rPr lang="en-GB" dirty="0" smtClean="0"/>
              <a:t>mmutable arguments (int, string</a:t>
            </a:r>
            <a:r>
              <a:rPr lang="en-GB" dirty="0"/>
              <a:t>, tuple) </a:t>
            </a:r>
            <a:r>
              <a:rPr lang="en-GB" dirty="0" smtClean="0"/>
              <a:t>≈ call by value</a:t>
            </a:r>
          </a:p>
          <a:p>
            <a:pPr lvl="1"/>
            <a:r>
              <a:rPr lang="en-GB" dirty="0"/>
              <a:t>m</a:t>
            </a:r>
            <a:r>
              <a:rPr lang="en-GB" dirty="0" smtClean="0"/>
              <a:t>utable arguments (lists, dataframes) call by reference</a:t>
            </a:r>
            <a:endParaRPr lang="en-GB" dirty="0"/>
          </a:p>
          <a:p>
            <a:pPr lvl="1"/>
            <a:r>
              <a:rPr lang="en-GB" dirty="0" smtClean="0"/>
              <a:t>using </a:t>
            </a:r>
            <a:r>
              <a:rPr lang="en-GB" dirty="0" smtClean="0">
                <a:solidFill>
                  <a:schemeClr val="tx2"/>
                </a:solidFill>
              </a:rPr>
              <a:t>x = y </a:t>
            </a:r>
            <a:r>
              <a:rPr lang="en-GB" dirty="0" smtClean="0"/>
              <a:t>means x can be a copy of y i.e. it mirrors any changes</a:t>
            </a:r>
          </a:p>
          <a:p>
            <a:endParaRPr lang="en-GB" dirty="0" smtClean="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pic>
        <p:nvPicPr>
          <p:cNvPr id="5" name="Picture 4"/>
          <p:cNvPicPr>
            <a:picLocks noChangeAspect="1"/>
          </p:cNvPicPr>
          <p:nvPr/>
        </p:nvPicPr>
        <p:blipFill>
          <a:blip r:embed="rId4"/>
          <a:stretch>
            <a:fillRect/>
          </a:stretch>
        </p:blipFill>
        <p:spPr>
          <a:xfrm>
            <a:off x="8132156" y="3962399"/>
            <a:ext cx="1699233" cy="1305675"/>
          </a:xfrm>
          <a:prstGeom prst="rect">
            <a:avLst/>
          </a:prstGeom>
        </p:spPr>
      </p:pic>
    </p:spTree>
    <p:extLst>
      <p:ext uri="{BB962C8B-B14F-4D97-AF65-F5344CB8AC3E}">
        <p14:creationId xmlns:p14="http://schemas.microsoft.com/office/powerpoint/2010/main" val="35566858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Matplotlib</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Very unlike ggplot in R</a:t>
            </a:r>
          </a:p>
          <a:p>
            <a:r>
              <a:rPr lang="en-GB" u="sng" dirty="0" smtClean="0"/>
              <a:t>Stateful</a:t>
            </a:r>
            <a:r>
              <a:rPr lang="en-GB" dirty="0" smtClean="0"/>
              <a:t>, adjust current plot and stack figures on each other</a:t>
            </a:r>
          </a:p>
          <a:p>
            <a:r>
              <a:rPr lang="en-GB" dirty="0" smtClean="0">
                <a:solidFill>
                  <a:schemeClr val="tx2"/>
                </a:solidFill>
              </a:rPr>
              <a:t>import  matplotlib.pyplot as plt</a:t>
            </a:r>
          </a:p>
          <a:p>
            <a:pPr lvl="1"/>
            <a:r>
              <a:rPr lang="en-GB" dirty="0">
                <a:solidFill>
                  <a:schemeClr val="tx2"/>
                </a:solidFill>
              </a:rPr>
              <a:t>p</a:t>
            </a:r>
            <a:r>
              <a:rPr lang="en-GB" dirty="0" smtClean="0">
                <a:solidFill>
                  <a:schemeClr val="tx2"/>
                </a:solidFill>
              </a:rPr>
              <a:t>lot.clf() </a:t>
            </a:r>
            <a:r>
              <a:rPr lang="en-GB" dirty="0" smtClean="0"/>
              <a:t>… to clear the plot window</a:t>
            </a:r>
          </a:p>
          <a:p>
            <a:pPr lvl="1"/>
            <a:r>
              <a:rPr lang="en-GB" dirty="0">
                <a:solidFill>
                  <a:schemeClr val="tx2"/>
                </a:solidFill>
              </a:rPr>
              <a:t>f</a:t>
            </a:r>
            <a:r>
              <a:rPr lang="en-GB" dirty="0" smtClean="0">
                <a:solidFill>
                  <a:schemeClr val="tx2"/>
                </a:solidFill>
              </a:rPr>
              <a:t>ig = plt.figure(facecolor) </a:t>
            </a:r>
            <a:r>
              <a:rPr lang="en-GB" dirty="0" smtClean="0"/>
              <a:t>… creates a plot window with zoom, save, home</a:t>
            </a:r>
          </a:p>
          <a:p>
            <a:pPr lvl="1"/>
            <a:r>
              <a:rPr lang="en-GB" dirty="0"/>
              <a:t>f</a:t>
            </a:r>
            <a:r>
              <a:rPr lang="en-GB" dirty="0" smtClean="0"/>
              <a:t>igsize() or plt.subplot()</a:t>
            </a:r>
          </a:p>
          <a:p>
            <a:pPr lvl="1"/>
            <a:r>
              <a:rPr lang="en-GB" dirty="0">
                <a:solidFill>
                  <a:schemeClr val="tx2"/>
                </a:solidFill>
              </a:rPr>
              <a:t>p</a:t>
            </a:r>
            <a:r>
              <a:rPr lang="en-GB" dirty="0" smtClean="0">
                <a:solidFill>
                  <a:schemeClr val="tx2"/>
                </a:solidFill>
              </a:rPr>
              <a:t>lt.plot(df.var1, df.var2, ‘ro’) </a:t>
            </a:r>
            <a:r>
              <a:rPr lang="en-GB" dirty="0" smtClean="0"/>
              <a:t>… for red circle scatter plot or use color and marker</a:t>
            </a:r>
          </a:p>
          <a:p>
            <a:pPr lvl="1"/>
            <a:r>
              <a:rPr lang="en-GB" dirty="0"/>
              <a:t>p</a:t>
            </a:r>
            <a:r>
              <a:rPr lang="en-GB" dirty="0" smtClean="0"/>
              <a:t>lt.ylabel(‘text’), plt.xlabel(‘text’), plt.title(‘text’), plt.text(x, y, ‘text’, font, size)</a:t>
            </a:r>
          </a:p>
          <a:p>
            <a:pPr lvl="1"/>
            <a:r>
              <a:rPr lang="en-GB" dirty="0"/>
              <a:t>p</a:t>
            </a:r>
            <a:r>
              <a:rPr lang="en-GB" dirty="0" smtClean="0"/>
              <a:t>lt.rectangle(), plt.polygon(), plt.circle(), plt.grid(), plt.legend()</a:t>
            </a:r>
          </a:p>
          <a:p>
            <a:pPr lvl="1"/>
            <a:r>
              <a:rPr lang="en-GB" dirty="0"/>
              <a:t>p</a:t>
            </a:r>
            <a:r>
              <a:rPr lang="en-GB" dirty="0" smtClean="0"/>
              <a:t>lt.axis([xmin, xmax, ymin, ymax]) , plt.xticks(), plt.yticks() … use arange() or linspace()</a:t>
            </a:r>
          </a:p>
          <a:p>
            <a:pPr lvl="1"/>
            <a:r>
              <a:rPr lang="en-GB" dirty="0">
                <a:solidFill>
                  <a:schemeClr val="tx2"/>
                </a:solidFill>
              </a:rPr>
              <a:t>p</a:t>
            </a:r>
            <a:r>
              <a:rPr lang="en-GB" dirty="0" smtClean="0">
                <a:solidFill>
                  <a:schemeClr val="tx2"/>
                </a:solidFill>
              </a:rPr>
              <a:t>lt.close() </a:t>
            </a:r>
            <a:r>
              <a:rPr lang="en-GB" dirty="0" smtClean="0"/>
              <a:t>or </a:t>
            </a:r>
            <a:r>
              <a:rPr lang="en-GB" dirty="0" smtClean="0">
                <a:solidFill>
                  <a:schemeClr val="tx2"/>
                </a:solidFill>
              </a:rPr>
              <a:t>plt.savefig(‘name’)</a:t>
            </a:r>
            <a:endParaRPr lang="en-GB" dirty="0">
              <a:solidFill>
                <a:schemeClr val="tx2"/>
              </a:solidFill>
            </a:endParaRP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7632108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function</a:t>
            </a:r>
            <a:endParaRPr lang="en-GB" dirty="0"/>
          </a:p>
        </p:txBody>
      </p:sp>
      <p:pic>
        <p:nvPicPr>
          <p:cNvPr id="5" name="Content Placeholder 4"/>
          <p:cNvPicPr>
            <a:picLocks noGrp="1" noChangeAspect="1"/>
          </p:cNvPicPr>
          <p:nvPr>
            <p:ph idx="1"/>
          </p:nvPr>
        </p:nvPicPr>
        <p:blipFill>
          <a:blip r:embed="rId4"/>
          <a:stretch>
            <a:fillRect/>
          </a:stretch>
        </p:blipFill>
        <p:spPr>
          <a:xfrm>
            <a:off x="950817" y="1776384"/>
            <a:ext cx="7976228" cy="2648822"/>
          </a:xfrm>
          <a:prstGeom prst="rect">
            <a:avLst/>
          </a:prstGeom>
        </p:spPr>
      </p:pic>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pic>
        <p:nvPicPr>
          <p:cNvPr id="6" name="Picture 5"/>
          <p:cNvPicPr>
            <a:picLocks noChangeAspect="1"/>
          </p:cNvPicPr>
          <p:nvPr/>
        </p:nvPicPr>
        <p:blipFill>
          <a:blip r:embed="rId5"/>
          <a:stretch>
            <a:fillRect/>
          </a:stretch>
        </p:blipFill>
        <p:spPr>
          <a:xfrm>
            <a:off x="950817" y="4552557"/>
            <a:ext cx="7976228" cy="316303"/>
          </a:xfrm>
          <a:prstGeom prst="rect">
            <a:avLst/>
          </a:prstGeom>
        </p:spPr>
      </p:pic>
    </p:spTree>
    <p:extLst>
      <p:ext uri="{BB962C8B-B14F-4D97-AF65-F5344CB8AC3E}">
        <p14:creationId xmlns:p14="http://schemas.microsoft.com/office/powerpoint/2010/main" val="1118171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Session </a:t>
            </a:r>
            <a:r>
              <a:rPr lang="en-GB" dirty="0" smtClean="0"/>
              <a:t>7</a:t>
            </a:r>
            <a:endParaRPr lang="en-GB" dirty="0"/>
          </a:p>
        </p:txBody>
      </p:sp>
      <p:sp>
        <p:nvSpPr>
          <p:cNvPr id="3" name="Content Placeholder 2"/>
          <p:cNvSpPr>
            <a:spLocks noGrp="1"/>
          </p:cNvSpPr>
          <p:nvPr>
            <p:ph idx="1"/>
          </p:nvPr>
        </p:nvSpPr>
        <p:spPr/>
        <p:txBody>
          <a:bodyPr>
            <a:normAutofit/>
          </a:bodyPr>
          <a:lstStyle/>
          <a:p>
            <a:r>
              <a:rPr lang="en-GB" dirty="0">
                <a:solidFill>
                  <a:schemeClr val="tx2"/>
                </a:solidFill>
              </a:rPr>
              <a:t>ti.hist() </a:t>
            </a:r>
            <a:r>
              <a:rPr lang="en-GB" dirty="0"/>
              <a:t>v</a:t>
            </a:r>
            <a:r>
              <a:rPr lang="en-GB" dirty="0">
                <a:solidFill>
                  <a:schemeClr val="tx2"/>
                </a:solidFill>
              </a:rPr>
              <a:t> boxplot() </a:t>
            </a:r>
            <a:r>
              <a:rPr lang="en-GB" dirty="0"/>
              <a:t>v</a:t>
            </a:r>
            <a:r>
              <a:rPr lang="en-GB" dirty="0">
                <a:solidFill>
                  <a:schemeClr val="tx2"/>
                </a:solidFill>
              </a:rPr>
              <a:t> plot</a:t>
            </a:r>
            <a:r>
              <a:rPr lang="en-GB" dirty="0" smtClean="0">
                <a:solidFill>
                  <a:schemeClr val="tx2"/>
                </a:solidFill>
              </a:rPr>
              <a:t>()</a:t>
            </a:r>
          </a:p>
          <a:p>
            <a:r>
              <a:rPr lang="en-GB" dirty="0" smtClean="0">
                <a:solidFill>
                  <a:schemeClr val="tx2"/>
                </a:solidFill>
              </a:rPr>
              <a:t>MatPlotLib</a:t>
            </a:r>
            <a:endParaRPr lang="en-GB" dirty="0">
              <a:solidFill>
                <a:schemeClr val="tx2"/>
              </a:solidFill>
            </a:endParaRPr>
          </a:p>
          <a:p>
            <a:pPr lvl="1"/>
            <a:r>
              <a:rPr lang="en-GB" dirty="0">
                <a:solidFill>
                  <a:schemeClr val="tx2"/>
                </a:solidFill>
              </a:rPr>
              <a:t>%matplotlib inline</a:t>
            </a:r>
          </a:p>
          <a:p>
            <a:pPr lvl="1"/>
            <a:r>
              <a:rPr lang="en-GB" dirty="0">
                <a:solidFill>
                  <a:schemeClr val="tx2"/>
                </a:solidFill>
              </a:rPr>
              <a:t>import matplotlib.pyplot as plt</a:t>
            </a:r>
          </a:p>
          <a:p>
            <a:pPr lvl="1"/>
            <a:r>
              <a:rPr lang="en-GB" dirty="0">
                <a:solidFill>
                  <a:schemeClr val="tx2"/>
                </a:solidFill>
              </a:rPr>
              <a:t>plt.bar(x=range(3),height=ti.groupby('Pclass')['Survived'].mean</a:t>
            </a:r>
            <a:r>
              <a:rPr lang="en-GB" dirty="0" smtClean="0">
                <a:solidFill>
                  <a:schemeClr val="tx2"/>
                </a:solidFill>
              </a:rPr>
              <a:t>())</a:t>
            </a:r>
            <a:endParaRPr lang="en-GB" dirty="0">
              <a:solidFill>
                <a:schemeClr val="tx2"/>
              </a:solidFill>
            </a:endParaRPr>
          </a:p>
          <a:p>
            <a:r>
              <a:rPr lang="en-GB" dirty="0">
                <a:solidFill>
                  <a:schemeClr val="tx2"/>
                </a:solidFill>
              </a:rPr>
              <a:t>ti2.groupby('embarked').mean</a:t>
            </a:r>
            <a:r>
              <a:rPr lang="en-GB" dirty="0" smtClean="0">
                <a:solidFill>
                  <a:schemeClr val="tx2"/>
                </a:solidFill>
              </a:rPr>
              <a:t>()</a:t>
            </a:r>
            <a:endParaRPr lang="en-GB" dirty="0">
              <a:solidFill>
                <a:schemeClr val="tx2"/>
              </a:solidFill>
            </a:endParaRPr>
          </a:p>
          <a:p>
            <a:r>
              <a:rPr lang="en-GB" dirty="0">
                <a:solidFill>
                  <a:schemeClr val="tx2"/>
                </a:solidFill>
              </a:rPr>
              <a:t>plt.bar([‘S’,’C’,’Q’],ti2['embarked'].value_counts())</a:t>
            </a:r>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0607719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String manipulation</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String literal ‘\\’ first is escape for second to be a backslash</a:t>
            </a:r>
          </a:p>
          <a:p>
            <a:r>
              <a:rPr lang="en-GB" dirty="0" smtClean="0"/>
              <a:t>Easier to use raw: r’C:\path\folder’ where \ is backslash</a:t>
            </a:r>
          </a:p>
          <a:p>
            <a:r>
              <a:rPr lang="en-GB" dirty="0">
                <a:solidFill>
                  <a:schemeClr val="tx2"/>
                </a:solidFill>
              </a:rPr>
              <a:t>s</a:t>
            </a:r>
            <a:r>
              <a:rPr lang="en-GB" dirty="0" smtClean="0">
                <a:solidFill>
                  <a:schemeClr val="tx2"/>
                </a:solidFill>
              </a:rPr>
              <a:t>t.split(‘ ‘) </a:t>
            </a:r>
            <a:r>
              <a:rPr lang="en-GB" dirty="0" smtClean="0"/>
              <a:t>to remove space or () to remove whitespace: </a:t>
            </a:r>
            <a:r>
              <a:rPr lang="en-GB" dirty="0" smtClean="0">
                <a:solidFill>
                  <a:schemeClr val="tx2"/>
                </a:solidFill>
              </a:rPr>
              <a:t>words = sentence.split()</a:t>
            </a:r>
          </a:p>
          <a:p>
            <a:r>
              <a:rPr lang="en-GB" dirty="0" smtClean="0">
                <a:solidFill>
                  <a:schemeClr val="tx2"/>
                </a:solidFill>
              </a:rPr>
              <a:t>.split(sep, max) </a:t>
            </a:r>
            <a:r>
              <a:rPr lang="en-GB" dirty="0" smtClean="0"/>
              <a:t>default is whitespace and all occurrences</a:t>
            </a:r>
          </a:p>
          <a:p>
            <a:r>
              <a:rPr lang="en-GB" dirty="0" smtClean="0"/>
              <a:t>Immutable so </a:t>
            </a:r>
            <a:r>
              <a:rPr lang="en-GB" dirty="0" smtClean="0">
                <a:solidFill>
                  <a:schemeClr val="tx2"/>
                </a:solidFill>
              </a:rPr>
              <a:t>st2 = [x.strip(‘ ‘) for x in st1.split(‘,’)]</a:t>
            </a:r>
          </a:p>
          <a:p>
            <a:r>
              <a:rPr lang="en-GB" dirty="0" smtClean="0"/>
              <a:t>+ or .join() and .upper() or .lower() for case</a:t>
            </a:r>
          </a:p>
          <a:p>
            <a:r>
              <a:rPr lang="en-GB" dirty="0" smtClean="0">
                <a:solidFill>
                  <a:schemeClr val="tx2"/>
                </a:solidFill>
              </a:rPr>
              <a:t>‘text’ in st1 </a:t>
            </a:r>
            <a:r>
              <a:rPr lang="en-GB" dirty="0" smtClean="0"/>
              <a:t>and .count() or </a:t>
            </a:r>
            <a:r>
              <a:rPr lang="en-GB" dirty="0" smtClean="0">
                <a:solidFill>
                  <a:schemeClr val="tx2"/>
                </a:solidFill>
              </a:rPr>
              <a:t>st2=st1.replace(‘old’, ‘new’)</a:t>
            </a:r>
          </a:p>
          <a:p>
            <a:r>
              <a:rPr lang="en-GB" dirty="0"/>
              <a:t>N</a:t>
            </a:r>
            <a:r>
              <a:rPr lang="en-GB" dirty="0" smtClean="0"/>
              <a:t>o </a:t>
            </a:r>
            <a:r>
              <a:rPr lang="en-GB" dirty="0"/>
              <a:t>match </a:t>
            </a:r>
            <a:r>
              <a:rPr lang="en-GB" dirty="0" smtClean="0">
                <a:solidFill>
                  <a:schemeClr val="tx2"/>
                </a:solidFill>
              </a:rPr>
              <a:t>st1.index(‘text’) </a:t>
            </a:r>
            <a:r>
              <a:rPr lang="en-GB" dirty="0" smtClean="0"/>
              <a:t>returns error but </a:t>
            </a:r>
            <a:r>
              <a:rPr lang="en-GB" dirty="0" smtClean="0">
                <a:solidFill>
                  <a:schemeClr val="tx2"/>
                </a:solidFill>
              </a:rPr>
              <a:t>st1.find(‘text’)</a:t>
            </a:r>
            <a:r>
              <a:rPr lang="en-GB" dirty="0"/>
              <a:t> </a:t>
            </a:r>
            <a:r>
              <a:rPr lang="en-GB" dirty="0" smtClean="0"/>
              <a:t>gives </a:t>
            </a:r>
            <a:r>
              <a:rPr lang="en-GB" dirty="0"/>
              <a:t>-</a:t>
            </a:r>
            <a:r>
              <a:rPr lang="en-GB" dirty="0" smtClean="0"/>
              <a:t>1 </a:t>
            </a:r>
            <a:endParaRPr lang="en-GB" dirty="0">
              <a:solidFill>
                <a:schemeClr val="tx2"/>
              </a:solidFill>
            </a:endParaRP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932717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Regular expressions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String to match first or search all of text for a pattern</a:t>
            </a:r>
          </a:p>
          <a:p>
            <a:r>
              <a:rPr lang="en-GB" dirty="0">
                <a:solidFill>
                  <a:schemeClr val="tx2"/>
                </a:solidFill>
              </a:rPr>
              <a:t>i</a:t>
            </a:r>
            <a:r>
              <a:rPr lang="en-GB" dirty="0" smtClean="0">
                <a:solidFill>
                  <a:schemeClr val="tx2"/>
                </a:solidFill>
              </a:rPr>
              <a:t>mport re</a:t>
            </a:r>
          </a:p>
          <a:p>
            <a:r>
              <a:rPr lang="en-GB" dirty="0" smtClean="0"/>
              <a:t>\s single space and \s+ is one or more spaces</a:t>
            </a:r>
          </a:p>
          <a:p>
            <a:r>
              <a:rPr lang="en-GB" dirty="0" smtClean="0"/>
              <a:t>\d digit and \w alphanumeric plus CAP = opposite</a:t>
            </a:r>
          </a:p>
          <a:p>
            <a:r>
              <a:rPr lang="en-GB" dirty="0" smtClean="0"/>
              <a:t>Re.split(‘\s+’, pragraph1)</a:t>
            </a:r>
          </a:p>
          <a:p>
            <a:r>
              <a:rPr lang="en-GB" dirty="0" smtClean="0"/>
              <a:t>Metacharacters: ^begin $end *&gt;=0 +&gt;=1 ?0 or 1 .single</a:t>
            </a:r>
          </a:p>
          <a:p>
            <a:r>
              <a:rPr lang="en-GB" dirty="0" smtClean="0"/>
              <a:t>ca*t matches ct, cat, caat, …</a:t>
            </a:r>
          </a:p>
          <a:p>
            <a:r>
              <a:rPr lang="en-GB" dirty="0" smtClean="0"/>
              <a:t>|or </a:t>
            </a:r>
            <a:r>
              <a:rPr lang="en-GB" dirty="0"/>
              <a:t>\</a:t>
            </a:r>
            <a:r>
              <a:rPr lang="en-GB" dirty="0" smtClean="0"/>
              <a:t>shortcut {number} [xyz]any [a-z]range (group)</a:t>
            </a:r>
          </a:p>
          <a:p>
            <a:r>
              <a:rPr lang="en-GB" dirty="0" smtClean="0"/>
              <a:t>Compile to make faster or use flags, e.g. ignore case or multiline</a:t>
            </a:r>
          </a:p>
          <a:p>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7039497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input</a:t>
            </a:r>
            <a:endParaRPr lang="en-GB" dirty="0"/>
          </a:p>
        </p:txBody>
      </p:sp>
      <p:sp>
        <p:nvSpPr>
          <p:cNvPr id="3" name="Content Placeholder 2"/>
          <p:cNvSpPr>
            <a:spLocks noGrp="1"/>
          </p:cNvSpPr>
          <p:nvPr>
            <p:ph idx="1"/>
          </p:nvPr>
        </p:nvSpPr>
        <p:spPr/>
        <p:txBody>
          <a:bodyPr/>
          <a:lstStyle/>
          <a:p>
            <a:r>
              <a:rPr lang="en-GB" dirty="0" smtClean="0">
                <a:solidFill>
                  <a:schemeClr val="tx2"/>
                </a:solidFill>
              </a:rPr>
              <a:t>x </a:t>
            </a:r>
            <a:r>
              <a:rPr lang="en-GB" dirty="0">
                <a:solidFill>
                  <a:schemeClr val="tx2"/>
                </a:solidFill>
              </a:rPr>
              <a:t>= </a:t>
            </a:r>
            <a:r>
              <a:rPr lang="en-GB" dirty="0" smtClean="0">
                <a:solidFill>
                  <a:schemeClr val="tx2"/>
                </a:solidFill>
              </a:rPr>
              <a:t>input(</a:t>
            </a:r>
            <a:r>
              <a:rPr lang="en-GB" dirty="0">
                <a:solidFill>
                  <a:schemeClr val="tx2"/>
                </a:solidFill>
              </a:rPr>
              <a:t>"Enter your name</a:t>
            </a:r>
            <a:r>
              <a:rPr lang="en-GB" dirty="0" smtClean="0">
                <a:solidFill>
                  <a:schemeClr val="tx2"/>
                </a:solidFill>
              </a:rPr>
              <a:t>: ") </a:t>
            </a:r>
            <a:r>
              <a:rPr lang="en-GB" dirty="0" smtClean="0"/>
              <a:t>as raw_input from ver2 is deprecated</a:t>
            </a:r>
          </a:p>
          <a:p>
            <a:r>
              <a:rPr lang="en-GB" dirty="0" smtClean="0"/>
              <a:t>Prints the text, waits in the shell for keyboard values ending with return</a:t>
            </a:r>
            <a:endParaRPr lang="en-GB" dirty="0"/>
          </a:p>
          <a:p>
            <a:r>
              <a:rPr lang="en-GB" dirty="0" smtClean="0"/>
              <a:t>Can then use it as in </a:t>
            </a:r>
            <a:r>
              <a:rPr lang="en-GB" dirty="0">
                <a:solidFill>
                  <a:schemeClr val="tx2"/>
                </a:solidFill>
              </a:rPr>
              <a:t>print("Hello, </a:t>
            </a:r>
            <a:r>
              <a:rPr lang="en-GB" dirty="0" smtClean="0">
                <a:solidFill>
                  <a:schemeClr val="tx2"/>
                </a:solidFill>
              </a:rPr>
              <a:t>“, x, ‘!’)</a:t>
            </a:r>
          </a:p>
          <a:p>
            <a:r>
              <a:rPr lang="en-GB" dirty="0" smtClean="0"/>
              <a:t>Fill in the blank / braces</a:t>
            </a:r>
          </a:p>
          <a:p>
            <a:pPr lvl="1"/>
            <a:r>
              <a:rPr lang="en-GB" dirty="0">
                <a:solidFill>
                  <a:schemeClr val="tx2"/>
                </a:solidFill>
              </a:rPr>
              <a:t>person = input('Enter your name: ')</a:t>
            </a:r>
          </a:p>
          <a:p>
            <a:pPr lvl="1"/>
            <a:r>
              <a:rPr lang="en-GB" dirty="0">
                <a:solidFill>
                  <a:schemeClr val="tx2"/>
                </a:solidFill>
              </a:rPr>
              <a:t>greeting = </a:t>
            </a:r>
            <a:r>
              <a:rPr lang="en-GB" dirty="0" smtClean="0">
                <a:solidFill>
                  <a:schemeClr val="tx2"/>
                </a:solidFill>
              </a:rPr>
              <a:t>'Hello </a:t>
            </a:r>
            <a:r>
              <a:rPr lang="en-GB" dirty="0">
                <a:solidFill>
                  <a:schemeClr val="tx2"/>
                </a:solidFill>
              </a:rPr>
              <a:t>{}!'.format(person)</a:t>
            </a:r>
          </a:p>
          <a:p>
            <a:pPr lvl="1"/>
            <a:r>
              <a:rPr lang="en-GB" dirty="0">
                <a:solidFill>
                  <a:schemeClr val="tx2"/>
                </a:solidFill>
              </a:rPr>
              <a:t>print(greeting</a:t>
            </a:r>
            <a:r>
              <a:rPr lang="en-GB" dirty="0" smtClean="0">
                <a:solidFill>
                  <a:schemeClr val="tx2"/>
                </a:solidFill>
              </a:rPr>
              <a:t>)</a:t>
            </a:r>
            <a:endParaRPr lang="en-GB" dirty="0">
              <a:solidFill>
                <a:schemeClr val="tx2"/>
              </a:solidFill>
            </a:endParaRP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14841256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 checking and debugging</a:t>
            </a:r>
            <a:endParaRPr lang="en-GB" dirty="0"/>
          </a:p>
        </p:txBody>
      </p:sp>
      <p:sp>
        <p:nvSpPr>
          <p:cNvPr id="3" name="Content Placeholder 2"/>
          <p:cNvSpPr>
            <a:spLocks noGrp="1"/>
          </p:cNvSpPr>
          <p:nvPr>
            <p:ph idx="1"/>
          </p:nvPr>
        </p:nvSpPr>
        <p:spPr/>
        <p:txBody>
          <a:bodyPr>
            <a:normAutofit fontScale="40000" lnSpcReduction="20000"/>
          </a:bodyPr>
          <a:lstStyle/>
          <a:p>
            <a:r>
              <a:rPr lang="en-GB" dirty="0" smtClean="0"/>
              <a:t>Try block to test code and not crash, very useful for file handling</a:t>
            </a:r>
          </a:p>
          <a:p>
            <a:r>
              <a:rPr lang="en-GB" dirty="0" smtClean="0"/>
              <a:t>Except [error class] block to handle errors</a:t>
            </a:r>
          </a:p>
          <a:p>
            <a:r>
              <a:rPr lang="en-GB" dirty="0" smtClean="0"/>
              <a:t>Else block message if no errors</a:t>
            </a:r>
          </a:p>
          <a:p>
            <a:r>
              <a:rPr lang="en-GB" dirty="0" smtClean="0"/>
              <a:t>Finally block to execute code and message regardless of error</a:t>
            </a:r>
          </a:p>
          <a:p>
            <a:r>
              <a:rPr lang="en-GB" dirty="0"/>
              <a:t>t</a:t>
            </a:r>
            <a:r>
              <a:rPr lang="en-GB" dirty="0" smtClean="0"/>
              <a:t>ry:</a:t>
            </a:r>
            <a:endParaRPr lang="en-GB" dirty="0"/>
          </a:p>
          <a:p>
            <a:pPr lvl="1"/>
            <a:r>
              <a:rPr lang="en-GB" dirty="0" smtClean="0"/>
              <a:t>Action</a:t>
            </a:r>
            <a:endParaRPr lang="en-GB" dirty="0"/>
          </a:p>
          <a:p>
            <a:r>
              <a:rPr lang="en-GB" dirty="0" smtClean="0"/>
              <a:t>except NameError:</a:t>
            </a:r>
          </a:p>
          <a:p>
            <a:pPr lvl="1"/>
            <a:r>
              <a:rPr lang="en-GB" dirty="0" smtClean="0"/>
              <a:t>Action</a:t>
            </a:r>
            <a:endParaRPr lang="en-GB" dirty="0"/>
          </a:p>
          <a:p>
            <a:r>
              <a:rPr lang="en-GB" dirty="0"/>
              <a:t>e</a:t>
            </a:r>
            <a:r>
              <a:rPr lang="en-GB" dirty="0" smtClean="0"/>
              <a:t>xcept</a:t>
            </a:r>
          </a:p>
          <a:p>
            <a:pPr lvl="1"/>
            <a:r>
              <a:rPr lang="en-GB" dirty="0" smtClean="0"/>
              <a:t>Action</a:t>
            </a:r>
          </a:p>
          <a:p>
            <a:r>
              <a:rPr lang="en-GB" dirty="0"/>
              <a:t>e</a:t>
            </a:r>
            <a:r>
              <a:rPr lang="en-GB" dirty="0" smtClean="0"/>
              <a:t>lse:</a:t>
            </a:r>
          </a:p>
          <a:p>
            <a:pPr lvl="1"/>
            <a:r>
              <a:rPr lang="en-GB" dirty="0" smtClean="0"/>
              <a:t>Action</a:t>
            </a:r>
          </a:p>
          <a:p>
            <a:r>
              <a:rPr lang="en-GB" dirty="0"/>
              <a:t>f</a:t>
            </a:r>
            <a:r>
              <a:rPr lang="en-GB" dirty="0" smtClean="0"/>
              <a:t>inally:</a:t>
            </a:r>
          </a:p>
          <a:p>
            <a:pPr lvl="1"/>
            <a:r>
              <a:rPr lang="en-GB" dirty="0" smtClean="0"/>
              <a:t>Action</a:t>
            </a: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3203192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Style and efficiency</a:t>
            </a:r>
            <a:endParaRPr lang="en-GB" dirty="0"/>
          </a:p>
        </p:txBody>
      </p:sp>
      <p:sp>
        <p:nvSpPr>
          <p:cNvPr id="3" name="Content Placeholder 2"/>
          <p:cNvSpPr>
            <a:spLocks noGrp="1"/>
          </p:cNvSpPr>
          <p:nvPr>
            <p:ph idx="1"/>
          </p:nvPr>
        </p:nvSpPr>
        <p:spPr/>
        <p:txBody>
          <a:bodyPr>
            <a:normAutofit fontScale="40000" lnSpcReduction="20000"/>
          </a:bodyPr>
          <a:lstStyle/>
          <a:p>
            <a:r>
              <a:rPr lang="en-GB" dirty="0" smtClean="0"/>
              <a:t>PEP8 (Pythonesque recommended style rules), JSON (data exchange template)</a:t>
            </a:r>
          </a:p>
          <a:p>
            <a:r>
              <a:rPr lang="en-GB" dirty="0">
                <a:solidFill>
                  <a:schemeClr val="tx2"/>
                </a:solidFill>
              </a:rPr>
              <a:t>n</a:t>
            </a:r>
            <a:r>
              <a:rPr lang="en-GB" dirty="0" smtClean="0">
                <a:solidFill>
                  <a:schemeClr val="tx2"/>
                </a:solidFill>
              </a:rPr>
              <a:t>p.zeros((3,4)) </a:t>
            </a:r>
            <a:r>
              <a:rPr lang="en-GB" dirty="0" smtClean="0"/>
              <a:t>or </a:t>
            </a:r>
            <a:r>
              <a:rPr lang="en-GB" dirty="0" smtClean="0">
                <a:solidFill>
                  <a:schemeClr val="tx2"/>
                </a:solidFill>
              </a:rPr>
              <a:t>np.ones((5,6)) </a:t>
            </a:r>
            <a:r>
              <a:rPr lang="en-GB" dirty="0" smtClean="0"/>
              <a:t>or </a:t>
            </a:r>
            <a:r>
              <a:rPr lang="en-GB" dirty="0" smtClean="0">
                <a:solidFill>
                  <a:schemeClr val="tx2"/>
                </a:solidFill>
              </a:rPr>
              <a:t>np.empty((7,4)) </a:t>
            </a:r>
            <a:r>
              <a:rPr lang="en-GB" dirty="0" smtClean="0"/>
              <a:t>or </a:t>
            </a:r>
            <a:r>
              <a:rPr lang="en-GB" dirty="0" smtClean="0">
                <a:solidFill>
                  <a:schemeClr val="tx2"/>
                </a:solidFill>
              </a:rPr>
              <a:t>np.eye(4)</a:t>
            </a:r>
          </a:p>
          <a:p>
            <a:r>
              <a:rPr lang="en-GB" dirty="0">
                <a:solidFill>
                  <a:schemeClr val="tx2"/>
                </a:solidFill>
              </a:rPr>
              <a:t>a</a:t>
            </a:r>
            <a:r>
              <a:rPr lang="en-GB" dirty="0" smtClean="0">
                <a:solidFill>
                  <a:schemeClr val="tx2"/>
                </a:solidFill>
              </a:rPr>
              <a:t>rray2 = ones_like(array1)</a:t>
            </a:r>
            <a:r>
              <a:rPr lang="en-GB" dirty="0" smtClean="0"/>
              <a:t> or </a:t>
            </a:r>
            <a:r>
              <a:rPr lang="en-GB" dirty="0" smtClean="0">
                <a:solidFill>
                  <a:schemeClr val="tx2"/>
                </a:solidFill>
              </a:rPr>
              <a:t>array4 = zeros_like(array3)</a:t>
            </a:r>
          </a:p>
          <a:p>
            <a:r>
              <a:rPr lang="en-GB" dirty="0" smtClean="0"/>
              <a:t>Vectorized functions and differences, e.g. max(list) v max(2 lists)</a:t>
            </a:r>
          </a:p>
          <a:p>
            <a:pPr lvl="1"/>
            <a:r>
              <a:rPr lang="en-GB" dirty="0">
                <a:solidFill>
                  <a:schemeClr val="tx2"/>
                </a:solidFill>
              </a:rPr>
              <a:t>d</a:t>
            </a:r>
            <a:r>
              <a:rPr lang="en-GB" dirty="0" smtClean="0">
                <a:solidFill>
                  <a:schemeClr val="tx2"/>
                </a:solidFill>
              </a:rPr>
              <a:t>f1-df2</a:t>
            </a:r>
            <a:r>
              <a:rPr lang="en-GB" dirty="0" smtClean="0"/>
              <a:t> v </a:t>
            </a:r>
            <a:r>
              <a:rPr lang="en-GB" dirty="0" smtClean="0">
                <a:solidFill>
                  <a:schemeClr val="tx2"/>
                </a:solidFill>
              </a:rPr>
              <a:t>df1.sub(df2, fill_value=0) </a:t>
            </a:r>
            <a:r>
              <a:rPr lang="en-GB" dirty="0" smtClean="0"/>
              <a:t>or define axis, etc…</a:t>
            </a:r>
          </a:p>
          <a:p>
            <a:r>
              <a:rPr lang="en-GB" dirty="0">
                <a:solidFill>
                  <a:schemeClr val="tx2"/>
                </a:solidFill>
              </a:rPr>
              <a:t>n</a:t>
            </a:r>
            <a:r>
              <a:rPr lang="en-GB" dirty="0" smtClean="0">
                <a:solidFill>
                  <a:schemeClr val="tx2"/>
                </a:solidFill>
              </a:rPr>
              <a:t>pl.inv(mat1).dot(mat2) </a:t>
            </a:r>
            <a:r>
              <a:rPr lang="en-GB" dirty="0" smtClean="0"/>
              <a:t>v</a:t>
            </a:r>
            <a:r>
              <a:rPr lang="en-GB" dirty="0" smtClean="0">
                <a:solidFill>
                  <a:schemeClr val="tx2"/>
                </a:solidFill>
              </a:rPr>
              <a:t> npl.solve(mat1, mat2)</a:t>
            </a:r>
          </a:p>
          <a:p>
            <a:r>
              <a:rPr lang="en-GB" dirty="0">
                <a:solidFill>
                  <a:schemeClr val="tx2"/>
                </a:solidFill>
              </a:rPr>
              <a:t>a</a:t>
            </a:r>
            <a:r>
              <a:rPr lang="en-GB" dirty="0" smtClean="0">
                <a:solidFill>
                  <a:schemeClr val="tx2"/>
                </a:solidFill>
              </a:rPr>
              <a:t>rr2 = </a:t>
            </a:r>
            <a:r>
              <a:rPr lang="en-GB" dirty="0">
                <a:solidFill>
                  <a:schemeClr val="tx2"/>
                </a:solidFill>
              </a:rPr>
              <a:t>n</a:t>
            </a:r>
            <a:r>
              <a:rPr lang="en-GB" dirty="0" smtClean="0">
                <a:solidFill>
                  <a:schemeClr val="tx2"/>
                </a:solidFill>
              </a:rPr>
              <a:t>pr.permutations(arr1) </a:t>
            </a:r>
            <a:r>
              <a:rPr lang="en-GB" dirty="0" smtClean="0"/>
              <a:t>copy</a:t>
            </a:r>
            <a:r>
              <a:rPr lang="en-GB" dirty="0" smtClean="0">
                <a:solidFill>
                  <a:schemeClr val="tx2"/>
                </a:solidFill>
              </a:rPr>
              <a:t> </a:t>
            </a:r>
            <a:r>
              <a:rPr lang="en-GB" dirty="0" smtClean="0"/>
              <a:t>v</a:t>
            </a:r>
            <a:r>
              <a:rPr lang="en-GB" dirty="0" smtClean="0">
                <a:solidFill>
                  <a:schemeClr val="tx2"/>
                </a:solidFill>
              </a:rPr>
              <a:t> npr.shuffle(arr1) </a:t>
            </a:r>
            <a:r>
              <a:rPr lang="en-GB" dirty="0" smtClean="0"/>
              <a:t>in place</a:t>
            </a:r>
          </a:p>
          <a:p>
            <a:r>
              <a:rPr lang="en-GB" dirty="0" smtClean="0"/>
              <a:t>.zip() parallel loops great for filenames</a:t>
            </a:r>
          </a:p>
          <a:p>
            <a:r>
              <a:rPr lang="en-GB" dirty="0" smtClean="0"/>
              <a:t>Use immutable values for default function args, e.g. None rather than [0]</a:t>
            </a:r>
          </a:p>
          <a:p>
            <a:r>
              <a:rPr lang="en-GB" dirty="0">
                <a:solidFill>
                  <a:schemeClr val="tx2"/>
                </a:solidFill>
              </a:rPr>
              <a:t>r</a:t>
            </a:r>
            <a:r>
              <a:rPr lang="en-GB" dirty="0" smtClean="0">
                <a:solidFill>
                  <a:schemeClr val="tx2"/>
                </a:solidFill>
              </a:rPr>
              <a:t>e.split </a:t>
            </a:r>
            <a:r>
              <a:rPr lang="en-GB" dirty="0" smtClean="0"/>
              <a:t>is a lot slower than split method</a:t>
            </a:r>
          </a:p>
          <a:p>
            <a:r>
              <a:rPr lang="en-GB" dirty="0"/>
              <a:t>I</a:t>
            </a:r>
            <a:r>
              <a:rPr lang="en-GB" dirty="0" smtClean="0"/>
              <a:t>nstead </a:t>
            </a:r>
            <a:r>
              <a:rPr lang="en-GB" dirty="0"/>
              <a:t>of concatenating multiple strings one after the other, create a sequence of such strings and then join </a:t>
            </a:r>
            <a:r>
              <a:rPr lang="en-GB" dirty="0" smtClean="0"/>
              <a:t>them, e.g. </a:t>
            </a:r>
            <a:r>
              <a:rPr lang="en-GB" dirty="0" smtClean="0">
                <a:solidFill>
                  <a:schemeClr val="tx2"/>
                </a:solidFill>
              </a:rPr>
              <a:t>s = “”.join(items)</a:t>
            </a:r>
            <a:r>
              <a:rPr lang="en-GB" dirty="0" smtClean="0"/>
              <a:t>, not </a:t>
            </a:r>
            <a:r>
              <a:rPr lang="en-GB" dirty="0" smtClean="0">
                <a:solidFill>
                  <a:schemeClr val="tx2"/>
                </a:solidFill>
              </a:rPr>
              <a:t>s += x </a:t>
            </a:r>
            <a:r>
              <a:rPr lang="en-GB" dirty="0" smtClean="0"/>
              <a:t>in a for loop</a:t>
            </a:r>
          </a:p>
          <a:p>
            <a:r>
              <a:rPr lang="en-GB" dirty="0">
                <a:solidFill>
                  <a:schemeClr val="tx2"/>
                </a:solidFill>
              </a:rPr>
              <a:t>p</a:t>
            </a:r>
            <a:r>
              <a:rPr lang="en-GB" dirty="0" smtClean="0">
                <a:solidFill>
                  <a:schemeClr val="tx2"/>
                </a:solidFill>
              </a:rPr>
              <a:t>d.get_dummies(df[‘catvar’]) </a:t>
            </a:r>
            <a:r>
              <a:rPr lang="en-GB" dirty="0" smtClean="0"/>
              <a:t>makes a few dummy variables</a:t>
            </a:r>
          </a:p>
          <a:p>
            <a:r>
              <a:rPr lang="en-GB" dirty="0">
                <a:solidFill>
                  <a:schemeClr val="tx2"/>
                </a:solidFill>
              </a:rPr>
              <a:t>d</a:t>
            </a:r>
            <a:r>
              <a:rPr lang="en-GB" dirty="0" smtClean="0">
                <a:solidFill>
                  <a:schemeClr val="tx2"/>
                </a:solidFill>
              </a:rPr>
              <a:t>f.var1.groupby(df.vaf2).mean()</a:t>
            </a:r>
            <a:r>
              <a:rPr lang="en-GB" dirty="0" smtClean="0"/>
              <a:t> or some other functions but use .agg() for all functions</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8747679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script 1</a:t>
            </a:r>
            <a:endParaRPr lang="en-GB" dirty="0"/>
          </a:p>
        </p:txBody>
      </p:sp>
      <p:sp>
        <p:nvSpPr>
          <p:cNvPr id="3" name="Content Placeholder 2"/>
          <p:cNvSpPr>
            <a:spLocks noGrp="1"/>
          </p:cNvSpPr>
          <p:nvPr>
            <p:ph idx="1"/>
          </p:nvPr>
        </p:nvSpPr>
        <p:spPr/>
        <p:txBody>
          <a:bodyPr>
            <a:normAutofit fontScale="32500" lnSpcReduction="20000"/>
          </a:bodyPr>
          <a:lstStyle/>
          <a:p>
            <a:r>
              <a:rPr lang="en-GB" dirty="0"/>
              <a:t>import glob</a:t>
            </a:r>
          </a:p>
          <a:p>
            <a:r>
              <a:rPr lang="en-GB" dirty="0"/>
              <a:t>import pandas as </a:t>
            </a:r>
            <a:r>
              <a:rPr lang="en-GB" dirty="0" smtClean="0"/>
              <a:t>pd</a:t>
            </a:r>
            <a:endParaRPr lang="en-GB" dirty="0"/>
          </a:p>
          <a:p>
            <a:r>
              <a:rPr lang="en-GB" dirty="0"/>
              <a:t>input_dir = 'C</a:t>
            </a:r>
            <a:r>
              <a:rPr lang="en-GB" dirty="0" smtClean="0"/>
              <a:t>:/Documents/SOR/Files</a:t>
            </a:r>
            <a:r>
              <a:rPr lang="en-GB" dirty="0"/>
              <a:t>'</a:t>
            </a:r>
          </a:p>
          <a:p>
            <a:r>
              <a:rPr lang="en-GB" dirty="0"/>
              <a:t>output_dir = 'C</a:t>
            </a:r>
            <a:r>
              <a:rPr lang="en-GB" dirty="0" smtClean="0"/>
              <a:t>:/Documents/SOR</a:t>
            </a:r>
            <a:r>
              <a:rPr lang="en-GB" dirty="0"/>
              <a:t>/'</a:t>
            </a:r>
          </a:p>
          <a:p>
            <a:r>
              <a:rPr lang="en-GB" dirty="0"/>
              <a:t>reports_list = glob.glob(input_dir + '**/*.xlsx', recursive=True)</a:t>
            </a:r>
          </a:p>
          <a:p>
            <a:r>
              <a:rPr lang="en-GB" dirty="0"/>
              <a:t>sor2018 = pd.DataFrame</a:t>
            </a:r>
            <a:r>
              <a:rPr lang="en-GB" dirty="0" smtClean="0"/>
              <a:t>()</a:t>
            </a:r>
            <a:endParaRPr lang="en-GB" dirty="0"/>
          </a:p>
          <a:p>
            <a:r>
              <a:rPr lang="en-GB" dirty="0"/>
              <a:t>for fname in reports_list:</a:t>
            </a:r>
          </a:p>
          <a:p>
            <a:r>
              <a:rPr lang="en-GB" dirty="0"/>
              <a:t>    title = pd.read_excel(fname, nrows = 1, header = None)</a:t>
            </a:r>
          </a:p>
          <a:p>
            <a:r>
              <a:rPr lang="en-GB" dirty="0"/>
              <a:t>    source = title.iloc[0,0]</a:t>
            </a:r>
          </a:p>
          <a:p>
            <a:r>
              <a:rPr lang="en-GB" dirty="0"/>
              <a:t>    data = pd.read_excel(fname, header = None, skiprows = 1)</a:t>
            </a:r>
          </a:p>
          <a:p>
            <a:r>
              <a:rPr lang="en-GB" dirty="0"/>
              <a:t>    data['Source'] = source</a:t>
            </a:r>
          </a:p>
          <a:p>
            <a:r>
              <a:rPr lang="en-GB" dirty="0"/>
              <a:t>    sor2018 = pd.concat([sor2018, data], axis = 0</a:t>
            </a:r>
            <a:r>
              <a:rPr lang="en-GB" dirty="0" smtClean="0"/>
              <a:t>)</a:t>
            </a:r>
            <a:endParaRPr lang="en-GB" dirty="0"/>
          </a:p>
          <a:p>
            <a:r>
              <a:rPr lang="en-GB" dirty="0"/>
              <a:t>sor2018.to_csv(output_dir+"sor_joined_2018.csv", index = False, header = False)</a:t>
            </a: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8596898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script </a:t>
            </a:r>
            <a:r>
              <a:rPr lang="en-GB" dirty="0" smtClean="0"/>
              <a:t>2</a:t>
            </a:r>
            <a:endParaRPr lang="en-GB" dirty="0"/>
          </a:p>
        </p:txBody>
      </p:sp>
      <p:sp>
        <p:nvSpPr>
          <p:cNvPr id="3" name="Content Placeholder 2"/>
          <p:cNvSpPr>
            <a:spLocks noGrp="1"/>
          </p:cNvSpPr>
          <p:nvPr>
            <p:ph idx="1"/>
          </p:nvPr>
        </p:nvSpPr>
        <p:spPr/>
        <p:txBody>
          <a:bodyPr>
            <a:normAutofit fontScale="47500" lnSpcReduction="20000"/>
          </a:bodyPr>
          <a:lstStyle/>
          <a:p>
            <a:r>
              <a:rPr lang="en-GB" dirty="0"/>
              <a:t>inds = [0, 1, 2, 3, 4, 5, 6, 7]</a:t>
            </a:r>
          </a:p>
          <a:p>
            <a:r>
              <a:rPr lang="en-GB" dirty="0"/>
              <a:t>qtrs = [0, 0, 0, 0, 1, 1, 1, 1</a:t>
            </a:r>
            <a:r>
              <a:rPr lang="en-GB" dirty="0" smtClean="0"/>
              <a:t>]</a:t>
            </a:r>
            <a:endParaRPr lang="en-GB" dirty="0"/>
          </a:p>
          <a:p>
            <a:r>
              <a:rPr lang="en-GB" dirty="0" smtClean="0"/>
              <a:t>tabq1e </a:t>
            </a:r>
            <a:r>
              <a:rPr lang="en-GB" dirty="0"/>
              <a:t>= [ pd.DataFrame() for _ in range(8) ]</a:t>
            </a:r>
          </a:p>
          <a:p>
            <a:r>
              <a:rPr lang="en-GB" dirty="0"/>
              <a:t>tabselec = ["tabq1elec_engqtr1", "tabq1elec_natqtr1", "tabq1elec_scotqtr1", "tabq1elec_walesqtr1", "tabq1elec_engqtr2", "tabq1elec_natqtr2", "tabq1elec_scotqtr2", "tabq1elec_walesqtr2"]</a:t>
            </a:r>
          </a:p>
          <a:p>
            <a:r>
              <a:rPr lang="en-GB" dirty="0"/>
              <a:t>starts = [0, 9, 18, 27, 36, 45, 54, 63]</a:t>
            </a:r>
          </a:p>
          <a:p>
            <a:r>
              <a:rPr lang="en-GB" dirty="0"/>
              <a:t>end = 0</a:t>
            </a:r>
          </a:p>
          <a:p>
            <a:r>
              <a:rPr lang="en-GB" dirty="0"/>
              <a:t>for ind, tab, start, qtr in zip(inds, tabselec, starts, qtrs):</a:t>
            </a:r>
          </a:p>
          <a:p>
            <a:r>
              <a:rPr lang="en-GB" dirty="0"/>
              <a:t>    tabq1e[ind] = make_etable(tab, start, qtr, end)</a:t>
            </a:r>
          </a:p>
          <a:p>
            <a:r>
              <a:rPr lang="en-GB" dirty="0"/>
              <a:t>tabq1elec = pd.concat(tabq1e)</a:t>
            </a:r>
          </a:p>
          <a:p>
            <a:r>
              <a:rPr lang="en-GB" dirty="0"/>
              <a:t>tabq1elec.reset_index(drop=True, inplace=True)</a:t>
            </a:r>
          </a:p>
          <a:p>
            <a:r>
              <a:rPr lang="en-GB" dirty="0"/>
              <a:t>tabq1elec.to_csv(output_dir+"table_Q1Elec.csv", index = False)</a:t>
            </a: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1003467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Importing Libraries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Many packages exist with specific sets of commands and functions that we can draw on. There are over 600 in Anaconda. They are basically collections of modules containing functions and help files in a directory structure</a:t>
            </a:r>
          </a:p>
          <a:p>
            <a:r>
              <a:rPr lang="en-GB" dirty="0" smtClean="0"/>
              <a:t>Useful ones include math, random, pandas (series and df), scipy (scientific calculations), numpy (arrays), scikit-learn (ml), glob (directory searching), os (file manipulation), matplotlib (plotting), statsmodels (modelling), seaborn (visualisations), bokeh (dashboards), blaze (distributed ds), scrapy (web scraping), sympy (calculus, LaTeX) and regex (string search)</a:t>
            </a:r>
          </a:p>
          <a:p>
            <a:r>
              <a:rPr lang="en-GB" dirty="0" smtClean="0"/>
              <a:t>At start of program use import command:</a:t>
            </a:r>
          </a:p>
          <a:p>
            <a:pPr lvl="1"/>
            <a:r>
              <a:rPr lang="en-GB" dirty="0" smtClean="0">
                <a:solidFill>
                  <a:schemeClr val="tx2"/>
                </a:solidFill>
              </a:rPr>
              <a:t>import pandas as pd </a:t>
            </a:r>
            <a:r>
              <a:rPr lang="en-GB" dirty="0" smtClean="0"/>
              <a:t>… no need to specify where … better than </a:t>
            </a:r>
            <a:r>
              <a:rPr lang="en-GB" dirty="0" smtClean="0">
                <a:solidFill>
                  <a:schemeClr val="tx2"/>
                </a:solidFill>
              </a:rPr>
              <a:t>from pandas import *</a:t>
            </a:r>
          </a:p>
          <a:p>
            <a:pPr lvl="1"/>
            <a:r>
              <a:rPr lang="en-GB" dirty="0">
                <a:solidFill>
                  <a:schemeClr val="tx2"/>
                </a:solidFill>
              </a:rPr>
              <a:t>i</a:t>
            </a:r>
            <a:r>
              <a:rPr lang="en-GB" dirty="0" smtClean="0">
                <a:solidFill>
                  <a:schemeClr val="tx2"/>
                </a:solidFill>
              </a:rPr>
              <a:t>mport numpy.linalg as npl numpy.random as npr</a:t>
            </a:r>
          </a:p>
          <a:p>
            <a:pPr lvl="1"/>
            <a:r>
              <a:rPr lang="en-GB" dirty="0">
                <a:solidFill>
                  <a:schemeClr val="tx2"/>
                </a:solidFill>
              </a:rPr>
              <a:t>d</a:t>
            </a:r>
            <a:r>
              <a:rPr lang="en-GB" dirty="0" smtClean="0">
                <a:solidFill>
                  <a:schemeClr val="tx2"/>
                </a:solidFill>
              </a:rPr>
              <a:t>ir(npl) or help(pd)</a:t>
            </a:r>
          </a:p>
          <a:p>
            <a:pPr lvl="1"/>
            <a:r>
              <a:rPr lang="en-GB" dirty="0">
                <a:solidFill>
                  <a:schemeClr val="tx2"/>
                </a:solidFill>
              </a:rPr>
              <a:t>f</a:t>
            </a:r>
            <a:r>
              <a:rPr lang="en-GB" dirty="0" smtClean="0">
                <a:solidFill>
                  <a:schemeClr val="tx2"/>
                </a:solidFill>
              </a:rPr>
              <a:t>rom pandas.util.testing import makeCustomDataframe as mkdf</a:t>
            </a:r>
            <a:endParaRPr lang="en-GB" dirty="0">
              <a:solidFill>
                <a:schemeClr val="tx2"/>
              </a:solidFill>
            </a:endParaRP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1719625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Further </a:t>
            </a:r>
            <a:r>
              <a:rPr lang="en-GB" dirty="0" smtClean="0"/>
              <a:t>Reading and Sample Datasets</a:t>
            </a:r>
            <a:endParaRPr lang="en-GB" dirty="0"/>
          </a:p>
        </p:txBody>
      </p:sp>
      <p:sp>
        <p:nvSpPr>
          <p:cNvPr id="3" name="Content Placeholder 2"/>
          <p:cNvSpPr>
            <a:spLocks noGrp="1"/>
          </p:cNvSpPr>
          <p:nvPr>
            <p:ph idx="1"/>
          </p:nvPr>
        </p:nvSpPr>
        <p:spPr/>
        <p:txBody>
          <a:bodyPr>
            <a:normAutofit fontScale="55000" lnSpcReduction="20000"/>
          </a:bodyPr>
          <a:lstStyle/>
          <a:p>
            <a:r>
              <a:rPr lang="en-GB" dirty="0" smtClean="0">
                <a:hlinkClick r:id="rId4"/>
              </a:rPr>
              <a:t>https://www.python.org</a:t>
            </a:r>
            <a:endParaRPr lang="en-GB" dirty="0" smtClean="0"/>
          </a:p>
          <a:p>
            <a:r>
              <a:rPr lang="en-GB" dirty="0">
                <a:hlinkClick r:id="rId5"/>
              </a:rPr>
              <a:t>https://docs.python.org/3.4/library</a:t>
            </a:r>
            <a:r>
              <a:rPr lang="en-GB" dirty="0" smtClean="0">
                <a:hlinkClick r:id="rId5"/>
              </a:rPr>
              <a:t>/</a:t>
            </a:r>
            <a:endParaRPr lang="en-GB" dirty="0" smtClean="0"/>
          </a:p>
          <a:p>
            <a:r>
              <a:rPr lang="en-GB" dirty="0">
                <a:hlinkClick r:id="rId6"/>
              </a:rPr>
              <a:t>https://</a:t>
            </a:r>
            <a:r>
              <a:rPr lang="en-GB" dirty="0" smtClean="0">
                <a:hlinkClick r:id="rId6"/>
              </a:rPr>
              <a:t>www.codecademy.com/learn/learn-python</a:t>
            </a:r>
            <a:endParaRPr lang="en-GB" dirty="0" smtClean="0"/>
          </a:p>
          <a:p>
            <a:r>
              <a:rPr lang="en-GB" dirty="0">
                <a:hlinkClick r:id="rId7"/>
              </a:rPr>
              <a:t>https://</a:t>
            </a:r>
            <a:r>
              <a:rPr lang="en-GB" dirty="0" smtClean="0">
                <a:hlinkClick r:id="rId7"/>
              </a:rPr>
              <a:t>www.w3schools.com/python/default.asp</a:t>
            </a:r>
            <a:endParaRPr lang="en-GB" dirty="0" smtClean="0"/>
          </a:p>
          <a:p>
            <a:r>
              <a:rPr lang="en-GB" dirty="0" smtClean="0">
                <a:hlinkClick r:id="rId8"/>
              </a:rPr>
              <a:t>https</a:t>
            </a:r>
            <a:r>
              <a:rPr lang="en-GB" dirty="0">
                <a:hlinkClick r:id="rId8"/>
              </a:rPr>
              <a:t>://pypi.org</a:t>
            </a:r>
            <a:r>
              <a:rPr lang="en-GB" dirty="0" smtClean="0">
                <a:hlinkClick r:id="rId8"/>
              </a:rPr>
              <a:t>/</a:t>
            </a:r>
            <a:endParaRPr lang="en-GB" dirty="0" smtClean="0"/>
          </a:p>
          <a:p>
            <a:r>
              <a:rPr lang="en-GB" dirty="0">
                <a:hlinkClick r:id="rId9"/>
              </a:rPr>
              <a:t>https://www.python-course.eu</a:t>
            </a:r>
            <a:r>
              <a:rPr lang="en-GB" dirty="0" smtClean="0">
                <a:hlinkClick r:id="rId9"/>
              </a:rPr>
              <a:t>/</a:t>
            </a:r>
            <a:endParaRPr lang="en-GB" dirty="0" smtClean="0"/>
          </a:p>
          <a:p>
            <a:r>
              <a:rPr lang="en-GB" dirty="0" smtClean="0"/>
              <a:t>From sklearn import datasets</a:t>
            </a:r>
          </a:p>
          <a:p>
            <a:pPr lvl="1"/>
            <a:r>
              <a:rPr lang="en-GB" dirty="0"/>
              <a:t>b</a:t>
            </a:r>
            <a:r>
              <a:rPr lang="en-GB" dirty="0" smtClean="0"/>
              <a:t>oston, iris, diabetes, digits, wine, etc.</a:t>
            </a:r>
          </a:p>
          <a:p>
            <a:pPr lvl="1"/>
            <a:r>
              <a:rPr lang="en-GB" dirty="0"/>
              <a:t>o</a:t>
            </a:r>
            <a:r>
              <a:rPr lang="en-GB" dirty="0" smtClean="0"/>
              <a:t>thers available to fetch including olivetti, newsgroups, forest, etc.</a:t>
            </a:r>
          </a:p>
          <a:p>
            <a:pPr lvl="1"/>
            <a:r>
              <a:rPr lang="en-GB" dirty="0"/>
              <a:t>g</a:t>
            </a:r>
            <a:r>
              <a:rPr lang="en-GB" dirty="0" smtClean="0"/>
              <a:t>enerators for dummy datasets to classify, cluster</a:t>
            </a:r>
            <a:r>
              <a:rPr lang="en-GB" dirty="0"/>
              <a:t> </a:t>
            </a:r>
            <a:r>
              <a:rPr lang="en-GB" dirty="0" smtClean="0"/>
              <a:t>and regress</a:t>
            </a:r>
          </a:p>
          <a:p>
            <a:r>
              <a:rPr lang="en-GB" dirty="0" smtClean="0">
                <a:hlinkClick r:id="rId10"/>
              </a:rPr>
              <a:t>https://openml.org/</a:t>
            </a:r>
            <a:r>
              <a:rPr lang="en-GB" dirty="0" smtClean="0"/>
              <a:t> for many public datasets</a:t>
            </a:r>
          </a:p>
          <a:p>
            <a:pPr marL="0" indent="0">
              <a:buNone/>
            </a:pP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4761467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 Cheat Sheets &amp; Quick Guides</a:t>
            </a:r>
            <a:endParaRPr lang="en-GB" dirty="0"/>
          </a:p>
        </p:txBody>
      </p:sp>
      <p:sp>
        <p:nvSpPr>
          <p:cNvPr id="3" name="Content Placeholder 2"/>
          <p:cNvSpPr>
            <a:spLocks noGrp="1"/>
          </p:cNvSpPr>
          <p:nvPr>
            <p:ph idx="1"/>
          </p:nvPr>
        </p:nvSpPr>
        <p:spPr/>
        <p:txBody>
          <a:bodyPr>
            <a:normAutofit/>
          </a:bodyPr>
          <a:lstStyle/>
          <a:p>
            <a:r>
              <a:rPr lang="en-GB" dirty="0">
                <a:solidFill>
                  <a:schemeClr val="tx2"/>
                </a:solidFill>
                <a:hlinkClick r:id="rId4"/>
              </a:rPr>
              <a:t>https://</a:t>
            </a:r>
            <a:r>
              <a:rPr lang="en-GB" dirty="0" smtClean="0">
                <a:solidFill>
                  <a:schemeClr val="tx2"/>
                </a:solidFill>
                <a:hlinkClick r:id="rId4"/>
              </a:rPr>
              <a:t>www.pythonforbeginners.com/cheatsheet/python-cheat-sheets</a:t>
            </a:r>
            <a:endParaRPr lang="en-GB" dirty="0" smtClean="0">
              <a:solidFill>
                <a:schemeClr val="tx2"/>
              </a:solidFill>
            </a:endParaRPr>
          </a:p>
          <a:p>
            <a:r>
              <a:rPr lang="en-GB" dirty="0">
                <a:solidFill>
                  <a:schemeClr val="tx2"/>
                </a:solidFill>
                <a:hlinkClick r:id="rId5"/>
              </a:rPr>
              <a:t>https://www.pythonsheets.com</a:t>
            </a:r>
            <a:r>
              <a:rPr lang="en-GB" dirty="0" smtClean="0">
                <a:solidFill>
                  <a:schemeClr val="tx2"/>
                </a:solidFill>
                <a:hlinkClick r:id="rId5"/>
              </a:rPr>
              <a:t>/</a:t>
            </a:r>
            <a:endParaRPr lang="en-GB" dirty="0" smtClean="0">
              <a:solidFill>
                <a:schemeClr val="tx2"/>
              </a:solidFill>
            </a:endParaRPr>
          </a:p>
          <a:p>
            <a:r>
              <a:rPr lang="en-GB" dirty="0">
                <a:solidFill>
                  <a:schemeClr val="tx2"/>
                </a:solidFill>
                <a:hlinkClick r:id="rId6"/>
              </a:rPr>
              <a:t>https://</a:t>
            </a:r>
            <a:r>
              <a:rPr lang="en-GB" dirty="0" smtClean="0">
                <a:solidFill>
                  <a:schemeClr val="tx2"/>
                </a:solidFill>
                <a:hlinkClick r:id="rId6"/>
              </a:rPr>
              <a:t>s3.amazonaws.com/assets.datacamp.com/blog_assets/PythonForDataScience.pdf</a:t>
            </a:r>
            <a:endParaRPr lang="en-GB" dirty="0" smtClean="0">
              <a:solidFill>
                <a:schemeClr val="tx2"/>
              </a:solidFill>
            </a:endParaRPr>
          </a:p>
          <a:p>
            <a:r>
              <a:rPr lang="en-GB" dirty="0">
                <a:solidFill>
                  <a:schemeClr val="tx2"/>
                </a:solidFill>
                <a:hlinkClick r:id="rId7"/>
              </a:rPr>
              <a:t>https://</a:t>
            </a:r>
            <a:r>
              <a:rPr lang="en-GB" dirty="0" smtClean="0">
                <a:solidFill>
                  <a:schemeClr val="tx2"/>
                </a:solidFill>
                <a:hlinkClick r:id="rId7"/>
              </a:rPr>
              <a:t>pandas.pydata.org/Pandas_Cheat_Sheet.pdf</a:t>
            </a:r>
            <a:endParaRPr lang="en-GB" dirty="0" smtClean="0">
              <a:solidFill>
                <a:schemeClr val="tx2"/>
              </a:solidFill>
            </a:endParaRPr>
          </a:p>
          <a:p>
            <a:endParaRPr lang="en-GB" dirty="0">
              <a:solidFill>
                <a:schemeClr val="tx2"/>
              </a:solidFill>
            </a:endParaRP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7025283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5050" y="406913"/>
            <a:ext cx="7759143" cy="5658924"/>
          </a:xfrm>
          <a:prstGeom prst="rect">
            <a:avLst/>
          </a:prstGeom>
        </p:spPr>
      </p:pic>
    </p:spTree>
    <p:extLst>
      <p:ext uri="{BB962C8B-B14F-4D97-AF65-F5344CB8AC3E}">
        <p14:creationId xmlns:p14="http://schemas.microsoft.com/office/powerpoint/2010/main" val="3766888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Input</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solidFill>
                  <a:schemeClr val="tx2"/>
                </a:solidFill>
              </a:rPr>
              <a:t>internal_name = pd.read_csv(‘/path/to/file.csv’, header=None)</a:t>
            </a:r>
          </a:p>
          <a:p>
            <a:pPr lvl="1"/>
            <a:r>
              <a:rPr lang="en-GB" dirty="0"/>
              <a:t>f</a:t>
            </a:r>
            <a:r>
              <a:rPr lang="en-GB" dirty="0" smtClean="0"/>
              <a:t>or column index: </a:t>
            </a:r>
            <a:r>
              <a:rPr lang="en-GB" dirty="0" smtClean="0">
                <a:solidFill>
                  <a:schemeClr val="tx2"/>
                </a:solidFill>
              </a:rPr>
              <a:t>names=list(‘abcde’) </a:t>
            </a:r>
            <a:r>
              <a:rPr lang="en-GB" dirty="0" smtClean="0"/>
              <a:t>or</a:t>
            </a:r>
            <a:r>
              <a:rPr lang="en-GB" dirty="0" smtClean="0">
                <a:solidFill>
                  <a:schemeClr val="tx2"/>
                </a:solidFill>
              </a:rPr>
              <a:t> index_col=‘colname’</a:t>
            </a:r>
            <a:r>
              <a:rPr lang="en-GB" dirty="0" smtClean="0">
                <a:solidFill>
                  <a:schemeClr val="accent1"/>
                </a:solidFill>
              </a:rPr>
              <a:t> </a:t>
            </a:r>
            <a:r>
              <a:rPr lang="en-GB" dirty="0" smtClean="0"/>
              <a:t>… not unique</a:t>
            </a:r>
          </a:p>
          <a:p>
            <a:pPr lvl="1"/>
            <a:r>
              <a:rPr lang="en-GB" dirty="0">
                <a:solidFill>
                  <a:schemeClr val="tx2"/>
                </a:solidFill>
              </a:rPr>
              <a:t>s</a:t>
            </a:r>
            <a:r>
              <a:rPr lang="en-GB" dirty="0" smtClean="0">
                <a:solidFill>
                  <a:schemeClr val="tx2"/>
                </a:solidFill>
              </a:rPr>
              <a:t>kiprows = [0,3] </a:t>
            </a:r>
            <a:r>
              <a:rPr lang="en-GB" dirty="0" smtClean="0"/>
              <a:t>or </a:t>
            </a:r>
            <a:r>
              <a:rPr lang="en-GB" dirty="0" smtClean="0">
                <a:solidFill>
                  <a:schemeClr val="tx2"/>
                </a:solidFill>
              </a:rPr>
              <a:t>skiprows = 5</a:t>
            </a:r>
          </a:p>
          <a:p>
            <a:pPr lvl="1"/>
            <a:r>
              <a:rPr lang="en-GB" dirty="0"/>
              <a:t>t</a:t>
            </a:r>
            <a:r>
              <a:rPr lang="en-GB" dirty="0" smtClean="0"/>
              <a:t>o read the first part: </a:t>
            </a:r>
            <a:r>
              <a:rPr lang="en-GB" dirty="0" smtClean="0">
                <a:solidFill>
                  <a:schemeClr val="tx2"/>
                </a:solidFill>
              </a:rPr>
              <a:t>nrows=100</a:t>
            </a:r>
            <a:r>
              <a:rPr lang="en-GB" dirty="0" smtClean="0"/>
              <a:t> … very useful to examine a big file</a:t>
            </a:r>
          </a:p>
          <a:p>
            <a:pPr lvl="1"/>
            <a:r>
              <a:rPr lang="en-GB" dirty="0">
                <a:solidFill>
                  <a:schemeClr val="tx2"/>
                </a:solidFill>
              </a:rPr>
              <a:t>n</a:t>
            </a:r>
            <a:r>
              <a:rPr lang="en-GB" dirty="0" smtClean="0">
                <a:solidFill>
                  <a:schemeClr val="tx2"/>
                </a:solidFill>
              </a:rPr>
              <a:t>a_values = [‘na’, ‘null’, ‘999’, ‘-1’] </a:t>
            </a:r>
            <a:r>
              <a:rPr lang="en-GB" dirty="0" smtClean="0"/>
              <a:t>or even dict for each column</a:t>
            </a:r>
          </a:p>
          <a:p>
            <a:r>
              <a:rPr lang="en-GB" dirty="0"/>
              <a:t>14 pd.read_ choices include: Excel, JSON, Clipboard, HTML, SQL, SAS, …</a:t>
            </a:r>
          </a:p>
          <a:p>
            <a:r>
              <a:rPr lang="en-GB" dirty="0">
                <a:solidFill>
                  <a:schemeClr val="tx2"/>
                </a:solidFill>
              </a:rPr>
              <a:t>p</a:t>
            </a:r>
            <a:r>
              <a:rPr lang="en-GB" dirty="0" smtClean="0">
                <a:solidFill>
                  <a:schemeClr val="tx2"/>
                </a:solidFill>
              </a:rPr>
              <a:t>wd </a:t>
            </a:r>
            <a:r>
              <a:rPr lang="en-GB" dirty="0" smtClean="0"/>
              <a:t>and</a:t>
            </a:r>
            <a:r>
              <a:rPr lang="en-GB" dirty="0" smtClean="0">
                <a:solidFill>
                  <a:schemeClr val="tx2"/>
                </a:solidFill>
              </a:rPr>
              <a:t> os.chdir(‘/path/to/file/’)</a:t>
            </a:r>
          </a:p>
          <a:p>
            <a:pPr lvl="1"/>
            <a:r>
              <a:rPr lang="en-GB" dirty="0">
                <a:solidFill>
                  <a:schemeClr val="tx2"/>
                </a:solidFill>
              </a:rPr>
              <a:t>c</a:t>
            </a:r>
            <a:r>
              <a:rPr lang="en-GB" dirty="0" smtClean="0">
                <a:solidFill>
                  <a:schemeClr val="tx2"/>
                </a:solidFill>
              </a:rPr>
              <a:t>ontent = [i for i in open(path+file, mode)] </a:t>
            </a:r>
            <a:r>
              <a:rPr lang="en-GB" dirty="0" smtClean="0"/>
              <a:t>… as a string</a:t>
            </a:r>
          </a:p>
          <a:p>
            <a:pPr lvl="2"/>
            <a:r>
              <a:rPr lang="en-GB" dirty="0" smtClean="0"/>
              <a:t>mode=“r” (read) “a” (append) “w” (write) “x” (create) “t” (text) “b” (binary)</a:t>
            </a:r>
          </a:p>
          <a:p>
            <a:pPr lvl="1"/>
            <a:r>
              <a:rPr lang="en-GB" dirty="0">
                <a:solidFill>
                  <a:schemeClr val="tx2"/>
                </a:solidFill>
              </a:rPr>
              <a:t>c</a:t>
            </a:r>
            <a:r>
              <a:rPr lang="en-GB" dirty="0" smtClean="0">
                <a:solidFill>
                  <a:schemeClr val="tx2"/>
                </a:solidFill>
              </a:rPr>
              <a:t>ontent = [int(i.strip()) for i in open(path+file)] </a:t>
            </a:r>
            <a:r>
              <a:rPr lang="en-GB" dirty="0" smtClean="0"/>
              <a:t>… as numbers</a:t>
            </a:r>
          </a:p>
          <a:p>
            <a:pPr lvl="1"/>
            <a:r>
              <a:rPr lang="en-GB" dirty="0">
                <a:solidFill>
                  <a:schemeClr val="tx2"/>
                </a:solidFill>
              </a:rPr>
              <a:t>d</a:t>
            </a:r>
            <a:r>
              <a:rPr lang="en-GB" dirty="0" smtClean="0">
                <a:solidFill>
                  <a:schemeClr val="tx2"/>
                </a:solidFill>
              </a:rPr>
              <a:t>ata = np.loadtxt(path+file, delimiter = ‘.’)</a:t>
            </a: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955954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Practical Session 1</a:t>
            </a:r>
            <a:endParaRPr lang="en-GB" dirty="0"/>
          </a:p>
        </p:txBody>
      </p:sp>
      <p:sp>
        <p:nvSpPr>
          <p:cNvPr id="3" name="Content Placeholder 2"/>
          <p:cNvSpPr>
            <a:spLocks noGrp="1"/>
          </p:cNvSpPr>
          <p:nvPr>
            <p:ph idx="1"/>
          </p:nvPr>
        </p:nvSpPr>
        <p:spPr/>
        <p:txBody>
          <a:bodyPr>
            <a:normAutofit fontScale="62500" lnSpcReduction="20000"/>
          </a:bodyPr>
          <a:lstStyle/>
          <a:p>
            <a:r>
              <a:rPr lang="en-GB" dirty="0"/>
              <a:t>Install Anaconda (Python, Jupyter) and data (DC workshop titanic.csv or larger titanic.xls from email)</a:t>
            </a:r>
          </a:p>
          <a:p>
            <a:r>
              <a:rPr lang="en-GB" dirty="0"/>
              <a:t>Anaconda -&gt; Jupyter -&gt; Browser -&gt; </a:t>
            </a:r>
            <a:r>
              <a:rPr lang="en-GB" dirty="0" smtClean="0"/>
              <a:t>New</a:t>
            </a:r>
            <a:endParaRPr lang="en-GB" dirty="0"/>
          </a:p>
          <a:p>
            <a:r>
              <a:rPr lang="en-GB" dirty="0"/>
              <a:t>Note: ctl+enter to </a:t>
            </a:r>
            <a:r>
              <a:rPr lang="en-GB" dirty="0" smtClean="0"/>
              <a:t>execute and shift+enter for new cell</a:t>
            </a:r>
          </a:p>
          <a:p>
            <a:r>
              <a:rPr lang="en-GB" dirty="0" smtClean="0"/>
              <a:t>ctl+v </a:t>
            </a:r>
            <a:r>
              <a:rPr lang="en-GB" dirty="0"/>
              <a:t>to paste, watch three types of single quote … logout and x</a:t>
            </a:r>
          </a:p>
          <a:p>
            <a:r>
              <a:rPr lang="en-GB" dirty="0"/>
              <a:t>.ipynb file remembers commands but need to rerun</a:t>
            </a:r>
          </a:p>
          <a:p>
            <a:r>
              <a:rPr lang="en-GB" dirty="0">
                <a:solidFill>
                  <a:schemeClr val="tx2"/>
                </a:solidFill>
              </a:rPr>
              <a:t>ls</a:t>
            </a:r>
          </a:p>
          <a:p>
            <a:r>
              <a:rPr lang="en-GB" dirty="0">
                <a:solidFill>
                  <a:schemeClr val="tx2"/>
                </a:solidFill>
              </a:rPr>
              <a:t>import pandas as pd</a:t>
            </a:r>
          </a:p>
          <a:p>
            <a:r>
              <a:rPr lang="en-GB" dirty="0">
                <a:solidFill>
                  <a:schemeClr val="tx2"/>
                </a:solidFill>
              </a:rPr>
              <a:t>ti = pd.read_csv(‘titanic.csv’)</a:t>
            </a:r>
          </a:p>
          <a:p>
            <a:r>
              <a:rPr lang="en-GB" dirty="0">
                <a:solidFill>
                  <a:schemeClr val="tx2"/>
                </a:solidFill>
              </a:rPr>
              <a:t>ti2 = </a:t>
            </a:r>
            <a:r>
              <a:rPr lang="en-GB" dirty="0" smtClean="0">
                <a:solidFill>
                  <a:schemeClr val="tx2"/>
                </a:solidFill>
              </a:rPr>
              <a:t>pd.read_excel</a:t>
            </a:r>
            <a:r>
              <a:rPr lang="en-GB" dirty="0">
                <a:solidFill>
                  <a:schemeClr val="tx2"/>
                </a:solidFill>
              </a:rPr>
              <a:t>(“titanic.xls”) </a:t>
            </a:r>
            <a:r>
              <a:rPr lang="en-GB" dirty="0"/>
              <a:t>=&gt; note lowercase col </a:t>
            </a:r>
            <a:r>
              <a:rPr lang="en-GB" dirty="0" smtClean="0"/>
              <a:t>names</a:t>
            </a:r>
          </a:p>
          <a:p>
            <a:r>
              <a:rPr lang="en-GB" dirty="0">
                <a:solidFill>
                  <a:schemeClr val="tx2"/>
                </a:solidFill>
              </a:rPr>
              <a:t>t</a:t>
            </a:r>
            <a:r>
              <a:rPr lang="en-GB" dirty="0" smtClean="0">
                <a:solidFill>
                  <a:schemeClr val="tx2"/>
                </a:solidFill>
              </a:rPr>
              <a:t>i.head()</a:t>
            </a:r>
            <a:endParaRPr lang="en-GB" dirty="0">
              <a:solidFill>
                <a:schemeClr val="tx2"/>
              </a:solidFill>
            </a:endParaRP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2279197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GB" dirty="0"/>
          </a:p>
        </p:txBody>
      </p:sp>
      <p:sp>
        <p:nvSpPr>
          <p:cNvPr id="3" name="Content Placeholder 2"/>
          <p:cNvSpPr>
            <a:spLocks noGrp="1"/>
          </p:cNvSpPr>
          <p:nvPr>
            <p:ph idx="1"/>
          </p:nvPr>
        </p:nvSpPr>
        <p:spPr/>
        <p:txBody>
          <a:bodyPr>
            <a:normAutofit fontScale="85000" lnSpcReduction="20000"/>
          </a:bodyPr>
          <a:lstStyle/>
          <a:p>
            <a:r>
              <a:rPr lang="en-GB" dirty="0">
                <a:solidFill>
                  <a:schemeClr val="tx2"/>
                </a:solidFill>
              </a:rPr>
              <a:t>d</a:t>
            </a:r>
            <a:r>
              <a:rPr lang="en-GB" dirty="0" smtClean="0">
                <a:solidFill>
                  <a:schemeClr val="tx2"/>
                </a:solidFill>
              </a:rPr>
              <a:t>ata.to_csv(path+filename, sep=‘\t’) </a:t>
            </a:r>
            <a:r>
              <a:rPr lang="en-GB" dirty="0" smtClean="0"/>
              <a:t>… for tab-delimited</a:t>
            </a:r>
          </a:p>
          <a:p>
            <a:pPr lvl="1"/>
            <a:r>
              <a:rPr lang="en-GB" dirty="0">
                <a:solidFill>
                  <a:schemeClr val="tx2"/>
                </a:solidFill>
              </a:rPr>
              <a:t>n</a:t>
            </a:r>
            <a:r>
              <a:rPr lang="en-GB" dirty="0" smtClean="0">
                <a:solidFill>
                  <a:schemeClr val="tx2"/>
                </a:solidFill>
              </a:rPr>
              <a:t>a_rep=‘NA’ </a:t>
            </a:r>
            <a:r>
              <a:rPr lang="en-GB" dirty="0" smtClean="0"/>
              <a:t>… default is blank</a:t>
            </a:r>
          </a:p>
          <a:p>
            <a:pPr lvl="1"/>
            <a:r>
              <a:rPr lang="en-GB" dirty="0">
                <a:solidFill>
                  <a:schemeClr val="tx2"/>
                </a:solidFill>
              </a:rPr>
              <a:t>i</a:t>
            </a:r>
            <a:r>
              <a:rPr lang="en-GB" dirty="0" smtClean="0">
                <a:solidFill>
                  <a:schemeClr val="tx2"/>
                </a:solidFill>
              </a:rPr>
              <a:t>ndex=False, header=False</a:t>
            </a:r>
          </a:p>
          <a:p>
            <a:pPr lvl="1"/>
            <a:r>
              <a:rPr lang="en-GB" dirty="0">
                <a:solidFill>
                  <a:schemeClr val="tx2"/>
                </a:solidFill>
              </a:rPr>
              <a:t>c</a:t>
            </a:r>
            <a:r>
              <a:rPr lang="en-GB" dirty="0" smtClean="0">
                <a:solidFill>
                  <a:schemeClr val="tx2"/>
                </a:solidFill>
              </a:rPr>
              <a:t>olumns=‘a’ </a:t>
            </a:r>
            <a:r>
              <a:rPr lang="en-GB" dirty="0" smtClean="0"/>
              <a:t>for a subset</a:t>
            </a:r>
          </a:p>
          <a:p>
            <a:r>
              <a:rPr lang="en-GB" dirty="0" smtClean="0"/>
              <a:t>19 pd df.to_ choices include: Excel, dict, JSON, Clipboard, HTML, SQL, string, LaTeX, …</a:t>
            </a:r>
          </a:p>
          <a:p>
            <a:r>
              <a:rPr lang="en-GB" dirty="0">
                <a:solidFill>
                  <a:schemeClr val="tx2"/>
                </a:solidFill>
              </a:rPr>
              <a:t>np.save(‘extname’, intname) </a:t>
            </a:r>
            <a:r>
              <a:rPr lang="en-GB" dirty="0"/>
              <a:t>and</a:t>
            </a:r>
            <a:r>
              <a:rPr lang="en-GB" dirty="0">
                <a:solidFill>
                  <a:schemeClr val="tx2"/>
                </a:solidFill>
              </a:rPr>
              <a:t> arr1 = np.load(‘extname.npy</a:t>
            </a:r>
            <a:r>
              <a:rPr lang="en-GB" dirty="0" smtClean="0">
                <a:solidFill>
                  <a:schemeClr val="tx2"/>
                </a:solidFill>
              </a:rPr>
              <a:t>’)</a:t>
            </a:r>
          </a:p>
          <a:p>
            <a:r>
              <a:rPr lang="en-GB" dirty="0">
                <a:solidFill>
                  <a:schemeClr val="tx2"/>
                </a:solidFill>
              </a:rPr>
              <a:t>o</a:t>
            </a:r>
            <a:r>
              <a:rPr lang="en-GB" dirty="0" smtClean="0">
                <a:solidFill>
                  <a:schemeClr val="tx2"/>
                </a:solidFill>
              </a:rPr>
              <a:t>pen()</a:t>
            </a:r>
          </a:p>
          <a:p>
            <a:pPr lvl="1"/>
            <a:r>
              <a:rPr lang="en-GB" dirty="0">
                <a:solidFill>
                  <a:schemeClr val="tx2"/>
                </a:solidFill>
              </a:rPr>
              <a:t>f = </a:t>
            </a:r>
            <a:r>
              <a:rPr lang="en-GB" dirty="0" smtClean="0">
                <a:solidFill>
                  <a:schemeClr val="tx2"/>
                </a:solidFill>
              </a:rPr>
              <a:t>open(path+file, mode)</a:t>
            </a:r>
            <a:endParaRPr lang="en-GB" dirty="0">
              <a:solidFill>
                <a:schemeClr val="tx2"/>
              </a:solidFill>
            </a:endParaRPr>
          </a:p>
          <a:p>
            <a:pPr lvl="1"/>
            <a:r>
              <a:rPr lang="en-GB" dirty="0" smtClean="0">
                <a:solidFill>
                  <a:schemeClr val="tx2"/>
                </a:solidFill>
              </a:rPr>
              <a:t>f.write(“filename")</a:t>
            </a:r>
            <a:endParaRPr lang="en-GB" dirty="0">
              <a:solidFill>
                <a:schemeClr val="tx2"/>
              </a:solidFill>
            </a:endParaRPr>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spTree>
    <p:extLst>
      <p:ext uri="{BB962C8B-B14F-4D97-AF65-F5344CB8AC3E}">
        <p14:creationId xmlns:p14="http://schemas.microsoft.com/office/powerpoint/2010/main" val="3124118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 reserved words and type conversion</a:t>
            </a:r>
            <a:endParaRPr lang="en-GB" dirty="0"/>
          </a:p>
        </p:txBody>
      </p:sp>
      <p:sp>
        <p:nvSpPr>
          <p:cNvPr id="3" name="Content Placeholder 2"/>
          <p:cNvSpPr>
            <a:spLocks noGrp="1"/>
          </p:cNvSpPr>
          <p:nvPr>
            <p:ph idx="1"/>
          </p:nvPr>
        </p:nvSpPr>
        <p:spPr/>
        <p:txBody>
          <a:bodyPr>
            <a:normAutofit fontScale="62500" lnSpcReduction="20000"/>
          </a:bodyPr>
          <a:lstStyle/>
          <a:p>
            <a:r>
              <a:rPr lang="en-GB" dirty="0">
                <a:solidFill>
                  <a:schemeClr val="tx2"/>
                </a:solidFill>
              </a:rPr>
              <a:t>a = 1 </a:t>
            </a:r>
            <a:r>
              <a:rPr lang="en-GB" dirty="0"/>
              <a:t>…</a:t>
            </a:r>
            <a:r>
              <a:rPr lang="en-GB" dirty="0">
                <a:solidFill>
                  <a:schemeClr val="tx2"/>
                </a:solidFill>
              </a:rPr>
              <a:t> a = </a:t>
            </a:r>
            <a:r>
              <a:rPr lang="en-GB" dirty="0" smtClean="0">
                <a:solidFill>
                  <a:schemeClr val="tx2"/>
                </a:solidFill>
              </a:rPr>
              <a:t>2</a:t>
            </a:r>
            <a:endParaRPr lang="en-GB" dirty="0" smtClean="0"/>
          </a:p>
          <a:p>
            <a:r>
              <a:rPr lang="en-GB" dirty="0" smtClean="0"/>
              <a:t>Placeholders or labels, </a:t>
            </a:r>
            <a:r>
              <a:rPr lang="en-GB" u="sng" dirty="0" smtClean="0"/>
              <a:t>not</a:t>
            </a:r>
            <a:r>
              <a:rPr lang="en-GB" dirty="0" smtClean="0"/>
              <a:t> boxes</a:t>
            </a:r>
          </a:p>
          <a:p>
            <a:r>
              <a:rPr lang="en-GB" dirty="0" smtClean="0"/>
              <a:t>Start with letter or _ and case sensitive</a:t>
            </a:r>
          </a:p>
          <a:p>
            <a:r>
              <a:rPr lang="en-GB" dirty="0" smtClean="0"/>
              <a:t>Contains only letters, numbers or _</a:t>
            </a:r>
          </a:p>
          <a:p>
            <a:r>
              <a:rPr lang="en-GB" dirty="0" smtClean="0"/>
              <a:t>35 reserved keywords plus ‘print’ and ‘exec’</a:t>
            </a:r>
          </a:p>
          <a:p>
            <a:pPr lvl="1"/>
            <a:r>
              <a:rPr lang="en-GB" dirty="0"/>
              <a:t>a</a:t>
            </a:r>
            <a:r>
              <a:rPr lang="en-GB" dirty="0" smtClean="0"/>
              <a:t>lso built-in functions like ‘Data’, ‘array’, ‘range’</a:t>
            </a:r>
          </a:p>
          <a:p>
            <a:pPr lvl="1"/>
            <a:r>
              <a:rPr lang="en-GB" dirty="0"/>
              <a:t>s</a:t>
            </a:r>
            <a:r>
              <a:rPr lang="en-GB" dirty="0" smtClean="0"/>
              <a:t>ystem and class names and constants, math names etc. such as ‘pi’, ‘exp’, ‘e’, ‘floor’</a:t>
            </a:r>
          </a:p>
          <a:p>
            <a:r>
              <a:rPr lang="en-GB" dirty="0" smtClean="0"/>
              <a:t>Types: int, float, complex, decimal, bool, string, iterators</a:t>
            </a:r>
          </a:p>
          <a:p>
            <a:r>
              <a:rPr lang="en-GB" dirty="0" smtClean="0"/>
              <a:t>Type conversion 3/2 v 3//2</a:t>
            </a:r>
          </a:p>
          <a:p>
            <a:r>
              <a:rPr lang="en-GB" dirty="0" smtClean="0"/>
              <a:t>Implicit and explicit casting</a:t>
            </a:r>
            <a:r>
              <a:rPr lang="en-GB" dirty="0"/>
              <a:t> </a:t>
            </a:r>
            <a:r>
              <a:rPr lang="en-GB" dirty="0" smtClean="0"/>
              <a:t>3.0/2 or float(3)/2 </a:t>
            </a:r>
            <a:endParaRPr lang="en-GB" dirty="0"/>
          </a:p>
        </p:txBody>
      </p:sp>
      <p:sp>
        <p:nvSpPr>
          <p:cNvPr id="4" name="Footer Placeholder 3"/>
          <p:cNvSpPr>
            <a:spLocks noGrp="1"/>
          </p:cNvSpPr>
          <p:nvPr>
            <p:ph type="ftr" sz="quarter" idx="11"/>
            <p:custDataLst>
              <p:tags r:id="rId1"/>
            </p:custDataLst>
          </p:nvPr>
        </p:nvSpPr>
        <p:spPr>
          <a:xfrm>
            <a:off x="0" y="5883275"/>
            <a:ext cx="12192000" cy="365125"/>
          </a:xfrm>
        </p:spPr>
        <p:txBody>
          <a:bodyPr/>
          <a:lstStyle/>
          <a:p>
            <a:r>
              <a:rPr lang="en-GB" smtClean="0"/>
              <a:t>Internal Only        </a:t>
            </a:r>
            <a:r>
              <a:rPr lang="en-GB" sz="1100" smtClean="0">
                <a:latin typeface="Calibri" panose="020F0502020204030204" pitchFamily="34" charset="0"/>
              </a:rPr>
              <a:t>
</a:t>
            </a:r>
            <a:r>
              <a:rPr lang="en-GB" smtClean="0"/>
              <a:t>  </a:t>
            </a:r>
            <a:endParaRPr lang="en-GB" dirty="0"/>
          </a:p>
        </p:txBody>
      </p:sp>
      <p:pic>
        <p:nvPicPr>
          <p:cNvPr id="5" name="Picture 4"/>
          <p:cNvPicPr>
            <a:picLocks noChangeAspect="1"/>
          </p:cNvPicPr>
          <p:nvPr/>
        </p:nvPicPr>
        <p:blipFill>
          <a:blip r:embed="rId4"/>
          <a:stretch>
            <a:fillRect/>
          </a:stretch>
        </p:blipFill>
        <p:spPr>
          <a:xfrm>
            <a:off x="6014272" y="2372793"/>
            <a:ext cx="4468755" cy="1731414"/>
          </a:xfrm>
          <a:prstGeom prst="rect">
            <a:avLst/>
          </a:prstGeom>
        </p:spPr>
      </p:pic>
      <p:pic>
        <p:nvPicPr>
          <p:cNvPr id="7" name="Picture 6"/>
          <p:cNvPicPr>
            <a:picLocks noChangeAspect="1"/>
          </p:cNvPicPr>
          <p:nvPr/>
        </p:nvPicPr>
        <p:blipFill>
          <a:blip r:embed="rId5"/>
          <a:stretch>
            <a:fillRect/>
          </a:stretch>
        </p:blipFill>
        <p:spPr>
          <a:xfrm>
            <a:off x="6014271" y="4679230"/>
            <a:ext cx="4468755" cy="1284887"/>
          </a:xfrm>
          <a:prstGeom prst="rect">
            <a:avLst/>
          </a:prstGeom>
        </p:spPr>
      </p:pic>
    </p:spTree>
    <p:extLst>
      <p:ext uri="{BB962C8B-B14F-4D97-AF65-F5344CB8AC3E}">
        <p14:creationId xmlns:p14="http://schemas.microsoft.com/office/powerpoint/2010/main" val="333031919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9.xml><?xml version="1.0" encoding="utf-8"?>
<p:tagLst xmlns:a="http://schemas.openxmlformats.org/drawingml/2006/main" xmlns:r="http://schemas.openxmlformats.org/officeDocument/2006/relationships" xmlns:p="http://schemas.openxmlformats.org/presentationml/2006/main">
  <p:tag name="BJHEADERFOOTERLABEL"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973096ae-7329-4b3b-9368-47aeba6959e1">
  <element uid="id_classification_nonbusiness" value=""/>
  <element uid="eaadb568-f939-47e9-ab90-f00bdd47735e" value=""/>
</sisl>
</file>

<file path=customXml/itemProps1.xml><?xml version="1.0" encoding="utf-8"?>
<ds:datastoreItem xmlns:ds="http://schemas.openxmlformats.org/officeDocument/2006/customXml" ds:itemID="{A057EDB7-ABCE-4A4E-9E6F-7EC566B699E6}">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TM04033919[[fn=Circuit]]</Template>
  <TotalTime>2952</TotalTime>
  <Words>4816</Words>
  <Application>Microsoft Office PowerPoint</Application>
  <PresentationFormat>Widescreen</PresentationFormat>
  <Paragraphs>704</Paragraphs>
  <Slides>52</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Trebuchet MS</vt:lpstr>
      <vt:lpstr>Tw Cen MT</vt:lpstr>
      <vt:lpstr>Verdana</vt:lpstr>
      <vt:lpstr>Circuit</vt:lpstr>
      <vt:lpstr>Introduction to Python</vt:lpstr>
      <vt:lpstr>Why Python</vt:lpstr>
      <vt:lpstr>Getting Started</vt:lpstr>
      <vt:lpstr>Differences between Python and other languages</vt:lpstr>
      <vt:lpstr>Importing Libraries</vt:lpstr>
      <vt:lpstr>Input</vt:lpstr>
      <vt:lpstr>Practical Session 1</vt:lpstr>
      <vt:lpstr>Output</vt:lpstr>
      <vt:lpstr>Variables, reserved words and type conversion</vt:lpstr>
      <vt:lpstr>Assignment and Equality 1</vt:lpstr>
      <vt:lpstr>Assignment and Equality 2</vt:lpstr>
      <vt:lpstr>Operations</vt:lpstr>
      <vt:lpstr>precedence</vt:lpstr>
      <vt:lpstr>Collection Objects</vt:lpstr>
      <vt:lpstr>Structures 1</vt:lpstr>
      <vt:lpstr>Structures 2</vt:lpstr>
      <vt:lpstr>Slicing and selecting lists</vt:lpstr>
      <vt:lpstr>Practical Session 2</vt:lpstr>
      <vt:lpstr>Slicing and selecting dataframes Indices provide metadata, enable alignment and allow subsetting</vt:lpstr>
      <vt:lpstr>Practical Session 3</vt:lpstr>
      <vt:lpstr>Data Exploration</vt:lpstr>
      <vt:lpstr>Practical Session 4</vt:lpstr>
      <vt:lpstr>Merging and stacking</vt:lpstr>
      <vt:lpstr>Methods 1</vt:lpstr>
      <vt:lpstr>Methods 2</vt:lpstr>
      <vt:lpstr>Methods 3</vt:lpstr>
      <vt:lpstr>Practical Session 5</vt:lpstr>
      <vt:lpstr>Practical Session 6</vt:lpstr>
      <vt:lpstr>Branching and Conditionals 1</vt:lpstr>
      <vt:lpstr>Branching and Conditionals 2</vt:lpstr>
      <vt:lpstr>Branching and Conditionals 3</vt:lpstr>
      <vt:lpstr>Branching and Conditionals 4</vt:lpstr>
      <vt:lpstr>Advanced Comprehensions</vt:lpstr>
      <vt:lpstr>Functions – grouping commands for a single purpose</vt:lpstr>
      <vt:lpstr>Variable Arguments in Functions</vt:lpstr>
      <vt:lpstr>Generator Functions</vt:lpstr>
      <vt:lpstr>Scope</vt:lpstr>
      <vt:lpstr>Date and Time</vt:lpstr>
      <vt:lpstr>Print formatting</vt:lpstr>
      <vt:lpstr>Matplotlib</vt:lpstr>
      <vt:lpstr>Example function</vt:lpstr>
      <vt:lpstr>Practical Session 7</vt:lpstr>
      <vt:lpstr>String manipulation</vt:lpstr>
      <vt:lpstr>Regular expressions</vt:lpstr>
      <vt:lpstr>User input</vt:lpstr>
      <vt:lpstr>Error checking and debugging</vt:lpstr>
      <vt:lpstr>Style and efficiency</vt:lpstr>
      <vt:lpstr>Example script 1</vt:lpstr>
      <vt:lpstr>Example script 2</vt:lpstr>
      <vt:lpstr>Further Reading and Sample Datasets</vt:lpstr>
      <vt:lpstr>Python Cheat Sheets &amp; Quick Guides</vt:lpstr>
      <vt:lpstr>PowerPoint Presentation</vt:lpstr>
    </vt:vector>
  </TitlesOfParts>
  <Company>Ofgem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Rory McCabe</dc:creator>
  <cp:lastModifiedBy>Rory McCabe</cp:lastModifiedBy>
  <cp:revision>173</cp:revision>
  <dcterms:created xsi:type="dcterms:W3CDTF">2018-10-16T08:44:55Z</dcterms:created>
  <dcterms:modified xsi:type="dcterms:W3CDTF">2019-03-21T13:11:06Z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57afeb70-2257-4d62-b02d-ca562e8a87cc</vt:lpwstr>
  </property>
  <property fmtid="{D5CDD505-2E9C-101B-9397-08002B2CF9AE}" pid="3" name="bjSaver">
    <vt:lpwstr>Y8pLizOngWsacvwu/sInjm8IChWnMhZ5</vt:lpwstr>
  </property>
  <property fmtid="{D5CDD505-2E9C-101B-9397-08002B2CF9AE}" pid="4" name="bjDocumentLabelXML">
    <vt:lpwstr>&lt;?xml version="1.0" encoding="us-ascii"?&gt;&lt;sisl xmlns:xsi="http://www.w3.org/2001/XMLSchema-instance" xmlns:xsd="http://www.w3.org/2001/XMLSchema" sislVersion="0" policy="973096ae-7329-4b3b-9368-47aeba6959e1" xmlns="http://www.boldonjames.com/2008/01/sie/i</vt:lpwstr>
  </property>
  <property fmtid="{D5CDD505-2E9C-101B-9397-08002B2CF9AE}" pid="5" name="bjDocumentLabelXML-0">
    <vt:lpwstr>nternal/label"&gt;&lt;element uid="id_classification_nonbusiness" value="" /&gt;&lt;element uid="eaadb568-f939-47e9-ab90-f00bdd47735e" value="" /&gt;&lt;/sisl&gt;</vt:lpwstr>
  </property>
  <property fmtid="{D5CDD505-2E9C-101B-9397-08002B2CF9AE}" pid="6" name="bjDocumentSecurityLabel">
    <vt:lpwstr>OFFICIAL Internal Only</vt:lpwstr>
  </property>
</Properties>
</file>