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92" r:id="rId5"/>
    <p:sldId id="297" r:id="rId6"/>
    <p:sldId id="301" r:id="rId7"/>
    <p:sldId id="298" r:id="rId8"/>
    <p:sldId id="299" r:id="rId9"/>
    <p:sldId id="305" r:id="rId10"/>
    <p:sldId id="306" r:id="rId11"/>
    <p:sldId id="291" r:id="rId12"/>
    <p:sldId id="302" r:id="rId13"/>
    <p:sldId id="300"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547B9-836D-4E46-B402-41CD96651D88}" v="13" dt="2021-10-01T10:42:18.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8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me, Jackie (CS&amp;TD KAI Direct Business Taxes)" userId="739c92ef-459c-4e85-8969-53dc1b3ccb7d" providerId="ADAL" clId="{DEED45F8-C51C-4402-9FA5-A057B9B25CDB}"/>
    <pc:docChg chg="custSel addSld delSld modSld">
      <pc:chgData name="Orme, Jackie (CS&amp;TD KAI Direct Business Taxes)" userId="739c92ef-459c-4e85-8969-53dc1b3ccb7d" providerId="ADAL" clId="{DEED45F8-C51C-4402-9FA5-A057B9B25CDB}" dt="2021-09-28T14:15:04.555" v="187" actId="255"/>
      <pc:docMkLst>
        <pc:docMk/>
      </pc:docMkLst>
      <pc:sldChg chg="delSp modSp">
        <pc:chgData name="Orme, Jackie (CS&amp;TD KAI Direct Business Taxes)" userId="739c92ef-459c-4e85-8969-53dc1b3ccb7d" providerId="ADAL" clId="{DEED45F8-C51C-4402-9FA5-A057B9B25CDB}" dt="2021-09-28T14:15:04.555" v="187" actId="255"/>
        <pc:sldMkLst>
          <pc:docMk/>
          <pc:sldMk cId="303281679" sldId="291"/>
        </pc:sldMkLst>
        <pc:spChg chg="mod">
          <ac:chgData name="Orme, Jackie (CS&amp;TD KAI Direct Business Taxes)" userId="739c92ef-459c-4e85-8969-53dc1b3ccb7d" providerId="ADAL" clId="{DEED45F8-C51C-4402-9FA5-A057B9B25CDB}" dt="2021-09-28T14:13:01.399" v="145" actId="20577"/>
          <ac:spMkLst>
            <pc:docMk/>
            <pc:sldMk cId="303281679" sldId="291"/>
            <ac:spMk id="44" creationId="{2E7D9E4F-6D62-4E07-AAB1-D6143B497D6F}"/>
          </ac:spMkLst>
        </pc:spChg>
        <pc:spChg chg="mod">
          <ac:chgData name="Orme, Jackie (CS&amp;TD KAI Direct Business Taxes)" userId="739c92ef-459c-4e85-8969-53dc1b3ccb7d" providerId="ADAL" clId="{DEED45F8-C51C-4402-9FA5-A057B9B25CDB}" dt="2021-09-28T14:12:39.959" v="93" actId="1076"/>
          <ac:spMkLst>
            <pc:docMk/>
            <pc:sldMk cId="303281679" sldId="291"/>
            <ac:spMk id="45" creationId="{514D09C1-C79E-4DF4-9B6B-8FCB66C84E16}"/>
          </ac:spMkLst>
        </pc:spChg>
        <pc:spChg chg="mod">
          <ac:chgData name="Orme, Jackie (CS&amp;TD KAI Direct Business Taxes)" userId="739c92ef-459c-4e85-8969-53dc1b3ccb7d" providerId="ADAL" clId="{DEED45F8-C51C-4402-9FA5-A057B9B25CDB}" dt="2021-09-28T14:12:56.736" v="141" actId="20577"/>
          <ac:spMkLst>
            <pc:docMk/>
            <pc:sldMk cId="303281679" sldId="291"/>
            <ac:spMk id="46" creationId="{4385B401-209B-4DB9-BF12-9E327C6D2382}"/>
          </ac:spMkLst>
        </pc:spChg>
        <pc:spChg chg="mod">
          <ac:chgData name="Orme, Jackie (CS&amp;TD KAI Direct Business Taxes)" userId="739c92ef-459c-4e85-8969-53dc1b3ccb7d" providerId="ADAL" clId="{DEED45F8-C51C-4402-9FA5-A057B9B25CDB}" dt="2021-09-28T14:15:04.555" v="187" actId="255"/>
          <ac:spMkLst>
            <pc:docMk/>
            <pc:sldMk cId="303281679" sldId="291"/>
            <ac:spMk id="51" creationId="{3552A2C3-4DC7-4BED-B6A9-51FFAB8C3272}"/>
          </ac:spMkLst>
        </pc:spChg>
        <pc:spChg chg="mod">
          <ac:chgData name="Orme, Jackie (CS&amp;TD KAI Direct Business Taxes)" userId="739c92ef-459c-4e85-8969-53dc1b3ccb7d" providerId="ADAL" clId="{DEED45F8-C51C-4402-9FA5-A057B9B25CDB}" dt="2021-09-28T14:14:38.985" v="184" actId="6549"/>
          <ac:spMkLst>
            <pc:docMk/>
            <pc:sldMk cId="303281679" sldId="291"/>
            <ac:spMk id="55" creationId="{96F8E1A0-3A6B-45DC-9B66-0C29161F7D6E}"/>
          </ac:spMkLst>
        </pc:spChg>
        <pc:spChg chg="mod">
          <ac:chgData name="Orme, Jackie (CS&amp;TD KAI Direct Business Taxes)" userId="739c92ef-459c-4e85-8969-53dc1b3ccb7d" providerId="ADAL" clId="{DEED45F8-C51C-4402-9FA5-A057B9B25CDB}" dt="2021-09-28T14:13:49.550" v="174" actId="6549"/>
          <ac:spMkLst>
            <pc:docMk/>
            <pc:sldMk cId="303281679" sldId="291"/>
            <ac:spMk id="121" creationId="{6E0E1AFE-769B-467A-9B58-A89AB33B1462}"/>
          </ac:spMkLst>
        </pc:spChg>
        <pc:spChg chg="del mod">
          <ac:chgData name="Orme, Jackie (CS&amp;TD KAI Direct Business Taxes)" userId="739c92ef-459c-4e85-8969-53dc1b3ccb7d" providerId="ADAL" clId="{DEED45F8-C51C-4402-9FA5-A057B9B25CDB}" dt="2021-09-28T14:14:28.160" v="178" actId="478"/>
          <ac:spMkLst>
            <pc:docMk/>
            <pc:sldMk cId="303281679" sldId="291"/>
            <ac:spMk id="162" creationId="{47A692D4-DDCD-4429-8536-B43DD0957D9F}"/>
          </ac:spMkLst>
        </pc:spChg>
      </pc:sldChg>
      <pc:sldChg chg="del">
        <pc:chgData name="Orme, Jackie (CS&amp;TD KAI Direct Business Taxes)" userId="739c92ef-459c-4e85-8969-53dc1b3ccb7d" providerId="ADAL" clId="{DEED45F8-C51C-4402-9FA5-A057B9B25CDB}" dt="2021-09-28T14:11:01.182" v="2" actId="2696"/>
        <pc:sldMkLst>
          <pc:docMk/>
          <pc:sldMk cId="1658332504" sldId="294"/>
        </pc:sldMkLst>
      </pc:sldChg>
      <pc:sldChg chg="add">
        <pc:chgData name="Orme, Jackie (CS&amp;TD KAI Direct Business Taxes)" userId="739c92ef-459c-4e85-8969-53dc1b3ccb7d" providerId="ADAL" clId="{DEED45F8-C51C-4402-9FA5-A057B9B25CDB}" dt="2021-09-28T14:10:22.836" v="0"/>
        <pc:sldMkLst>
          <pc:docMk/>
          <pc:sldMk cId="3330348707" sldId="302"/>
        </pc:sldMkLst>
      </pc:sldChg>
      <pc:sldChg chg="del">
        <pc:chgData name="Orme, Jackie (CS&amp;TD KAI Direct Business Taxes)" userId="739c92ef-459c-4e85-8969-53dc1b3ccb7d" providerId="ADAL" clId="{DEED45F8-C51C-4402-9FA5-A057B9B25CDB}" dt="2021-09-28T14:11:02.249" v="3" actId="2696"/>
        <pc:sldMkLst>
          <pc:docMk/>
          <pc:sldMk cId="1234705086" sldId="307"/>
        </pc:sldMkLst>
      </pc:sldChg>
      <pc:sldChg chg="del">
        <pc:chgData name="Orme, Jackie (CS&amp;TD KAI Direct Business Taxes)" userId="739c92ef-459c-4e85-8969-53dc1b3ccb7d" providerId="ADAL" clId="{DEED45F8-C51C-4402-9FA5-A057B9B25CDB}" dt="2021-09-28T14:11:03.300" v="4" actId="2696"/>
        <pc:sldMkLst>
          <pc:docMk/>
          <pc:sldMk cId="4252930432" sldId="308"/>
        </pc:sldMkLst>
      </pc:sldChg>
      <pc:sldChg chg="del">
        <pc:chgData name="Orme, Jackie (CS&amp;TD KAI Direct Business Taxes)" userId="739c92ef-459c-4e85-8969-53dc1b3ccb7d" providerId="ADAL" clId="{DEED45F8-C51C-4402-9FA5-A057B9B25CDB}" dt="2021-09-28T14:10:25.508" v="1" actId="2696"/>
        <pc:sldMkLst>
          <pc:docMk/>
          <pc:sldMk cId="520082751" sldId="309"/>
        </pc:sldMkLst>
      </pc:sldChg>
    </pc:docChg>
  </pc:docChgLst>
  <pc:docChgLst>
    <pc:chgData name="Orme, Jackie (CS&amp;TD KAI Direct Business Taxes)" userId="739c92ef-459c-4e85-8969-53dc1b3ccb7d" providerId="ADAL" clId="{C23547B9-836D-4E46-B402-41CD96651D88}"/>
    <pc:docChg chg="custSel modSld">
      <pc:chgData name="Orme, Jackie (CS&amp;TD KAI Direct Business Taxes)" userId="739c92ef-459c-4e85-8969-53dc1b3ccb7d" providerId="ADAL" clId="{C23547B9-836D-4E46-B402-41CD96651D88}" dt="2021-10-01T10:43:18.467" v="80" actId="6549"/>
      <pc:docMkLst>
        <pc:docMk/>
      </pc:docMkLst>
      <pc:sldChg chg="addSp delSp modSp">
        <pc:chgData name="Orme, Jackie (CS&amp;TD KAI Direct Business Taxes)" userId="739c92ef-459c-4e85-8969-53dc1b3ccb7d" providerId="ADAL" clId="{C23547B9-836D-4E46-B402-41CD96651D88}" dt="2021-10-01T10:43:18.467" v="80" actId="6549"/>
        <pc:sldMkLst>
          <pc:docMk/>
          <pc:sldMk cId="2900007178" sldId="304"/>
        </pc:sldMkLst>
        <pc:spChg chg="del">
          <ac:chgData name="Orme, Jackie (CS&amp;TD KAI Direct Business Taxes)" userId="739c92ef-459c-4e85-8969-53dc1b3ccb7d" providerId="ADAL" clId="{C23547B9-836D-4E46-B402-41CD96651D88}" dt="2021-10-01T10:42:54.854" v="79" actId="478"/>
          <ac:spMkLst>
            <pc:docMk/>
            <pc:sldMk cId="2900007178" sldId="304"/>
            <ac:spMk id="3" creationId="{18F732F4-BCED-418D-A3A8-92A68C473224}"/>
          </ac:spMkLst>
        </pc:spChg>
        <pc:spChg chg="add del mod">
          <ac:chgData name="Orme, Jackie (CS&amp;TD KAI Direct Business Taxes)" userId="739c92ef-459c-4e85-8969-53dc1b3ccb7d" providerId="ADAL" clId="{C23547B9-836D-4E46-B402-41CD96651D88}" dt="2021-10-01T10:37:58.022" v="5"/>
          <ac:spMkLst>
            <pc:docMk/>
            <pc:sldMk cId="2900007178" sldId="304"/>
            <ac:spMk id="4" creationId="{24DE3B34-F420-4843-A717-D38EFCD2F061}"/>
          </ac:spMkLst>
        </pc:spChg>
        <pc:spChg chg="mod">
          <ac:chgData name="Orme, Jackie (CS&amp;TD KAI Direct Business Taxes)" userId="739c92ef-459c-4e85-8969-53dc1b3ccb7d" providerId="ADAL" clId="{C23547B9-836D-4E46-B402-41CD96651D88}" dt="2021-10-01T10:37:56.406" v="3" actId="1076"/>
          <ac:spMkLst>
            <pc:docMk/>
            <pc:sldMk cId="2900007178" sldId="304"/>
            <ac:spMk id="5" creationId="{66E38B19-AB6E-42CC-9C88-15CA3D621284}"/>
          </ac:spMkLst>
        </pc:spChg>
        <pc:spChg chg="mod">
          <ac:chgData name="Orme, Jackie (CS&amp;TD KAI Direct Business Taxes)" userId="739c92ef-459c-4e85-8969-53dc1b3ccb7d" providerId="ADAL" clId="{C23547B9-836D-4E46-B402-41CD96651D88}" dt="2021-10-01T10:41:27.887" v="60" actId="14100"/>
          <ac:spMkLst>
            <pc:docMk/>
            <pc:sldMk cId="2900007178" sldId="304"/>
            <ac:spMk id="6" creationId="{D2AD7607-7D6C-429D-B48C-76FD3676D92C}"/>
          </ac:spMkLst>
        </pc:spChg>
        <pc:spChg chg="add mod">
          <ac:chgData name="Orme, Jackie (CS&amp;TD KAI Direct Business Taxes)" userId="739c92ef-459c-4e85-8969-53dc1b3ccb7d" providerId="ADAL" clId="{C23547B9-836D-4E46-B402-41CD96651D88}" dt="2021-10-01T10:41:36.195" v="63" actId="6549"/>
          <ac:spMkLst>
            <pc:docMk/>
            <pc:sldMk cId="2900007178" sldId="304"/>
            <ac:spMk id="7" creationId="{AF90C0D3-1F15-454B-9AC1-48A002C30FAB}"/>
          </ac:spMkLst>
        </pc:spChg>
        <pc:spChg chg="add mod">
          <ac:chgData name="Orme, Jackie (CS&amp;TD KAI Direct Business Taxes)" userId="739c92ef-459c-4e85-8969-53dc1b3ccb7d" providerId="ADAL" clId="{C23547B9-836D-4E46-B402-41CD96651D88}" dt="2021-10-01T10:43:18.467" v="80" actId="6549"/>
          <ac:spMkLst>
            <pc:docMk/>
            <pc:sldMk cId="2900007178" sldId="304"/>
            <ac:spMk id="8" creationId="{6752812B-B89F-4863-9BBC-BE88804877D4}"/>
          </ac:spMkLst>
        </pc:spChg>
        <pc:spChg chg="add mod">
          <ac:chgData name="Orme, Jackie (CS&amp;TD KAI Direct Business Taxes)" userId="739c92ef-459c-4e85-8969-53dc1b3ccb7d" providerId="ADAL" clId="{C23547B9-836D-4E46-B402-41CD96651D88}" dt="2021-10-01T10:42:12.322" v="71" actId="6549"/>
          <ac:spMkLst>
            <pc:docMk/>
            <pc:sldMk cId="2900007178" sldId="304"/>
            <ac:spMk id="9" creationId="{B458CC5C-DD42-42AD-9932-B4D166491980}"/>
          </ac:spMkLst>
        </pc:spChg>
        <pc:spChg chg="add mod">
          <ac:chgData name="Orme, Jackie (CS&amp;TD KAI Direct Business Taxes)" userId="739c92ef-459c-4e85-8969-53dc1b3ccb7d" providerId="ADAL" clId="{C23547B9-836D-4E46-B402-41CD96651D88}" dt="2021-10-01T10:42:49.348" v="78" actId="208"/>
          <ac:spMkLst>
            <pc:docMk/>
            <pc:sldMk cId="2900007178" sldId="304"/>
            <ac:spMk id="10" creationId="{47715B8C-74E9-4416-85A9-A1F51EB76AC5}"/>
          </ac:spMkLst>
        </pc:spChg>
      </pc:sldChg>
    </pc:docChg>
  </pc:docChgLst>
  <pc:docChgLst>
    <pc:chgData name="Orme, Jackie (CS&amp;TD KAI Direct Business Taxes)" userId="11b6bf48-eddb-4615-876e-9cd33e25349a" providerId="ADAL" clId="{09FFCEBE-BB1A-43D3-831B-DA1D48BD66DD}"/>
    <pc:docChg chg="custSel addSld delSld modSld">
      <pc:chgData name="Orme, Jackie (CS&amp;TD KAI Direct Business Taxes)" userId="11b6bf48-eddb-4615-876e-9cd33e25349a" providerId="ADAL" clId="{09FFCEBE-BB1A-43D3-831B-DA1D48BD66DD}" dt="2021-09-22T08:55:23.558" v="79" actId="20577"/>
      <pc:docMkLst>
        <pc:docMk/>
      </pc:docMkLst>
      <pc:sldChg chg="addSp delSp modSp add">
        <pc:chgData name="Orme, Jackie (CS&amp;TD KAI Direct Business Taxes)" userId="11b6bf48-eddb-4615-876e-9cd33e25349a" providerId="ADAL" clId="{09FFCEBE-BB1A-43D3-831B-DA1D48BD66DD}" dt="2021-09-22T08:53:22.535" v="4" actId="1076"/>
        <pc:sldMkLst>
          <pc:docMk/>
          <pc:sldMk cId="303281679" sldId="291"/>
        </pc:sldMkLst>
        <pc:spChg chg="del">
          <ac:chgData name="Orme, Jackie (CS&amp;TD KAI Direct Business Taxes)" userId="11b6bf48-eddb-4615-876e-9cd33e25349a" providerId="ADAL" clId="{09FFCEBE-BB1A-43D3-831B-DA1D48BD66DD}" dt="2021-09-22T08:53:15.368" v="2" actId="478"/>
          <ac:spMkLst>
            <pc:docMk/>
            <pc:sldMk cId="303281679" sldId="291"/>
            <ac:spMk id="2" creationId="{00000000-0000-0000-0000-000000000000}"/>
          </ac:spMkLst>
        </pc:spChg>
        <pc:spChg chg="add del mod">
          <ac:chgData name="Orme, Jackie (CS&amp;TD KAI Direct Business Taxes)" userId="11b6bf48-eddb-4615-876e-9cd33e25349a" providerId="ADAL" clId="{09FFCEBE-BB1A-43D3-831B-DA1D48BD66DD}" dt="2021-09-22T08:53:18.613" v="3" actId="478"/>
          <ac:spMkLst>
            <pc:docMk/>
            <pc:sldMk cId="303281679" sldId="291"/>
            <ac:spMk id="3" creationId="{9281E588-76D2-4019-A90F-585FC39E685A}"/>
          </ac:spMkLst>
        </pc:spChg>
        <pc:spChg chg="add mod">
          <ac:chgData name="Orme, Jackie (CS&amp;TD KAI Direct Business Taxes)" userId="11b6bf48-eddb-4615-876e-9cd33e25349a" providerId="ADAL" clId="{09FFCEBE-BB1A-43D3-831B-DA1D48BD66DD}" dt="2021-09-22T08:53:22.535" v="4" actId="1076"/>
          <ac:spMkLst>
            <pc:docMk/>
            <pc:sldMk cId="303281679" sldId="291"/>
            <ac:spMk id="81" creationId="{B4227615-0B85-4B5C-B28D-B7428F0DE592}"/>
          </ac:spMkLst>
        </pc:spChg>
      </pc:sldChg>
      <pc:sldChg chg="add setBg">
        <pc:chgData name="Orme, Jackie (CS&amp;TD KAI Direct Business Taxes)" userId="11b6bf48-eddb-4615-876e-9cd33e25349a" providerId="ADAL" clId="{09FFCEBE-BB1A-43D3-831B-DA1D48BD66DD}" dt="2021-09-22T08:52:53.530" v="0"/>
        <pc:sldMkLst>
          <pc:docMk/>
          <pc:sldMk cId="1658332504" sldId="294"/>
        </pc:sldMkLst>
      </pc:sldChg>
      <pc:sldChg chg="del">
        <pc:chgData name="Orme, Jackie (CS&amp;TD KAI Direct Business Taxes)" userId="11b6bf48-eddb-4615-876e-9cd33e25349a" providerId="ADAL" clId="{09FFCEBE-BB1A-43D3-831B-DA1D48BD66DD}" dt="2021-09-22T08:53:23.836" v="5" actId="2696"/>
        <pc:sldMkLst>
          <pc:docMk/>
          <pc:sldMk cId="3177951944" sldId="303"/>
        </pc:sldMkLst>
      </pc:sldChg>
      <pc:sldChg chg="modSp add">
        <pc:chgData name="Orme, Jackie (CS&amp;TD KAI Direct Business Taxes)" userId="11b6bf48-eddb-4615-876e-9cd33e25349a" providerId="ADAL" clId="{09FFCEBE-BB1A-43D3-831B-DA1D48BD66DD}" dt="2021-09-22T08:54:57.573" v="66" actId="20577"/>
        <pc:sldMkLst>
          <pc:docMk/>
          <pc:sldMk cId="1234705086" sldId="307"/>
        </pc:sldMkLst>
        <pc:graphicFrameChg chg="modGraphic">
          <ac:chgData name="Orme, Jackie (CS&amp;TD KAI Direct Business Taxes)" userId="11b6bf48-eddb-4615-876e-9cd33e25349a" providerId="ADAL" clId="{09FFCEBE-BB1A-43D3-831B-DA1D48BD66DD}" dt="2021-09-22T08:54:57.573" v="66" actId="20577"/>
          <ac:graphicFrameMkLst>
            <pc:docMk/>
            <pc:sldMk cId="1234705086" sldId="307"/>
            <ac:graphicFrameMk id="7" creationId="{7A7073B4-EC9F-4327-905C-A8E7284B9769}"/>
          </ac:graphicFrameMkLst>
        </pc:graphicFrameChg>
      </pc:sldChg>
      <pc:sldChg chg="add setBg">
        <pc:chgData name="Orme, Jackie (CS&amp;TD KAI Direct Business Taxes)" userId="11b6bf48-eddb-4615-876e-9cd33e25349a" providerId="ADAL" clId="{09FFCEBE-BB1A-43D3-831B-DA1D48BD66DD}" dt="2021-09-22T08:52:53.530" v="0"/>
        <pc:sldMkLst>
          <pc:docMk/>
          <pc:sldMk cId="4252930432" sldId="308"/>
        </pc:sldMkLst>
      </pc:sldChg>
      <pc:sldChg chg="modSp add">
        <pc:chgData name="Orme, Jackie (CS&amp;TD KAI Direct Business Taxes)" userId="11b6bf48-eddb-4615-876e-9cd33e25349a" providerId="ADAL" clId="{09FFCEBE-BB1A-43D3-831B-DA1D48BD66DD}" dt="2021-09-22T08:55:23.558" v="79" actId="20577"/>
        <pc:sldMkLst>
          <pc:docMk/>
          <pc:sldMk cId="520082751" sldId="309"/>
        </pc:sldMkLst>
        <pc:graphicFrameChg chg="modGraphic">
          <ac:chgData name="Orme, Jackie (CS&amp;TD KAI Direct Business Taxes)" userId="11b6bf48-eddb-4615-876e-9cd33e25349a" providerId="ADAL" clId="{09FFCEBE-BB1A-43D3-831B-DA1D48BD66DD}" dt="2021-09-22T08:55:23.558" v="79" actId="20577"/>
          <ac:graphicFrameMkLst>
            <pc:docMk/>
            <pc:sldMk cId="520082751" sldId="309"/>
            <ac:graphicFrameMk id="7" creationId="{7A7073B4-EC9F-4327-905C-A8E7284B976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A52D7-A3A5-4268-BF41-5CDB17170B84}" type="datetimeFigureOut">
              <a:rPr lang="en-GB" smtClean="0"/>
              <a:t>01/10/2021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C2A76-4346-4CF7-B48F-2059885DE8B8}" type="slidenum">
              <a:rPr lang="en-GB" smtClean="0"/>
              <a:t>‹#›</a:t>
            </a:fld>
            <a:endParaRPr lang="en-GB"/>
          </a:p>
        </p:txBody>
      </p:sp>
    </p:spTree>
    <p:extLst>
      <p:ext uri="{BB962C8B-B14F-4D97-AF65-F5344CB8AC3E}">
        <p14:creationId xmlns:p14="http://schemas.microsoft.com/office/powerpoint/2010/main" val="126045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cs typeface="Arial" charset="0"/>
              </a:rPr>
              <a:t>Event Name Here</a:t>
            </a:r>
          </a:p>
        </p:txBody>
      </p:sp>
      <p:sp>
        <p:nvSpPr>
          <p:cNvPr id="5" name="Date Placeholder 4"/>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cs typeface="Arial" charset="0"/>
              </a:rPr>
              <a:t>12/02/2007</a:t>
            </a:r>
          </a:p>
        </p:txBody>
      </p:sp>
      <p:sp>
        <p:nvSpPr>
          <p:cNvPr id="6" name="Footer Placeholder 5"/>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cs typeface="Arial" charset="0"/>
              </a:rPr>
              <a:t>Project Name: HMRC v1.8</a:t>
            </a:r>
          </a:p>
        </p:txBody>
      </p:sp>
      <p:sp>
        <p:nvSpPr>
          <p:cNvPr id="7" name="Slide Number Placeholder 6"/>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9DD465-50C8-4A72-B443-63F641AD8137}" type="slidenum">
              <a:rPr kumimoji="0" lang="en-US" sz="1200" b="0" i="0" u="none" strike="noStrike" kern="1200" cap="none" spc="0" normalizeH="0" baseline="0" noProof="0">
                <a:ln>
                  <a:noFill/>
                </a:ln>
                <a:solidFill>
                  <a:srgbClr val="000000"/>
                </a:solidFill>
                <a:effectLst/>
                <a:uLnTx/>
                <a:uFillTx/>
                <a:latin typeface="Arial" panose="020B0604020202020204" pitchFamily="34" charset="0"/>
                <a:ea typeface="Geneva" pitchFamily="12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panose="020B0604020202020204" pitchFamily="34" charset="0"/>
              <a:ea typeface="Geneva" pitchFamily="124" charset="-128"/>
              <a:cs typeface="+mn-cs"/>
            </a:endParaRPr>
          </a:p>
        </p:txBody>
      </p:sp>
    </p:spTree>
    <p:extLst>
      <p:ext uri="{BB962C8B-B14F-4D97-AF65-F5344CB8AC3E}">
        <p14:creationId xmlns:p14="http://schemas.microsoft.com/office/powerpoint/2010/main" val="2784637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7" y="476251"/>
            <a:ext cx="2413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a:t>| Official Sensitive Marking | COVID19 Response |</a:t>
            </a:r>
          </a:p>
        </p:txBody>
      </p:sp>
    </p:spTree>
    <p:extLst>
      <p:ext uri="{BB962C8B-B14F-4D97-AF65-F5344CB8AC3E}">
        <p14:creationId xmlns:p14="http://schemas.microsoft.com/office/powerpoint/2010/main" val="34956382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373716"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a:t>| Official Sensitive Marking | COVID19 Response |</a:t>
            </a:r>
          </a:p>
        </p:txBody>
      </p:sp>
    </p:spTree>
    <p:extLst>
      <p:ext uri="{BB962C8B-B14F-4D97-AF65-F5344CB8AC3E}">
        <p14:creationId xmlns:p14="http://schemas.microsoft.com/office/powerpoint/2010/main" val="1856377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373716"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a:t>| Official Sensitive Marking | COVID19 Response |</a:t>
            </a:r>
          </a:p>
        </p:txBody>
      </p:sp>
    </p:spTree>
    <p:extLst>
      <p:ext uri="{BB962C8B-B14F-4D97-AF65-F5344CB8AC3E}">
        <p14:creationId xmlns:p14="http://schemas.microsoft.com/office/powerpoint/2010/main" val="8090705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373716"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a:t>| Official Sensitive Marking | COVID19 Response |</a:t>
            </a:r>
          </a:p>
        </p:txBody>
      </p:sp>
    </p:spTree>
    <p:extLst>
      <p:ext uri="{BB962C8B-B14F-4D97-AF65-F5344CB8AC3E}">
        <p14:creationId xmlns:p14="http://schemas.microsoft.com/office/powerpoint/2010/main" val="6397996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373716"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a:t>| Official Sensitive Marking | COVID19 Response |</a:t>
            </a:r>
          </a:p>
        </p:txBody>
      </p:sp>
    </p:spTree>
    <p:extLst>
      <p:ext uri="{BB962C8B-B14F-4D97-AF65-F5344CB8AC3E}">
        <p14:creationId xmlns:p14="http://schemas.microsoft.com/office/powerpoint/2010/main" val="130964382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t>Main heading on two line</a:t>
            </a:r>
            <a:br>
              <a:rPr lang="en-GB"/>
            </a:br>
            <a:r>
              <a:rPr lang="en-GB"/>
              <a:t>Click to edit Master title style</a:t>
            </a:r>
            <a:endParaRPr lang="en-US"/>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a:t>| Official Sensitive Marking | COVID19 Response |</a:t>
            </a:r>
            <a:endParaRPr lang="en-GB" b="1"/>
          </a:p>
        </p:txBody>
      </p:sp>
      <p:sp>
        <p:nvSpPr>
          <p:cNvPr id="4" name="MSIPCMContentMarking" descr="{&quot;HashCode&quot;:-1264847310,&quot;Placement&quot;:&quot;Footer&quot;,&quot;Top&quot;:519.343,&quot;Left&quot;:451.105438,&quot;SlideWidth&quot;:960,&quot;SlideHeight&quot;:540}">
            <a:extLst>
              <a:ext uri="{FF2B5EF4-FFF2-40B4-BE49-F238E27FC236}">
                <a16:creationId xmlns:a16="http://schemas.microsoft.com/office/drawing/2014/main" id="{8C0E5164-1C27-4632-B139-6A9A3D1E7B08}"/>
              </a:ext>
            </a:extLst>
          </p:cNvPr>
          <p:cNvSpPr txBox="1"/>
          <p:nvPr userDrawn="1"/>
        </p:nvSpPr>
        <p:spPr>
          <a:xfrm>
            <a:off x="5729039" y="6595656"/>
            <a:ext cx="733923" cy="262344"/>
          </a:xfrm>
          <a:prstGeom prst="rect">
            <a:avLst/>
          </a:prstGeom>
          <a:noFill/>
        </p:spPr>
        <p:txBody>
          <a:bodyPr vert="horz" wrap="square" lIns="0" tIns="0" rIns="0" bIns="0" rtlCol="0" anchor="ctr" anchorCtr="1">
            <a:spAutoFit/>
          </a:bodyPr>
          <a:lstStyle/>
          <a:p>
            <a:pPr algn="ctr">
              <a:spcBef>
                <a:spcPts val="0"/>
              </a:spcBef>
              <a:spcAft>
                <a:spcPts val="0"/>
              </a:spcAft>
            </a:pPr>
            <a:r>
              <a:rPr lang="en-GB" sz="1000">
                <a:solidFill>
                  <a:srgbClr val="000000"/>
                </a:solidFill>
                <a:latin typeface="Calibri" panose="020F0502020204030204" pitchFamily="34" charset="0"/>
              </a:rPr>
              <a:t>OFFICIAL</a:t>
            </a:r>
          </a:p>
        </p:txBody>
      </p:sp>
    </p:spTree>
    <p:extLst>
      <p:ext uri="{BB962C8B-B14F-4D97-AF65-F5344CB8AC3E}">
        <p14:creationId xmlns:p14="http://schemas.microsoft.com/office/powerpoint/2010/main" val="3091375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fastpkai4\BC\KAI-BC%20Tax%20Credits%20EFAP-R\EFAP%20Handover\20200713_EFAP_Working_Code_Documentation.xlsx" TargetMode="External"/><Relationship Id="rId2" Type="http://schemas.openxmlformats.org/officeDocument/2006/relationships/hyperlink" Target="file:///\\fastpkai4\BC\KAI-BC%20Tax%20Credits%20EFAP-R\EFAP%20Handover\20191015_EFAP_Estimation_Process_1819.docx" TargetMode="External"/><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377" y="2157507"/>
            <a:ext cx="8507167" cy="2477157"/>
          </a:xfrm>
        </p:spPr>
        <p:txBody>
          <a:bodyPr/>
          <a:lstStyle/>
          <a:p>
            <a:r>
              <a:rPr lang="en-GB" sz="2800" b="1"/>
              <a:t>HMRC’s response to the OSR review</a:t>
            </a:r>
            <a:br>
              <a:rPr lang="en-GB" b="1"/>
            </a:br>
            <a:br>
              <a:rPr lang="en-GB"/>
            </a:br>
            <a:r>
              <a:rPr lang="en-GB" sz="2400"/>
              <a:t>Actions and improvements since April 2020</a:t>
            </a:r>
            <a:br>
              <a:rPr lang="en-GB" sz="2400"/>
            </a:br>
            <a:endParaRPr lang="en-GB" sz="240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50FD3-804A-4B32-AE8C-41006A2A84F1}" type="slidenum">
              <a:rPr lang="en-US">
                <a:solidFill>
                  <a:srgbClr val="008D8E"/>
                </a:solidFill>
                <a:latin typeface="Arial" panose="020B0604020202020204" pitchFamily="34" charset="0"/>
                <a:ea typeface="Geneva" pitchFamily="124" charset="-128"/>
                <a:cs typeface="Arial"/>
              </a:rPr>
              <a:pPr fontAlgn="base">
                <a:spcBef>
                  <a:spcPct val="0"/>
                </a:spcBef>
                <a:spcAft>
                  <a:spcPct val="0"/>
                </a:spcAft>
                <a:defRPr/>
              </a:pPr>
              <a:t>1</a:t>
            </a:fld>
            <a:endParaRPr lang="en-US">
              <a:solidFill>
                <a:srgbClr val="008D8E"/>
              </a:solidFill>
              <a:latin typeface="Arial" panose="020B0604020202020204" pitchFamily="34" charset="0"/>
              <a:ea typeface="Geneva" pitchFamily="124" charset="-128"/>
              <a:cs typeface="Arial"/>
            </a:endParaRPr>
          </a:p>
        </p:txBody>
      </p:sp>
      <p:sp>
        <p:nvSpPr>
          <p:cNvPr id="3" name="TextBox 2">
            <a:extLst>
              <a:ext uri="{FF2B5EF4-FFF2-40B4-BE49-F238E27FC236}">
                <a16:creationId xmlns:a16="http://schemas.microsoft.com/office/drawing/2014/main" id="{2DA3CF8E-8BBF-4B80-874A-D5D977E7211E}"/>
              </a:ext>
            </a:extLst>
          </p:cNvPr>
          <p:cNvSpPr txBox="1"/>
          <p:nvPr/>
        </p:nvSpPr>
        <p:spPr>
          <a:xfrm>
            <a:off x="1882853" y="5356764"/>
            <a:ext cx="8426293" cy="430887"/>
          </a:xfrm>
          <a:prstGeom prst="rect">
            <a:avLst/>
          </a:prstGeom>
          <a:noFill/>
        </p:spPr>
        <p:txBody>
          <a:bodyPr wrap="square" rtlCol="0" anchor="t">
            <a:spAutoFit/>
          </a:bodyPr>
          <a:lstStyle/>
          <a:p>
            <a:pPr eaLnBrk="0" fontAlgn="base" hangingPunct="0">
              <a:spcBef>
                <a:spcPct val="0"/>
              </a:spcBef>
              <a:spcAft>
                <a:spcPct val="0"/>
              </a:spcAft>
            </a:pPr>
            <a:r>
              <a:rPr lang="en-GB" sz="2200">
                <a:solidFill>
                  <a:srgbClr val="000000"/>
                </a:solidFill>
                <a:latin typeface="Arial"/>
                <a:ea typeface="Geneva"/>
                <a:cs typeface="Arial"/>
              </a:rPr>
              <a:t>Jackie Orme, HMRC					October 2021​</a:t>
            </a:r>
          </a:p>
        </p:txBody>
      </p:sp>
    </p:spTree>
    <p:extLst>
      <p:ext uri="{BB962C8B-B14F-4D97-AF65-F5344CB8AC3E}">
        <p14:creationId xmlns:p14="http://schemas.microsoft.com/office/powerpoint/2010/main" val="34713446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95332-9519-4A64-977F-C8A84376A1F1}"/>
              </a:ext>
            </a:extLst>
          </p:cNvPr>
          <p:cNvSpPr>
            <a:spLocks noGrp="1"/>
          </p:cNvSpPr>
          <p:nvPr>
            <p:ph type="sldNum" sz="quarter" idx="10"/>
          </p:nvPr>
        </p:nvSpPr>
        <p:spPr/>
        <p:txBody>
          <a:bodyPr/>
          <a:lstStyle/>
          <a:p>
            <a:pPr>
              <a:defRPr/>
            </a:pPr>
            <a:fld id="{9D7DA79E-9E42-4EB7-B9D0-17D95B0749E5}" type="slidenum">
              <a:rPr lang="en-US" smtClean="0"/>
              <a:pPr>
                <a:defRPr/>
              </a:pPr>
              <a:t>10</a:t>
            </a:fld>
            <a:endParaRPr lang="en-US"/>
          </a:p>
        </p:txBody>
      </p:sp>
      <p:sp>
        <p:nvSpPr>
          <p:cNvPr id="3" name="Footer Placeholder 2">
            <a:extLst>
              <a:ext uri="{FF2B5EF4-FFF2-40B4-BE49-F238E27FC236}">
                <a16:creationId xmlns:a16="http://schemas.microsoft.com/office/drawing/2014/main" id="{18F732F4-BCED-418D-A3A8-92A68C473224}"/>
              </a:ext>
            </a:extLst>
          </p:cNvPr>
          <p:cNvSpPr>
            <a:spLocks noGrp="1"/>
          </p:cNvSpPr>
          <p:nvPr>
            <p:ph type="ftr" sz="quarter" idx="11"/>
          </p:nvPr>
        </p:nvSpPr>
        <p:spPr/>
        <p:txBody>
          <a:bodyPr/>
          <a:lstStyle/>
          <a:p>
            <a:r>
              <a:rPr lang="en-GB"/>
              <a:t>| Official Sensitive Marking | COVID19 Response |</a:t>
            </a:r>
          </a:p>
        </p:txBody>
      </p:sp>
      <p:sp>
        <p:nvSpPr>
          <p:cNvPr id="4" name="Rectangle 3">
            <a:extLst>
              <a:ext uri="{FF2B5EF4-FFF2-40B4-BE49-F238E27FC236}">
                <a16:creationId xmlns:a16="http://schemas.microsoft.com/office/drawing/2014/main" id="{BCF32348-913B-4069-B5F5-57F44F8DDB9E}"/>
              </a:ext>
            </a:extLst>
          </p:cNvPr>
          <p:cNvSpPr/>
          <p:nvPr/>
        </p:nvSpPr>
        <p:spPr>
          <a:xfrm>
            <a:off x="933099" y="1354283"/>
            <a:ext cx="9215058" cy="4247317"/>
          </a:xfrm>
          <a:prstGeom prst="rect">
            <a:avLst/>
          </a:prstGeom>
        </p:spPr>
        <p:txBody>
          <a:bodyPr wrap="square">
            <a:spAutoFit/>
          </a:bodyPr>
          <a:lstStyle/>
          <a:p>
            <a:endParaRPr lang="en-GB"/>
          </a:p>
          <a:p>
            <a:r>
              <a:rPr lang="en-GB"/>
              <a:t>Engaged, involved, committed stakeholders - SLT, statisticians, ExCom, minister, non-executive director</a:t>
            </a:r>
          </a:p>
          <a:p>
            <a:endParaRPr lang="en-GB"/>
          </a:p>
          <a:p>
            <a:r>
              <a:rPr lang="en-GB"/>
              <a:t>Culture change at many levels – importance of data and statistics as assets</a:t>
            </a:r>
          </a:p>
          <a:p>
            <a:endParaRPr lang="en-GB"/>
          </a:p>
          <a:p>
            <a:r>
              <a:rPr lang="en-GB"/>
              <a:t>Extra resource: a new DD-led team to lead and champion data quality issues both in KAI and across HMRC; extra resource across all statistics teams</a:t>
            </a:r>
          </a:p>
          <a:p>
            <a:endParaRPr lang="en-GB"/>
          </a:p>
          <a:p>
            <a:r>
              <a:rPr lang="en-GB"/>
              <a:t>Ongoing support and advice from OSR </a:t>
            </a:r>
          </a:p>
          <a:p>
            <a:r>
              <a:rPr lang="en-GB"/>
              <a:t> - (senior influence, sounding board, ideas, practical suggestions)</a:t>
            </a:r>
          </a:p>
          <a:p>
            <a:endParaRPr lang="en-GB"/>
          </a:p>
          <a:p>
            <a:r>
              <a:rPr lang="en-GB"/>
              <a:t>Advice from Government Data Quality Hub</a:t>
            </a:r>
          </a:p>
          <a:p>
            <a:r>
              <a:rPr lang="en-GB"/>
              <a:t> - (guidance, ideas, training)</a:t>
            </a:r>
          </a:p>
          <a:p>
            <a:endParaRPr lang="en-GB"/>
          </a:p>
        </p:txBody>
      </p:sp>
      <p:sp>
        <p:nvSpPr>
          <p:cNvPr id="5" name="Rectangle 4">
            <a:extLst>
              <a:ext uri="{FF2B5EF4-FFF2-40B4-BE49-F238E27FC236}">
                <a16:creationId xmlns:a16="http://schemas.microsoft.com/office/drawing/2014/main" id="{66E38B19-AB6E-42CC-9C88-15CA3D621284}"/>
              </a:ext>
            </a:extLst>
          </p:cNvPr>
          <p:cNvSpPr/>
          <p:nvPr/>
        </p:nvSpPr>
        <p:spPr>
          <a:xfrm>
            <a:off x="854561" y="578995"/>
            <a:ext cx="9215057" cy="523220"/>
          </a:xfrm>
          <a:prstGeom prst="rect">
            <a:avLst/>
          </a:prstGeom>
        </p:spPr>
        <p:txBody>
          <a:bodyPr wrap="square">
            <a:spAutoFit/>
          </a:bodyPr>
          <a:lstStyle/>
          <a:p>
            <a:r>
              <a:rPr lang="en-GB" sz="2800" b="1" kern="0">
                <a:solidFill>
                  <a:srgbClr val="008D8E"/>
                </a:solidFill>
              </a:rPr>
              <a:t>What has helped in meeting recommendations?</a:t>
            </a:r>
            <a:endParaRPr lang="en-GB"/>
          </a:p>
        </p:txBody>
      </p:sp>
    </p:spTree>
    <p:extLst>
      <p:ext uri="{BB962C8B-B14F-4D97-AF65-F5344CB8AC3E}">
        <p14:creationId xmlns:p14="http://schemas.microsoft.com/office/powerpoint/2010/main" val="28230280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95332-9519-4A64-977F-C8A84376A1F1}"/>
              </a:ext>
            </a:extLst>
          </p:cNvPr>
          <p:cNvSpPr>
            <a:spLocks noGrp="1"/>
          </p:cNvSpPr>
          <p:nvPr>
            <p:ph type="sldNum" sz="quarter" idx="10"/>
          </p:nvPr>
        </p:nvSpPr>
        <p:spPr/>
        <p:txBody>
          <a:bodyPr/>
          <a:lstStyle/>
          <a:p>
            <a:pPr>
              <a:defRPr/>
            </a:pPr>
            <a:fld id="{9D7DA79E-9E42-4EB7-B9D0-17D95B0749E5}" type="slidenum">
              <a:rPr lang="en-US" smtClean="0"/>
              <a:pPr>
                <a:defRPr/>
              </a:pPr>
              <a:t>11</a:t>
            </a:fld>
            <a:endParaRPr lang="en-US"/>
          </a:p>
        </p:txBody>
      </p:sp>
      <p:sp>
        <p:nvSpPr>
          <p:cNvPr id="5" name="Rectangle 4">
            <a:extLst>
              <a:ext uri="{FF2B5EF4-FFF2-40B4-BE49-F238E27FC236}">
                <a16:creationId xmlns:a16="http://schemas.microsoft.com/office/drawing/2014/main" id="{66E38B19-AB6E-42CC-9C88-15CA3D621284}"/>
              </a:ext>
            </a:extLst>
          </p:cNvPr>
          <p:cNvSpPr/>
          <p:nvPr/>
        </p:nvSpPr>
        <p:spPr>
          <a:xfrm>
            <a:off x="646999" y="318052"/>
            <a:ext cx="7560162" cy="523220"/>
          </a:xfrm>
          <a:prstGeom prst="rect">
            <a:avLst/>
          </a:prstGeom>
        </p:spPr>
        <p:txBody>
          <a:bodyPr wrap="square">
            <a:spAutoFit/>
          </a:bodyPr>
          <a:lstStyle/>
          <a:p>
            <a:r>
              <a:rPr lang="en-GB" sz="2800" b="1" kern="0">
                <a:solidFill>
                  <a:srgbClr val="008D8E"/>
                </a:solidFill>
              </a:rPr>
              <a:t>Outcomes?</a:t>
            </a:r>
            <a:endParaRPr lang="en-GB"/>
          </a:p>
        </p:txBody>
      </p:sp>
      <p:sp>
        <p:nvSpPr>
          <p:cNvPr id="6" name="TextBox 5">
            <a:extLst>
              <a:ext uri="{FF2B5EF4-FFF2-40B4-BE49-F238E27FC236}">
                <a16:creationId xmlns:a16="http://schemas.microsoft.com/office/drawing/2014/main" id="{D2AD7607-7D6C-429D-B48C-76FD3676D92C}"/>
              </a:ext>
            </a:extLst>
          </p:cNvPr>
          <p:cNvSpPr txBox="1"/>
          <p:nvPr/>
        </p:nvSpPr>
        <p:spPr>
          <a:xfrm>
            <a:off x="232860" y="857348"/>
            <a:ext cx="5724825" cy="1969770"/>
          </a:xfrm>
          <a:prstGeom prst="rect">
            <a:avLst/>
          </a:prstGeom>
          <a:noFill/>
          <a:ln>
            <a:solidFill>
              <a:srgbClr val="008D8E"/>
            </a:solidFill>
          </a:ln>
        </p:spPr>
        <p:txBody>
          <a:bodyPr wrap="square" numCol="1" spcCol="360000" rtlCol="0">
            <a:spAutoFit/>
          </a:bodyPr>
          <a:lstStyle/>
          <a:p>
            <a:pPr fontAlgn="t"/>
            <a:r>
              <a:rPr lang="en-GB" sz="1400" b="1" dirty="0"/>
              <a:t>Leadership and oversight of quality management in KAI</a:t>
            </a:r>
          </a:p>
          <a:p>
            <a:pPr fontAlgn="t"/>
            <a:endParaRPr lang="en-GB" dirty="0"/>
          </a:p>
          <a:p>
            <a:pPr fontAlgn="t"/>
            <a:r>
              <a:rPr lang="en-GB" dirty="0"/>
              <a:t>visible leadership with clear responsibilities for quality issues both within KAI and for KAI across HMRC</a:t>
            </a:r>
          </a:p>
          <a:p>
            <a:pPr fontAlgn="t"/>
            <a:endParaRPr lang="en-GB" dirty="0"/>
          </a:p>
          <a:p>
            <a:pPr fontAlgn="t"/>
            <a:r>
              <a:rPr lang="en-GB" dirty="0"/>
              <a:t>existence of tools, guidance and support on quality-related issues</a:t>
            </a:r>
          </a:p>
        </p:txBody>
      </p:sp>
      <p:sp>
        <p:nvSpPr>
          <p:cNvPr id="7" name="TextBox 6">
            <a:extLst>
              <a:ext uri="{FF2B5EF4-FFF2-40B4-BE49-F238E27FC236}">
                <a16:creationId xmlns:a16="http://schemas.microsoft.com/office/drawing/2014/main" id="{AF90C0D3-1F15-454B-9AC1-48A002C30FAB}"/>
              </a:ext>
            </a:extLst>
          </p:cNvPr>
          <p:cNvSpPr txBox="1"/>
          <p:nvPr/>
        </p:nvSpPr>
        <p:spPr>
          <a:xfrm>
            <a:off x="232860" y="2910776"/>
            <a:ext cx="5724825" cy="1415772"/>
          </a:xfrm>
          <a:prstGeom prst="rect">
            <a:avLst/>
          </a:prstGeom>
          <a:noFill/>
          <a:ln>
            <a:solidFill>
              <a:srgbClr val="008D8E"/>
            </a:solidFill>
          </a:ln>
        </p:spPr>
        <p:txBody>
          <a:bodyPr wrap="square" rtlCol="0">
            <a:spAutoFit/>
          </a:bodyPr>
          <a:lstStyle/>
          <a:p>
            <a:pPr fontAlgn="t"/>
            <a:r>
              <a:rPr lang="en-GB" sz="1400" b="1" dirty="0"/>
              <a:t>Working with data providers and QA of input data</a:t>
            </a:r>
          </a:p>
          <a:p>
            <a:pPr fontAlgn="t"/>
            <a:endParaRPr lang="en-GB" dirty="0"/>
          </a:p>
          <a:p>
            <a:pPr fontAlgn="t"/>
            <a:r>
              <a:rPr lang="en-GB" dirty="0"/>
              <a:t>increased understanding and documentation of data sources, developed through a cross-HMRC, collaborative approach</a:t>
            </a:r>
          </a:p>
        </p:txBody>
      </p:sp>
      <p:sp>
        <p:nvSpPr>
          <p:cNvPr id="8" name="TextBox 7">
            <a:extLst>
              <a:ext uri="{FF2B5EF4-FFF2-40B4-BE49-F238E27FC236}">
                <a16:creationId xmlns:a16="http://schemas.microsoft.com/office/drawing/2014/main" id="{6752812B-B89F-4863-9BBC-BE88804877D4}"/>
              </a:ext>
            </a:extLst>
          </p:cNvPr>
          <p:cNvSpPr txBox="1"/>
          <p:nvPr/>
        </p:nvSpPr>
        <p:spPr>
          <a:xfrm>
            <a:off x="232860" y="4387476"/>
            <a:ext cx="5724825" cy="1138773"/>
          </a:xfrm>
          <a:prstGeom prst="rect">
            <a:avLst/>
          </a:prstGeom>
          <a:noFill/>
          <a:ln>
            <a:solidFill>
              <a:srgbClr val="008D8E"/>
            </a:solidFill>
          </a:ln>
        </p:spPr>
        <p:txBody>
          <a:bodyPr wrap="square" rtlCol="0">
            <a:spAutoFit/>
          </a:bodyPr>
          <a:lstStyle/>
          <a:p>
            <a:pPr fontAlgn="t"/>
            <a:r>
              <a:rPr lang="en-GB" sz="1400" b="1"/>
              <a:t>Analytical </a:t>
            </a:r>
            <a:r>
              <a:rPr lang="en-GB" sz="1400" b="1" dirty="0"/>
              <a:t>resources and training</a:t>
            </a:r>
          </a:p>
          <a:p>
            <a:pPr fontAlgn="t"/>
            <a:endParaRPr lang="en-GB" dirty="0"/>
          </a:p>
          <a:p>
            <a:pPr fontAlgn="t"/>
            <a:r>
              <a:rPr lang="en-GB" dirty="0"/>
              <a:t>more resource for statistics quality improvements</a:t>
            </a:r>
          </a:p>
          <a:p>
            <a:endParaRPr lang="en-GB" dirty="0"/>
          </a:p>
        </p:txBody>
      </p:sp>
      <p:sp>
        <p:nvSpPr>
          <p:cNvPr id="9" name="TextBox 8">
            <a:extLst>
              <a:ext uri="{FF2B5EF4-FFF2-40B4-BE49-F238E27FC236}">
                <a16:creationId xmlns:a16="http://schemas.microsoft.com/office/drawing/2014/main" id="{B458CC5C-DD42-42AD-9932-B4D166491980}"/>
              </a:ext>
            </a:extLst>
          </p:cNvPr>
          <p:cNvSpPr txBox="1"/>
          <p:nvPr/>
        </p:nvSpPr>
        <p:spPr>
          <a:xfrm>
            <a:off x="6096000" y="858054"/>
            <a:ext cx="5904790" cy="4462760"/>
          </a:xfrm>
          <a:prstGeom prst="rect">
            <a:avLst/>
          </a:prstGeom>
          <a:noFill/>
          <a:ln>
            <a:solidFill>
              <a:srgbClr val="008D8E"/>
            </a:solidFill>
          </a:ln>
        </p:spPr>
        <p:txBody>
          <a:bodyPr wrap="square" rtlCol="0">
            <a:spAutoFit/>
          </a:bodyPr>
          <a:lstStyle/>
          <a:p>
            <a:pPr fontAlgn="t"/>
            <a:r>
              <a:rPr lang="en-GB" sz="1400" b="1" dirty="0"/>
              <a:t>QA of analysis and publications</a:t>
            </a:r>
          </a:p>
          <a:p>
            <a:pPr fontAlgn="t"/>
            <a:endParaRPr lang="en-GB" dirty="0"/>
          </a:p>
          <a:p>
            <a:pPr fontAlgn="t"/>
            <a:r>
              <a:rPr lang="en-GB" dirty="0"/>
              <a:t>increasingly consistent, standardised and efficient statistics production processes</a:t>
            </a:r>
          </a:p>
          <a:p>
            <a:pPr fontAlgn="t"/>
            <a:endParaRPr lang="en-GB" dirty="0"/>
          </a:p>
          <a:p>
            <a:pPr fontAlgn="t"/>
            <a:r>
              <a:rPr lang="en-GB" dirty="0"/>
              <a:t>statistics and coding capability improved</a:t>
            </a:r>
          </a:p>
          <a:p>
            <a:pPr fontAlgn="t"/>
            <a:endParaRPr lang="en-GB" dirty="0"/>
          </a:p>
          <a:p>
            <a:pPr fontAlgn="t"/>
            <a:r>
              <a:rPr lang="en-GB" dirty="0"/>
              <a:t>greater knowledge-sharing on quality issues</a:t>
            </a:r>
          </a:p>
          <a:p>
            <a:pPr fontAlgn="t"/>
            <a:endParaRPr lang="en-GB" dirty="0"/>
          </a:p>
          <a:p>
            <a:pPr fontAlgn="t"/>
            <a:r>
              <a:rPr lang="en-GB" dirty="0"/>
              <a:t>more contact with users and understanding of uses of statistics</a:t>
            </a:r>
          </a:p>
          <a:p>
            <a:pPr fontAlgn="t"/>
            <a:endParaRPr lang="en-GB" dirty="0"/>
          </a:p>
          <a:p>
            <a:pPr fontAlgn="t"/>
            <a:r>
              <a:rPr lang="en-GB" dirty="0"/>
              <a:t>improved understanding and documentation of statistics production processes and associated risks</a:t>
            </a:r>
          </a:p>
          <a:p>
            <a:pPr fontAlgn="t"/>
            <a:endParaRPr lang="en-GB" dirty="0"/>
          </a:p>
          <a:p>
            <a:pPr fontAlgn="t"/>
            <a:r>
              <a:rPr lang="en-GB" dirty="0"/>
              <a:t>slimmed down statistics publications – easier to read</a:t>
            </a:r>
          </a:p>
        </p:txBody>
      </p:sp>
      <p:sp>
        <p:nvSpPr>
          <p:cNvPr id="10" name="TextBox 9">
            <a:extLst>
              <a:ext uri="{FF2B5EF4-FFF2-40B4-BE49-F238E27FC236}">
                <a16:creationId xmlns:a16="http://schemas.microsoft.com/office/drawing/2014/main" id="{47715B8C-74E9-4416-85A9-A1F51EB76AC5}"/>
              </a:ext>
            </a:extLst>
          </p:cNvPr>
          <p:cNvSpPr txBox="1"/>
          <p:nvPr/>
        </p:nvSpPr>
        <p:spPr>
          <a:xfrm>
            <a:off x="6096000" y="5399781"/>
            <a:ext cx="5904790" cy="1077218"/>
          </a:xfrm>
          <a:prstGeom prst="rect">
            <a:avLst/>
          </a:prstGeom>
          <a:noFill/>
          <a:ln>
            <a:solidFill>
              <a:srgbClr val="008D8E"/>
            </a:solidFill>
          </a:ln>
        </p:spPr>
        <p:txBody>
          <a:bodyPr wrap="square" rtlCol="0">
            <a:spAutoFit/>
          </a:bodyPr>
          <a:lstStyle/>
          <a:p>
            <a:pPr fontAlgn="t"/>
            <a:r>
              <a:rPr lang="en-GB" sz="1400" b="1" dirty="0"/>
              <a:t>Published materials relating to quality of HMRC official statistics</a:t>
            </a:r>
          </a:p>
          <a:p>
            <a:pPr fontAlgn="t"/>
            <a:endParaRPr lang="en-GB" sz="1400" dirty="0"/>
          </a:p>
          <a:p>
            <a:pPr fontAlgn="t"/>
            <a:r>
              <a:rPr lang="en-GB" dirty="0"/>
              <a:t>increased availability of consistent quality information</a:t>
            </a:r>
          </a:p>
          <a:p>
            <a:endParaRPr lang="en-GB" dirty="0"/>
          </a:p>
        </p:txBody>
      </p:sp>
    </p:spTree>
    <p:extLst>
      <p:ext uri="{BB962C8B-B14F-4D97-AF65-F5344CB8AC3E}">
        <p14:creationId xmlns:p14="http://schemas.microsoft.com/office/powerpoint/2010/main" val="29000071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FF585D-6AA6-4637-9E0E-567EE65D3DAD}"/>
              </a:ext>
            </a:extLst>
          </p:cNvPr>
          <p:cNvSpPr>
            <a:spLocks noGrp="1"/>
          </p:cNvSpPr>
          <p:nvPr>
            <p:ph type="sldNum" sz="quarter" idx="10"/>
          </p:nvPr>
        </p:nvSpPr>
        <p:spPr/>
        <p:txBody>
          <a:bodyPr/>
          <a:lstStyle/>
          <a:p>
            <a:pPr>
              <a:defRPr/>
            </a:pPr>
            <a:fld id="{9D7DA79E-9E42-4EB7-B9D0-17D95B0749E5}" type="slidenum">
              <a:rPr lang="en-US" smtClean="0"/>
              <a:pPr>
                <a:defRPr/>
              </a:pPr>
              <a:t>2</a:t>
            </a:fld>
            <a:endParaRPr lang="en-US"/>
          </a:p>
        </p:txBody>
      </p:sp>
      <p:sp>
        <p:nvSpPr>
          <p:cNvPr id="3" name="Footer Placeholder 2">
            <a:extLst>
              <a:ext uri="{FF2B5EF4-FFF2-40B4-BE49-F238E27FC236}">
                <a16:creationId xmlns:a16="http://schemas.microsoft.com/office/drawing/2014/main" id="{6F4F0079-9B0B-4126-A65E-B35BD339D66B}"/>
              </a:ext>
            </a:extLst>
          </p:cNvPr>
          <p:cNvSpPr>
            <a:spLocks noGrp="1"/>
          </p:cNvSpPr>
          <p:nvPr>
            <p:ph type="ftr" sz="quarter" idx="11"/>
          </p:nvPr>
        </p:nvSpPr>
        <p:spPr/>
        <p:txBody>
          <a:bodyPr/>
          <a:lstStyle/>
          <a:p>
            <a:r>
              <a:rPr lang="en-GB"/>
              <a:t>| Official Sensitive Marking | COVID19 Response |</a:t>
            </a:r>
          </a:p>
        </p:txBody>
      </p:sp>
      <p:sp>
        <p:nvSpPr>
          <p:cNvPr id="4" name="TextBox 3">
            <a:extLst>
              <a:ext uri="{FF2B5EF4-FFF2-40B4-BE49-F238E27FC236}">
                <a16:creationId xmlns:a16="http://schemas.microsoft.com/office/drawing/2014/main" id="{798409D0-1D20-4C01-B918-B2FA510EAF4D}"/>
              </a:ext>
            </a:extLst>
          </p:cNvPr>
          <p:cNvSpPr txBox="1"/>
          <p:nvPr/>
        </p:nvSpPr>
        <p:spPr>
          <a:xfrm>
            <a:off x="854562" y="1172452"/>
            <a:ext cx="9865796" cy="3970318"/>
          </a:xfrm>
          <a:prstGeom prst="rect">
            <a:avLst/>
          </a:prstGeom>
          <a:noFill/>
        </p:spPr>
        <p:txBody>
          <a:bodyPr wrap="square" rtlCol="0">
            <a:spAutoFit/>
          </a:bodyPr>
          <a:lstStyle/>
          <a:p>
            <a:r>
              <a:rPr lang="en-GB"/>
              <a:t>Directorate of approx. 500 people, based in HMRC regional offices in Leeds, London (Whitehall, Stratford, Croydon), Liverpool, Manchester and Newcastle</a:t>
            </a:r>
          </a:p>
          <a:p>
            <a:endParaRPr lang="en-GB"/>
          </a:p>
          <a:p>
            <a:r>
              <a:rPr lang="en-GB"/>
              <a:t>Our primary purpose is to work with our partners across HMRC, HM Treasury and the Office for Budget Responsibility (OBR) to create a trusted, modern tax administration system, and place the public finances on a sustainable footing. We are also involved in work on </a:t>
            </a:r>
            <a:r>
              <a:rPr lang="en-GB" err="1"/>
              <a:t>Covid</a:t>
            </a:r>
            <a:r>
              <a:rPr lang="en-GB"/>
              <a:t> schemes, the UK’s exit from the European Union, tax devolution, and the roll-out of Universal Credit. </a:t>
            </a:r>
          </a:p>
          <a:p>
            <a:endParaRPr lang="en-GB"/>
          </a:p>
          <a:p>
            <a:r>
              <a:rPr lang="en-GB"/>
              <a:t>We publish approx. 60 statistics releases that support the government’s transparency agenda, improving the public’s understanding of the economy and the tax and benefits system. </a:t>
            </a:r>
          </a:p>
          <a:p>
            <a:endParaRPr lang="en-GB"/>
          </a:p>
          <a:p>
            <a:r>
              <a:rPr lang="en-GB"/>
              <a:t>Analysts rely heavily on use of HMRC’s administrative data. Understanding our data is critical for the quality of our statistics and analysis. HMRC has complex and multiple data storage and processing arrangements.</a:t>
            </a:r>
          </a:p>
        </p:txBody>
      </p:sp>
      <p:sp>
        <p:nvSpPr>
          <p:cNvPr id="6" name="Rectangle 5">
            <a:extLst>
              <a:ext uri="{FF2B5EF4-FFF2-40B4-BE49-F238E27FC236}">
                <a16:creationId xmlns:a16="http://schemas.microsoft.com/office/drawing/2014/main" id="{1DE6086C-18AD-4E58-ACD7-4E4D427C5B78}"/>
              </a:ext>
            </a:extLst>
          </p:cNvPr>
          <p:cNvSpPr/>
          <p:nvPr/>
        </p:nvSpPr>
        <p:spPr>
          <a:xfrm>
            <a:off x="854562" y="578995"/>
            <a:ext cx="6096000" cy="523220"/>
          </a:xfrm>
          <a:prstGeom prst="rect">
            <a:avLst/>
          </a:prstGeom>
        </p:spPr>
        <p:txBody>
          <a:bodyPr>
            <a:spAutoFit/>
          </a:bodyPr>
          <a:lstStyle/>
          <a:p>
            <a:r>
              <a:rPr lang="en-GB" sz="2800" b="1" kern="0">
                <a:solidFill>
                  <a:srgbClr val="008D8E"/>
                </a:solidFill>
              </a:rPr>
              <a:t>Who we are and our role in HMRC</a:t>
            </a:r>
            <a:endParaRPr lang="en-GB"/>
          </a:p>
        </p:txBody>
      </p:sp>
    </p:spTree>
    <p:extLst>
      <p:ext uri="{BB962C8B-B14F-4D97-AF65-F5344CB8AC3E}">
        <p14:creationId xmlns:p14="http://schemas.microsoft.com/office/powerpoint/2010/main" val="22054779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80F168-9DE9-4D48-B8A6-C763F3AA4024}"/>
              </a:ext>
            </a:extLst>
          </p:cNvPr>
          <p:cNvSpPr>
            <a:spLocks noGrp="1"/>
          </p:cNvSpPr>
          <p:nvPr>
            <p:ph type="sldNum" sz="quarter" idx="10"/>
          </p:nvPr>
        </p:nvSpPr>
        <p:spPr/>
        <p:txBody>
          <a:bodyPr/>
          <a:lstStyle/>
          <a:p>
            <a:pPr>
              <a:defRPr/>
            </a:pPr>
            <a:fld id="{9D7DA79E-9E42-4EB7-B9D0-17D95B0749E5}" type="slidenum">
              <a:rPr lang="en-US" smtClean="0"/>
              <a:pPr>
                <a:defRPr/>
              </a:pPr>
              <a:t>3</a:t>
            </a:fld>
            <a:endParaRPr lang="en-US"/>
          </a:p>
        </p:txBody>
      </p:sp>
      <p:sp>
        <p:nvSpPr>
          <p:cNvPr id="3" name="Footer Placeholder 2">
            <a:extLst>
              <a:ext uri="{FF2B5EF4-FFF2-40B4-BE49-F238E27FC236}">
                <a16:creationId xmlns:a16="http://schemas.microsoft.com/office/drawing/2014/main" id="{204B38F2-2615-4495-A705-5F8E041CC1DE}"/>
              </a:ext>
            </a:extLst>
          </p:cNvPr>
          <p:cNvSpPr>
            <a:spLocks noGrp="1"/>
          </p:cNvSpPr>
          <p:nvPr>
            <p:ph type="ftr" sz="quarter" idx="11"/>
          </p:nvPr>
        </p:nvSpPr>
        <p:spPr/>
        <p:txBody>
          <a:bodyPr/>
          <a:lstStyle/>
          <a:p>
            <a:r>
              <a:rPr lang="en-GB"/>
              <a:t>| Official Sensitive Marking | COVID19 Response |</a:t>
            </a:r>
          </a:p>
        </p:txBody>
      </p:sp>
      <p:sp>
        <p:nvSpPr>
          <p:cNvPr id="4" name="Rectangle 3">
            <a:extLst>
              <a:ext uri="{FF2B5EF4-FFF2-40B4-BE49-F238E27FC236}">
                <a16:creationId xmlns:a16="http://schemas.microsoft.com/office/drawing/2014/main" id="{E1489006-2B59-438E-8C9C-40F0C1A717EC}"/>
              </a:ext>
            </a:extLst>
          </p:cNvPr>
          <p:cNvSpPr/>
          <p:nvPr/>
        </p:nvSpPr>
        <p:spPr>
          <a:xfrm>
            <a:off x="854562" y="578995"/>
            <a:ext cx="7560162" cy="523220"/>
          </a:xfrm>
          <a:prstGeom prst="rect">
            <a:avLst/>
          </a:prstGeom>
        </p:spPr>
        <p:txBody>
          <a:bodyPr wrap="square">
            <a:spAutoFit/>
          </a:bodyPr>
          <a:lstStyle/>
          <a:p>
            <a:r>
              <a:rPr lang="en-GB" sz="2800" b="1" kern="0">
                <a:solidFill>
                  <a:srgbClr val="008D8E"/>
                </a:solidFill>
              </a:rPr>
              <a:t>How did the error come about?</a:t>
            </a:r>
            <a:endParaRPr lang="en-GB"/>
          </a:p>
        </p:txBody>
      </p:sp>
      <p:sp>
        <p:nvSpPr>
          <p:cNvPr id="5" name="TextBox 4">
            <a:extLst>
              <a:ext uri="{FF2B5EF4-FFF2-40B4-BE49-F238E27FC236}">
                <a16:creationId xmlns:a16="http://schemas.microsoft.com/office/drawing/2014/main" id="{8E89F55C-CE12-4F9C-B75B-FD8F727E2CF0}"/>
              </a:ext>
            </a:extLst>
          </p:cNvPr>
          <p:cNvSpPr txBox="1"/>
          <p:nvPr/>
        </p:nvSpPr>
        <p:spPr>
          <a:xfrm>
            <a:off x="854562" y="1172452"/>
            <a:ext cx="9865796" cy="4247317"/>
          </a:xfrm>
          <a:prstGeom prst="rect">
            <a:avLst/>
          </a:prstGeom>
          <a:noFill/>
        </p:spPr>
        <p:txBody>
          <a:bodyPr wrap="square" rtlCol="0">
            <a:spAutoFit/>
          </a:bodyPr>
          <a:lstStyle/>
          <a:p>
            <a:r>
              <a:rPr lang="en-GB"/>
              <a:t>KAI statisticians identified an error in August 2019 in HMRC’s published statistics on Corporation Tax receipts</a:t>
            </a:r>
          </a:p>
          <a:p>
            <a:endParaRPr lang="en-GB"/>
          </a:p>
          <a:p>
            <a:r>
              <a:rPr lang="en-GB"/>
              <a:t>The error meant that CT receipts had previously been overstated for many years – from 2011/12</a:t>
            </a:r>
          </a:p>
          <a:p>
            <a:endParaRPr lang="en-GB"/>
          </a:p>
          <a:p>
            <a:r>
              <a:rPr lang="en-GB"/>
              <a:t>We corrected the error in September 2019. The revisions meant a £4bn reduction to the last full year in the series – 2018/19</a:t>
            </a:r>
          </a:p>
          <a:p>
            <a:endParaRPr lang="en-GB"/>
          </a:p>
          <a:p>
            <a:r>
              <a:rPr lang="en-GB"/>
              <a:t>The error was caused by a misunderstanding in the commissioning process between the finance directorate and KAI about the basis of the input data required to produce the statistics</a:t>
            </a:r>
          </a:p>
          <a:p>
            <a:endParaRPr lang="en-GB"/>
          </a:p>
          <a:p>
            <a:r>
              <a:rPr lang="en-GB"/>
              <a:t>The error had a significant reputational impact for KAI and for HMRC, both with internal stakeholders – HMT and ministers – and externally </a:t>
            </a:r>
          </a:p>
          <a:p>
            <a:endParaRPr lang="en-GB"/>
          </a:p>
        </p:txBody>
      </p:sp>
    </p:spTree>
    <p:extLst>
      <p:ext uri="{BB962C8B-B14F-4D97-AF65-F5344CB8AC3E}">
        <p14:creationId xmlns:p14="http://schemas.microsoft.com/office/powerpoint/2010/main" val="7975990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FF585D-6AA6-4637-9E0E-567EE65D3DAD}"/>
              </a:ext>
            </a:extLst>
          </p:cNvPr>
          <p:cNvSpPr>
            <a:spLocks noGrp="1"/>
          </p:cNvSpPr>
          <p:nvPr>
            <p:ph type="sldNum" sz="quarter" idx="10"/>
          </p:nvPr>
        </p:nvSpPr>
        <p:spPr/>
        <p:txBody>
          <a:bodyPr/>
          <a:lstStyle/>
          <a:p>
            <a:pPr>
              <a:defRPr/>
            </a:pPr>
            <a:fld id="{9D7DA79E-9E42-4EB7-B9D0-17D95B0749E5}" type="slidenum">
              <a:rPr lang="en-US" smtClean="0"/>
              <a:pPr>
                <a:defRPr/>
              </a:pPr>
              <a:t>4</a:t>
            </a:fld>
            <a:endParaRPr lang="en-US"/>
          </a:p>
        </p:txBody>
      </p:sp>
      <p:sp>
        <p:nvSpPr>
          <p:cNvPr id="3" name="Footer Placeholder 2">
            <a:extLst>
              <a:ext uri="{FF2B5EF4-FFF2-40B4-BE49-F238E27FC236}">
                <a16:creationId xmlns:a16="http://schemas.microsoft.com/office/drawing/2014/main" id="{6F4F0079-9B0B-4126-A65E-B35BD339D66B}"/>
              </a:ext>
            </a:extLst>
          </p:cNvPr>
          <p:cNvSpPr>
            <a:spLocks noGrp="1"/>
          </p:cNvSpPr>
          <p:nvPr>
            <p:ph type="ftr" sz="quarter" idx="11"/>
          </p:nvPr>
        </p:nvSpPr>
        <p:spPr/>
        <p:txBody>
          <a:bodyPr/>
          <a:lstStyle/>
          <a:p>
            <a:r>
              <a:rPr lang="en-GB"/>
              <a:t>| Official Sensitive Marking | COVID19 Response |</a:t>
            </a:r>
          </a:p>
        </p:txBody>
      </p:sp>
      <p:sp>
        <p:nvSpPr>
          <p:cNvPr id="4" name="TextBox 3">
            <a:extLst>
              <a:ext uri="{FF2B5EF4-FFF2-40B4-BE49-F238E27FC236}">
                <a16:creationId xmlns:a16="http://schemas.microsoft.com/office/drawing/2014/main" id="{798409D0-1D20-4C01-B918-B2FA510EAF4D}"/>
              </a:ext>
            </a:extLst>
          </p:cNvPr>
          <p:cNvSpPr txBox="1"/>
          <p:nvPr/>
        </p:nvSpPr>
        <p:spPr>
          <a:xfrm>
            <a:off x="854562" y="1172452"/>
            <a:ext cx="9865796" cy="5078313"/>
          </a:xfrm>
          <a:prstGeom prst="rect">
            <a:avLst/>
          </a:prstGeom>
          <a:noFill/>
        </p:spPr>
        <p:txBody>
          <a:bodyPr wrap="square" rtlCol="0">
            <a:spAutoFit/>
          </a:bodyPr>
          <a:lstStyle/>
          <a:p>
            <a:r>
              <a:rPr lang="en-GB" b="1"/>
              <a:t>Collaborative approach, joint ownership</a:t>
            </a:r>
          </a:p>
          <a:p>
            <a:endParaRPr lang="en-GB"/>
          </a:p>
          <a:p>
            <a:r>
              <a:rPr lang="en-GB"/>
              <a:t>Created governance groups that involved senior leaders and statisticians across KAI and Data, IT and Finance directorates</a:t>
            </a:r>
          </a:p>
          <a:p>
            <a:endParaRPr lang="en-GB"/>
          </a:p>
          <a:p>
            <a:r>
              <a:rPr lang="en-GB"/>
              <a:t>Working group and sub-working group discussions to review and plan</a:t>
            </a:r>
          </a:p>
          <a:p>
            <a:endParaRPr lang="en-GB"/>
          </a:p>
          <a:p>
            <a:r>
              <a:rPr lang="en-GB" b="1"/>
              <a:t>Setting clear expectations</a:t>
            </a:r>
          </a:p>
          <a:p>
            <a:endParaRPr lang="en-GB"/>
          </a:p>
          <a:p>
            <a:r>
              <a:rPr lang="en-GB"/>
              <a:t>Created a workplan setting out actions to take and timelines (to 2023)</a:t>
            </a:r>
          </a:p>
          <a:p>
            <a:endParaRPr lang="en-GB"/>
          </a:p>
          <a:p>
            <a:r>
              <a:rPr lang="en-GB"/>
              <a:t>Reviewed what had worked well or not in the past</a:t>
            </a:r>
          </a:p>
          <a:p>
            <a:endParaRPr lang="en-GB"/>
          </a:p>
          <a:p>
            <a:r>
              <a:rPr lang="en-GB"/>
              <a:t>Highlighted lack of resource as a big risk</a:t>
            </a:r>
          </a:p>
          <a:p>
            <a:endParaRPr lang="en-GB"/>
          </a:p>
          <a:p>
            <a:r>
              <a:rPr lang="en-GB"/>
              <a:t>Benefitted from support from OSR to get messages across to senior stakeholders</a:t>
            </a:r>
          </a:p>
          <a:p>
            <a:endParaRPr lang="en-GB"/>
          </a:p>
          <a:p>
            <a:endParaRPr lang="en-GB"/>
          </a:p>
        </p:txBody>
      </p:sp>
      <p:sp>
        <p:nvSpPr>
          <p:cNvPr id="6" name="Rectangle 5">
            <a:extLst>
              <a:ext uri="{FF2B5EF4-FFF2-40B4-BE49-F238E27FC236}">
                <a16:creationId xmlns:a16="http://schemas.microsoft.com/office/drawing/2014/main" id="{1DE6086C-18AD-4E58-ACD7-4E4D427C5B78}"/>
              </a:ext>
            </a:extLst>
          </p:cNvPr>
          <p:cNvSpPr/>
          <p:nvPr/>
        </p:nvSpPr>
        <p:spPr>
          <a:xfrm>
            <a:off x="854562" y="578995"/>
            <a:ext cx="7560162" cy="523220"/>
          </a:xfrm>
          <a:prstGeom prst="rect">
            <a:avLst/>
          </a:prstGeom>
        </p:spPr>
        <p:txBody>
          <a:bodyPr wrap="square">
            <a:spAutoFit/>
          </a:bodyPr>
          <a:lstStyle/>
          <a:p>
            <a:r>
              <a:rPr lang="en-GB" sz="2800" b="1" kern="0">
                <a:solidFill>
                  <a:srgbClr val="008D8E"/>
                </a:solidFill>
              </a:rPr>
              <a:t>How did we set up the work programme?</a:t>
            </a:r>
            <a:endParaRPr lang="en-GB"/>
          </a:p>
        </p:txBody>
      </p:sp>
    </p:spTree>
    <p:extLst>
      <p:ext uri="{BB962C8B-B14F-4D97-AF65-F5344CB8AC3E}">
        <p14:creationId xmlns:p14="http://schemas.microsoft.com/office/powerpoint/2010/main" val="24932486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95332-9519-4A64-977F-C8A84376A1F1}"/>
              </a:ext>
            </a:extLst>
          </p:cNvPr>
          <p:cNvSpPr>
            <a:spLocks noGrp="1"/>
          </p:cNvSpPr>
          <p:nvPr>
            <p:ph type="sldNum" sz="quarter" idx="10"/>
          </p:nvPr>
        </p:nvSpPr>
        <p:spPr/>
        <p:txBody>
          <a:bodyPr/>
          <a:lstStyle/>
          <a:p>
            <a:pPr>
              <a:defRPr/>
            </a:pPr>
            <a:fld id="{9D7DA79E-9E42-4EB7-B9D0-17D95B0749E5}" type="slidenum">
              <a:rPr lang="en-US" smtClean="0"/>
              <a:pPr>
                <a:defRPr/>
              </a:pPr>
              <a:t>5</a:t>
            </a:fld>
            <a:endParaRPr lang="en-US"/>
          </a:p>
        </p:txBody>
      </p:sp>
      <p:sp>
        <p:nvSpPr>
          <p:cNvPr id="3" name="Footer Placeholder 2">
            <a:extLst>
              <a:ext uri="{FF2B5EF4-FFF2-40B4-BE49-F238E27FC236}">
                <a16:creationId xmlns:a16="http://schemas.microsoft.com/office/drawing/2014/main" id="{18F732F4-BCED-418D-A3A8-92A68C473224}"/>
              </a:ext>
            </a:extLst>
          </p:cNvPr>
          <p:cNvSpPr>
            <a:spLocks noGrp="1"/>
          </p:cNvSpPr>
          <p:nvPr>
            <p:ph type="ftr" sz="quarter" idx="11"/>
          </p:nvPr>
        </p:nvSpPr>
        <p:spPr/>
        <p:txBody>
          <a:bodyPr/>
          <a:lstStyle/>
          <a:p>
            <a:r>
              <a:rPr lang="en-GB"/>
              <a:t>| Official Sensitive Marking | COVID19 Response |</a:t>
            </a:r>
          </a:p>
        </p:txBody>
      </p:sp>
      <p:sp>
        <p:nvSpPr>
          <p:cNvPr id="4" name="Rectangle 3">
            <a:extLst>
              <a:ext uri="{FF2B5EF4-FFF2-40B4-BE49-F238E27FC236}">
                <a16:creationId xmlns:a16="http://schemas.microsoft.com/office/drawing/2014/main" id="{BCF32348-913B-4069-B5F5-57F44F8DDB9E}"/>
              </a:ext>
            </a:extLst>
          </p:cNvPr>
          <p:cNvSpPr/>
          <p:nvPr/>
        </p:nvSpPr>
        <p:spPr>
          <a:xfrm>
            <a:off x="933099" y="1354283"/>
            <a:ext cx="9215058" cy="4247317"/>
          </a:xfrm>
          <a:prstGeom prst="rect">
            <a:avLst/>
          </a:prstGeom>
        </p:spPr>
        <p:txBody>
          <a:bodyPr wrap="square">
            <a:spAutoFit/>
          </a:bodyPr>
          <a:lstStyle/>
          <a:p>
            <a:endParaRPr lang="en-GB"/>
          </a:p>
          <a:p>
            <a:r>
              <a:rPr lang="en-GB"/>
              <a:t>We made this a priority action and addressed the risk in two main ways:</a:t>
            </a:r>
          </a:p>
          <a:p>
            <a:endParaRPr lang="en-GB"/>
          </a:p>
          <a:p>
            <a:pPr marL="342900" indent="-342900">
              <a:buAutoNum type="arabicParenR"/>
            </a:pPr>
            <a:r>
              <a:rPr lang="en-GB"/>
              <a:t>In line with the OSR Review recommendation, we reviewed our statistics publications to identify where we could reduce or cease</a:t>
            </a:r>
          </a:p>
          <a:p>
            <a:pPr marL="342900" indent="-342900">
              <a:buAutoNum type="arabicParenR"/>
            </a:pPr>
            <a:endParaRPr lang="en-GB"/>
          </a:p>
          <a:p>
            <a:pPr marL="800100" lvl="1" indent="-342900">
              <a:buFont typeface="Arial" panose="020B0604020202020204" pitchFamily="34" charset="0"/>
              <a:buChar char="•"/>
            </a:pPr>
            <a:r>
              <a:rPr lang="en-GB"/>
              <a:t>Senior statisticians reviewed first with statistics producers</a:t>
            </a:r>
          </a:p>
          <a:p>
            <a:pPr marL="800100" lvl="1" indent="-342900">
              <a:buFont typeface="Arial" panose="020B0604020202020204" pitchFamily="34" charset="0"/>
              <a:buChar char="•"/>
            </a:pPr>
            <a:r>
              <a:rPr lang="en-GB"/>
              <a:t>Set of proposals signed off by governance groups</a:t>
            </a:r>
          </a:p>
          <a:p>
            <a:pPr marL="800100" lvl="1" indent="-342900">
              <a:buFont typeface="Arial" panose="020B0604020202020204" pitchFamily="34" charset="0"/>
              <a:buChar char="•"/>
            </a:pPr>
            <a:r>
              <a:rPr lang="en-GB"/>
              <a:t>Consulted our external statistics users</a:t>
            </a:r>
          </a:p>
          <a:p>
            <a:pPr marL="800100" lvl="1" indent="-342900">
              <a:buFont typeface="Arial" panose="020B0604020202020204" pitchFamily="34" charset="0"/>
              <a:buChar char="•"/>
            </a:pPr>
            <a:r>
              <a:rPr lang="en-GB"/>
              <a:t>Revised set of proposals signed off (reduction from 70 to 58 publications)</a:t>
            </a:r>
          </a:p>
          <a:p>
            <a:pPr marL="800100" lvl="1" indent="-342900">
              <a:buFont typeface="Arial" panose="020B0604020202020204" pitchFamily="34" charset="0"/>
              <a:buChar char="•"/>
            </a:pPr>
            <a:endParaRPr lang="en-GB"/>
          </a:p>
          <a:p>
            <a:pPr marL="342900" indent="-342900">
              <a:buAutoNum type="arabicParenR"/>
            </a:pPr>
            <a:endParaRPr lang="en-GB"/>
          </a:p>
          <a:p>
            <a:pPr marL="342900" indent="-342900">
              <a:buAutoNum type="arabicParenR"/>
            </a:pPr>
            <a:r>
              <a:rPr lang="en-GB"/>
              <a:t>We bid for more resource through Spending Review 20</a:t>
            </a:r>
          </a:p>
          <a:p>
            <a:pPr marL="342900" indent="-342900">
              <a:buAutoNum type="arabicParenR"/>
            </a:pPr>
            <a:endParaRPr lang="en-GB"/>
          </a:p>
          <a:p>
            <a:pPr marL="742950" lvl="1" indent="-285750">
              <a:buFont typeface="Arial" panose="020B0604020202020204" pitchFamily="34" charset="0"/>
              <a:buChar char="•"/>
            </a:pPr>
            <a:r>
              <a:rPr lang="en-GB"/>
              <a:t>Successful in securing 8 FTE new posts</a:t>
            </a:r>
          </a:p>
        </p:txBody>
      </p:sp>
      <p:sp>
        <p:nvSpPr>
          <p:cNvPr id="5" name="Rectangle 4">
            <a:extLst>
              <a:ext uri="{FF2B5EF4-FFF2-40B4-BE49-F238E27FC236}">
                <a16:creationId xmlns:a16="http://schemas.microsoft.com/office/drawing/2014/main" id="{66E38B19-AB6E-42CC-9C88-15CA3D621284}"/>
              </a:ext>
            </a:extLst>
          </p:cNvPr>
          <p:cNvSpPr/>
          <p:nvPr/>
        </p:nvSpPr>
        <p:spPr>
          <a:xfrm>
            <a:off x="854562" y="578995"/>
            <a:ext cx="7560162" cy="523220"/>
          </a:xfrm>
          <a:prstGeom prst="rect">
            <a:avLst/>
          </a:prstGeom>
        </p:spPr>
        <p:txBody>
          <a:bodyPr wrap="square">
            <a:spAutoFit/>
          </a:bodyPr>
          <a:lstStyle/>
          <a:p>
            <a:r>
              <a:rPr lang="en-GB" sz="2800" b="1" kern="0">
                <a:solidFill>
                  <a:srgbClr val="008D8E"/>
                </a:solidFill>
              </a:rPr>
              <a:t>How did we tackle the resource risk?</a:t>
            </a:r>
            <a:endParaRPr lang="en-GB"/>
          </a:p>
        </p:txBody>
      </p:sp>
    </p:spTree>
    <p:extLst>
      <p:ext uri="{BB962C8B-B14F-4D97-AF65-F5344CB8AC3E}">
        <p14:creationId xmlns:p14="http://schemas.microsoft.com/office/powerpoint/2010/main" val="12119751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95332-9519-4A64-977F-C8A84376A1F1}"/>
              </a:ext>
            </a:extLst>
          </p:cNvPr>
          <p:cNvSpPr>
            <a:spLocks noGrp="1"/>
          </p:cNvSpPr>
          <p:nvPr>
            <p:ph type="sldNum" sz="quarter" idx="10"/>
          </p:nvPr>
        </p:nvSpPr>
        <p:spPr/>
        <p:txBody>
          <a:bodyPr/>
          <a:lstStyle/>
          <a:p>
            <a:pPr>
              <a:defRPr/>
            </a:pPr>
            <a:fld id="{9D7DA79E-9E42-4EB7-B9D0-17D95B0749E5}" type="slidenum">
              <a:rPr lang="en-US" smtClean="0"/>
              <a:pPr>
                <a:defRPr/>
              </a:pPr>
              <a:t>6</a:t>
            </a:fld>
            <a:endParaRPr lang="en-US"/>
          </a:p>
        </p:txBody>
      </p:sp>
      <p:sp>
        <p:nvSpPr>
          <p:cNvPr id="3" name="Footer Placeholder 2">
            <a:extLst>
              <a:ext uri="{FF2B5EF4-FFF2-40B4-BE49-F238E27FC236}">
                <a16:creationId xmlns:a16="http://schemas.microsoft.com/office/drawing/2014/main" id="{18F732F4-BCED-418D-A3A8-92A68C473224}"/>
              </a:ext>
            </a:extLst>
          </p:cNvPr>
          <p:cNvSpPr>
            <a:spLocks noGrp="1"/>
          </p:cNvSpPr>
          <p:nvPr>
            <p:ph type="ftr" sz="quarter" idx="11"/>
          </p:nvPr>
        </p:nvSpPr>
        <p:spPr/>
        <p:txBody>
          <a:bodyPr/>
          <a:lstStyle/>
          <a:p>
            <a:r>
              <a:rPr lang="en-GB"/>
              <a:t>| Official Sensitive Marking | COVID19 Response |</a:t>
            </a:r>
          </a:p>
        </p:txBody>
      </p:sp>
      <p:sp>
        <p:nvSpPr>
          <p:cNvPr id="4" name="Rectangle 3">
            <a:extLst>
              <a:ext uri="{FF2B5EF4-FFF2-40B4-BE49-F238E27FC236}">
                <a16:creationId xmlns:a16="http://schemas.microsoft.com/office/drawing/2014/main" id="{BCF32348-913B-4069-B5F5-57F44F8DDB9E}"/>
              </a:ext>
            </a:extLst>
          </p:cNvPr>
          <p:cNvSpPr/>
          <p:nvPr/>
        </p:nvSpPr>
        <p:spPr>
          <a:xfrm>
            <a:off x="854562" y="1028914"/>
            <a:ext cx="9215058" cy="3970318"/>
          </a:xfrm>
          <a:prstGeom prst="rect">
            <a:avLst/>
          </a:prstGeom>
        </p:spPr>
        <p:txBody>
          <a:bodyPr wrap="square">
            <a:spAutoFit/>
          </a:bodyPr>
          <a:lstStyle/>
          <a:p>
            <a:endParaRPr lang="en-GB" dirty="0"/>
          </a:p>
          <a:p>
            <a:r>
              <a:rPr lang="en-GB" dirty="0"/>
              <a:t>Detailed planning, in collaborative way, of cross-KAI programme of work on statistics publications covering:</a:t>
            </a:r>
          </a:p>
          <a:p>
            <a:endParaRPr lang="en-GB" dirty="0"/>
          </a:p>
          <a:p>
            <a:r>
              <a:rPr lang="en-GB" dirty="0"/>
              <a:t> - production of process maps for each statistics publication</a:t>
            </a:r>
          </a:p>
          <a:p>
            <a:endParaRPr lang="en-GB" dirty="0"/>
          </a:p>
          <a:p>
            <a:r>
              <a:rPr lang="en-GB" dirty="0"/>
              <a:t> - reviewing production processes, using common code and streamlined approach (‘reproducible analytical pipelines’)</a:t>
            </a:r>
          </a:p>
          <a:p>
            <a:endParaRPr lang="en-GB" dirty="0"/>
          </a:p>
          <a:p>
            <a:r>
              <a:rPr lang="en-GB" dirty="0"/>
              <a:t> - standardising and improving availability and accessibility of quality information</a:t>
            </a:r>
          </a:p>
          <a:p>
            <a:endParaRPr lang="en-GB" dirty="0"/>
          </a:p>
          <a:p>
            <a:r>
              <a:rPr lang="en-GB" dirty="0"/>
              <a:t> - implementing reductions in publication frequency and number</a:t>
            </a:r>
          </a:p>
          <a:p>
            <a:endParaRPr lang="en-GB" dirty="0"/>
          </a:p>
          <a:p>
            <a:endParaRPr lang="en-GB" dirty="0"/>
          </a:p>
        </p:txBody>
      </p:sp>
      <p:sp>
        <p:nvSpPr>
          <p:cNvPr id="6" name="Rectangle 5">
            <a:extLst>
              <a:ext uri="{FF2B5EF4-FFF2-40B4-BE49-F238E27FC236}">
                <a16:creationId xmlns:a16="http://schemas.microsoft.com/office/drawing/2014/main" id="{D9CAC1FD-812C-4C31-A9AE-90E85512D4BD}"/>
              </a:ext>
            </a:extLst>
          </p:cNvPr>
          <p:cNvSpPr/>
          <p:nvPr/>
        </p:nvSpPr>
        <p:spPr>
          <a:xfrm>
            <a:off x="854562" y="578995"/>
            <a:ext cx="7560162" cy="523220"/>
          </a:xfrm>
          <a:prstGeom prst="rect">
            <a:avLst/>
          </a:prstGeom>
        </p:spPr>
        <p:txBody>
          <a:bodyPr wrap="square">
            <a:spAutoFit/>
          </a:bodyPr>
          <a:lstStyle/>
          <a:p>
            <a:r>
              <a:rPr lang="en-GB" sz="2800" b="1" kern="0">
                <a:solidFill>
                  <a:srgbClr val="008D8E"/>
                </a:solidFill>
              </a:rPr>
              <a:t>What came next for statistics publications?</a:t>
            </a:r>
            <a:endParaRPr lang="en-GB"/>
          </a:p>
        </p:txBody>
      </p:sp>
    </p:spTree>
    <p:extLst>
      <p:ext uri="{BB962C8B-B14F-4D97-AF65-F5344CB8AC3E}">
        <p14:creationId xmlns:p14="http://schemas.microsoft.com/office/powerpoint/2010/main" val="37999147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95332-9519-4A64-977F-C8A84376A1F1}"/>
              </a:ext>
            </a:extLst>
          </p:cNvPr>
          <p:cNvSpPr>
            <a:spLocks noGrp="1"/>
          </p:cNvSpPr>
          <p:nvPr>
            <p:ph type="sldNum" sz="quarter" idx="10"/>
          </p:nvPr>
        </p:nvSpPr>
        <p:spPr/>
        <p:txBody>
          <a:bodyPr/>
          <a:lstStyle/>
          <a:p>
            <a:pPr>
              <a:defRPr/>
            </a:pPr>
            <a:fld id="{9D7DA79E-9E42-4EB7-B9D0-17D95B0749E5}" type="slidenum">
              <a:rPr lang="en-US" smtClean="0"/>
              <a:pPr>
                <a:defRPr/>
              </a:pPr>
              <a:t>7</a:t>
            </a:fld>
            <a:endParaRPr lang="en-US"/>
          </a:p>
        </p:txBody>
      </p:sp>
      <p:sp>
        <p:nvSpPr>
          <p:cNvPr id="3" name="Footer Placeholder 2">
            <a:extLst>
              <a:ext uri="{FF2B5EF4-FFF2-40B4-BE49-F238E27FC236}">
                <a16:creationId xmlns:a16="http://schemas.microsoft.com/office/drawing/2014/main" id="{18F732F4-BCED-418D-A3A8-92A68C473224}"/>
              </a:ext>
            </a:extLst>
          </p:cNvPr>
          <p:cNvSpPr>
            <a:spLocks noGrp="1"/>
          </p:cNvSpPr>
          <p:nvPr>
            <p:ph type="ftr" sz="quarter" idx="11"/>
          </p:nvPr>
        </p:nvSpPr>
        <p:spPr/>
        <p:txBody>
          <a:bodyPr/>
          <a:lstStyle/>
          <a:p>
            <a:r>
              <a:rPr lang="en-GB"/>
              <a:t>| Official Sensitive Marking | COVID19 Response |</a:t>
            </a:r>
          </a:p>
        </p:txBody>
      </p:sp>
      <p:sp>
        <p:nvSpPr>
          <p:cNvPr id="4" name="Rectangle 3">
            <a:extLst>
              <a:ext uri="{FF2B5EF4-FFF2-40B4-BE49-F238E27FC236}">
                <a16:creationId xmlns:a16="http://schemas.microsoft.com/office/drawing/2014/main" id="{BCF32348-913B-4069-B5F5-57F44F8DDB9E}"/>
              </a:ext>
            </a:extLst>
          </p:cNvPr>
          <p:cNvSpPr/>
          <p:nvPr/>
        </p:nvSpPr>
        <p:spPr>
          <a:xfrm>
            <a:off x="854562" y="1028914"/>
            <a:ext cx="9215058" cy="5909310"/>
          </a:xfrm>
          <a:prstGeom prst="rect">
            <a:avLst/>
          </a:prstGeom>
        </p:spPr>
        <p:txBody>
          <a:bodyPr wrap="square">
            <a:spAutoFit/>
          </a:bodyPr>
          <a:lstStyle/>
          <a:p>
            <a:endParaRPr lang="en-GB"/>
          </a:p>
          <a:p>
            <a:r>
              <a:rPr lang="en-GB"/>
              <a:t>The new DD-led team secured new recruits and established a programme of work on wider change in KAI and HMRC:</a:t>
            </a:r>
          </a:p>
          <a:p>
            <a:endParaRPr lang="en-GB"/>
          </a:p>
          <a:p>
            <a:r>
              <a:rPr lang="en-GB"/>
              <a:t> - championing and leading quality work in KAI and on KAI’s data quality requirements across HMRC</a:t>
            </a:r>
          </a:p>
          <a:p>
            <a:endParaRPr lang="en-GB"/>
          </a:p>
          <a:p>
            <a:r>
              <a:rPr lang="en-GB"/>
              <a:t> - building links with data providers (Finance, IT) to develop knowledge, processes and influence on quality of input data</a:t>
            </a:r>
          </a:p>
          <a:p>
            <a:pPr marL="742950" lvl="1" indent="-285750">
              <a:buFont typeface="Arial" panose="020B0604020202020204" pitchFamily="34" charset="0"/>
              <a:buChar char="•"/>
            </a:pPr>
            <a:r>
              <a:rPr lang="en-GB"/>
              <a:t>significant programme of work to understand tax receipts data sources</a:t>
            </a:r>
          </a:p>
          <a:p>
            <a:pPr marL="742950" lvl="1" indent="-285750">
              <a:buFont typeface="Arial" panose="020B0604020202020204" pitchFamily="34" charset="0"/>
              <a:buChar char="•"/>
            </a:pPr>
            <a:r>
              <a:rPr lang="en-GB"/>
              <a:t>standardising of quality processes around provision of information to accounts</a:t>
            </a:r>
          </a:p>
          <a:p>
            <a:pPr marL="742950" lvl="1" indent="-285750">
              <a:buFont typeface="Arial" panose="020B0604020202020204" pitchFamily="34" charset="0"/>
              <a:buChar char="•"/>
            </a:pPr>
            <a:r>
              <a:rPr lang="en-GB"/>
              <a:t>piloting work to understand IT data processing and documentation</a:t>
            </a:r>
          </a:p>
          <a:p>
            <a:endParaRPr lang="en-GB"/>
          </a:p>
          <a:p>
            <a:r>
              <a:rPr lang="en-GB"/>
              <a:t> - leading on embedding wider cultural change</a:t>
            </a:r>
          </a:p>
          <a:p>
            <a:pPr marL="742950" lvl="1" indent="-285750">
              <a:buFont typeface="Arial" panose="020B0604020202020204" pitchFamily="34" charset="0"/>
              <a:buChar char="•"/>
            </a:pPr>
            <a:r>
              <a:rPr lang="en-GB"/>
              <a:t>creation of guidance, tools, standards</a:t>
            </a:r>
          </a:p>
          <a:p>
            <a:pPr marL="742950" lvl="1" indent="-285750">
              <a:buFont typeface="Arial" panose="020B0604020202020204" pitchFamily="34" charset="0"/>
              <a:buChar char="•"/>
            </a:pPr>
            <a:r>
              <a:rPr lang="en-GB"/>
              <a:t>knowledge-sharing networks and events</a:t>
            </a:r>
          </a:p>
          <a:p>
            <a:pPr marL="742950" lvl="1" indent="-285750">
              <a:buFont typeface="Arial" panose="020B0604020202020204" pitchFamily="34" charset="0"/>
              <a:buChar char="•"/>
            </a:pPr>
            <a:r>
              <a:rPr lang="en-GB"/>
              <a:t>provision of support on quality, coding, process maps</a:t>
            </a:r>
          </a:p>
          <a:p>
            <a:pPr marL="742950" lvl="1" indent="-285750">
              <a:buFont typeface="Arial" panose="020B0604020202020204" pitchFamily="34" charset="0"/>
              <a:buChar char="•"/>
            </a:pPr>
            <a:r>
              <a:rPr lang="en-GB"/>
              <a:t>evaluation of impact of quality-related actions</a:t>
            </a:r>
          </a:p>
          <a:p>
            <a:endParaRPr lang="en-GB"/>
          </a:p>
          <a:p>
            <a:endParaRPr lang="en-GB"/>
          </a:p>
          <a:p>
            <a:endParaRPr lang="en-GB"/>
          </a:p>
        </p:txBody>
      </p:sp>
      <p:sp>
        <p:nvSpPr>
          <p:cNvPr id="6" name="Rectangle 5">
            <a:extLst>
              <a:ext uri="{FF2B5EF4-FFF2-40B4-BE49-F238E27FC236}">
                <a16:creationId xmlns:a16="http://schemas.microsoft.com/office/drawing/2014/main" id="{D9CAC1FD-812C-4C31-A9AE-90E85512D4BD}"/>
              </a:ext>
            </a:extLst>
          </p:cNvPr>
          <p:cNvSpPr/>
          <p:nvPr/>
        </p:nvSpPr>
        <p:spPr>
          <a:xfrm>
            <a:off x="854561" y="578995"/>
            <a:ext cx="10135067" cy="523220"/>
          </a:xfrm>
          <a:prstGeom prst="rect">
            <a:avLst/>
          </a:prstGeom>
        </p:spPr>
        <p:txBody>
          <a:bodyPr wrap="square">
            <a:spAutoFit/>
          </a:bodyPr>
          <a:lstStyle/>
          <a:p>
            <a:r>
              <a:rPr lang="en-GB" sz="2800" b="1" kern="0">
                <a:solidFill>
                  <a:srgbClr val="008D8E"/>
                </a:solidFill>
              </a:rPr>
              <a:t>What about wider data quality improvements?</a:t>
            </a:r>
            <a:endParaRPr lang="en-GB"/>
          </a:p>
        </p:txBody>
      </p:sp>
    </p:spTree>
    <p:extLst>
      <p:ext uri="{BB962C8B-B14F-4D97-AF65-F5344CB8AC3E}">
        <p14:creationId xmlns:p14="http://schemas.microsoft.com/office/powerpoint/2010/main" val="15626899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 99">
            <a:extLst>
              <a:ext uri="{FF2B5EF4-FFF2-40B4-BE49-F238E27FC236}">
                <a16:creationId xmlns:a16="http://schemas.microsoft.com/office/drawing/2014/main" id="{AEFBAAEC-E463-454C-8E66-115DF8F75DAC}"/>
              </a:ext>
            </a:extLst>
          </p:cNvPr>
          <p:cNvSpPr/>
          <p:nvPr/>
        </p:nvSpPr>
        <p:spPr>
          <a:xfrm>
            <a:off x="3070342" y="6067523"/>
            <a:ext cx="234000" cy="234000"/>
          </a:xfrm>
          <a:prstGeom prst="ellipse">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p:cNvSpPr>
            <a:spLocks noGrp="1"/>
          </p:cNvSpPr>
          <p:nvPr>
            <p:ph type="sldNum" sz="quarter" idx="10"/>
          </p:nvPr>
        </p:nvSpPr>
        <p:spPr/>
        <p:txBody>
          <a:bodyPr/>
          <a:lstStyle/>
          <a:p>
            <a:pPr>
              <a:defRPr/>
            </a:pPr>
            <a:fld id="{33932FC1-F83D-4223-BCC6-34681F250449}" type="slidenum">
              <a:rPr lang="en-US" smtClean="0"/>
              <a:pPr>
                <a:defRPr/>
              </a:pPr>
              <a:t>8</a:t>
            </a:fld>
            <a:endParaRPr lang="en-US"/>
          </a:p>
        </p:txBody>
      </p:sp>
      <p:sp>
        <p:nvSpPr>
          <p:cNvPr id="43" name="Rectangle: Rounded Corners 42">
            <a:extLst>
              <a:ext uri="{FF2B5EF4-FFF2-40B4-BE49-F238E27FC236}">
                <a16:creationId xmlns:a16="http://schemas.microsoft.com/office/drawing/2014/main" id="{9A8BF4EB-D98E-4E4E-B85A-7BD457B9251D}"/>
              </a:ext>
            </a:extLst>
          </p:cNvPr>
          <p:cNvSpPr/>
          <p:nvPr/>
        </p:nvSpPr>
        <p:spPr>
          <a:xfrm>
            <a:off x="788590" y="3932205"/>
            <a:ext cx="1715588" cy="862149"/>
          </a:xfrm>
          <a:prstGeom prst="round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2E7D9E4F-6D62-4E07-AAB1-D6143B497D6F}"/>
              </a:ext>
            </a:extLst>
          </p:cNvPr>
          <p:cNvSpPr txBox="1"/>
          <p:nvPr/>
        </p:nvSpPr>
        <p:spPr>
          <a:xfrm>
            <a:off x="818378" y="4042715"/>
            <a:ext cx="1650963" cy="646331"/>
          </a:xfrm>
          <a:prstGeom prst="rect">
            <a:avLst/>
          </a:prstGeom>
          <a:noFill/>
        </p:spPr>
        <p:txBody>
          <a:bodyPr wrap="square" rtlCol="0">
            <a:spAutoFit/>
          </a:bodyPr>
          <a:lstStyle/>
          <a:p>
            <a:pPr algn="ctr" eaLnBrk="1" fontAlgn="auto" hangingPunct="1">
              <a:spcBef>
                <a:spcPts val="0"/>
              </a:spcBef>
              <a:spcAft>
                <a:spcPts val="0"/>
              </a:spcAft>
            </a:pPr>
            <a:r>
              <a:rPr lang="en-GB" sz="1800" dirty="0">
                <a:solidFill>
                  <a:prstClr val="black"/>
                </a:solidFill>
                <a:latin typeface="Calibri" panose="020F0502020204030204"/>
                <a:ea typeface="+mn-ea"/>
              </a:rPr>
              <a:t>Tax Credits Database</a:t>
            </a:r>
            <a:endParaRPr lang="en-GB" sz="1100" dirty="0">
              <a:solidFill>
                <a:prstClr val="black"/>
              </a:solidFill>
              <a:latin typeface="Calibri" panose="020F0502020204030204"/>
              <a:ea typeface="+mn-ea"/>
            </a:endParaRPr>
          </a:p>
        </p:txBody>
      </p:sp>
      <p:sp>
        <p:nvSpPr>
          <p:cNvPr id="45" name="Rectangle: Rounded Corners 44">
            <a:extLst>
              <a:ext uri="{FF2B5EF4-FFF2-40B4-BE49-F238E27FC236}">
                <a16:creationId xmlns:a16="http://schemas.microsoft.com/office/drawing/2014/main" id="{514D09C1-C79E-4DF4-9B6B-8FCB66C84E16}"/>
              </a:ext>
            </a:extLst>
          </p:cNvPr>
          <p:cNvSpPr/>
          <p:nvPr/>
        </p:nvSpPr>
        <p:spPr>
          <a:xfrm>
            <a:off x="796573" y="2850557"/>
            <a:ext cx="1715588" cy="862149"/>
          </a:xfrm>
          <a:prstGeom prst="round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4385B401-209B-4DB9-BF12-9E327C6D2382}"/>
              </a:ext>
            </a:extLst>
          </p:cNvPr>
          <p:cNvSpPr txBox="1"/>
          <p:nvPr/>
        </p:nvSpPr>
        <p:spPr>
          <a:xfrm>
            <a:off x="835697" y="2925613"/>
            <a:ext cx="1650963" cy="815608"/>
          </a:xfrm>
          <a:prstGeom prst="rect">
            <a:avLst/>
          </a:prstGeom>
          <a:noFill/>
        </p:spPr>
        <p:txBody>
          <a:bodyPr wrap="square" rtlCol="0">
            <a:spAutoFit/>
          </a:bodyPr>
          <a:lstStyle/>
          <a:p>
            <a:pPr algn="ctr" eaLnBrk="1" fontAlgn="auto" hangingPunct="1">
              <a:spcBef>
                <a:spcPts val="0"/>
              </a:spcBef>
              <a:spcAft>
                <a:spcPts val="0"/>
              </a:spcAft>
            </a:pPr>
            <a:r>
              <a:rPr lang="en-GB" dirty="0">
                <a:solidFill>
                  <a:prstClr val="black"/>
                </a:solidFill>
                <a:latin typeface="Calibri" panose="020F0502020204030204"/>
              </a:rPr>
              <a:t>Compliance Database</a:t>
            </a:r>
            <a:endParaRPr lang="en-GB" sz="1800" dirty="0">
              <a:solidFill>
                <a:prstClr val="black"/>
              </a:solidFill>
              <a:latin typeface="Calibri" panose="020F0502020204030204"/>
              <a:ea typeface="+mn-ea"/>
            </a:endParaRPr>
          </a:p>
          <a:p>
            <a:pPr algn="ctr" eaLnBrk="1" fontAlgn="auto" hangingPunct="1">
              <a:spcBef>
                <a:spcPts val="0"/>
              </a:spcBef>
              <a:spcAft>
                <a:spcPts val="0"/>
              </a:spcAft>
            </a:pPr>
            <a:endParaRPr lang="en-GB" sz="1100" dirty="0">
              <a:solidFill>
                <a:prstClr val="black"/>
              </a:solidFill>
              <a:latin typeface="Calibri" panose="020F0502020204030204"/>
              <a:ea typeface="+mn-ea"/>
            </a:endParaRPr>
          </a:p>
        </p:txBody>
      </p:sp>
      <p:sp>
        <p:nvSpPr>
          <p:cNvPr id="47" name="Rectangle: Rounded Corners 46">
            <a:extLst>
              <a:ext uri="{FF2B5EF4-FFF2-40B4-BE49-F238E27FC236}">
                <a16:creationId xmlns:a16="http://schemas.microsoft.com/office/drawing/2014/main" id="{85521453-6858-49D9-9C78-89D570920134}"/>
              </a:ext>
            </a:extLst>
          </p:cNvPr>
          <p:cNvSpPr/>
          <p:nvPr/>
        </p:nvSpPr>
        <p:spPr>
          <a:xfrm>
            <a:off x="3631472" y="2807101"/>
            <a:ext cx="1715588" cy="862149"/>
          </a:xfrm>
          <a:prstGeom prst="roundRect">
            <a:avLst/>
          </a:prstGeom>
          <a:noFill/>
          <a:ln w="190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ight Bracket 47">
            <a:extLst>
              <a:ext uri="{FF2B5EF4-FFF2-40B4-BE49-F238E27FC236}">
                <a16:creationId xmlns:a16="http://schemas.microsoft.com/office/drawing/2014/main" id="{5D716223-6452-43B0-B6B6-9217626879C0}"/>
              </a:ext>
            </a:extLst>
          </p:cNvPr>
          <p:cNvSpPr/>
          <p:nvPr/>
        </p:nvSpPr>
        <p:spPr>
          <a:xfrm>
            <a:off x="2577734" y="1654628"/>
            <a:ext cx="113214" cy="3135087"/>
          </a:xfrm>
          <a:prstGeom prst="rightBracket">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58DE96BE-A026-4696-9493-9F6BCD5A275F}"/>
              </a:ext>
            </a:extLst>
          </p:cNvPr>
          <p:cNvSpPr txBox="1"/>
          <p:nvPr/>
        </p:nvSpPr>
        <p:spPr>
          <a:xfrm>
            <a:off x="3663785" y="2856034"/>
            <a:ext cx="1650963" cy="707886"/>
          </a:xfrm>
          <a:prstGeom prst="rect">
            <a:avLst/>
          </a:prstGeom>
          <a:noFill/>
        </p:spPr>
        <p:txBody>
          <a:bodyPr wrap="square" rtlCol="0">
            <a:spAutoFit/>
          </a:bodyPr>
          <a:lstStyle/>
          <a:p>
            <a:pPr algn="ctr" eaLnBrk="1" fontAlgn="auto" hangingPunct="1">
              <a:spcBef>
                <a:spcPts val="0"/>
              </a:spcBef>
              <a:spcAft>
                <a:spcPts val="0"/>
              </a:spcAft>
            </a:pPr>
            <a:r>
              <a:rPr lang="en-GB" sz="1800">
                <a:solidFill>
                  <a:prstClr val="black"/>
                </a:solidFill>
                <a:latin typeface="Calibri" panose="020F0502020204030204"/>
                <a:ea typeface="+mn-ea"/>
              </a:rPr>
              <a:t>Data Validation</a:t>
            </a:r>
          </a:p>
          <a:p>
            <a:pPr algn="ctr" eaLnBrk="1" fontAlgn="auto" hangingPunct="1">
              <a:spcBef>
                <a:spcPts val="0"/>
              </a:spcBef>
              <a:spcAft>
                <a:spcPts val="0"/>
              </a:spcAft>
            </a:pPr>
            <a:r>
              <a:rPr lang="en-GB" sz="1100">
                <a:solidFill>
                  <a:prstClr val="black"/>
                </a:solidFill>
                <a:latin typeface="Calibri" panose="020F0502020204030204"/>
                <a:ea typeface="+mn-ea"/>
              </a:rPr>
              <a:t>(Data Validation Methodology)</a:t>
            </a:r>
          </a:p>
        </p:txBody>
      </p:sp>
      <p:sp>
        <p:nvSpPr>
          <p:cNvPr id="50" name="Rectangle: Rounded Corners 49">
            <a:extLst>
              <a:ext uri="{FF2B5EF4-FFF2-40B4-BE49-F238E27FC236}">
                <a16:creationId xmlns:a16="http://schemas.microsoft.com/office/drawing/2014/main" id="{0720BDBA-0C04-4F51-BBE5-F0B37CBB2288}"/>
              </a:ext>
            </a:extLst>
          </p:cNvPr>
          <p:cNvSpPr/>
          <p:nvPr/>
        </p:nvSpPr>
        <p:spPr>
          <a:xfrm>
            <a:off x="3631472" y="1654628"/>
            <a:ext cx="1715588" cy="862149"/>
          </a:xfrm>
          <a:prstGeom prst="roundRect">
            <a:avLst/>
          </a:prstGeom>
          <a:noFill/>
          <a:ln w="190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3552A2C3-4DC7-4BED-B6A9-51FFAB8C3272}"/>
              </a:ext>
            </a:extLst>
          </p:cNvPr>
          <p:cNvSpPr txBox="1"/>
          <p:nvPr/>
        </p:nvSpPr>
        <p:spPr>
          <a:xfrm>
            <a:off x="3663779" y="1775564"/>
            <a:ext cx="1650963" cy="538609"/>
          </a:xfrm>
          <a:prstGeom prst="rect">
            <a:avLst/>
          </a:prstGeom>
          <a:noFill/>
        </p:spPr>
        <p:txBody>
          <a:bodyPr wrap="square" rtlCol="0">
            <a:spAutoFit/>
          </a:bodyPr>
          <a:lstStyle/>
          <a:p>
            <a:pPr algn="ctr" eaLnBrk="1" fontAlgn="auto" hangingPunct="1">
              <a:spcBef>
                <a:spcPts val="0"/>
              </a:spcBef>
              <a:spcAft>
                <a:spcPts val="0"/>
              </a:spcAft>
            </a:pPr>
            <a:r>
              <a:rPr lang="en-GB" dirty="0">
                <a:solidFill>
                  <a:prstClr val="black"/>
                </a:solidFill>
                <a:latin typeface="Calibri" panose="020F0502020204030204"/>
                <a:ea typeface="+mn-ea"/>
              </a:rPr>
              <a:t>Finalised Inputs</a:t>
            </a:r>
          </a:p>
          <a:p>
            <a:pPr algn="ctr" eaLnBrk="1" fontAlgn="auto" hangingPunct="1">
              <a:spcBef>
                <a:spcPts val="0"/>
              </a:spcBef>
              <a:spcAft>
                <a:spcPts val="0"/>
              </a:spcAft>
            </a:pPr>
            <a:endParaRPr lang="en-GB" sz="1100" dirty="0">
              <a:solidFill>
                <a:prstClr val="black"/>
              </a:solidFill>
              <a:latin typeface="Calibri" panose="020F0502020204030204"/>
              <a:ea typeface="+mn-ea"/>
            </a:endParaRPr>
          </a:p>
        </p:txBody>
      </p:sp>
      <p:sp>
        <p:nvSpPr>
          <p:cNvPr id="52" name="Oval 51">
            <a:extLst>
              <a:ext uri="{FF2B5EF4-FFF2-40B4-BE49-F238E27FC236}">
                <a16:creationId xmlns:a16="http://schemas.microsoft.com/office/drawing/2014/main" id="{2C3BB333-572F-42AF-8BDD-795F191BCA4B}"/>
              </a:ext>
            </a:extLst>
          </p:cNvPr>
          <p:cNvSpPr/>
          <p:nvPr/>
        </p:nvSpPr>
        <p:spPr>
          <a:xfrm>
            <a:off x="5080748" y="3394176"/>
            <a:ext cx="234000" cy="234000"/>
          </a:xfrm>
          <a:prstGeom prst="ellipse">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E56E8D53-6E58-41DD-A036-2C97EA62BA91}"/>
              </a:ext>
            </a:extLst>
          </p:cNvPr>
          <p:cNvGrpSpPr/>
          <p:nvPr/>
        </p:nvGrpSpPr>
        <p:grpSpPr>
          <a:xfrm>
            <a:off x="791258" y="1656302"/>
            <a:ext cx="1715588" cy="862149"/>
            <a:chOff x="801188" y="1654628"/>
            <a:chExt cx="1715588" cy="862149"/>
          </a:xfrm>
        </p:grpSpPr>
        <p:sp>
          <p:nvSpPr>
            <p:cNvPr id="54" name="Rectangle: Rounded Corners 53">
              <a:extLst>
                <a:ext uri="{FF2B5EF4-FFF2-40B4-BE49-F238E27FC236}">
                  <a16:creationId xmlns:a16="http://schemas.microsoft.com/office/drawing/2014/main" id="{2621E1B1-CE15-4300-AB4C-2758F0171103}"/>
                </a:ext>
              </a:extLst>
            </p:cNvPr>
            <p:cNvSpPr/>
            <p:nvPr/>
          </p:nvSpPr>
          <p:spPr>
            <a:xfrm>
              <a:off x="801188" y="1654628"/>
              <a:ext cx="1715588" cy="862149"/>
            </a:xfrm>
            <a:prstGeom prst="round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96F8E1A0-3A6B-45DC-9B66-0C29161F7D6E}"/>
                </a:ext>
              </a:extLst>
            </p:cNvPr>
            <p:cNvSpPr txBox="1"/>
            <p:nvPr/>
          </p:nvSpPr>
          <p:spPr>
            <a:xfrm>
              <a:off x="833500" y="1731759"/>
              <a:ext cx="165096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a:ea typeface="+mn-ea"/>
                </a:rPr>
                <a:t>E&amp;F 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ea typeface="+mn-ea"/>
                </a:rPr>
                <a:t>(Sample &amp; Error and Fraud outputs)</a:t>
              </a:r>
            </a:p>
          </p:txBody>
        </p:sp>
        <p:sp>
          <p:nvSpPr>
            <p:cNvPr id="56" name="Oval 55">
              <a:extLst>
                <a:ext uri="{FF2B5EF4-FFF2-40B4-BE49-F238E27FC236}">
                  <a16:creationId xmlns:a16="http://schemas.microsoft.com/office/drawing/2014/main" id="{1B684560-4316-45A6-88D4-A86A27232D0F}"/>
                </a:ext>
              </a:extLst>
            </p:cNvPr>
            <p:cNvSpPr/>
            <p:nvPr/>
          </p:nvSpPr>
          <p:spPr>
            <a:xfrm>
              <a:off x="2245415" y="2251679"/>
              <a:ext cx="234000" cy="234000"/>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7" name="Oval 56">
            <a:extLst>
              <a:ext uri="{FF2B5EF4-FFF2-40B4-BE49-F238E27FC236}">
                <a16:creationId xmlns:a16="http://schemas.microsoft.com/office/drawing/2014/main" id="{E00C86F0-5181-4FE0-9ADC-3729A7D84C50}"/>
              </a:ext>
            </a:extLst>
          </p:cNvPr>
          <p:cNvSpPr/>
          <p:nvPr/>
        </p:nvSpPr>
        <p:spPr>
          <a:xfrm>
            <a:off x="2232817" y="4535743"/>
            <a:ext cx="234000" cy="234000"/>
          </a:xfrm>
          <a:prstGeom prst="ellipse">
            <a:avLst/>
          </a:prstGeom>
          <a:solidFill>
            <a:srgbClr val="70AD47">
              <a:lumMod val="75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B8C60C03-E5AE-4057-B719-E2E197481D14}"/>
              </a:ext>
            </a:extLst>
          </p:cNvPr>
          <p:cNvSpPr/>
          <p:nvPr/>
        </p:nvSpPr>
        <p:spPr>
          <a:xfrm>
            <a:off x="2250136" y="3347222"/>
            <a:ext cx="234000" cy="234000"/>
          </a:xfrm>
          <a:prstGeom prst="ellipse">
            <a:avLst/>
          </a:prstGeom>
          <a:solidFill>
            <a:srgbClr val="70AD47">
              <a:lumMod val="75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Rectangle: Rounded Corners 59">
            <a:extLst>
              <a:ext uri="{FF2B5EF4-FFF2-40B4-BE49-F238E27FC236}">
                <a16:creationId xmlns:a16="http://schemas.microsoft.com/office/drawing/2014/main" id="{0283386D-3039-4856-A62B-340AECD0CC62}"/>
              </a:ext>
            </a:extLst>
          </p:cNvPr>
          <p:cNvSpPr/>
          <p:nvPr/>
        </p:nvSpPr>
        <p:spPr>
          <a:xfrm>
            <a:off x="6469085" y="1645918"/>
            <a:ext cx="1715588" cy="862149"/>
          </a:xfrm>
          <a:prstGeom prst="roundRect">
            <a:avLst/>
          </a:prstGeom>
          <a:noFill/>
          <a:ln w="190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A5EAA580-29A8-4FDA-A174-59AF07C9194C}"/>
              </a:ext>
            </a:extLst>
          </p:cNvPr>
          <p:cNvSpPr txBox="1"/>
          <p:nvPr/>
        </p:nvSpPr>
        <p:spPr>
          <a:xfrm>
            <a:off x="6501398" y="1718033"/>
            <a:ext cx="1650963" cy="538609"/>
          </a:xfrm>
          <a:prstGeom prst="rect">
            <a:avLst/>
          </a:prstGeom>
          <a:noFill/>
        </p:spPr>
        <p:txBody>
          <a:bodyPr wrap="square" rtlCol="0">
            <a:spAutoFit/>
          </a:bodyPr>
          <a:lstStyle/>
          <a:p>
            <a:pPr algn="ctr" eaLnBrk="1" fontAlgn="auto" hangingPunct="1">
              <a:spcBef>
                <a:spcPts val="0"/>
              </a:spcBef>
              <a:spcAft>
                <a:spcPts val="0"/>
              </a:spcAft>
            </a:pPr>
            <a:r>
              <a:rPr lang="en-GB" sz="1800">
                <a:solidFill>
                  <a:prstClr val="black"/>
                </a:solidFill>
                <a:latin typeface="Calibri" panose="020F0502020204030204"/>
                <a:ea typeface="+mn-ea"/>
              </a:rPr>
              <a:t>E&amp;F Analysis</a:t>
            </a:r>
          </a:p>
          <a:p>
            <a:pPr algn="ctr" eaLnBrk="1" fontAlgn="auto" hangingPunct="1">
              <a:spcBef>
                <a:spcPts val="0"/>
              </a:spcBef>
              <a:spcAft>
                <a:spcPts val="0"/>
              </a:spcAft>
            </a:pPr>
            <a:r>
              <a:rPr lang="en-GB" sz="1100">
                <a:solidFill>
                  <a:prstClr val="black"/>
                </a:solidFill>
                <a:latin typeface="Calibri" panose="020F0502020204030204"/>
                <a:ea typeface="+mn-ea"/>
              </a:rPr>
              <a:t>(Award level analysis)</a:t>
            </a:r>
          </a:p>
        </p:txBody>
      </p:sp>
      <p:sp>
        <p:nvSpPr>
          <p:cNvPr id="62" name="Oval 61">
            <a:extLst>
              <a:ext uri="{FF2B5EF4-FFF2-40B4-BE49-F238E27FC236}">
                <a16:creationId xmlns:a16="http://schemas.microsoft.com/office/drawing/2014/main" id="{D27C0D24-C2D3-43BD-B1B2-EE480E00BD64}"/>
              </a:ext>
            </a:extLst>
          </p:cNvPr>
          <p:cNvSpPr/>
          <p:nvPr/>
        </p:nvSpPr>
        <p:spPr>
          <a:xfrm>
            <a:off x="7918355" y="2249450"/>
            <a:ext cx="234000" cy="234000"/>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Rectangle: Rounded Corners 62">
            <a:extLst>
              <a:ext uri="{FF2B5EF4-FFF2-40B4-BE49-F238E27FC236}">
                <a16:creationId xmlns:a16="http://schemas.microsoft.com/office/drawing/2014/main" id="{8A6028F6-FB89-4571-A793-4FF9C5486669}"/>
              </a:ext>
            </a:extLst>
          </p:cNvPr>
          <p:cNvSpPr/>
          <p:nvPr/>
        </p:nvSpPr>
        <p:spPr>
          <a:xfrm>
            <a:off x="9306698" y="1620803"/>
            <a:ext cx="1715588" cy="862149"/>
          </a:xfrm>
          <a:prstGeom prst="roundRect">
            <a:avLst/>
          </a:prstGeom>
          <a:noFill/>
          <a:ln w="190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TextBox 64">
            <a:extLst>
              <a:ext uri="{FF2B5EF4-FFF2-40B4-BE49-F238E27FC236}">
                <a16:creationId xmlns:a16="http://schemas.microsoft.com/office/drawing/2014/main" id="{C2BC7F76-93B7-407E-B3CA-AEB272CC2F90}"/>
              </a:ext>
            </a:extLst>
          </p:cNvPr>
          <p:cNvSpPr txBox="1"/>
          <p:nvPr/>
        </p:nvSpPr>
        <p:spPr>
          <a:xfrm>
            <a:off x="9339005" y="1748557"/>
            <a:ext cx="1650963" cy="507831"/>
          </a:xfrm>
          <a:prstGeom prst="rect">
            <a:avLst/>
          </a:prstGeom>
          <a:noFill/>
        </p:spPr>
        <p:txBody>
          <a:bodyPr wrap="square" rtlCol="0">
            <a:spAutoFit/>
          </a:bodyPr>
          <a:lstStyle/>
          <a:p>
            <a:pPr algn="ctr" eaLnBrk="1" fontAlgn="auto" hangingPunct="1">
              <a:spcBef>
                <a:spcPts val="0"/>
              </a:spcBef>
              <a:spcAft>
                <a:spcPts val="0"/>
              </a:spcAft>
            </a:pPr>
            <a:r>
              <a:rPr lang="en-GB" sz="1600">
                <a:solidFill>
                  <a:prstClr val="black"/>
                </a:solidFill>
                <a:latin typeface="Calibri" panose="020F0502020204030204"/>
                <a:ea typeface="+mn-ea"/>
              </a:rPr>
              <a:t>Aggregate Tables</a:t>
            </a:r>
          </a:p>
          <a:p>
            <a:pPr algn="ctr" eaLnBrk="1" fontAlgn="auto" hangingPunct="1">
              <a:spcBef>
                <a:spcPts val="0"/>
              </a:spcBef>
              <a:spcAft>
                <a:spcPts val="0"/>
              </a:spcAft>
            </a:pPr>
            <a:r>
              <a:rPr lang="en-GB" sz="1100">
                <a:solidFill>
                  <a:prstClr val="black"/>
                </a:solidFill>
                <a:latin typeface="Calibri" panose="020F0502020204030204"/>
                <a:ea typeface="+mn-ea"/>
              </a:rPr>
              <a:t>(E&amp;F Analysis Outputs)</a:t>
            </a:r>
          </a:p>
        </p:txBody>
      </p:sp>
      <p:sp>
        <p:nvSpPr>
          <p:cNvPr id="66" name="Rectangle: Rounded Corners 65">
            <a:extLst>
              <a:ext uri="{FF2B5EF4-FFF2-40B4-BE49-F238E27FC236}">
                <a16:creationId xmlns:a16="http://schemas.microsoft.com/office/drawing/2014/main" id="{42F12A9E-86E9-4361-9143-B59B5E9F725A}"/>
              </a:ext>
            </a:extLst>
          </p:cNvPr>
          <p:cNvSpPr/>
          <p:nvPr/>
        </p:nvSpPr>
        <p:spPr>
          <a:xfrm>
            <a:off x="9306687" y="3136008"/>
            <a:ext cx="1715588" cy="862149"/>
          </a:xfrm>
          <a:prstGeom prst="roundRect">
            <a:avLst/>
          </a:prstGeom>
          <a:noFill/>
          <a:ln w="190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9E16112B-140F-493D-8A0A-0B53BA3FD3F4}"/>
              </a:ext>
            </a:extLst>
          </p:cNvPr>
          <p:cNvSpPr/>
          <p:nvPr/>
        </p:nvSpPr>
        <p:spPr>
          <a:xfrm>
            <a:off x="10755968" y="3723342"/>
            <a:ext cx="234000" cy="234000"/>
          </a:xfrm>
          <a:prstGeom prst="ellipse">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id="{1C233494-1520-4F67-BC46-5343B6731A34}"/>
              </a:ext>
            </a:extLst>
          </p:cNvPr>
          <p:cNvSpPr txBox="1"/>
          <p:nvPr/>
        </p:nvSpPr>
        <p:spPr>
          <a:xfrm>
            <a:off x="9297086" y="3195133"/>
            <a:ext cx="1740038" cy="507831"/>
          </a:xfrm>
          <a:prstGeom prst="rect">
            <a:avLst/>
          </a:prstGeom>
          <a:noFill/>
        </p:spPr>
        <p:txBody>
          <a:bodyPr wrap="square" rtlCol="0">
            <a:spAutoFit/>
          </a:bodyPr>
          <a:lstStyle/>
          <a:p>
            <a:pPr algn="ctr" eaLnBrk="1" fontAlgn="auto" hangingPunct="1">
              <a:spcBef>
                <a:spcPts val="0"/>
              </a:spcBef>
              <a:spcAft>
                <a:spcPts val="0"/>
              </a:spcAft>
            </a:pPr>
            <a:r>
              <a:rPr lang="en-GB" sz="1600">
                <a:solidFill>
                  <a:prstClr val="black"/>
                </a:solidFill>
                <a:latin typeface="Calibri" panose="020F0502020204030204"/>
                <a:ea typeface="+mn-ea"/>
              </a:rPr>
              <a:t>Estimation Process</a:t>
            </a:r>
          </a:p>
          <a:p>
            <a:pPr algn="ctr" eaLnBrk="1" fontAlgn="auto" hangingPunct="1">
              <a:spcBef>
                <a:spcPts val="0"/>
              </a:spcBef>
              <a:spcAft>
                <a:spcPts val="0"/>
              </a:spcAft>
            </a:pPr>
            <a:r>
              <a:rPr lang="en-GB" sz="1100">
                <a:solidFill>
                  <a:prstClr val="black"/>
                </a:solidFill>
                <a:latin typeface="Calibri" panose="020F0502020204030204"/>
                <a:ea typeface="+mn-ea"/>
              </a:rPr>
              <a:t>(Population level figures)</a:t>
            </a:r>
          </a:p>
        </p:txBody>
      </p:sp>
      <p:cxnSp>
        <p:nvCxnSpPr>
          <p:cNvPr id="69" name="Straight Arrow Connector 68">
            <a:extLst>
              <a:ext uri="{FF2B5EF4-FFF2-40B4-BE49-F238E27FC236}">
                <a16:creationId xmlns:a16="http://schemas.microsoft.com/office/drawing/2014/main" id="{C5ADE429-5CF7-4150-A855-193CC2BCE10C}"/>
              </a:ext>
            </a:extLst>
          </p:cNvPr>
          <p:cNvCxnSpPr/>
          <p:nvPr/>
        </p:nvCxnSpPr>
        <p:spPr>
          <a:xfrm>
            <a:off x="5354389" y="2063929"/>
            <a:ext cx="1114696" cy="0"/>
          </a:xfrm>
          <a:prstGeom prst="straightConnector1">
            <a:avLst/>
          </a:prstGeom>
          <a:noFill/>
          <a:ln w="19050" cap="flat" cmpd="sng" algn="ctr">
            <a:solidFill>
              <a:sysClr val="windowText" lastClr="000000"/>
            </a:solidFill>
            <a:prstDash val="solid"/>
            <a:miter lim="800000"/>
            <a:tailEnd type="triangle"/>
          </a:ln>
          <a:effectLst/>
        </p:spPr>
      </p:cxnSp>
      <p:cxnSp>
        <p:nvCxnSpPr>
          <p:cNvPr id="70" name="Straight Arrow Connector 69">
            <a:extLst>
              <a:ext uri="{FF2B5EF4-FFF2-40B4-BE49-F238E27FC236}">
                <a16:creationId xmlns:a16="http://schemas.microsoft.com/office/drawing/2014/main" id="{8F88A90B-AC0D-4539-9234-389B5F7D76EE}"/>
              </a:ext>
            </a:extLst>
          </p:cNvPr>
          <p:cNvCxnSpPr/>
          <p:nvPr/>
        </p:nvCxnSpPr>
        <p:spPr>
          <a:xfrm>
            <a:off x="2514253" y="2076992"/>
            <a:ext cx="1114696" cy="0"/>
          </a:xfrm>
          <a:prstGeom prst="straightConnector1">
            <a:avLst/>
          </a:prstGeom>
          <a:noFill/>
          <a:ln w="19050" cap="flat" cmpd="sng" algn="ctr">
            <a:solidFill>
              <a:sysClr val="windowText" lastClr="000000"/>
            </a:solidFill>
            <a:prstDash val="solid"/>
            <a:miter lim="800000"/>
            <a:tailEnd type="triangle"/>
          </a:ln>
          <a:effectLst/>
        </p:spPr>
      </p:cxnSp>
      <p:cxnSp>
        <p:nvCxnSpPr>
          <p:cNvPr id="71" name="Straight Arrow Connector 70">
            <a:extLst>
              <a:ext uri="{FF2B5EF4-FFF2-40B4-BE49-F238E27FC236}">
                <a16:creationId xmlns:a16="http://schemas.microsoft.com/office/drawing/2014/main" id="{0CAC3CD9-2AFF-4A7F-80D2-99B13FB6B9B4}"/>
              </a:ext>
            </a:extLst>
          </p:cNvPr>
          <p:cNvCxnSpPr>
            <a:cxnSpLocks/>
            <a:endCxn id="47" idx="1"/>
          </p:cNvCxnSpPr>
          <p:nvPr/>
        </p:nvCxnSpPr>
        <p:spPr>
          <a:xfrm>
            <a:off x="2689687" y="3238176"/>
            <a:ext cx="941785" cy="0"/>
          </a:xfrm>
          <a:prstGeom prst="straightConnector1">
            <a:avLst/>
          </a:prstGeom>
          <a:noFill/>
          <a:ln w="19050" cap="flat" cmpd="sng" algn="ctr">
            <a:solidFill>
              <a:sysClr val="windowText" lastClr="000000"/>
            </a:solidFill>
            <a:prstDash val="solid"/>
            <a:miter lim="800000"/>
            <a:tailEnd type="triangle"/>
          </a:ln>
          <a:effectLst/>
        </p:spPr>
      </p:cxnSp>
      <p:cxnSp>
        <p:nvCxnSpPr>
          <p:cNvPr id="72" name="Straight Arrow Connector 71">
            <a:extLst>
              <a:ext uri="{FF2B5EF4-FFF2-40B4-BE49-F238E27FC236}">
                <a16:creationId xmlns:a16="http://schemas.microsoft.com/office/drawing/2014/main" id="{41E81ADC-E70E-43C0-BB6F-B1B298A03617}"/>
              </a:ext>
            </a:extLst>
          </p:cNvPr>
          <p:cNvCxnSpPr>
            <a:cxnSpLocks/>
            <a:stCxn id="47" idx="0"/>
            <a:endCxn id="50" idx="2"/>
          </p:cNvCxnSpPr>
          <p:nvPr/>
        </p:nvCxnSpPr>
        <p:spPr>
          <a:xfrm flipV="1">
            <a:off x="4489266" y="2516777"/>
            <a:ext cx="0" cy="290324"/>
          </a:xfrm>
          <a:prstGeom prst="straightConnector1">
            <a:avLst/>
          </a:prstGeom>
          <a:noFill/>
          <a:ln w="19050" cap="flat" cmpd="sng" algn="ctr">
            <a:solidFill>
              <a:sysClr val="windowText" lastClr="000000"/>
            </a:solidFill>
            <a:prstDash val="solid"/>
            <a:miter lim="800000"/>
            <a:tailEnd type="triangle"/>
          </a:ln>
          <a:effectLst/>
        </p:spPr>
      </p:cxnSp>
      <p:cxnSp>
        <p:nvCxnSpPr>
          <p:cNvPr id="73" name="Straight Arrow Connector 72">
            <a:extLst>
              <a:ext uri="{FF2B5EF4-FFF2-40B4-BE49-F238E27FC236}">
                <a16:creationId xmlns:a16="http://schemas.microsoft.com/office/drawing/2014/main" id="{1F26B252-C540-468D-909F-7644C0901144}"/>
              </a:ext>
            </a:extLst>
          </p:cNvPr>
          <p:cNvCxnSpPr>
            <a:cxnSpLocks/>
          </p:cNvCxnSpPr>
          <p:nvPr/>
        </p:nvCxnSpPr>
        <p:spPr>
          <a:xfrm>
            <a:off x="8331372" y="2076992"/>
            <a:ext cx="975326" cy="0"/>
          </a:xfrm>
          <a:prstGeom prst="straightConnector1">
            <a:avLst/>
          </a:prstGeom>
          <a:noFill/>
          <a:ln w="19050" cap="flat" cmpd="sng" algn="ctr">
            <a:solidFill>
              <a:sysClr val="windowText" lastClr="000000"/>
            </a:solidFill>
            <a:prstDash val="solid"/>
            <a:miter lim="800000"/>
            <a:tailEnd type="triangle"/>
          </a:ln>
          <a:effectLst/>
        </p:spPr>
      </p:cxnSp>
      <p:cxnSp>
        <p:nvCxnSpPr>
          <p:cNvPr id="74" name="Straight Arrow Connector 73">
            <a:extLst>
              <a:ext uri="{FF2B5EF4-FFF2-40B4-BE49-F238E27FC236}">
                <a16:creationId xmlns:a16="http://schemas.microsoft.com/office/drawing/2014/main" id="{2D4B626D-0C9F-4185-82E1-F1EFAABBAD8F}"/>
              </a:ext>
            </a:extLst>
          </p:cNvPr>
          <p:cNvCxnSpPr>
            <a:cxnSpLocks/>
            <a:stCxn id="63" idx="2"/>
            <a:endCxn id="66" idx="0"/>
          </p:cNvCxnSpPr>
          <p:nvPr/>
        </p:nvCxnSpPr>
        <p:spPr>
          <a:xfrm flipH="1">
            <a:off x="10164481" y="2482952"/>
            <a:ext cx="11" cy="653056"/>
          </a:xfrm>
          <a:prstGeom prst="straightConnector1">
            <a:avLst/>
          </a:prstGeom>
          <a:noFill/>
          <a:ln w="19050" cap="flat" cmpd="sng" algn="ctr">
            <a:solidFill>
              <a:sysClr val="windowText" lastClr="000000"/>
            </a:solidFill>
            <a:prstDash val="solid"/>
            <a:miter lim="800000"/>
            <a:tailEnd type="triangle"/>
          </a:ln>
          <a:effectLst/>
        </p:spPr>
      </p:cxnSp>
      <p:sp>
        <p:nvSpPr>
          <p:cNvPr id="75" name="Rectangle: Rounded Corners 74">
            <a:extLst>
              <a:ext uri="{FF2B5EF4-FFF2-40B4-BE49-F238E27FC236}">
                <a16:creationId xmlns:a16="http://schemas.microsoft.com/office/drawing/2014/main" id="{0E68E3AC-2DB2-4A80-9CA6-2A5395A47B38}"/>
              </a:ext>
            </a:extLst>
          </p:cNvPr>
          <p:cNvSpPr/>
          <p:nvPr/>
        </p:nvSpPr>
        <p:spPr>
          <a:xfrm>
            <a:off x="6464279" y="3132845"/>
            <a:ext cx="1715588" cy="862149"/>
          </a:xfrm>
          <a:prstGeom prst="roundRect">
            <a:avLst/>
          </a:prstGeom>
          <a:noFill/>
          <a:ln w="190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TextBox 75">
            <a:extLst>
              <a:ext uri="{FF2B5EF4-FFF2-40B4-BE49-F238E27FC236}">
                <a16:creationId xmlns:a16="http://schemas.microsoft.com/office/drawing/2014/main" id="{F0824551-0757-4564-B37D-70252AECAC84}"/>
              </a:ext>
            </a:extLst>
          </p:cNvPr>
          <p:cNvSpPr txBox="1"/>
          <p:nvPr/>
        </p:nvSpPr>
        <p:spPr>
          <a:xfrm>
            <a:off x="6486990" y="3134931"/>
            <a:ext cx="1650963" cy="815608"/>
          </a:xfrm>
          <a:prstGeom prst="rect">
            <a:avLst/>
          </a:prstGeom>
          <a:noFill/>
        </p:spPr>
        <p:txBody>
          <a:bodyPr wrap="square" rtlCol="0">
            <a:spAutoFit/>
          </a:bodyPr>
          <a:lstStyle/>
          <a:p>
            <a:pPr algn="ctr" eaLnBrk="1" fontAlgn="auto" hangingPunct="1">
              <a:spcBef>
                <a:spcPts val="0"/>
              </a:spcBef>
              <a:spcAft>
                <a:spcPts val="0"/>
              </a:spcAft>
            </a:pPr>
            <a:r>
              <a:rPr lang="en-GB" sz="1800">
                <a:solidFill>
                  <a:prstClr val="black"/>
                </a:solidFill>
                <a:latin typeface="Calibri" panose="020F0502020204030204"/>
                <a:ea typeface="+mn-ea"/>
              </a:rPr>
              <a:t>Master Subperiod</a:t>
            </a:r>
          </a:p>
          <a:p>
            <a:pPr algn="ctr" eaLnBrk="1" fontAlgn="auto" hangingPunct="1">
              <a:spcBef>
                <a:spcPts val="0"/>
              </a:spcBef>
              <a:spcAft>
                <a:spcPts val="0"/>
              </a:spcAft>
            </a:pPr>
            <a:r>
              <a:rPr lang="en-GB" sz="1100">
                <a:solidFill>
                  <a:prstClr val="black"/>
                </a:solidFill>
                <a:latin typeface="Calibri" panose="020F0502020204030204"/>
                <a:ea typeface="+mn-ea"/>
              </a:rPr>
              <a:t>(Final Dataset)</a:t>
            </a:r>
          </a:p>
        </p:txBody>
      </p:sp>
      <p:cxnSp>
        <p:nvCxnSpPr>
          <p:cNvPr id="78" name="Straight Arrow Connector 77">
            <a:extLst>
              <a:ext uri="{FF2B5EF4-FFF2-40B4-BE49-F238E27FC236}">
                <a16:creationId xmlns:a16="http://schemas.microsoft.com/office/drawing/2014/main" id="{52F05246-41A6-4C3F-ABD7-95C1D5ED222C}"/>
              </a:ext>
            </a:extLst>
          </p:cNvPr>
          <p:cNvCxnSpPr>
            <a:cxnSpLocks/>
            <a:stCxn id="60" idx="2"/>
            <a:endCxn id="76" idx="0"/>
          </p:cNvCxnSpPr>
          <p:nvPr/>
        </p:nvCxnSpPr>
        <p:spPr>
          <a:xfrm flipH="1">
            <a:off x="7312472" y="2508067"/>
            <a:ext cx="0" cy="626864"/>
          </a:xfrm>
          <a:prstGeom prst="straightConnector1">
            <a:avLst/>
          </a:prstGeom>
          <a:noFill/>
          <a:ln w="19050" cap="flat" cmpd="sng" algn="ctr">
            <a:solidFill>
              <a:sysClr val="windowText" lastClr="000000"/>
            </a:solidFill>
            <a:prstDash val="solid"/>
            <a:miter lim="800000"/>
            <a:tailEnd type="triangle"/>
          </a:ln>
          <a:effectLst/>
        </p:spPr>
      </p:cxnSp>
      <p:sp>
        <p:nvSpPr>
          <p:cNvPr id="79" name="Right Bracket 78">
            <a:extLst>
              <a:ext uri="{FF2B5EF4-FFF2-40B4-BE49-F238E27FC236}">
                <a16:creationId xmlns:a16="http://schemas.microsoft.com/office/drawing/2014/main" id="{07FEAE89-C4FA-4D81-AAD9-28C37641896C}"/>
              </a:ext>
            </a:extLst>
          </p:cNvPr>
          <p:cNvSpPr/>
          <p:nvPr/>
        </p:nvSpPr>
        <p:spPr>
          <a:xfrm>
            <a:off x="8259247" y="1654628"/>
            <a:ext cx="72125" cy="2343530"/>
          </a:xfrm>
          <a:prstGeom prst="rightBracket">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64F9A9D8-5D14-4C5B-ADAA-BE580340E060}"/>
              </a:ext>
            </a:extLst>
          </p:cNvPr>
          <p:cNvSpPr/>
          <p:nvPr/>
        </p:nvSpPr>
        <p:spPr bwMode="auto">
          <a:xfrm>
            <a:off x="329101" y="5066206"/>
            <a:ext cx="5117549" cy="1645943"/>
          </a:xfrm>
          <a:prstGeom prst="rect">
            <a:avLst/>
          </a:prstGeom>
          <a:solidFill>
            <a:schemeClr val="bg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82" name="TextBox 81">
            <a:extLst>
              <a:ext uri="{FF2B5EF4-FFF2-40B4-BE49-F238E27FC236}">
                <a16:creationId xmlns:a16="http://schemas.microsoft.com/office/drawing/2014/main" id="{9BA2C8B7-052B-41FD-B3E9-C1BCE85EF549}"/>
              </a:ext>
            </a:extLst>
          </p:cNvPr>
          <p:cNvSpPr txBox="1"/>
          <p:nvPr/>
        </p:nvSpPr>
        <p:spPr>
          <a:xfrm>
            <a:off x="355372" y="5043073"/>
            <a:ext cx="562142"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Key</a:t>
            </a:r>
            <a:r>
              <a:rPr lang="en-GB" sz="1200"/>
              <a:t>:</a:t>
            </a:r>
          </a:p>
        </p:txBody>
      </p:sp>
      <p:sp>
        <p:nvSpPr>
          <p:cNvPr id="88" name="Rectangle: Rounded Corners 87">
            <a:extLst>
              <a:ext uri="{FF2B5EF4-FFF2-40B4-BE49-F238E27FC236}">
                <a16:creationId xmlns:a16="http://schemas.microsoft.com/office/drawing/2014/main" id="{9E2F7339-9742-42E3-B4F0-E55109345EA2}"/>
              </a:ext>
            </a:extLst>
          </p:cNvPr>
          <p:cNvSpPr/>
          <p:nvPr/>
        </p:nvSpPr>
        <p:spPr>
          <a:xfrm>
            <a:off x="399613" y="5392953"/>
            <a:ext cx="516527" cy="234000"/>
          </a:xfrm>
          <a:prstGeom prst="round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ectangle: Rounded Corners 88">
            <a:extLst>
              <a:ext uri="{FF2B5EF4-FFF2-40B4-BE49-F238E27FC236}">
                <a16:creationId xmlns:a16="http://schemas.microsoft.com/office/drawing/2014/main" id="{8370CC1E-8288-443A-8451-D6EF1CA3DE4C}"/>
              </a:ext>
            </a:extLst>
          </p:cNvPr>
          <p:cNvSpPr/>
          <p:nvPr/>
        </p:nvSpPr>
        <p:spPr>
          <a:xfrm>
            <a:off x="399613" y="5721665"/>
            <a:ext cx="516527" cy="234000"/>
          </a:xfrm>
          <a:prstGeom prst="roundRect">
            <a:avLst/>
          </a:prstGeom>
          <a:noFill/>
          <a:ln w="190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0" name="Rectangle: Rounded Corners 89">
            <a:extLst>
              <a:ext uri="{FF2B5EF4-FFF2-40B4-BE49-F238E27FC236}">
                <a16:creationId xmlns:a16="http://schemas.microsoft.com/office/drawing/2014/main" id="{9C125CE8-B51F-4E79-825C-758300CBD352}"/>
              </a:ext>
            </a:extLst>
          </p:cNvPr>
          <p:cNvSpPr/>
          <p:nvPr/>
        </p:nvSpPr>
        <p:spPr>
          <a:xfrm>
            <a:off x="397740" y="6052769"/>
            <a:ext cx="518400" cy="234000"/>
          </a:xfrm>
          <a:prstGeom prst="roundRect">
            <a:avLst/>
          </a:prstGeom>
          <a:noFill/>
          <a:ln w="190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B3151910-6329-4705-BCD9-463453169B3D}"/>
              </a:ext>
            </a:extLst>
          </p:cNvPr>
          <p:cNvSpPr txBox="1"/>
          <p:nvPr/>
        </p:nvSpPr>
        <p:spPr>
          <a:xfrm>
            <a:off x="944092" y="5312391"/>
            <a:ext cx="1611210"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Input Database</a:t>
            </a:r>
            <a:endParaRPr lang="en-GB" sz="1200"/>
          </a:p>
        </p:txBody>
      </p:sp>
      <p:sp>
        <p:nvSpPr>
          <p:cNvPr id="92" name="TextBox 91">
            <a:extLst>
              <a:ext uri="{FF2B5EF4-FFF2-40B4-BE49-F238E27FC236}">
                <a16:creationId xmlns:a16="http://schemas.microsoft.com/office/drawing/2014/main" id="{45CBD47F-4918-42E6-B9B9-78A15C9E8150}"/>
              </a:ext>
            </a:extLst>
          </p:cNvPr>
          <p:cNvSpPr txBox="1"/>
          <p:nvPr/>
        </p:nvSpPr>
        <p:spPr>
          <a:xfrm>
            <a:off x="926541" y="5653999"/>
            <a:ext cx="1860125"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Analytical Process</a:t>
            </a:r>
            <a:endParaRPr lang="en-GB" sz="1200"/>
          </a:p>
        </p:txBody>
      </p:sp>
      <p:sp>
        <p:nvSpPr>
          <p:cNvPr id="93" name="TextBox 92">
            <a:extLst>
              <a:ext uri="{FF2B5EF4-FFF2-40B4-BE49-F238E27FC236}">
                <a16:creationId xmlns:a16="http://schemas.microsoft.com/office/drawing/2014/main" id="{4B352889-818A-41B5-A06B-E8C675363F51}"/>
              </a:ext>
            </a:extLst>
          </p:cNvPr>
          <p:cNvSpPr txBox="1"/>
          <p:nvPr/>
        </p:nvSpPr>
        <p:spPr>
          <a:xfrm>
            <a:off x="925905" y="5972330"/>
            <a:ext cx="1409617"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Created Data</a:t>
            </a:r>
            <a:endParaRPr lang="en-GB" sz="1200"/>
          </a:p>
        </p:txBody>
      </p:sp>
      <p:sp>
        <p:nvSpPr>
          <p:cNvPr id="94" name="Oval 93">
            <a:extLst>
              <a:ext uri="{FF2B5EF4-FFF2-40B4-BE49-F238E27FC236}">
                <a16:creationId xmlns:a16="http://schemas.microsoft.com/office/drawing/2014/main" id="{D7287557-38DB-4F55-A734-8D73FCC93BFB}"/>
              </a:ext>
            </a:extLst>
          </p:cNvPr>
          <p:cNvSpPr/>
          <p:nvPr/>
        </p:nvSpPr>
        <p:spPr>
          <a:xfrm>
            <a:off x="3070342" y="5392953"/>
            <a:ext cx="234000" cy="234000"/>
          </a:xfrm>
          <a:prstGeom prst="ellipse">
            <a:avLst/>
          </a:prstGeom>
          <a:solidFill>
            <a:srgbClr val="70AD47">
              <a:lumMod val="75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5" name="TextBox 94">
            <a:extLst>
              <a:ext uri="{FF2B5EF4-FFF2-40B4-BE49-F238E27FC236}">
                <a16:creationId xmlns:a16="http://schemas.microsoft.com/office/drawing/2014/main" id="{D431D384-BDAB-444D-8B33-0550F8E32F05}"/>
              </a:ext>
            </a:extLst>
          </p:cNvPr>
          <p:cNvSpPr txBox="1"/>
          <p:nvPr/>
        </p:nvSpPr>
        <p:spPr>
          <a:xfrm>
            <a:off x="3294395" y="5325287"/>
            <a:ext cx="1815112"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Low Risk of Error</a:t>
            </a:r>
            <a:endParaRPr lang="en-GB" sz="1200"/>
          </a:p>
        </p:txBody>
      </p:sp>
      <p:sp>
        <p:nvSpPr>
          <p:cNvPr id="96" name="Oval 95">
            <a:extLst>
              <a:ext uri="{FF2B5EF4-FFF2-40B4-BE49-F238E27FC236}">
                <a16:creationId xmlns:a16="http://schemas.microsoft.com/office/drawing/2014/main" id="{7586C33D-E2D2-4E15-B82C-51732333E443}"/>
              </a:ext>
            </a:extLst>
          </p:cNvPr>
          <p:cNvSpPr/>
          <p:nvPr/>
        </p:nvSpPr>
        <p:spPr>
          <a:xfrm>
            <a:off x="3070342" y="5727407"/>
            <a:ext cx="234000" cy="234000"/>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TextBox 96">
            <a:extLst>
              <a:ext uri="{FF2B5EF4-FFF2-40B4-BE49-F238E27FC236}">
                <a16:creationId xmlns:a16="http://schemas.microsoft.com/office/drawing/2014/main" id="{EE45DED6-A158-47A8-BDD0-D76FA05ED522}"/>
              </a:ext>
            </a:extLst>
          </p:cNvPr>
          <p:cNvSpPr txBox="1"/>
          <p:nvPr/>
        </p:nvSpPr>
        <p:spPr>
          <a:xfrm>
            <a:off x="3304342" y="5653999"/>
            <a:ext cx="2171877"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Medium Risk of Error</a:t>
            </a:r>
            <a:endParaRPr lang="en-GB" sz="1200"/>
          </a:p>
        </p:txBody>
      </p:sp>
      <p:sp>
        <p:nvSpPr>
          <p:cNvPr id="99" name="TextBox 98">
            <a:extLst>
              <a:ext uri="{FF2B5EF4-FFF2-40B4-BE49-F238E27FC236}">
                <a16:creationId xmlns:a16="http://schemas.microsoft.com/office/drawing/2014/main" id="{214C0E94-9B21-4FB5-9779-EE58BB87F7CC}"/>
              </a:ext>
            </a:extLst>
          </p:cNvPr>
          <p:cNvSpPr txBox="1"/>
          <p:nvPr/>
        </p:nvSpPr>
        <p:spPr>
          <a:xfrm>
            <a:off x="3299843" y="5982201"/>
            <a:ext cx="1806392"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High Risk of Error</a:t>
            </a:r>
            <a:endParaRPr lang="en-GB" sz="1200"/>
          </a:p>
        </p:txBody>
      </p:sp>
      <p:sp>
        <p:nvSpPr>
          <p:cNvPr id="113" name="Oval 112">
            <a:extLst>
              <a:ext uri="{FF2B5EF4-FFF2-40B4-BE49-F238E27FC236}">
                <a16:creationId xmlns:a16="http://schemas.microsoft.com/office/drawing/2014/main" id="{EFA24676-C6C2-4E72-8A8F-458BA321B4CA}"/>
              </a:ext>
            </a:extLst>
          </p:cNvPr>
          <p:cNvSpPr/>
          <p:nvPr/>
        </p:nvSpPr>
        <p:spPr>
          <a:xfrm>
            <a:off x="5087298" y="2249011"/>
            <a:ext cx="234000" cy="23400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Oval 113">
            <a:extLst>
              <a:ext uri="{FF2B5EF4-FFF2-40B4-BE49-F238E27FC236}">
                <a16:creationId xmlns:a16="http://schemas.microsoft.com/office/drawing/2014/main" id="{628E8D59-19F6-42AA-81E8-97008CAC6E30}"/>
              </a:ext>
            </a:extLst>
          </p:cNvPr>
          <p:cNvSpPr/>
          <p:nvPr/>
        </p:nvSpPr>
        <p:spPr>
          <a:xfrm>
            <a:off x="7897365" y="3733318"/>
            <a:ext cx="234000" cy="23400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5" name="Oval 114">
            <a:extLst>
              <a:ext uri="{FF2B5EF4-FFF2-40B4-BE49-F238E27FC236}">
                <a16:creationId xmlns:a16="http://schemas.microsoft.com/office/drawing/2014/main" id="{8C94AD87-3DFC-4523-90A5-8AEB4403C72F}"/>
              </a:ext>
            </a:extLst>
          </p:cNvPr>
          <p:cNvSpPr/>
          <p:nvPr/>
        </p:nvSpPr>
        <p:spPr>
          <a:xfrm>
            <a:off x="3070342" y="6386927"/>
            <a:ext cx="234000" cy="23400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6" name="TextBox 115">
            <a:extLst>
              <a:ext uri="{FF2B5EF4-FFF2-40B4-BE49-F238E27FC236}">
                <a16:creationId xmlns:a16="http://schemas.microsoft.com/office/drawing/2014/main" id="{5DB9B21D-15FD-4933-9203-AE023A5E52AF}"/>
              </a:ext>
            </a:extLst>
          </p:cNvPr>
          <p:cNvSpPr txBox="1"/>
          <p:nvPr/>
        </p:nvSpPr>
        <p:spPr>
          <a:xfrm>
            <a:off x="3304342" y="6315744"/>
            <a:ext cx="1564531" cy="369332"/>
          </a:xfrm>
          <a:prstGeom prst="rect">
            <a:avLst/>
          </a:prstGeom>
          <a:noFill/>
        </p:spPr>
        <p:txBody>
          <a:bodyPr wrap="none" rtlCol="0">
            <a:spAutoFit/>
          </a:bodyPr>
          <a:lstStyle/>
          <a:p>
            <a:r>
              <a:rPr lang="en-GB" sz="1800">
                <a:latin typeface="Calibri" panose="020F0502020204030204" pitchFamily="34" charset="0"/>
                <a:cs typeface="Calibri" panose="020F0502020204030204" pitchFamily="34" charset="0"/>
              </a:rPr>
              <a:t>Not Applicable</a:t>
            </a:r>
            <a:endParaRPr lang="en-GB" sz="1200"/>
          </a:p>
        </p:txBody>
      </p:sp>
      <p:sp>
        <p:nvSpPr>
          <p:cNvPr id="118" name="Oval 117">
            <a:extLst>
              <a:ext uri="{FF2B5EF4-FFF2-40B4-BE49-F238E27FC236}">
                <a16:creationId xmlns:a16="http://schemas.microsoft.com/office/drawing/2014/main" id="{823AF1AD-42F0-4AA9-912B-3901BDB88380}"/>
              </a:ext>
            </a:extLst>
          </p:cNvPr>
          <p:cNvSpPr/>
          <p:nvPr/>
        </p:nvSpPr>
        <p:spPr>
          <a:xfrm>
            <a:off x="10755968" y="2206867"/>
            <a:ext cx="234000" cy="23400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Rectangle: Rounded Corners 119">
            <a:extLst>
              <a:ext uri="{FF2B5EF4-FFF2-40B4-BE49-F238E27FC236}">
                <a16:creationId xmlns:a16="http://schemas.microsoft.com/office/drawing/2014/main" id="{E92C2A4E-63E2-41B6-8E07-FFC170551F4A}"/>
              </a:ext>
            </a:extLst>
          </p:cNvPr>
          <p:cNvSpPr/>
          <p:nvPr/>
        </p:nvSpPr>
        <p:spPr>
          <a:xfrm>
            <a:off x="6469085" y="419764"/>
            <a:ext cx="1715588" cy="862149"/>
          </a:xfrm>
          <a:prstGeom prst="roundRect">
            <a:avLst/>
          </a:prstGeom>
          <a:noFill/>
          <a:ln w="190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TextBox 120">
            <a:extLst>
              <a:ext uri="{FF2B5EF4-FFF2-40B4-BE49-F238E27FC236}">
                <a16:creationId xmlns:a16="http://schemas.microsoft.com/office/drawing/2014/main" id="{6E0E1AFE-769B-467A-9B58-A89AB33B1462}"/>
              </a:ext>
            </a:extLst>
          </p:cNvPr>
          <p:cNvSpPr txBox="1"/>
          <p:nvPr/>
        </p:nvSpPr>
        <p:spPr>
          <a:xfrm>
            <a:off x="6501397" y="496895"/>
            <a:ext cx="1650963" cy="4308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Calibri" panose="020F0502020204030204"/>
                <a:ea typeface="+mn-ea"/>
              </a:rPr>
              <a:t>Point in time scan of tax credits database</a:t>
            </a:r>
          </a:p>
        </p:txBody>
      </p:sp>
      <p:cxnSp>
        <p:nvCxnSpPr>
          <p:cNvPr id="126" name="Straight Arrow Connector 125">
            <a:extLst>
              <a:ext uri="{FF2B5EF4-FFF2-40B4-BE49-F238E27FC236}">
                <a16:creationId xmlns:a16="http://schemas.microsoft.com/office/drawing/2014/main" id="{C7B3CFA7-B349-40E2-A375-7BDE72CB13D7}"/>
              </a:ext>
            </a:extLst>
          </p:cNvPr>
          <p:cNvCxnSpPr>
            <a:cxnSpLocks/>
            <a:stCxn id="120" idx="2"/>
            <a:endCxn id="60" idx="0"/>
          </p:cNvCxnSpPr>
          <p:nvPr/>
        </p:nvCxnSpPr>
        <p:spPr>
          <a:xfrm>
            <a:off x="7326879" y="1281913"/>
            <a:ext cx="0" cy="364005"/>
          </a:xfrm>
          <a:prstGeom prst="straightConnector1">
            <a:avLst/>
          </a:prstGeom>
          <a:noFill/>
          <a:ln w="19050" cap="flat" cmpd="sng" algn="ctr">
            <a:solidFill>
              <a:sysClr val="windowText" lastClr="000000"/>
            </a:solidFill>
            <a:prstDash val="solid"/>
            <a:miter lim="800000"/>
            <a:tailEnd type="triangle"/>
          </a:ln>
          <a:effectLst/>
        </p:spPr>
      </p:cxnSp>
      <p:sp>
        <p:nvSpPr>
          <p:cNvPr id="130" name="Oval 129">
            <a:extLst>
              <a:ext uri="{FF2B5EF4-FFF2-40B4-BE49-F238E27FC236}">
                <a16:creationId xmlns:a16="http://schemas.microsoft.com/office/drawing/2014/main" id="{FEDC74A1-09F6-48C0-9FC2-641DE4CA0AD8}"/>
              </a:ext>
            </a:extLst>
          </p:cNvPr>
          <p:cNvSpPr/>
          <p:nvPr/>
        </p:nvSpPr>
        <p:spPr>
          <a:xfrm>
            <a:off x="7918355" y="1014699"/>
            <a:ext cx="234000" cy="234000"/>
          </a:xfrm>
          <a:prstGeom prst="ellipse">
            <a:avLst/>
          </a:prstGeom>
          <a:solidFill>
            <a:srgbClr val="70AD47">
              <a:lumMod val="75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6C2672D3-BCA8-471B-A05A-F8B000AB7009}"/>
              </a:ext>
            </a:extLst>
          </p:cNvPr>
          <p:cNvSpPr/>
          <p:nvPr/>
        </p:nvSpPr>
        <p:spPr>
          <a:xfrm>
            <a:off x="3071281" y="6048969"/>
            <a:ext cx="234000" cy="234000"/>
          </a:xfrm>
          <a:prstGeom prst="ellipse">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32" name="Straight Arrow Connector 131">
            <a:extLst>
              <a:ext uri="{FF2B5EF4-FFF2-40B4-BE49-F238E27FC236}">
                <a16:creationId xmlns:a16="http://schemas.microsoft.com/office/drawing/2014/main" id="{34D4D5B9-2FDC-4B9D-8D41-559A6CEA0916}"/>
              </a:ext>
            </a:extLst>
          </p:cNvPr>
          <p:cNvCxnSpPr>
            <a:cxnSpLocks/>
          </p:cNvCxnSpPr>
          <p:nvPr/>
        </p:nvCxnSpPr>
        <p:spPr>
          <a:xfrm flipH="1">
            <a:off x="7309469" y="4001080"/>
            <a:ext cx="0" cy="626864"/>
          </a:xfrm>
          <a:prstGeom prst="straightConnector1">
            <a:avLst/>
          </a:prstGeom>
          <a:noFill/>
          <a:ln w="19050" cap="flat" cmpd="sng" algn="ctr">
            <a:solidFill>
              <a:sysClr val="windowText" lastClr="000000"/>
            </a:solidFill>
            <a:prstDash val="solid"/>
            <a:miter lim="800000"/>
            <a:tailEnd type="triangle"/>
          </a:ln>
          <a:effectLst/>
        </p:spPr>
      </p:cxnSp>
      <p:sp>
        <p:nvSpPr>
          <p:cNvPr id="133" name="Rectangle: Rounded Corners 132">
            <a:extLst>
              <a:ext uri="{FF2B5EF4-FFF2-40B4-BE49-F238E27FC236}">
                <a16:creationId xmlns:a16="http://schemas.microsoft.com/office/drawing/2014/main" id="{DA99F276-7D73-4A8E-817E-610CF580C06C}"/>
              </a:ext>
            </a:extLst>
          </p:cNvPr>
          <p:cNvSpPr/>
          <p:nvPr/>
        </p:nvSpPr>
        <p:spPr>
          <a:xfrm>
            <a:off x="6436767" y="4619772"/>
            <a:ext cx="1715588" cy="862149"/>
          </a:xfrm>
          <a:prstGeom prst="roundRect">
            <a:avLst/>
          </a:prstGeom>
          <a:noFill/>
          <a:ln w="190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DCDB7606-DC86-4CF6-AD19-3B5E15E7300C}"/>
              </a:ext>
            </a:extLst>
          </p:cNvPr>
          <p:cNvSpPr/>
          <p:nvPr/>
        </p:nvSpPr>
        <p:spPr>
          <a:xfrm>
            <a:off x="7886048" y="5207106"/>
            <a:ext cx="234000" cy="234000"/>
          </a:xfrm>
          <a:prstGeom prst="ellipse">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B2914C19-5D72-42D4-9D4D-C7D3E680F902}"/>
              </a:ext>
            </a:extLst>
          </p:cNvPr>
          <p:cNvSpPr txBox="1"/>
          <p:nvPr/>
        </p:nvSpPr>
        <p:spPr>
          <a:xfrm>
            <a:off x="6427166" y="4678897"/>
            <a:ext cx="1740038" cy="507831"/>
          </a:xfrm>
          <a:prstGeom prst="rect">
            <a:avLst/>
          </a:prstGeom>
          <a:noFill/>
        </p:spPr>
        <p:txBody>
          <a:bodyPr wrap="square" rtlCol="0">
            <a:spAutoFit/>
          </a:bodyPr>
          <a:lstStyle/>
          <a:p>
            <a:pPr algn="ctr" eaLnBrk="1" fontAlgn="auto" hangingPunct="1">
              <a:spcBef>
                <a:spcPts val="0"/>
              </a:spcBef>
              <a:spcAft>
                <a:spcPts val="0"/>
              </a:spcAft>
            </a:pPr>
            <a:r>
              <a:rPr lang="en-GB" sz="1600">
                <a:solidFill>
                  <a:prstClr val="black"/>
                </a:solidFill>
                <a:latin typeface="Calibri" panose="020F0502020204030204"/>
                <a:ea typeface="+mn-ea"/>
              </a:rPr>
              <a:t>Tracking Exercise</a:t>
            </a:r>
          </a:p>
          <a:p>
            <a:pPr algn="ctr" eaLnBrk="1" fontAlgn="auto" hangingPunct="1">
              <a:spcBef>
                <a:spcPts val="0"/>
              </a:spcBef>
              <a:spcAft>
                <a:spcPts val="0"/>
              </a:spcAft>
            </a:pPr>
            <a:r>
              <a:rPr lang="en-GB" sz="1100">
                <a:solidFill>
                  <a:prstClr val="black"/>
                </a:solidFill>
                <a:latin typeface="Calibri" panose="020F0502020204030204"/>
                <a:ea typeface="+mn-ea"/>
              </a:rPr>
              <a:t>(</a:t>
            </a:r>
            <a:r>
              <a:rPr lang="en-GB" sz="1100">
                <a:solidFill>
                  <a:prstClr val="black"/>
                </a:solidFill>
                <a:latin typeface="Calibri" panose="020F0502020204030204"/>
              </a:rPr>
              <a:t>Additional Risk Analysis</a:t>
            </a:r>
            <a:r>
              <a:rPr lang="en-GB" sz="1100">
                <a:solidFill>
                  <a:prstClr val="black"/>
                </a:solidFill>
                <a:latin typeface="Calibri" panose="020F0502020204030204"/>
                <a:ea typeface="+mn-ea"/>
              </a:rPr>
              <a:t>)</a:t>
            </a:r>
          </a:p>
        </p:txBody>
      </p:sp>
      <p:cxnSp>
        <p:nvCxnSpPr>
          <p:cNvPr id="136" name="Straight Arrow Connector 135">
            <a:extLst>
              <a:ext uri="{FF2B5EF4-FFF2-40B4-BE49-F238E27FC236}">
                <a16:creationId xmlns:a16="http://schemas.microsoft.com/office/drawing/2014/main" id="{8A053AC3-BB2B-46E4-B1CA-BBE414A2A627}"/>
              </a:ext>
            </a:extLst>
          </p:cNvPr>
          <p:cNvCxnSpPr>
            <a:cxnSpLocks/>
          </p:cNvCxnSpPr>
          <p:nvPr/>
        </p:nvCxnSpPr>
        <p:spPr>
          <a:xfrm flipH="1" flipV="1">
            <a:off x="5337454" y="2475081"/>
            <a:ext cx="1277828" cy="2122670"/>
          </a:xfrm>
          <a:prstGeom prst="straightConnector1">
            <a:avLst/>
          </a:prstGeom>
          <a:noFill/>
          <a:ln w="25400" cap="flat" cmpd="sng" algn="ctr">
            <a:solidFill>
              <a:schemeClr val="bg1">
                <a:lumMod val="75000"/>
              </a:schemeClr>
            </a:solidFill>
            <a:prstDash val="solid"/>
            <a:miter lim="800000"/>
            <a:tailEnd type="triangle"/>
          </a:ln>
          <a:effectLst/>
        </p:spPr>
      </p:cxnSp>
      <p:sp>
        <p:nvSpPr>
          <p:cNvPr id="138" name="TextBox 137">
            <a:extLst>
              <a:ext uri="{FF2B5EF4-FFF2-40B4-BE49-F238E27FC236}">
                <a16:creationId xmlns:a16="http://schemas.microsoft.com/office/drawing/2014/main" id="{E951E36A-E4F8-4B44-BBF0-009C9EB2907F}"/>
              </a:ext>
            </a:extLst>
          </p:cNvPr>
          <p:cNvSpPr txBox="1"/>
          <p:nvPr/>
        </p:nvSpPr>
        <p:spPr>
          <a:xfrm>
            <a:off x="5162055" y="3924282"/>
            <a:ext cx="1233208" cy="461665"/>
          </a:xfrm>
          <a:prstGeom prst="rect">
            <a:avLst/>
          </a:prstGeom>
          <a:noFill/>
        </p:spPr>
        <p:txBody>
          <a:bodyPr wrap="square" rtlCol="0">
            <a:spAutoFit/>
          </a:bodyPr>
          <a:lstStyle/>
          <a:p>
            <a:pPr algn="ctr"/>
            <a:r>
              <a:rPr lang="en-GB" sz="1200">
                <a:solidFill>
                  <a:schemeClr val="bg1">
                    <a:lumMod val="50000"/>
                  </a:schemeClr>
                </a:solidFill>
              </a:rPr>
              <a:t>If data issues are identified</a:t>
            </a:r>
          </a:p>
        </p:txBody>
      </p:sp>
      <p:sp>
        <p:nvSpPr>
          <p:cNvPr id="142" name="Rectangle: Rounded Corners 141">
            <a:extLst>
              <a:ext uri="{FF2B5EF4-FFF2-40B4-BE49-F238E27FC236}">
                <a16:creationId xmlns:a16="http://schemas.microsoft.com/office/drawing/2014/main" id="{8A8C7B6E-A1DC-4126-90B1-5C5385354FD2}"/>
              </a:ext>
            </a:extLst>
          </p:cNvPr>
          <p:cNvSpPr/>
          <p:nvPr/>
        </p:nvSpPr>
        <p:spPr>
          <a:xfrm>
            <a:off x="9274380" y="4611977"/>
            <a:ext cx="1715588" cy="862149"/>
          </a:xfrm>
          <a:prstGeom prst="roundRect">
            <a:avLst/>
          </a:prstGeom>
          <a:noFill/>
          <a:ln w="190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TextBox 142">
            <a:extLst>
              <a:ext uri="{FF2B5EF4-FFF2-40B4-BE49-F238E27FC236}">
                <a16:creationId xmlns:a16="http://schemas.microsoft.com/office/drawing/2014/main" id="{C2CC0E27-9960-476B-A5D7-C38D1B293BA8}"/>
              </a:ext>
            </a:extLst>
          </p:cNvPr>
          <p:cNvSpPr txBox="1"/>
          <p:nvPr/>
        </p:nvSpPr>
        <p:spPr>
          <a:xfrm>
            <a:off x="9306687" y="4739731"/>
            <a:ext cx="1650963" cy="507831"/>
          </a:xfrm>
          <a:prstGeom prst="rect">
            <a:avLst/>
          </a:prstGeom>
          <a:noFill/>
        </p:spPr>
        <p:txBody>
          <a:bodyPr wrap="square" rtlCol="0">
            <a:spAutoFit/>
          </a:bodyPr>
          <a:lstStyle/>
          <a:p>
            <a:pPr algn="ctr" eaLnBrk="1" fontAlgn="auto" hangingPunct="1">
              <a:spcBef>
                <a:spcPts val="0"/>
              </a:spcBef>
              <a:spcAft>
                <a:spcPts val="0"/>
              </a:spcAft>
            </a:pPr>
            <a:r>
              <a:rPr lang="en-GB" sz="1600">
                <a:solidFill>
                  <a:prstClr val="black"/>
                </a:solidFill>
                <a:latin typeface="Calibri" panose="020F0502020204030204"/>
                <a:ea typeface="+mn-ea"/>
              </a:rPr>
              <a:t>E&amp;F Publication</a:t>
            </a:r>
          </a:p>
          <a:p>
            <a:pPr algn="ctr" eaLnBrk="1" fontAlgn="auto" hangingPunct="1">
              <a:spcBef>
                <a:spcPts val="0"/>
              </a:spcBef>
              <a:spcAft>
                <a:spcPts val="0"/>
              </a:spcAft>
            </a:pPr>
            <a:r>
              <a:rPr lang="en-GB" sz="1100">
                <a:solidFill>
                  <a:prstClr val="black"/>
                </a:solidFill>
                <a:latin typeface="Calibri" panose="020F0502020204030204"/>
                <a:ea typeface="+mn-ea"/>
              </a:rPr>
              <a:t>(E&amp;F Final Statistics)</a:t>
            </a:r>
          </a:p>
        </p:txBody>
      </p:sp>
      <p:sp>
        <p:nvSpPr>
          <p:cNvPr id="144" name="Oval 143">
            <a:extLst>
              <a:ext uri="{FF2B5EF4-FFF2-40B4-BE49-F238E27FC236}">
                <a16:creationId xmlns:a16="http://schemas.microsoft.com/office/drawing/2014/main" id="{8A281A27-2E21-40BE-AAD9-84ABFAA060FA}"/>
              </a:ext>
            </a:extLst>
          </p:cNvPr>
          <p:cNvSpPr/>
          <p:nvPr/>
        </p:nvSpPr>
        <p:spPr>
          <a:xfrm>
            <a:off x="10723650" y="5198041"/>
            <a:ext cx="234000" cy="23400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46" name="Straight Arrow Connector 145">
            <a:extLst>
              <a:ext uri="{FF2B5EF4-FFF2-40B4-BE49-F238E27FC236}">
                <a16:creationId xmlns:a16="http://schemas.microsoft.com/office/drawing/2014/main" id="{1FD34B65-BA85-4387-99A5-FB31C73B3DCF}"/>
              </a:ext>
            </a:extLst>
          </p:cNvPr>
          <p:cNvCxnSpPr>
            <a:cxnSpLocks/>
            <a:endCxn id="142" idx="1"/>
          </p:cNvCxnSpPr>
          <p:nvPr/>
        </p:nvCxnSpPr>
        <p:spPr>
          <a:xfrm>
            <a:off x="8152355" y="5024551"/>
            <a:ext cx="1122025" cy="0"/>
          </a:xfrm>
          <a:prstGeom prst="straightConnector1">
            <a:avLst/>
          </a:prstGeom>
          <a:noFill/>
          <a:ln w="19050" cap="flat" cmpd="sng" algn="ctr">
            <a:solidFill>
              <a:sysClr val="windowText" lastClr="000000"/>
            </a:solidFill>
            <a:prstDash val="solid"/>
            <a:miter lim="800000"/>
            <a:tailEnd type="triangle"/>
          </a:ln>
          <a:effectLst/>
        </p:spPr>
      </p:cxnSp>
      <p:cxnSp>
        <p:nvCxnSpPr>
          <p:cNvPr id="148" name="Straight Arrow Connector 147">
            <a:extLst>
              <a:ext uri="{FF2B5EF4-FFF2-40B4-BE49-F238E27FC236}">
                <a16:creationId xmlns:a16="http://schemas.microsoft.com/office/drawing/2014/main" id="{76B90AD0-80C6-478A-BDD9-23A16C65AC63}"/>
              </a:ext>
            </a:extLst>
          </p:cNvPr>
          <p:cNvCxnSpPr>
            <a:cxnSpLocks/>
            <a:endCxn id="142" idx="0"/>
          </p:cNvCxnSpPr>
          <p:nvPr/>
        </p:nvCxnSpPr>
        <p:spPr>
          <a:xfrm flipH="1">
            <a:off x="10132174" y="3991146"/>
            <a:ext cx="0" cy="620831"/>
          </a:xfrm>
          <a:prstGeom prst="straightConnector1">
            <a:avLst/>
          </a:prstGeom>
          <a:noFill/>
          <a:ln w="19050" cap="flat" cmpd="sng" algn="ctr">
            <a:solidFill>
              <a:sysClr val="windowText" lastClr="000000"/>
            </a:solidFill>
            <a:prstDash val="solid"/>
            <a:miter lim="800000"/>
            <a:tailEnd type="triangle"/>
          </a:ln>
          <a:effectLst/>
        </p:spPr>
      </p:cxnSp>
      <p:cxnSp>
        <p:nvCxnSpPr>
          <p:cNvPr id="153" name="Straight Arrow Connector 152">
            <a:extLst>
              <a:ext uri="{FF2B5EF4-FFF2-40B4-BE49-F238E27FC236}">
                <a16:creationId xmlns:a16="http://schemas.microsoft.com/office/drawing/2014/main" id="{CE68CB95-81CB-456C-83E8-DB2A879C2E2E}"/>
              </a:ext>
            </a:extLst>
          </p:cNvPr>
          <p:cNvCxnSpPr>
            <a:cxnSpLocks/>
            <a:stCxn id="43" idx="3"/>
          </p:cNvCxnSpPr>
          <p:nvPr/>
        </p:nvCxnSpPr>
        <p:spPr>
          <a:xfrm>
            <a:off x="2504178" y="4363280"/>
            <a:ext cx="3930360" cy="718457"/>
          </a:xfrm>
          <a:prstGeom prst="straightConnector1">
            <a:avLst/>
          </a:prstGeom>
          <a:noFill/>
          <a:ln w="19050" cap="flat" cmpd="sng" algn="ctr">
            <a:solidFill>
              <a:sysClr val="windowText" lastClr="000000"/>
            </a:solidFill>
            <a:prstDash val="solid"/>
            <a:miter lim="800000"/>
            <a:tailEnd type="triangle"/>
          </a:ln>
          <a:effectLst/>
        </p:spPr>
      </p:cxnSp>
      <p:cxnSp>
        <p:nvCxnSpPr>
          <p:cNvPr id="159" name="Straight Arrow Connector 158">
            <a:extLst>
              <a:ext uri="{FF2B5EF4-FFF2-40B4-BE49-F238E27FC236}">
                <a16:creationId xmlns:a16="http://schemas.microsoft.com/office/drawing/2014/main" id="{DD31A0EC-B535-4CDB-9C83-F3C2AC35C21F}"/>
              </a:ext>
            </a:extLst>
          </p:cNvPr>
          <p:cNvCxnSpPr>
            <a:cxnSpLocks/>
          </p:cNvCxnSpPr>
          <p:nvPr/>
        </p:nvCxnSpPr>
        <p:spPr>
          <a:xfrm flipH="1">
            <a:off x="8131365" y="3950539"/>
            <a:ext cx="1207640" cy="728358"/>
          </a:xfrm>
          <a:prstGeom prst="straightConnector1">
            <a:avLst/>
          </a:prstGeom>
          <a:noFill/>
          <a:ln w="19050" cap="flat" cmpd="sng" algn="ctr">
            <a:solidFill>
              <a:sysClr val="windowText" lastClr="000000"/>
            </a:solidFill>
            <a:prstDash val="solid"/>
            <a:miter lim="800000"/>
            <a:tailEnd type="triangle"/>
          </a:ln>
          <a:effectLst/>
        </p:spPr>
      </p:cxnSp>
      <p:sp>
        <p:nvSpPr>
          <p:cNvPr id="163" name="Rectangle 162">
            <a:hlinkClick r:id="" action="ppaction://noaction"/>
            <a:extLst>
              <a:ext uri="{FF2B5EF4-FFF2-40B4-BE49-F238E27FC236}">
                <a16:creationId xmlns:a16="http://schemas.microsoft.com/office/drawing/2014/main" id="{45289243-845D-4DB6-9876-0D80FF508793}"/>
              </a:ext>
            </a:extLst>
          </p:cNvPr>
          <p:cNvSpPr/>
          <p:nvPr/>
        </p:nvSpPr>
        <p:spPr bwMode="auto">
          <a:xfrm>
            <a:off x="3455177" y="2701889"/>
            <a:ext cx="2107405" cy="1117289"/>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64" name="Rectangle 163">
            <a:hlinkClick r:id="rId2" action="ppaction://hlinksldjump"/>
            <a:extLst>
              <a:ext uri="{FF2B5EF4-FFF2-40B4-BE49-F238E27FC236}">
                <a16:creationId xmlns:a16="http://schemas.microsoft.com/office/drawing/2014/main" id="{733BDCDD-A68F-4E0B-AA0A-83999F8A4EB4}"/>
              </a:ext>
            </a:extLst>
          </p:cNvPr>
          <p:cNvSpPr/>
          <p:nvPr/>
        </p:nvSpPr>
        <p:spPr bwMode="auto">
          <a:xfrm>
            <a:off x="6295420" y="1518347"/>
            <a:ext cx="2107405" cy="1117289"/>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65" name="Rectangle 164">
            <a:hlinkClick r:id="" action="ppaction://noaction"/>
            <a:extLst>
              <a:ext uri="{FF2B5EF4-FFF2-40B4-BE49-F238E27FC236}">
                <a16:creationId xmlns:a16="http://schemas.microsoft.com/office/drawing/2014/main" id="{043D6496-9D2B-4580-AD4C-EC7C5CC48F4C}"/>
              </a:ext>
            </a:extLst>
          </p:cNvPr>
          <p:cNvSpPr/>
          <p:nvPr/>
        </p:nvSpPr>
        <p:spPr bwMode="auto">
          <a:xfrm>
            <a:off x="9126641" y="2986312"/>
            <a:ext cx="2107405" cy="1117289"/>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66" name="Rectangle 165">
            <a:hlinkClick r:id="" action="ppaction://noaction"/>
            <a:extLst>
              <a:ext uri="{FF2B5EF4-FFF2-40B4-BE49-F238E27FC236}">
                <a16:creationId xmlns:a16="http://schemas.microsoft.com/office/drawing/2014/main" id="{68F8CD36-217D-4180-978F-F30D3A8E4ACF}"/>
              </a:ext>
            </a:extLst>
          </p:cNvPr>
          <p:cNvSpPr/>
          <p:nvPr/>
        </p:nvSpPr>
        <p:spPr bwMode="auto">
          <a:xfrm>
            <a:off x="6219869" y="4458798"/>
            <a:ext cx="2107405" cy="1117289"/>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81" name="Rectangle 80">
            <a:extLst>
              <a:ext uri="{FF2B5EF4-FFF2-40B4-BE49-F238E27FC236}">
                <a16:creationId xmlns:a16="http://schemas.microsoft.com/office/drawing/2014/main" id="{B4227615-0B85-4B5C-B28D-B7428F0DE592}"/>
              </a:ext>
            </a:extLst>
          </p:cNvPr>
          <p:cNvSpPr/>
          <p:nvPr/>
        </p:nvSpPr>
        <p:spPr>
          <a:xfrm>
            <a:off x="132250" y="142729"/>
            <a:ext cx="9142130" cy="523220"/>
          </a:xfrm>
          <a:prstGeom prst="rect">
            <a:avLst/>
          </a:prstGeom>
        </p:spPr>
        <p:txBody>
          <a:bodyPr wrap="square">
            <a:spAutoFit/>
          </a:bodyPr>
          <a:lstStyle/>
          <a:p>
            <a:r>
              <a:rPr lang="en-GB" sz="2800" b="1" kern="0">
                <a:solidFill>
                  <a:srgbClr val="008D8E"/>
                </a:solidFill>
              </a:rPr>
              <a:t>What does a process map look like?</a:t>
            </a:r>
            <a:endParaRPr lang="en-GB"/>
          </a:p>
        </p:txBody>
      </p:sp>
    </p:spTree>
    <p:extLst>
      <p:ext uri="{BB962C8B-B14F-4D97-AF65-F5344CB8AC3E}">
        <p14:creationId xmlns:p14="http://schemas.microsoft.com/office/powerpoint/2010/main" val="3032816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76C484-889D-4AEC-8227-7988605462D4}"/>
              </a:ext>
            </a:extLst>
          </p:cNvPr>
          <p:cNvSpPr>
            <a:spLocks noGrp="1"/>
          </p:cNvSpPr>
          <p:nvPr>
            <p:ph type="sldNum" sz="quarter" idx="10"/>
          </p:nvPr>
        </p:nvSpPr>
        <p:spPr/>
        <p:txBody>
          <a:bodyPr/>
          <a:lstStyle/>
          <a:p>
            <a:pPr>
              <a:defRPr/>
            </a:pPr>
            <a:fld id="{33932FC1-F83D-4223-BCC6-34681F250449}" type="slidenum">
              <a:rPr lang="en-US" smtClean="0"/>
              <a:pPr>
                <a:defRPr/>
              </a:pPr>
              <a:t>9</a:t>
            </a:fld>
            <a:endParaRPr lang="en-US" dirty="0"/>
          </a:p>
        </p:txBody>
      </p:sp>
      <p:sp>
        <p:nvSpPr>
          <p:cNvPr id="5" name="Footer Placeholder 4">
            <a:extLst>
              <a:ext uri="{FF2B5EF4-FFF2-40B4-BE49-F238E27FC236}">
                <a16:creationId xmlns:a16="http://schemas.microsoft.com/office/drawing/2014/main" id="{70BA6EB1-B0C1-4089-A96A-95068B6FA0AB}"/>
              </a:ext>
            </a:extLst>
          </p:cNvPr>
          <p:cNvSpPr>
            <a:spLocks noGrp="1"/>
          </p:cNvSpPr>
          <p:nvPr>
            <p:ph type="ftr" sz="quarter" idx="11"/>
          </p:nvPr>
        </p:nvSpPr>
        <p:spPr/>
        <p:txBody>
          <a:bodyPr/>
          <a:lstStyle/>
          <a:p>
            <a:r>
              <a:rPr lang="en-GB"/>
              <a:t>|  Security Marking  |   Presentation Title  |</a:t>
            </a:r>
          </a:p>
        </p:txBody>
      </p:sp>
      <p:graphicFrame>
        <p:nvGraphicFramePr>
          <p:cNvPr id="7" name="Table 6">
            <a:extLst>
              <a:ext uri="{FF2B5EF4-FFF2-40B4-BE49-F238E27FC236}">
                <a16:creationId xmlns:a16="http://schemas.microsoft.com/office/drawing/2014/main" id="{7A7073B4-EC9F-4327-905C-A8E7284B9769}"/>
              </a:ext>
            </a:extLst>
          </p:cNvPr>
          <p:cNvGraphicFramePr>
            <a:graphicFrameLocks noGrp="1"/>
          </p:cNvGraphicFramePr>
          <p:nvPr/>
        </p:nvGraphicFramePr>
        <p:xfrm>
          <a:off x="130230" y="161204"/>
          <a:ext cx="11942434" cy="6292132"/>
        </p:xfrm>
        <a:graphic>
          <a:graphicData uri="http://schemas.openxmlformats.org/drawingml/2006/table">
            <a:tbl>
              <a:tblPr firstRow="1" bandRow="1">
                <a:tableStyleId>{5C22544A-7EE6-4342-B048-85BDC9FD1C3A}</a:tableStyleId>
              </a:tblPr>
              <a:tblGrid>
                <a:gridCol w="11942434">
                  <a:extLst>
                    <a:ext uri="{9D8B030D-6E8A-4147-A177-3AD203B41FA5}">
                      <a16:colId xmlns:a16="http://schemas.microsoft.com/office/drawing/2014/main" val="1428661794"/>
                    </a:ext>
                  </a:extLst>
                </a:gridCol>
              </a:tblGrid>
              <a:tr h="391166">
                <a:tc>
                  <a:txBody>
                    <a:bodyPr/>
                    <a:lstStyle/>
                    <a:p>
                      <a:r>
                        <a:rPr lang="en-GB" dirty="0"/>
                        <a:t>      Estimation Process</a:t>
                      </a:r>
                    </a:p>
                  </a:txBody>
                  <a:tcPr>
                    <a:solidFill>
                      <a:schemeClr val="tx2"/>
                    </a:solidFill>
                  </a:tcPr>
                </a:tc>
                <a:extLst>
                  <a:ext uri="{0D108BD9-81ED-4DB2-BD59-A6C34878D82A}">
                    <a16:rowId xmlns:a16="http://schemas.microsoft.com/office/drawing/2014/main" val="1695840977"/>
                  </a:ext>
                </a:extLst>
              </a:tr>
              <a:tr h="5723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t>Overview: </a:t>
                      </a:r>
                      <a:r>
                        <a:rPr lang="en-GB" sz="1600" dirty="0"/>
                        <a:t>Take the aggregated SAS outputs and paste them into the Excel document. Cells require updating for projections of cases that are still open to be completed. The spreadsheet then outputs the final tables required for the EFAP publication.</a:t>
                      </a:r>
                    </a:p>
                  </a:txBody>
                  <a:tcPr>
                    <a:solidFill>
                      <a:srgbClr val="E8E8E8"/>
                    </a:solidFill>
                  </a:tcPr>
                </a:tc>
                <a:extLst>
                  <a:ext uri="{0D108BD9-81ED-4DB2-BD59-A6C34878D82A}">
                    <a16:rowId xmlns:a16="http://schemas.microsoft.com/office/drawing/2014/main" val="1155741005"/>
                  </a:ext>
                </a:extLst>
              </a:tr>
              <a:tr h="325478">
                <a:tc>
                  <a:txBody>
                    <a:bodyPr/>
                    <a:lstStyle/>
                    <a:p>
                      <a:r>
                        <a:rPr lang="en-GB" sz="1600" b="1" dirty="0"/>
                        <a:t>Owner: </a:t>
                      </a:r>
                      <a:r>
                        <a:rPr lang="en-GB" sz="1600" dirty="0"/>
                        <a:t>KAI B&amp;C</a:t>
                      </a:r>
                    </a:p>
                  </a:txBody>
                  <a:tcPr>
                    <a:solidFill>
                      <a:srgbClr val="E8E8E8"/>
                    </a:solidFill>
                  </a:tcPr>
                </a:tc>
                <a:extLst>
                  <a:ext uri="{0D108BD9-81ED-4DB2-BD59-A6C34878D82A}">
                    <a16:rowId xmlns:a16="http://schemas.microsoft.com/office/drawing/2014/main" val="4241887688"/>
                  </a:ext>
                </a:extLst>
              </a:tr>
              <a:tr h="350238">
                <a:tc>
                  <a:txBody>
                    <a:bodyPr/>
                    <a:lstStyle/>
                    <a:p>
                      <a:r>
                        <a:rPr lang="en-GB" sz="1600" b="1" dirty="0"/>
                        <a:t>Users: </a:t>
                      </a:r>
                      <a:r>
                        <a:rPr lang="en-GB" sz="1600" dirty="0"/>
                        <a:t>KAI B&amp;C</a:t>
                      </a:r>
                    </a:p>
                  </a:txBody>
                  <a:tcPr>
                    <a:solidFill>
                      <a:srgbClr val="E8E8E8"/>
                    </a:solidFill>
                  </a:tcPr>
                </a:tc>
                <a:extLst>
                  <a:ext uri="{0D108BD9-81ED-4DB2-BD59-A6C34878D82A}">
                    <a16:rowId xmlns:a16="http://schemas.microsoft.com/office/drawing/2014/main" val="1273331552"/>
                  </a:ext>
                </a:extLst>
              </a:tr>
              <a:tr h="360040">
                <a:tc>
                  <a:txBody>
                    <a:bodyPr/>
                    <a:lstStyle/>
                    <a:p>
                      <a:r>
                        <a:rPr lang="en-GB" sz="1600" b="1" dirty="0"/>
                        <a:t>Frequency: </a:t>
                      </a:r>
                      <a:r>
                        <a:rPr lang="en-GB" sz="1600" b="0" dirty="0"/>
                        <a:t>April and February</a:t>
                      </a:r>
                      <a:endParaRPr lang="en-GB" sz="1600" dirty="0"/>
                    </a:p>
                  </a:txBody>
                  <a:tcPr>
                    <a:solidFill>
                      <a:srgbClr val="E8E8E8"/>
                    </a:solidFill>
                  </a:tcPr>
                </a:tc>
                <a:extLst>
                  <a:ext uri="{0D108BD9-81ED-4DB2-BD59-A6C34878D82A}">
                    <a16:rowId xmlns:a16="http://schemas.microsoft.com/office/drawing/2014/main" val="3795983492"/>
                  </a:ext>
                </a:extLst>
              </a:tr>
              <a:tr h="360040">
                <a:tc>
                  <a:txBody>
                    <a:bodyPr/>
                    <a:lstStyle/>
                    <a:p>
                      <a:r>
                        <a:rPr lang="en-GB" sz="1600" b="1" dirty="0"/>
                        <a:t>Processing time: </a:t>
                      </a:r>
                      <a:r>
                        <a:rPr lang="en-GB" sz="1600" b="0" dirty="0"/>
                        <a:t>Excel Updates = 1 Hour</a:t>
                      </a:r>
                      <a:endParaRPr lang="en-GB" sz="1600" b="1" dirty="0"/>
                    </a:p>
                  </a:txBody>
                  <a:tcPr>
                    <a:solidFill>
                      <a:srgbClr val="E8E8E8"/>
                    </a:solidFill>
                  </a:tcPr>
                </a:tc>
                <a:extLst>
                  <a:ext uri="{0D108BD9-81ED-4DB2-BD59-A6C34878D82A}">
                    <a16:rowId xmlns:a16="http://schemas.microsoft.com/office/drawing/2014/main" val="2994153983"/>
                  </a:ext>
                </a:extLst>
              </a:tr>
              <a:tr h="332224">
                <a:tc>
                  <a:txBody>
                    <a:bodyPr/>
                    <a:lstStyle/>
                    <a:p>
                      <a:r>
                        <a:rPr lang="en-GB" sz="1600" b="1" dirty="0"/>
                        <a:t>Tools used: </a:t>
                      </a:r>
                      <a:r>
                        <a:rPr lang="en-GB" sz="1600" kern="1200" dirty="0">
                          <a:solidFill>
                            <a:schemeClr val="dk1"/>
                          </a:solidFill>
                          <a:latin typeface="+mn-lt"/>
                          <a:ea typeface="+mn-ea"/>
                          <a:cs typeface="+mn-cs"/>
                        </a:rPr>
                        <a:t>Excel</a:t>
                      </a:r>
                    </a:p>
                  </a:txBody>
                  <a:tcPr>
                    <a:solidFill>
                      <a:srgbClr val="E8E8E8"/>
                    </a:solidFill>
                  </a:tcPr>
                </a:tc>
                <a:extLst>
                  <a:ext uri="{0D108BD9-81ED-4DB2-BD59-A6C34878D82A}">
                    <a16:rowId xmlns:a16="http://schemas.microsoft.com/office/drawing/2014/main" val="3367885107"/>
                  </a:ext>
                </a:extLst>
              </a:tr>
              <a:tr h="1077064">
                <a:tc>
                  <a:txBody>
                    <a:bodyPr/>
                    <a:lstStyle/>
                    <a:p>
                      <a:r>
                        <a:rPr lang="en-GB" sz="1600" b="1" dirty="0"/>
                        <a:t>Risks:</a:t>
                      </a:r>
                    </a:p>
                    <a:p>
                      <a:pPr marL="285750" indent="-285750">
                        <a:buFont typeface="Arial" panose="020B0604020202020204" pitchFamily="34" charset="0"/>
                        <a:buChar char="•"/>
                      </a:pPr>
                      <a:r>
                        <a:rPr lang="en-GB" sz="1600" dirty="0"/>
                        <a:t>SAS outputs need to be copied into the correct location in the Excel sheet. If the SAS outputs change or they are copied incorrectly it can cause some errors to occur in the analysis</a:t>
                      </a:r>
                    </a:p>
                    <a:p>
                      <a:pPr marL="285750" indent="-285750">
                        <a:buFont typeface="Arial" panose="020B0604020202020204" pitchFamily="34" charset="0"/>
                        <a:buChar char="•"/>
                      </a:pPr>
                      <a:r>
                        <a:rPr lang="en-GB" sz="1600" dirty="0"/>
                        <a:t>Specific cells need updating to ensure the projections analysis is completed correctly. Not updating them can cause an error in the final outputs</a:t>
                      </a:r>
                    </a:p>
                  </a:txBody>
                  <a:tcPr>
                    <a:solidFill>
                      <a:srgbClr val="E8E8E8"/>
                    </a:solidFill>
                  </a:tcPr>
                </a:tc>
                <a:extLst>
                  <a:ext uri="{0D108BD9-81ED-4DB2-BD59-A6C34878D82A}">
                    <a16:rowId xmlns:a16="http://schemas.microsoft.com/office/drawing/2014/main" val="3552484768"/>
                  </a:ext>
                </a:extLst>
              </a:tr>
              <a:tr h="1296144">
                <a:tc>
                  <a:txBody>
                    <a:bodyPr/>
                    <a:lstStyle/>
                    <a:p>
                      <a:r>
                        <a:rPr lang="en-GB" sz="1600" b="1" dirty="0"/>
                        <a:t>Mitigations:</a:t>
                      </a:r>
                    </a:p>
                    <a:p>
                      <a:pPr marL="285750" indent="-285750">
                        <a:buFont typeface="Arial" panose="020B0604020202020204" pitchFamily="34" charset="0"/>
                        <a:buChar char="•"/>
                      </a:pPr>
                      <a:r>
                        <a:rPr lang="en-GB" sz="1600" dirty="0"/>
                        <a:t>Full documentation is available on how to update the Excel spreadsheet with the new outputs</a:t>
                      </a:r>
                    </a:p>
                    <a:p>
                      <a:pPr marL="285750" indent="-285750">
                        <a:buFont typeface="Arial" panose="020B0604020202020204" pitchFamily="34" charset="0"/>
                        <a:buChar char="•"/>
                      </a:pPr>
                      <a:r>
                        <a:rPr lang="en-GB" sz="1600" dirty="0"/>
                        <a:t>The SAS outputs have been created so they will always output the same even if there is no data in a group</a:t>
                      </a:r>
                    </a:p>
                    <a:p>
                      <a:pPr marL="285750" indent="-285750">
                        <a:buFont typeface="Arial" panose="020B0604020202020204" pitchFamily="34" charset="0"/>
                        <a:buChar char="•"/>
                      </a:pPr>
                      <a:r>
                        <a:rPr lang="en-GB" sz="1600" dirty="0"/>
                        <a:t>Automated QA checks have been added into the Excel spreadsheet so that if there is a copy and paste error the spreadsheet will flag that the values do not match</a:t>
                      </a:r>
                    </a:p>
                  </a:txBody>
                  <a:tcPr>
                    <a:solidFill>
                      <a:srgbClr val="E8E8E8"/>
                    </a:solidFill>
                  </a:tcPr>
                </a:tc>
                <a:extLst>
                  <a:ext uri="{0D108BD9-81ED-4DB2-BD59-A6C34878D82A}">
                    <a16:rowId xmlns:a16="http://schemas.microsoft.com/office/drawing/2014/main" val="2472545557"/>
                  </a:ext>
                </a:extLst>
              </a:tr>
              <a:tr h="959688">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b="1" dirty="0"/>
                        <a:t>Useful Links:</a:t>
                      </a:r>
                    </a:p>
                    <a:p>
                      <a:pPr marL="0" indent="0">
                        <a:buFont typeface="Arial" panose="020B0604020202020204" pitchFamily="34" charset="0"/>
                        <a:buNone/>
                      </a:pPr>
                      <a:r>
                        <a:rPr lang="en-GB" sz="1600" dirty="0">
                          <a:hlinkClick r:id="rId2" action="ppaction://hlinkfile"/>
                        </a:rPr>
                        <a:t>EFAP Documentation</a:t>
                      </a:r>
                      <a:endParaRPr lang="en-GB" sz="1600" dirty="0"/>
                    </a:p>
                    <a:p>
                      <a:pPr marL="0" indent="0">
                        <a:buFont typeface="Arial" panose="020B0604020202020204" pitchFamily="34" charset="0"/>
                        <a:buNone/>
                      </a:pPr>
                      <a:r>
                        <a:rPr lang="en-GB" sz="1600" dirty="0">
                          <a:hlinkClick r:id="rId3" action="ppaction://hlinkfile"/>
                        </a:rPr>
                        <a:t>Code Documentation</a:t>
                      </a:r>
                      <a:endParaRPr lang="en-GB" sz="1600" dirty="0"/>
                    </a:p>
                  </a:txBody>
                  <a:tcPr>
                    <a:solidFill>
                      <a:srgbClr val="E8E8E8"/>
                    </a:solidFill>
                  </a:tcPr>
                </a:tc>
                <a:extLst>
                  <a:ext uri="{0D108BD9-81ED-4DB2-BD59-A6C34878D82A}">
                    <a16:rowId xmlns:a16="http://schemas.microsoft.com/office/drawing/2014/main" val="3978914120"/>
                  </a:ext>
                </a:extLst>
              </a:tr>
            </a:tbl>
          </a:graphicData>
        </a:graphic>
      </p:graphicFrame>
      <p:sp>
        <p:nvSpPr>
          <p:cNvPr id="6" name="Oval 5">
            <a:extLst>
              <a:ext uri="{FF2B5EF4-FFF2-40B4-BE49-F238E27FC236}">
                <a16:creationId xmlns:a16="http://schemas.microsoft.com/office/drawing/2014/main" id="{8F14125B-0FCF-499B-A2BE-498717F0D409}"/>
              </a:ext>
            </a:extLst>
          </p:cNvPr>
          <p:cNvSpPr/>
          <p:nvPr/>
        </p:nvSpPr>
        <p:spPr>
          <a:xfrm>
            <a:off x="258974" y="234639"/>
            <a:ext cx="234000" cy="234000"/>
          </a:xfrm>
          <a:prstGeom prst="ellipse">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112DE21-96FF-4F41-B19E-B9A041CFB299}"/>
              </a:ext>
            </a:extLst>
          </p:cNvPr>
          <p:cNvGrpSpPr/>
          <p:nvPr/>
        </p:nvGrpSpPr>
        <p:grpSpPr>
          <a:xfrm>
            <a:off x="10488488" y="44624"/>
            <a:ext cx="1656184" cy="530814"/>
            <a:chOff x="10488488" y="44624"/>
            <a:chExt cx="1656184" cy="530814"/>
          </a:xfrm>
        </p:grpSpPr>
        <p:sp>
          <p:nvSpPr>
            <p:cNvPr id="9" name="Arrow: Right 8">
              <a:extLst>
                <a:ext uri="{FF2B5EF4-FFF2-40B4-BE49-F238E27FC236}">
                  <a16:creationId xmlns:a16="http://schemas.microsoft.com/office/drawing/2014/main" id="{8484AE97-FE6E-4E85-B300-7A94422A4DD4}"/>
                </a:ext>
              </a:extLst>
            </p:cNvPr>
            <p:cNvSpPr/>
            <p:nvPr/>
          </p:nvSpPr>
          <p:spPr bwMode="auto">
            <a:xfrm rot="10800000">
              <a:off x="10704512" y="193900"/>
              <a:ext cx="360040" cy="288032"/>
            </a:xfrm>
            <a:prstGeom prst="rightArrow">
              <a:avLst/>
            </a:prstGeom>
            <a:solidFill>
              <a:schemeClr val="bg1">
                <a:lumMod val="75000"/>
              </a:schemeClr>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TextBox 9">
              <a:extLst>
                <a:ext uri="{FF2B5EF4-FFF2-40B4-BE49-F238E27FC236}">
                  <a16:creationId xmlns:a16="http://schemas.microsoft.com/office/drawing/2014/main" id="{E6B33CFB-014D-40EA-91BB-A158E8292805}"/>
                </a:ext>
              </a:extLst>
            </p:cNvPr>
            <p:cNvSpPr txBox="1"/>
            <p:nvPr/>
          </p:nvSpPr>
          <p:spPr>
            <a:xfrm>
              <a:off x="11134033" y="113773"/>
              <a:ext cx="869149" cy="461665"/>
            </a:xfrm>
            <a:prstGeom prst="rect">
              <a:avLst/>
            </a:prstGeom>
            <a:noFill/>
          </p:spPr>
          <p:txBody>
            <a:bodyPr wrap="none" rtlCol="0">
              <a:spAutoFit/>
            </a:bodyPr>
            <a:lstStyle/>
            <a:p>
              <a:r>
                <a:rPr lang="en-GB">
                  <a:solidFill>
                    <a:schemeClr val="bg1"/>
                  </a:solidFill>
                </a:rPr>
                <a:t>Back</a:t>
              </a:r>
            </a:p>
          </p:txBody>
        </p:sp>
        <p:sp>
          <p:nvSpPr>
            <p:cNvPr id="11" name="Rectangle 10">
              <a:hlinkClick r:id="rId4" action="ppaction://hlinksldjump"/>
              <a:extLst>
                <a:ext uri="{FF2B5EF4-FFF2-40B4-BE49-F238E27FC236}">
                  <a16:creationId xmlns:a16="http://schemas.microsoft.com/office/drawing/2014/main" id="{A74224D5-3E88-47A5-8F0F-90B29A7D9E6E}"/>
                </a:ext>
              </a:extLst>
            </p:cNvPr>
            <p:cNvSpPr/>
            <p:nvPr/>
          </p:nvSpPr>
          <p:spPr bwMode="auto">
            <a:xfrm>
              <a:off x="10488488" y="44624"/>
              <a:ext cx="1656184" cy="530814"/>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grpSp>
    </p:spTree>
    <p:extLst>
      <p:ext uri="{BB962C8B-B14F-4D97-AF65-F5344CB8AC3E}">
        <p14:creationId xmlns:p14="http://schemas.microsoft.com/office/powerpoint/2010/main" val="3330348707"/>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Standard v2.potx" id="{15146238-754F-4D14-B2C0-6EF7DC775218}" vid="{4C81F139-12A2-49F1-80E4-CBBE1F350A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A8A30717C67048BE31BD841349E526" ma:contentTypeVersion="4" ma:contentTypeDescription="Create a new document." ma:contentTypeScope="" ma:versionID="211fcc9893e4e0519a7fb880b28461de">
  <xsd:schema xmlns:xsd="http://www.w3.org/2001/XMLSchema" xmlns:xs="http://www.w3.org/2001/XMLSchema" xmlns:p="http://schemas.microsoft.com/office/2006/metadata/properties" xmlns:ns2="61c1a842-94bc-46ba-9ac9-d8bdcddb17e5" xmlns:ns3="1b7deabf-a390-456b-9531-98220df4b594" targetNamespace="http://schemas.microsoft.com/office/2006/metadata/properties" ma:root="true" ma:fieldsID="bd9fb75f6fa8b9c6d87343b1b90da90d" ns2:_="" ns3:_="">
    <xsd:import namespace="61c1a842-94bc-46ba-9ac9-d8bdcddb17e5"/>
    <xsd:import namespace="1b7deabf-a390-456b-9531-98220df4b59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c1a842-94bc-46ba-9ac9-d8bdcddb17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7deabf-a390-456b-9531-98220df4b5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b7deabf-a390-456b-9531-98220df4b594">
      <UserInfo>
        <DisplayName>Mitchell, Jessica (CS&amp;TD KAI Data Quality, Assurance &amp; Technology)</DisplayName>
        <AccountId>15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8D935-3C16-4400-B9CA-FFEDE8DCFB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c1a842-94bc-46ba-9ac9-d8bdcddb17e5"/>
    <ds:schemaRef ds:uri="1b7deabf-a390-456b-9531-98220df4b5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0EF3EF-0683-4E08-B7D9-1D4191011505}">
  <ds:schemaRefs>
    <ds:schemaRef ds:uri="1b7deabf-a390-456b-9531-98220df4b594"/>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61c1a842-94bc-46ba-9ac9-d8bdcddb17e5"/>
    <ds:schemaRef ds:uri="http://www.w3.org/XML/1998/namespace"/>
  </ds:schemaRefs>
</ds:datastoreItem>
</file>

<file path=customXml/itemProps3.xml><?xml version="1.0" encoding="utf-8"?>
<ds:datastoreItem xmlns:ds="http://schemas.openxmlformats.org/officeDocument/2006/customXml" ds:itemID="{45888F2F-6FEC-4D85-BD48-B76B6842F2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TotalTime>
  <Words>1353</Words>
  <Application>Microsoft Office PowerPoint</Application>
  <PresentationFormat>Widescreen</PresentationFormat>
  <Paragraphs>191</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HMRC_standard_2015</vt:lpstr>
      <vt:lpstr>HMRC’s response to the OSR review  Actions and improvements since April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HMRC’s response to the OSR review  Actions and improvements since April 2020</dc:title>
  <dc:creator>Orme, Jackie (CS&amp;TD KAI Direct Business Taxes)</dc:creator>
  <cp:lastModifiedBy>Orme, Jackie (CS&amp;TD KAI Direct Business Taxes)</cp:lastModifiedBy>
  <cp:revision>1</cp:revision>
  <dcterms:created xsi:type="dcterms:W3CDTF">2021-09-14T12:14:40Z</dcterms:created>
  <dcterms:modified xsi:type="dcterms:W3CDTF">2021-10-01T10:43:29Z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9af038e-07b4-4369-a678-c835687cb272_Enabled">
    <vt:lpwstr>true</vt:lpwstr>
  </property>
  <property fmtid="{D5CDD505-2E9C-101B-9397-08002B2CF9AE}" pid="3" name="MSIP_Label_f9af038e-07b4-4369-a678-c835687cb272_SetDate">
    <vt:lpwstr>2021-09-14T16:19:21Z</vt:lpwstr>
  </property>
  <property fmtid="{D5CDD505-2E9C-101B-9397-08002B2CF9AE}" pid="4" name="MSIP_Label_f9af038e-07b4-4369-a678-c835687cb272_Method">
    <vt:lpwstr>Standard</vt:lpwstr>
  </property>
  <property fmtid="{D5CDD505-2E9C-101B-9397-08002B2CF9AE}" pid="5" name="MSIP_Label_f9af038e-07b4-4369-a678-c835687cb272_Name">
    <vt:lpwstr>OFFICIAL</vt:lpwstr>
  </property>
  <property fmtid="{D5CDD505-2E9C-101B-9397-08002B2CF9AE}" pid="6" name="MSIP_Label_f9af038e-07b4-4369-a678-c835687cb272_SiteId">
    <vt:lpwstr>ac52f73c-fd1a-4a9a-8e7a-4a248f3139e1</vt:lpwstr>
  </property>
  <property fmtid="{D5CDD505-2E9C-101B-9397-08002B2CF9AE}" pid="7" name="MSIP_Label_f9af038e-07b4-4369-a678-c835687cb272_ActionId">
    <vt:lpwstr>eb2d9f15-0de4-492f-9a2c-e37a77f5750c</vt:lpwstr>
  </property>
  <property fmtid="{D5CDD505-2E9C-101B-9397-08002B2CF9AE}" pid="8" name="MSIP_Label_f9af038e-07b4-4369-a678-c835687cb272_ContentBits">
    <vt:lpwstr>2</vt:lpwstr>
  </property>
  <property fmtid="{D5CDD505-2E9C-101B-9397-08002B2CF9AE}" pid="9" name="ContentTypeId">
    <vt:lpwstr>0x010100BBA8A30717C67048BE31BD841349E526</vt:lpwstr>
  </property>
</Properties>
</file>