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8"/>
  </p:notesMasterIdLst>
  <p:sldIdLst>
    <p:sldId id="1177" r:id="rId5"/>
    <p:sldId id="1151" r:id="rId6"/>
    <p:sldId id="1174" r:id="rId7"/>
    <p:sldId id="1159" r:id="rId8"/>
    <p:sldId id="1132" r:id="rId9"/>
    <p:sldId id="1179" r:id="rId10"/>
    <p:sldId id="1178" r:id="rId11"/>
    <p:sldId id="1176" r:id="rId12"/>
    <p:sldId id="1135" r:id="rId13"/>
    <p:sldId id="1183" r:id="rId14"/>
    <p:sldId id="1182" r:id="rId15"/>
    <p:sldId id="1180" r:id="rId16"/>
    <p:sldId id="1181" r:id="rId17"/>
  </p:sldIdLst>
  <p:sldSz cx="9144000" cy="6858000" type="screen4x3"/>
  <p:notesSz cx="6858000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holls, Katy" initials="NK" lastIdx="5" clrIdx="0">
    <p:extLst>
      <p:ext uri="{19B8F6BF-5375-455C-9EA6-DF929625EA0E}">
        <p15:presenceInfo xmlns:p15="http://schemas.microsoft.com/office/powerpoint/2012/main" userId="S::katy.nicholls@statistics.gov.uk::4df1a723-4d34-4e25-93c8-f4f99fecf302" providerId="AD"/>
      </p:ext>
    </p:extLst>
  </p:cmAuthor>
  <p:cmAuthor id="2" name="McGhee, Marie" initials="MM" lastIdx="8" clrIdx="1">
    <p:extLst>
      <p:ext uri="{19B8F6BF-5375-455C-9EA6-DF929625EA0E}">
        <p15:presenceInfo xmlns:p15="http://schemas.microsoft.com/office/powerpoint/2012/main" userId="S::marie.mcghee@statistics.gov.uk::95305356-4015-47fe-bce1-70bbe0cbe95f" providerId="AD"/>
      </p:ext>
    </p:extLst>
  </p:cmAuthor>
  <p:cmAuthor id="3" name="Whitehead, Sarah" initials="WS" lastIdx="2" clrIdx="2">
    <p:extLst>
      <p:ext uri="{19B8F6BF-5375-455C-9EA6-DF929625EA0E}">
        <p15:presenceInfo xmlns:p15="http://schemas.microsoft.com/office/powerpoint/2012/main" userId="S::sarah.whitehead@statistics.gov.uk::e41da6be-452a-42d5-8143-92ec23867fb5" providerId="AD"/>
      </p:ext>
    </p:extLst>
  </p:cmAuthor>
  <p:cmAuthor id="4" name="Chowdrey, Amar" initials="CA" lastIdx="2" clrIdx="3">
    <p:extLst>
      <p:ext uri="{19B8F6BF-5375-455C-9EA6-DF929625EA0E}">
        <p15:presenceInfo xmlns:p15="http://schemas.microsoft.com/office/powerpoint/2012/main" userId="S::amar.chowdrey@statistics.gov.uk::ec9e9539-950c-4b51-9c49-d9a32cb7905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D59"/>
    <a:srgbClr val="DAE4A6"/>
    <a:srgbClr val="A8BD3A"/>
    <a:srgbClr val="B9E9FF"/>
    <a:srgbClr val="004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15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90304-C5BC-40D5-B02F-493EA791415D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77194"/>
            <a:ext cx="548640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71800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28584"/>
            <a:ext cx="2971800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9AE29-E163-43A3-9107-672C542586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297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25A018-DC4E-44CC-B4C1-4889A33A6C0A}" type="slidenum">
              <a:rPr lang="en-GB" altLang="en-US" smtClean="0"/>
              <a:pPr/>
              <a:t>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81689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25A018-DC4E-44CC-B4C1-4889A33A6C0A}" type="slidenum">
              <a:rPr lang="en-GB" altLang="en-US" smtClean="0"/>
              <a:pPr/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2329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25A018-DC4E-44CC-B4C1-4889A33A6C0A}" type="slidenum">
              <a:rPr lang="en-GB" altLang="en-US" smtClean="0"/>
              <a:pPr/>
              <a:t>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47873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25A018-DC4E-44CC-B4C1-4889A33A6C0A}" type="slidenum">
              <a:rPr lang="en-GB" altLang="en-US" smtClean="0"/>
              <a:pPr/>
              <a:t>10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83066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25A018-DC4E-44CC-B4C1-4889A33A6C0A}" type="slidenum">
              <a:rPr lang="en-GB" altLang="en-US" smtClean="0"/>
              <a:pPr/>
              <a:t>11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32867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1340768"/>
            <a:ext cx="9144000" cy="5517232"/>
          </a:xfrm>
          <a:prstGeom prst="rect">
            <a:avLst/>
          </a:prstGeom>
          <a:solidFill>
            <a:srgbClr val="004366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4408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21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 descr="Office for Statistics Regulation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444832"/>
            <a:ext cx="2268000" cy="475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117952" y="2853234"/>
            <a:ext cx="7270473" cy="863798"/>
          </a:xfrm>
          <a:prstGeom prst="rect">
            <a:avLst/>
          </a:prstGeom>
        </p:spPr>
        <p:txBody>
          <a:bodyPr lIns="0" tIns="0" rIns="0" bIns="0"/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altLang="en-US" sz="6092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116539" y="3817805"/>
            <a:ext cx="7271886" cy="1411399"/>
          </a:xfrm>
          <a:prstGeom prst="rect">
            <a:avLst/>
          </a:prstGeom>
        </p:spPr>
        <p:txBody>
          <a:bodyPr lIns="0" tIns="0" rIns="0" bIns="0"/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altLang="en-US" sz="3323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altLang="en-US"/>
              <a:t>Subtitle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109243" y="6159763"/>
            <a:ext cx="3102718" cy="365585"/>
          </a:xfrm>
          <a:prstGeom prst="rect">
            <a:avLst/>
          </a:prstGeom>
        </p:spPr>
        <p:txBody>
          <a:bodyPr lIns="0" tIns="0" rIns="0" bIns="0"/>
          <a:lstStyle>
            <a:lvl1pPr algn="l" rtl="0" eaLnBrk="1" fontAlgn="base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lang="en-GB" altLang="en-US" sz="1846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altLang="en-US" sz="1846">
                <a:solidFill>
                  <a:schemeClr val="bg1"/>
                </a:solidFill>
              </a:rPr>
              <a:t>[Month YYYY]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116012" y="5300667"/>
            <a:ext cx="7272412" cy="648617"/>
          </a:xfrm>
        </p:spPr>
        <p:txBody>
          <a:bodyPr lIns="0" tIns="0" rIns="0" bIns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3pPr marL="0" indent="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GB" altLang="en-US" sz="1846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GB"/>
              <a:t>Presenter name</a:t>
            </a:r>
          </a:p>
        </p:txBody>
      </p:sp>
      <p:pic>
        <p:nvPicPr>
          <p:cNvPr id="8" name="Picture 7" descr="UKSA_RGB">
            <a:extLst>
              <a:ext uri="{FF2B5EF4-FFF2-40B4-BE49-F238E27FC236}">
                <a16:creationId xmlns:a16="http://schemas.microsoft.com/office/drawing/2014/main" id="{13F222F5-3839-4993-AE54-145EFAF73F58}"/>
              </a:ext>
            </a:extLst>
          </p:cNvPr>
          <p:cNvPicPr/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48264" y="418779"/>
            <a:ext cx="1656184" cy="518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51827608"/>
      </p:ext>
    </p:extLst>
  </p:cSld>
  <p:clrMapOvr>
    <a:masterClrMapping/>
  </p:clrMapOvr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xfrm>
            <a:off x="669728" y="892972"/>
            <a:ext cx="7804547" cy="5072063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288495" indent="-288495" defTabSz="379164">
              <a:spcBef>
                <a:spcPts val="2726"/>
              </a:spcBef>
              <a:buSzPct val="75000"/>
              <a:defRPr sz="2308">
                <a:latin typeface="+mn-lt"/>
                <a:ea typeface="+mn-ea"/>
                <a:cs typeface="+mn-cs"/>
                <a:sym typeface="Helvetica Light"/>
              </a:defRPr>
            </a:lvl1pPr>
            <a:lvl2pPr marL="576989" indent="-288495" defTabSz="379164">
              <a:spcBef>
                <a:spcPts val="2726"/>
              </a:spcBef>
              <a:buSzPct val="75000"/>
              <a:buChar char="•"/>
              <a:defRPr sz="2308">
                <a:latin typeface="+mn-lt"/>
                <a:ea typeface="+mn-ea"/>
                <a:cs typeface="+mn-cs"/>
                <a:sym typeface="Helvetica Light"/>
              </a:defRPr>
            </a:lvl2pPr>
            <a:lvl3pPr indent="-288495" defTabSz="379164">
              <a:spcBef>
                <a:spcPts val="2726"/>
              </a:spcBef>
              <a:buSzPct val="75000"/>
              <a:defRPr sz="2308">
                <a:latin typeface="+mn-lt"/>
                <a:ea typeface="+mn-ea"/>
                <a:cs typeface="+mn-cs"/>
                <a:sym typeface="Helvetica Light"/>
              </a:defRPr>
            </a:lvl3pPr>
            <a:lvl4pPr marL="1153978" indent="-288495" defTabSz="379164">
              <a:spcBef>
                <a:spcPts val="2726"/>
              </a:spcBef>
              <a:buSzPct val="75000"/>
              <a:buChar char="•"/>
              <a:defRPr sz="2308">
                <a:latin typeface="+mn-lt"/>
                <a:ea typeface="+mn-ea"/>
                <a:cs typeface="+mn-cs"/>
                <a:sym typeface="Helvetica Light"/>
              </a:defRPr>
            </a:lvl4pPr>
            <a:lvl5pPr marL="1442473" indent="-288495" defTabSz="379164">
              <a:spcBef>
                <a:spcPts val="2726"/>
              </a:spcBef>
              <a:buSzPct val="75000"/>
              <a:buChar char="•"/>
              <a:defRPr sz="2308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/>
            </a:pPr>
            <a:r>
              <a:rPr sz="2308"/>
              <a:t>Body Level One</a:t>
            </a:r>
          </a:p>
          <a:p>
            <a:pPr lvl="1">
              <a:defRPr sz="1800"/>
            </a:pPr>
            <a:r>
              <a:rPr sz="2308"/>
              <a:t>Body Level Two</a:t>
            </a:r>
          </a:p>
          <a:p>
            <a:pPr lvl="2">
              <a:defRPr sz="1800"/>
            </a:pPr>
            <a:r>
              <a:rPr sz="2308"/>
              <a:t>Body Level Three</a:t>
            </a:r>
          </a:p>
          <a:p>
            <a:pPr lvl="3">
              <a:defRPr sz="1800"/>
            </a:pPr>
            <a:r>
              <a:rPr sz="2308"/>
              <a:t>Body Level Four</a:t>
            </a:r>
          </a:p>
          <a:p>
            <a:pPr lvl="4">
              <a:defRPr sz="1800"/>
            </a:pPr>
            <a:r>
              <a:rPr sz="2308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4241336307"/>
      </p:ext>
    </p:extLst>
  </p:cSld>
  <p:clrMapOvr>
    <a:masterClrMapping/>
  </p:clrMapOvr>
  <p:transition spd="med"/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6411601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box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ffice for Statistics Regulation">
            <a:extLst>
              <a:ext uri="{FF2B5EF4-FFF2-40B4-BE49-F238E27FC236}">
                <a16:creationId xmlns:a16="http://schemas.microsoft.com/office/drawing/2014/main" id="{1F028F90-A28C-4918-8C6A-52D855386E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444832"/>
            <a:ext cx="2268000" cy="475367"/>
          </a:xfrm>
          <a:prstGeom prst="rect">
            <a:avLst/>
          </a:prstGeom>
        </p:spPr>
      </p:pic>
      <p:pic>
        <p:nvPicPr>
          <p:cNvPr id="3" name="Picture 2" descr="UKSA_RGB">
            <a:extLst>
              <a:ext uri="{FF2B5EF4-FFF2-40B4-BE49-F238E27FC236}">
                <a16:creationId xmlns:a16="http://schemas.microsoft.com/office/drawing/2014/main" id="{595A4C63-106B-455F-B1AA-DB425357C8CC}"/>
              </a:ext>
            </a:extLst>
          </p:cNvPr>
          <p:cNvPicPr/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48264" y="418779"/>
            <a:ext cx="1656184" cy="518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E602629-0A49-49A7-A275-128BDAB4B36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792" y="2006653"/>
            <a:ext cx="7762627" cy="206928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215" dirty="0" smtClean="0">
                <a:solidFill>
                  <a:srgbClr val="173C6A"/>
                </a:solidFill>
                <a:latin typeface="Arial" panose="020B0604020202020204" pitchFamily="34" charset="0"/>
              </a:defRPr>
            </a:lvl1pPr>
            <a:lvl2pPr>
              <a:defRPr lang="en-US" sz="2215" dirty="0" smtClean="0">
                <a:solidFill>
                  <a:srgbClr val="173C6A"/>
                </a:solidFill>
                <a:latin typeface="Arial" panose="020B0604020202020204" pitchFamily="34" charset="0"/>
              </a:defRPr>
            </a:lvl2pPr>
            <a:lvl3pPr>
              <a:defRPr lang="en-US" sz="2215" dirty="0" smtClean="0">
                <a:solidFill>
                  <a:srgbClr val="173C6A"/>
                </a:solidFill>
                <a:latin typeface="Arial" panose="020B0604020202020204" pitchFamily="34" charset="0"/>
              </a:defRPr>
            </a:lvl3pPr>
            <a:lvl4pPr>
              <a:defRPr lang="en-US" sz="2215" dirty="0" smtClean="0">
                <a:solidFill>
                  <a:srgbClr val="173C6A"/>
                </a:solidFill>
                <a:latin typeface="Arial" panose="020B0604020202020204" pitchFamily="34" charset="0"/>
              </a:defRPr>
            </a:lvl4pPr>
            <a:lvl5pPr>
              <a:defRPr lang="en-GB" sz="2215" dirty="0">
                <a:solidFill>
                  <a:srgbClr val="173C6A"/>
                </a:solidFill>
                <a:latin typeface="Arial" panose="020B0604020202020204" pitchFamily="34" charset="0"/>
              </a:defRPr>
            </a:lvl5pPr>
          </a:lstStyle>
          <a:p>
            <a:pPr marL="165593" lvl="0" indent="-165593">
              <a:buFont typeface="Arial" pitchFamily="34" charset="0"/>
              <a:buChar char="•"/>
            </a:pPr>
            <a:r>
              <a:rPr lang="en-US"/>
              <a:t>Click to edit Master text styles</a:t>
            </a:r>
          </a:p>
          <a:p>
            <a:pPr marL="422041" lvl="1"/>
            <a:r>
              <a:rPr lang="en-US"/>
              <a:t>Second level</a:t>
            </a:r>
          </a:p>
          <a:p>
            <a:pPr marL="844083" lvl="2"/>
            <a:r>
              <a:rPr lang="en-US"/>
              <a:t>Third level</a:t>
            </a:r>
          </a:p>
          <a:p>
            <a:pPr marL="1266124" lvl="3"/>
            <a:r>
              <a:rPr lang="en-US"/>
              <a:t>Fourth level</a:t>
            </a:r>
          </a:p>
          <a:p>
            <a:pPr marL="1688165"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903001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4A4214-F080-4B03-A894-794FA1D4E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8653-B0D5-499B-8F5F-DBAFD2C54576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A8F25F-BCA7-422F-985E-0F4E5EF99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7FEF0D-2EEF-4004-A3D5-BB8D9621B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D6815-5A55-413E-84AC-4E91E988AE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366221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2445" y="1461983"/>
            <a:ext cx="9144000" cy="5407037"/>
          </a:xfrm>
          <a:prstGeom prst="rect">
            <a:avLst/>
          </a:prstGeom>
          <a:solidFill>
            <a:srgbClr val="E6ECF0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4408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21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 bwMode="auto">
          <a:xfrm>
            <a:off x="0" y="6309320"/>
            <a:ext cx="8676456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Connector 14"/>
          <p:cNvCxnSpPr/>
          <p:nvPr userDrawn="1"/>
        </p:nvCxnSpPr>
        <p:spPr bwMode="auto">
          <a:xfrm>
            <a:off x="0" y="6309320"/>
            <a:ext cx="8676456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04716" y="3495590"/>
            <a:ext cx="8315756" cy="1411399"/>
          </a:xfrm>
          <a:prstGeom prst="rect">
            <a:avLst/>
          </a:prstGeom>
        </p:spPr>
        <p:txBody>
          <a:bodyPr lIns="0" tIns="0" rIns="0" bIns="0"/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altLang="en-US" sz="1846" b="0" kern="1200" noProof="0" dirty="0" smtClean="0">
                <a:solidFill>
                  <a:srgbClr val="004366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algn="l" rtl="0"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GB" altLang="en-US" noProof="0"/>
              <a:t>Subtitle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4716" y="2853234"/>
            <a:ext cx="8315756" cy="5436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85000"/>
              </a:lnSpc>
              <a:defRPr lang="en-GB" altLang="en-US" sz="3323" b="1" kern="1200" dirty="0">
                <a:solidFill>
                  <a:srgbClr val="00436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Divider page title</a:t>
            </a:r>
            <a:endParaRPr lang="en-GB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7452322" y="6357612"/>
            <a:ext cx="122413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23">
                <a:solidFill>
                  <a:srgbClr val="004366"/>
                </a:solidFill>
              </a:defRPr>
            </a:lvl1pPr>
          </a:lstStyle>
          <a:p>
            <a:pPr algn="r"/>
            <a:r>
              <a:rPr lang="en-US"/>
              <a:t>June 2017</a:t>
            </a:r>
            <a:endParaRPr lang="en-GB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31642" y="6356354"/>
            <a:ext cx="6048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defRPr lang="en-GB" altLang="en-US" sz="923" b="1" kern="1200" smtClean="0">
                <a:solidFill>
                  <a:srgbClr val="00436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/>
              <a:t>Code of Practice for Statistics Consultation</a:t>
            </a:r>
          </a:p>
        </p:txBody>
      </p:sp>
      <p:sp>
        <p:nvSpPr>
          <p:cNvPr id="11" name="Rectangle 3"/>
          <p:cNvSpPr txBox="1">
            <a:spLocks noChangeArrowheads="1"/>
          </p:cNvSpPr>
          <p:nvPr userDrawn="1"/>
        </p:nvSpPr>
        <p:spPr>
          <a:xfrm>
            <a:off x="361883" y="6408474"/>
            <a:ext cx="609719" cy="288032"/>
          </a:xfrm>
          <a:prstGeom prst="rect">
            <a:avLst/>
          </a:prstGeom>
        </p:spPr>
        <p:txBody>
          <a:bodyPr wrap="none"/>
          <a:lstStyle>
            <a:lvl1pPr algn="l" rtl="0" eaLnBrk="1" fontAlgn="base" hangingPunct="1">
              <a:spcBef>
                <a:spcPct val="20000"/>
              </a:spcBef>
              <a:spcAft>
                <a:spcPct val="0"/>
              </a:spcAft>
              <a:defRPr sz="2000" b="0" kern="1200">
                <a:solidFill>
                  <a:srgbClr val="004366"/>
                </a:solidFill>
                <a:latin typeface="+mn-lt"/>
                <a:ea typeface="+mn-ea"/>
                <a:cs typeface="+mn-cs"/>
              </a:defRPr>
            </a:lvl1pPr>
            <a:lvl2pPr marL="358775" indent="-357188" algn="l" rtl="0" eaLnBrk="1" fontAlgn="base" hangingPunct="1">
              <a:spcBef>
                <a:spcPct val="20000"/>
              </a:spcBef>
              <a:spcAft>
                <a:spcPct val="0"/>
              </a:spcAft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0713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73C6A"/>
              </a:buClr>
              <a:buSzPct val="11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81063" indent="-2587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93DB"/>
              </a:buClr>
              <a:buSzPct val="11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20775" indent="-2381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5DAF3"/>
              </a:buClr>
              <a:buSzPct val="11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156431C-15B8-4A25-BE2C-77BC952E5556}" type="slidenum">
              <a:rPr lang="en-GB" altLang="en-US" sz="923" b="1" smtClean="0"/>
              <a:pPr/>
              <a:t>‹#›</a:t>
            </a:fld>
            <a:endParaRPr lang="en-GB" altLang="en-US" sz="923" b="1"/>
          </a:p>
        </p:txBody>
      </p:sp>
    </p:spTree>
    <p:extLst>
      <p:ext uri="{BB962C8B-B14F-4D97-AF65-F5344CB8AC3E}">
        <p14:creationId xmlns:p14="http://schemas.microsoft.com/office/powerpoint/2010/main" val="256460979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>
            <a:off x="0" y="6309320"/>
            <a:ext cx="8676456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Rectangle 3"/>
          <p:cNvSpPr txBox="1">
            <a:spLocks noChangeArrowheads="1"/>
          </p:cNvSpPr>
          <p:nvPr userDrawn="1"/>
        </p:nvSpPr>
        <p:spPr>
          <a:xfrm>
            <a:off x="361883" y="6408474"/>
            <a:ext cx="609719" cy="288032"/>
          </a:xfrm>
          <a:prstGeom prst="rect">
            <a:avLst/>
          </a:prstGeom>
        </p:spPr>
        <p:txBody>
          <a:bodyPr wrap="none"/>
          <a:lstStyle>
            <a:lvl1pPr algn="l" rtl="0" eaLnBrk="1" fontAlgn="base" hangingPunct="1">
              <a:spcBef>
                <a:spcPct val="20000"/>
              </a:spcBef>
              <a:spcAft>
                <a:spcPct val="0"/>
              </a:spcAft>
              <a:defRPr sz="2000" b="0" kern="1200">
                <a:solidFill>
                  <a:srgbClr val="004366"/>
                </a:solidFill>
                <a:latin typeface="+mn-lt"/>
                <a:ea typeface="+mn-ea"/>
                <a:cs typeface="+mn-cs"/>
              </a:defRPr>
            </a:lvl1pPr>
            <a:lvl2pPr marL="358775" indent="-357188" algn="l" rtl="0" eaLnBrk="1" fontAlgn="base" hangingPunct="1">
              <a:spcBef>
                <a:spcPct val="20000"/>
              </a:spcBef>
              <a:spcAft>
                <a:spcPct val="0"/>
              </a:spcAft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0713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73C6A"/>
              </a:buClr>
              <a:buSzPct val="11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81063" indent="-2587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93DB"/>
              </a:buClr>
              <a:buSzPct val="11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20775" indent="-2381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5DAF3"/>
              </a:buClr>
              <a:buSzPct val="11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156431C-15B8-4A25-BE2C-77BC952E5556}" type="slidenum">
              <a:rPr lang="en-GB" altLang="en-US" sz="923" b="1" smtClean="0"/>
              <a:pPr/>
              <a:t>‹#›</a:t>
            </a:fld>
            <a:endParaRPr lang="en-GB" altLang="en-US" sz="923" b="1"/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0" y="6309320"/>
            <a:ext cx="8676456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73833" y="2678062"/>
            <a:ext cx="7770577" cy="325137"/>
          </a:xfrm>
          <a:prstGeom prst="rect">
            <a:avLst/>
          </a:prstGeom>
        </p:spPr>
        <p:txBody>
          <a:bodyPr lIns="0" tIns="0" rIns="0" bIns="0"/>
          <a:lstStyle>
            <a:lvl1pPr algn="l" rtl="0" eaLnBrk="1" fontAlgn="base" hangingPunct="1">
              <a:spcBef>
                <a:spcPct val="20000"/>
              </a:spcBef>
              <a:spcAft>
                <a:spcPct val="0"/>
              </a:spcAft>
              <a:defRPr lang="en-GB" altLang="en-US" sz="1477" b="1" kern="1200" dirty="0" smtClean="0">
                <a:solidFill>
                  <a:srgbClr val="00436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altLang="en-US"/>
              <a:t>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73833" y="524998"/>
            <a:ext cx="7770577" cy="67175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lang="en-GB" sz="3323" b="1" kern="1200" dirty="0">
                <a:solidFill>
                  <a:srgbClr val="00436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2" name="Text Placeholder 2"/>
          <p:cNvSpPr>
            <a:spLocks noGrp="1"/>
          </p:cNvSpPr>
          <p:nvPr>
            <p:ph idx="1"/>
          </p:nvPr>
        </p:nvSpPr>
        <p:spPr>
          <a:xfrm>
            <a:off x="473833" y="1196756"/>
            <a:ext cx="7770577" cy="13023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1477"/>
            </a:lvl1pPr>
            <a:lvl3pPr marL="0" indent="-24032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73C6A"/>
              </a:buClr>
              <a:buSzPct val="110000"/>
              <a:buFont typeface="Arial" panose="020B0604020202020204" pitchFamily="34" charset="0"/>
              <a:buChar char="•"/>
              <a:defRPr/>
            </a:lvl3pPr>
            <a:lvl4pPr marL="498474" indent="-23886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93DB"/>
              </a:buClr>
              <a:buSzPct val="110000"/>
              <a:buFont typeface="Arial" panose="020B0604020202020204" pitchFamily="34" charset="0"/>
              <a:buChar char="•"/>
              <a:defRPr/>
            </a:lvl4pPr>
            <a:lvl5pPr marL="697864" indent="-219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5DAF3"/>
              </a:buClr>
              <a:buSzPct val="11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idx="12"/>
          </p:nvPr>
        </p:nvSpPr>
        <p:spPr>
          <a:xfrm>
            <a:off x="473832" y="3003199"/>
            <a:ext cx="7770577" cy="29460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1477"/>
            </a:lvl1pPr>
            <a:lvl3pPr>
              <a:defRPr sz="1477"/>
            </a:lvl3pPr>
            <a:lvl4pPr>
              <a:defRPr sz="1477"/>
            </a:lvl4pPr>
            <a:lvl5pPr>
              <a:defRPr sz="147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31642" y="6356354"/>
            <a:ext cx="6048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defRPr lang="en-GB" altLang="en-US" sz="923" b="1" kern="1200" smtClean="0">
                <a:solidFill>
                  <a:srgbClr val="00436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Code of Practice for Statistics Edition 2.0</a:t>
            </a:r>
            <a:endParaRPr lang="en-GB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452322" y="6357612"/>
            <a:ext cx="122413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23">
                <a:solidFill>
                  <a:srgbClr val="004366"/>
                </a:solidFill>
              </a:defRPr>
            </a:lvl1pPr>
          </a:lstStyle>
          <a:p>
            <a:pPr algn="r"/>
            <a:r>
              <a:rPr lang="en-US"/>
              <a:t>February 2018</a:t>
            </a:r>
            <a:endParaRPr lang="en-GB"/>
          </a:p>
        </p:txBody>
      </p:sp>
      <p:pic>
        <p:nvPicPr>
          <p:cNvPr id="12" name="Picture 11" descr="Office for Statistics Regulation">
            <a:extLst>
              <a:ext uri="{FF2B5EF4-FFF2-40B4-BE49-F238E27FC236}">
                <a16:creationId xmlns:a16="http://schemas.microsoft.com/office/drawing/2014/main" id="{7792D074-19E4-492E-A0AD-71A763DD367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444832"/>
            <a:ext cx="2268000" cy="47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068931"/>
      </p:ext>
    </p:extLst>
  </p:cSld>
  <p:clrMapOvr>
    <a:masterClrMapping/>
  </p:clrMapOvr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,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>
            <a:off x="0" y="6309320"/>
            <a:ext cx="8676456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Rectangle 3"/>
          <p:cNvSpPr txBox="1">
            <a:spLocks noChangeArrowheads="1"/>
          </p:cNvSpPr>
          <p:nvPr userDrawn="1"/>
        </p:nvSpPr>
        <p:spPr>
          <a:xfrm>
            <a:off x="361883" y="6408474"/>
            <a:ext cx="609719" cy="288032"/>
          </a:xfrm>
          <a:prstGeom prst="rect">
            <a:avLst/>
          </a:prstGeom>
        </p:spPr>
        <p:txBody>
          <a:bodyPr wrap="none"/>
          <a:lstStyle>
            <a:lvl1pPr algn="l" rtl="0" eaLnBrk="1" fontAlgn="base" hangingPunct="1">
              <a:spcBef>
                <a:spcPct val="20000"/>
              </a:spcBef>
              <a:spcAft>
                <a:spcPct val="0"/>
              </a:spcAft>
              <a:defRPr sz="2000" b="0" kern="1200">
                <a:solidFill>
                  <a:srgbClr val="004366"/>
                </a:solidFill>
                <a:latin typeface="+mn-lt"/>
                <a:ea typeface="+mn-ea"/>
                <a:cs typeface="+mn-cs"/>
              </a:defRPr>
            </a:lvl1pPr>
            <a:lvl2pPr marL="358775" indent="-357188" algn="l" rtl="0" eaLnBrk="1" fontAlgn="base" hangingPunct="1">
              <a:spcBef>
                <a:spcPct val="20000"/>
              </a:spcBef>
              <a:spcAft>
                <a:spcPct val="0"/>
              </a:spcAft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0713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73C6A"/>
              </a:buClr>
              <a:buSzPct val="11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81063" indent="-2587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93DB"/>
              </a:buClr>
              <a:buSzPct val="11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20775" indent="-2381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5DAF3"/>
              </a:buClr>
              <a:buSzPct val="11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156431C-15B8-4A25-BE2C-77BC952E5556}" type="slidenum">
              <a:rPr lang="en-GB" altLang="en-US" sz="923" b="1" smtClean="0"/>
              <a:pPr/>
              <a:t>‹#›</a:t>
            </a:fld>
            <a:endParaRPr lang="en-GB" altLang="en-US" sz="923" b="1"/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0" y="6309320"/>
            <a:ext cx="8676456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6" name="Picture 15" descr="Office for Statistics Regulation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444832"/>
            <a:ext cx="2268000" cy="475367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34791" y="3322490"/>
            <a:ext cx="7762626" cy="325137"/>
          </a:xfrm>
          <a:prstGeom prst="rect">
            <a:avLst/>
          </a:prstGeom>
        </p:spPr>
        <p:txBody>
          <a:bodyPr lIns="0" tIns="0" rIns="0" bIns="0"/>
          <a:lstStyle>
            <a:lvl1pPr algn="l" rtl="0" eaLnBrk="1" fontAlgn="base" hangingPunct="1">
              <a:spcBef>
                <a:spcPct val="20000"/>
              </a:spcBef>
              <a:spcAft>
                <a:spcPct val="0"/>
              </a:spcAft>
              <a:defRPr lang="en-GB" altLang="en-US" sz="1477" b="1" kern="1200" dirty="0" smtClean="0">
                <a:solidFill>
                  <a:srgbClr val="00436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altLang="en-US"/>
              <a:t>Subtitle</a:t>
            </a:r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534791" y="1334901"/>
            <a:ext cx="7762626" cy="67175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lang="en-GB" sz="3323" b="1" kern="1200" dirty="0">
                <a:solidFill>
                  <a:srgbClr val="00436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5" name="Text Placeholder 2"/>
          <p:cNvSpPr>
            <a:spLocks noGrp="1"/>
          </p:cNvSpPr>
          <p:nvPr>
            <p:ph idx="16"/>
          </p:nvPr>
        </p:nvSpPr>
        <p:spPr>
          <a:xfrm>
            <a:off x="534790" y="3647629"/>
            <a:ext cx="7762628" cy="222964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1477"/>
            </a:lvl1pPr>
            <a:lvl3pPr>
              <a:defRPr sz="1477"/>
            </a:lvl3pPr>
            <a:lvl4pPr>
              <a:defRPr sz="1477"/>
            </a:lvl4pPr>
            <a:lvl5pPr>
              <a:defRPr sz="147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34792" y="2006654"/>
            <a:ext cx="7762627" cy="1134314"/>
          </a:xfrm>
          <a:prstGeom prst="rect">
            <a:avLst/>
          </a:prstGeom>
        </p:spPr>
        <p:txBody>
          <a:bodyPr lIns="0" tIns="0" rIns="0" bIns="0"/>
          <a:lstStyle>
            <a:lvl1pPr>
              <a:defRPr sz="1477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31642" y="6356354"/>
            <a:ext cx="6048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defRPr lang="en-GB" altLang="en-US" sz="923" b="1" kern="1200" smtClean="0">
                <a:solidFill>
                  <a:srgbClr val="00436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Code of Practice for Statistics Edition 2.0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452322" y="6357612"/>
            <a:ext cx="122413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23">
                <a:solidFill>
                  <a:srgbClr val="004366"/>
                </a:solidFill>
              </a:defRPr>
            </a:lvl1pPr>
          </a:lstStyle>
          <a:p>
            <a:pPr algn="r"/>
            <a:r>
              <a:rPr lang="en-US"/>
              <a:t>February 2018</a:t>
            </a:r>
            <a:endParaRPr lang="en-GB"/>
          </a:p>
        </p:txBody>
      </p:sp>
      <p:pic>
        <p:nvPicPr>
          <p:cNvPr id="12" name="Picture 11" descr="UKSA_RGB">
            <a:extLst>
              <a:ext uri="{FF2B5EF4-FFF2-40B4-BE49-F238E27FC236}">
                <a16:creationId xmlns:a16="http://schemas.microsoft.com/office/drawing/2014/main" id="{4121185A-AE52-4E8C-A87B-7991B91AE486}"/>
              </a:ext>
            </a:extLst>
          </p:cNvPr>
          <p:cNvPicPr/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48264" y="418779"/>
            <a:ext cx="1656184" cy="518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78904065"/>
      </p:ext>
    </p:extLst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ogo,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 txBox="1">
            <a:spLocks noChangeArrowheads="1"/>
          </p:cNvSpPr>
          <p:nvPr userDrawn="1"/>
        </p:nvSpPr>
        <p:spPr>
          <a:xfrm>
            <a:off x="361883" y="6504324"/>
            <a:ext cx="609719" cy="288032"/>
          </a:xfrm>
          <a:prstGeom prst="rect">
            <a:avLst/>
          </a:prstGeom>
        </p:spPr>
        <p:txBody>
          <a:bodyPr wrap="none"/>
          <a:lstStyle>
            <a:lvl1pPr algn="l" rtl="0" eaLnBrk="1" fontAlgn="base" hangingPunct="1">
              <a:spcBef>
                <a:spcPct val="20000"/>
              </a:spcBef>
              <a:spcAft>
                <a:spcPct val="0"/>
              </a:spcAft>
              <a:defRPr sz="2000" b="0" kern="1200">
                <a:solidFill>
                  <a:srgbClr val="004366"/>
                </a:solidFill>
                <a:latin typeface="+mn-lt"/>
                <a:ea typeface="+mn-ea"/>
                <a:cs typeface="+mn-cs"/>
              </a:defRPr>
            </a:lvl1pPr>
            <a:lvl2pPr marL="358775" indent="-357188" algn="l" rtl="0" eaLnBrk="1" fontAlgn="base" hangingPunct="1">
              <a:spcBef>
                <a:spcPct val="20000"/>
              </a:spcBef>
              <a:spcAft>
                <a:spcPct val="0"/>
              </a:spcAft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0713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73C6A"/>
              </a:buClr>
              <a:buSzPct val="11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81063" indent="-2587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93DB"/>
              </a:buClr>
              <a:buSzPct val="11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20775" indent="-2381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5DAF3"/>
              </a:buClr>
              <a:buSzPct val="11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altLang="en-US" sz="923" b="1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534790" y="587097"/>
            <a:ext cx="7762626" cy="67175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lang="en-GB" sz="3323" b="1" kern="1200" dirty="0">
                <a:solidFill>
                  <a:srgbClr val="00436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34792" y="1599204"/>
            <a:ext cx="7762627" cy="206928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215" dirty="0" smtClean="0">
                <a:solidFill>
                  <a:srgbClr val="173C6A"/>
                </a:solidFill>
                <a:latin typeface="Arial" panose="020B0604020202020204" pitchFamily="34" charset="0"/>
              </a:defRPr>
            </a:lvl1pPr>
            <a:lvl2pPr>
              <a:defRPr lang="en-US" sz="2215" dirty="0" smtClean="0">
                <a:solidFill>
                  <a:srgbClr val="173C6A"/>
                </a:solidFill>
                <a:latin typeface="Arial" panose="020B0604020202020204" pitchFamily="34" charset="0"/>
              </a:defRPr>
            </a:lvl2pPr>
            <a:lvl3pPr>
              <a:defRPr lang="en-US" sz="2215" dirty="0" smtClean="0">
                <a:solidFill>
                  <a:srgbClr val="173C6A"/>
                </a:solidFill>
                <a:latin typeface="Arial" panose="020B0604020202020204" pitchFamily="34" charset="0"/>
              </a:defRPr>
            </a:lvl3pPr>
            <a:lvl4pPr>
              <a:defRPr lang="en-US" sz="2215" dirty="0" smtClean="0">
                <a:solidFill>
                  <a:srgbClr val="173C6A"/>
                </a:solidFill>
                <a:latin typeface="Arial" panose="020B0604020202020204" pitchFamily="34" charset="0"/>
              </a:defRPr>
            </a:lvl4pPr>
            <a:lvl5pPr>
              <a:defRPr lang="en-GB" sz="2215" dirty="0">
                <a:solidFill>
                  <a:srgbClr val="173C6A"/>
                </a:solidFill>
                <a:latin typeface="Arial" panose="020B0604020202020204" pitchFamily="34" charset="0"/>
              </a:defRPr>
            </a:lvl5pPr>
          </a:lstStyle>
          <a:p>
            <a:pPr marL="165593" lvl="0" indent="-165593">
              <a:buFont typeface="Arial" pitchFamily="34" charset="0"/>
              <a:buChar char="•"/>
            </a:pPr>
            <a:r>
              <a:rPr lang="en-US"/>
              <a:t>Click to edit Master text styles</a:t>
            </a:r>
          </a:p>
          <a:p>
            <a:pPr marL="422041" lvl="1"/>
            <a:r>
              <a:rPr lang="en-US"/>
              <a:t>Second level</a:t>
            </a:r>
          </a:p>
          <a:p>
            <a:pPr marL="844083" lvl="2"/>
            <a:r>
              <a:rPr lang="en-US"/>
              <a:t>Third level</a:t>
            </a:r>
          </a:p>
          <a:p>
            <a:pPr marL="1266124" lvl="3"/>
            <a:r>
              <a:rPr lang="en-US"/>
              <a:t>Fourth level</a:t>
            </a:r>
          </a:p>
          <a:p>
            <a:pPr marL="1688165" lvl="4"/>
            <a:r>
              <a:rPr lang="en-US"/>
              <a:t>Fifth level</a:t>
            </a:r>
            <a:endParaRPr lang="en-GB"/>
          </a:p>
        </p:txBody>
      </p:sp>
      <p:pic>
        <p:nvPicPr>
          <p:cNvPr id="5" name="Picture 4" descr="Office for Statistics Regulation">
            <a:extLst>
              <a:ext uri="{FF2B5EF4-FFF2-40B4-BE49-F238E27FC236}">
                <a16:creationId xmlns:a16="http://schemas.microsoft.com/office/drawing/2014/main" id="{292E8102-E5BD-489C-907E-D87370266A7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175618"/>
            <a:ext cx="2268000" cy="47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430112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ogo,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>
            <a:off x="0" y="6309320"/>
            <a:ext cx="8676456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Rectangle 3"/>
          <p:cNvSpPr txBox="1">
            <a:spLocks noChangeArrowheads="1"/>
          </p:cNvSpPr>
          <p:nvPr userDrawn="1"/>
        </p:nvSpPr>
        <p:spPr>
          <a:xfrm>
            <a:off x="361883" y="6492554"/>
            <a:ext cx="609719" cy="288032"/>
          </a:xfrm>
          <a:prstGeom prst="rect">
            <a:avLst/>
          </a:prstGeom>
        </p:spPr>
        <p:txBody>
          <a:bodyPr wrap="none"/>
          <a:lstStyle>
            <a:lvl1pPr algn="l" rtl="0" eaLnBrk="1" fontAlgn="base" hangingPunct="1">
              <a:spcBef>
                <a:spcPct val="20000"/>
              </a:spcBef>
              <a:spcAft>
                <a:spcPct val="0"/>
              </a:spcAft>
              <a:defRPr sz="2000" b="0" kern="1200">
                <a:solidFill>
                  <a:srgbClr val="004366"/>
                </a:solidFill>
                <a:latin typeface="+mn-lt"/>
                <a:ea typeface="+mn-ea"/>
                <a:cs typeface="+mn-cs"/>
              </a:defRPr>
            </a:lvl1pPr>
            <a:lvl2pPr marL="358775" indent="-357188" algn="l" rtl="0" eaLnBrk="1" fontAlgn="base" hangingPunct="1">
              <a:spcBef>
                <a:spcPct val="20000"/>
              </a:spcBef>
              <a:spcAft>
                <a:spcPct val="0"/>
              </a:spcAft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0713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73C6A"/>
              </a:buClr>
              <a:buSzPct val="11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81063" indent="-2587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93DB"/>
              </a:buClr>
              <a:buSzPct val="11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20775" indent="-2381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5DAF3"/>
              </a:buClr>
              <a:buSzPct val="11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altLang="en-US" sz="923" b="1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539552" y="404668"/>
            <a:ext cx="7762626" cy="67175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lang="en-GB" sz="3323" b="1" kern="1200" dirty="0">
                <a:solidFill>
                  <a:srgbClr val="00436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0" y="6093296"/>
            <a:ext cx="9144000" cy="2880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4408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1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657075"/>
      </p:ext>
    </p:extLst>
  </p:cSld>
  <p:clrMapOvr>
    <a:masterClrMapping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ogo,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>
            <a:off x="0" y="6309320"/>
            <a:ext cx="8676456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Rectangle 3"/>
          <p:cNvSpPr txBox="1">
            <a:spLocks noChangeArrowheads="1"/>
          </p:cNvSpPr>
          <p:nvPr userDrawn="1"/>
        </p:nvSpPr>
        <p:spPr>
          <a:xfrm>
            <a:off x="361883" y="6408474"/>
            <a:ext cx="609719" cy="288032"/>
          </a:xfrm>
          <a:prstGeom prst="rect">
            <a:avLst/>
          </a:prstGeom>
        </p:spPr>
        <p:txBody>
          <a:bodyPr wrap="none"/>
          <a:lstStyle>
            <a:lvl1pPr algn="l" rtl="0" eaLnBrk="1" fontAlgn="base" hangingPunct="1">
              <a:spcBef>
                <a:spcPct val="20000"/>
              </a:spcBef>
              <a:spcAft>
                <a:spcPct val="0"/>
              </a:spcAft>
              <a:defRPr sz="2000" b="0" kern="1200">
                <a:solidFill>
                  <a:srgbClr val="004366"/>
                </a:solidFill>
                <a:latin typeface="+mn-lt"/>
                <a:ea typeface="+mn-ea"/>
                <a:cs typeface="+mn-cs"/>
              </a:defRPr>
            </a:lvl1pPr>
            <a:lvl2pPr marL="358775" indent="-357188" algn="l" rtl="0" eaLnBrk="1" fontAlgn="base" hangingPunct="1">
              <a:spcBef>
                <a:spcPct val="20000"/>
              </a:spcBef>
              <a:spcAft>
                <a:spcPct val="0"/>
              </a:spcAft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0713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73C6A"/>
              </a:buClr>
              <a:buSzPct val="11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81063" indent="-2587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93DB"/>
              </a:buClr>
              <a:buSzPct val="11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20775" indent="-2381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5DAF3"/>
              </a:buClr>
              <a:buSzPct val="11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156431C-15B8-4A25-BE2C-77BC952E5556}" type="slidenum">
              <a:rPr lang="en-GB" altLang="en-US" sz="923" b="1" smtClean="0"/>
              <a:pPr/>
              <a:t>‹#›</a:t>
            </a:fld>
            <a:endParaRPr lang="en-GB" altLang="en-US" sz="923" b="1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539552" y="404668"/>
            <a:ext cx="7762626" cy="67175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lang="en-GB" sz="3323" b="1" kern="1200" dirty="0">
                <a:solidFill>
                  <a:srgbClr val="00436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0" y="6093296"/>
            <a:ext cx="9144000" cy="2880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4408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1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7A407A3-4C22-41F5-94FB-2B865EDD06A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1243" y="1386649"/>
            <a:ext cx="8185214" cy="456263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1477"/>
            </a:lvl1pPr>
          </a:lstStyle>
          <a:p>
            <a:pPr lvl="0"/>
            <a:r>
              <a:rPr lang="en-US"/>
              <a:t>Text frame</a:t>
            </a:r>
          </a:p>
        </p:txBody>
      </p:sp>
    </p:spTree>
    <p:extLst>
      <p:ext uri="{BB962C8B-B14F-4D97-AF65-F5344CB8AC3E}">
        <p14:creationId xmlns:p14="http://schemas.microsoft.com/office/powerpoint/2010/main" val="3941321450"/>
      </p:ext>
    </p:extLst>
  </p:cSld>
  <p:clrMapOvr>
    <a:masterClrMapping/>
  </p:clrMapOvr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>
            <a:off x="0" y="6309320"/>
            <a:ext cx="8676456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Rectangle 3"/>
          <p:cNvSpPr txBox="1">
            <a:spLocks noChangeArrowheads="1"/>
          </p:cNvSpPr>
          <p:nvPr userDrawn="1"/>
        </p:nvSpPr>
        <p:spPr>
          <a:xfrm>
            <a:off x="361883" y="6408474"/>
            <a:ext cx="609719" cy="288032"/>
          </a:xfrm>
          <a:prstGeom prst="rect">
            <a:avLst/>
          </a:prstGeom>
        </p:spPr>
        <p:txBody>
          <a:bodyPr wrap="none"/>
          <a:lstStyle>
            <a:lvl1pPr algn="l" rtl="0" eaLnBrk="1" fontAlgn="base" hangingPunct="1">
              <a:spcBef>
                <a:spcPct val="20000"/>
              </a:spcBef>
              <a:spcAft>
                <a:spcPct val="0"/>
              </a:spcAft>
              <a:defRPr sz="2000" b="0" kern="1200">
                <a:solidFill>
                  <a:srgbClr val="004366"/>
                </a:solidFill>
                <a:latin typeface="+mn-lt"/>
                <a:ea typeface="+mn-ea"/>
                <a:cs typeface="+mn-cs"/>
              </a:defRPr>
            </a:lvl1pPr>
            <a:lvl2pPr marL="358775" indent="-357188" algn="l" rtl="0" eaLnBrk="1" fontAlgn="base" hangingPunct="1">
              <a:spcBef>
                <a:spcPct val="20000"/>
              </a:spcBef>
              <a:spcAft>
                <a:spcPct val="0"/>
              </a:spcAft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0713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73C6A"/>
              </a:buClr>
              <a:buSzPct val="11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81063" indent="-2587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93DB"/>
              </a:buClr>
              <a:buSzPct val="11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20775" indent="-2381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5DAF3"/>
              </a:buClr>
              <a:buSzPct val="11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156431C-15B8-4A25-BE2C-77BC952E5556}" type="slidenum">
              <a:rPr lang="en-GB" altLang="en-US" sz="923" b="1" smtClean="0"/>
              <a:pPr/>
              <a:t>‹#›</a:t>
            </a:fld>
            <a:endParaRPr lang="en-GB" altLang="en-US" sz="923" b="1"/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0" y="6309320"/>
            <a:ext cx="8676456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91244" y="525005"/>
            <a:ext cx="7770577" cy="671748"/>
          </a:xfrm>
          <a:prstGeom prst="rect">
            <a:avLst/>
          </a:prstGeom>
        </p:spPr>
        <p:txBody>
          <a:bodyPr lIns="0" tIns="0" rIns="0" bIns="0"/>
          <a:lstStyle>
            <a:lvl1pPr algn="l" rtl="0" eaLnBrk="1" fontAlgn="base" hangingPunct="1">
              <a:spcBef>
                <a:spcPct val="20000"/>
              </a:spcBef>
              <a:spcAft>
                <a:spcPct val="0"/>
              </a:spcAft>
              <a:defRPr lang="en-GB" sz="3323" b="1" kern="1200" dirty="0">
                <a:solidFill>
                  <a:srgbClr val="00436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altLang="en-US" sz="3323" b="1"/>
              <a:t>Title – Arial 36pt Bold</a:t>
            </a:r>
            <a:endParaRPr lang="en-GB"/>
          </a:p>
        </p:txBody>
      </p:sp>
      <p:sp>
        <p:nvSpPr>
          <p:cNvPr id="10" name="Text Placeholder 2"/>
          <p:cNvSpPr>
            <a:spLocks noGrp="1"/>
          </p:cNvSpPr>
          <p:nvPr>
            <p:ph idx="1" hasCustomPrompt="1"/>
          </p:nvPr>
        </p:nvSpPr>
        <p:spPr>
          <a:xfrm>
            <a:off x="491244" y="1386649"/>
            <a:ext cx="3648711" cy="456263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1477"/>
            </a:lvl1pPr>
          </a:lstStyle>
          <a:p>
            <a:pPr lvl="0"/>
            <a:r>
              <a:rPr lang="en-US"/>
              <a:t>Text frame</a:t>
            </a:r>
          </a:p>
        </p:txBody>
      </p:sp>
    </p:spTree>
    <p:extLst>
      <p:ext uri="{BB962C8B-B14F-4D97-AF65-F5344CB8AC3E}">
        <p14:creationId xmlns:p14="http://schemas.microsoft.com/office/powerpoint/2010/main" val="4078527181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1340768"/>
            <a:ext cx="9144000" cy="5517232"/>
          </a:xfrm>
          <a:prstGeom prst="rect">
            <a:avLst/>
          </a:prstGeom>
          <a:solidFill>
            <a:srgbClr val="004366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4408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21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978337" y="3475465"/>
            <a:ext cx="7558088" cy="719137"/>
          </a:xfrm>
          <a:prstGeom prst="rect">
            <a:avLst/>
          </a:prstGeom>
        </p:spPr>
        <p:txBody>
          <a:bodyPr wrap="none"/>
          <a:lstStyle>
            <a:lvl1pPr>
              <a:defRPr sz="2954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altLang="en-US" noProof="0"/>
              <a:t>Thank you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455847"/>
            <a:ext cx="2268000" cy="475367"/>
          </a:xfrm>
          <a:prstGeom prst="rect">
            <a:avLst/>
          </a:prstGeom>
        </p:spPr>
      </p:pic>
      <p:pic>
        <p:nvPicPr>
          <p:cNvPr id="6" name="Picture 5" descr="UKSA_RGB">
            <a:extLst>
              <a:ext uri="{FF2B5EF4-FFF2-40B4-BE49-F238E27FC236}">
                <a16:creationId xmlns:a16="http://schemas.microsoft.com/office/drawing/2014/main" id="{61BEA3F1-E24B-47C2-AE4C-229563F6B86A}"/>
              </a:ext>
            </a:extLst>
          </p:cNvPr>
          <p:cNvPicPr/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48264" y="418779"/>
            <a:ext cx="1656184" cy="518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85929431"/>
      </p:ext>
    </p:extLst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628651" y="365129"/>
            <a:ext cx="7886700" cy="13255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5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94EEB9E8-5600-4422-908F-D851003B2C1A}"/>
              </a:ext>
            </a:extLst>
          </p:cNvPr>
          <p:cNvPicPr>
            <a:picLocks/>
          </p:cNvPicPr>
          <p:nvPr userDrawn="1"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13" y="6417572"/>
            <a:ext cx="9141388" cy="44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629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GB" sz="3323" b="1" kern="1200" dirty="0">
          <a:solidFill>
            <a:srgbClr val="004366"/>
          </a:solidFill>
          <a:latin typeface="+mn-lt"/>
          <a:ea typeface="+mn-ea"/>
          <a:cs typeface="+mn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585" b="1">
          <a:solidFill>
            <a:schemeClr val="tx1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585" b="1">
          <a:solidFill>
            <a:schemeClr val="tx1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585" b="1">
          <a:solidFill>
            <a:schemeClr val="tx1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585" b="1">
          <a:solidFill>
            <a:schemeClr val="tx1"/>
          </a:solidFill>
          <a:latin typeface="Arial" panose="020B0604020202020204" pitchFamily="34" charset="0"/>
        </a:defRPr>
      </a:lvl5pPr>
      <a:lvl6pPr marL="422041" algn="l" rtl="0" eaLnBrk="1" fontAlgn="base" hangingPunct="1">
        <a:spcBef>
          <a:spcPct val="0"/>
        </a:spcBef>
        <a:spcAft>
          <a:spcPct val="0"/>
        </a:spcAft>
        <a:defRPr sz="2585" b="1">
          <a:solidFill>
            <a:schemeClr val="tx1"/>
          </a:solidFill>
          <a:latin typeface="Arial" panose="020B0604020202020204" pitchFamily="34" charset="0"/>
        </a:defRPr>
      </a:lvl6pPr>
      <a:lvl7pPr marL="844083" algn="l" rtl="0" eaLnBrk="1" fontAlgn="base" hangingPunct="1">
        <a:spcBef>
          <a:spcPct val="0"/>
        </a:spcBef>
        <a:spcAft>
          <a:spcPct val="0"/>
        </a:spcAft>
        <a:defRPr sz="2585" b="1">
          <a:solidFill>
            <a:schemeClr val="tx1"/>
          </a:solidFill>
          <a:latin typeface="Arial" panose="020B0604020202020204" pitchFamily="34" charset="0"/>
        </a:defRPr>
      </a:lvl7pPr>
      <a:lvl8pPr marL="1266124" algn="l" rtl="0" eaLnBrk="1" fontAlgn="base" hangingPunct="1">
        <a:spcBef>
          <a:spcPct val="0"/>
        </a:spcBef>
        <a:spcAft>
          <a:spcPct val="0"/>
        </a:spcAft>
        <a:defRPr sz="2585" b="1">
          <a:solidFill>
            <a:schemeClr val="tx1"/>
          </a:solidFill>
          <a:latin typeface="Arial" panose="020B0604020202020204" pitchFamily="34" charset="0"/>
        </a:defRPr>
      </a:lvl8pPr>
      <a:lvl9pPr marL="1688165" algn="l" rtl="0" eaLnBrk="1" fontAlgn="base" hangingPunct="1">
        <a:spcBef>
          <a:spcPct val="0"/>
        </a:spcBef>
        <a:spcAft>
          <a:spcPct val="0"/>
        </a:spcAft>
        <a:defRPr sz="2585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algn="l" rtl="0" eaLnBrk="1" fontAlgn="base" hangingPunct="1">
        <a:spcBef>
          <a:spcPct val="20000"/>
        </a:spcBef>
        <a:spcAft>
          <a:spcPct val="0"/>
        </a:spcAft>
        <a:defRPr sz="1662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40329" algn="l" rtl="0" eaLnBrk="1" fontAlgn="base" hangingPunct="1">
        <a:spcBef>
          <a:spcPct val="20000"/>
        </a:spcBef>
        <a:spcAft>
          <a:spcPct val="0"/>
        </a:spcAft>
        <a:buFontTx/>
        <a:buNone/>
        <a:defRPr lang="en-US" sz="1477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498474" indent="-238864" algn="l" rtl="0" eaLnBrk="1" fontAlgn="base" hangingPunct="1">
        <a:spcBef>
          <a:spcPct val="20000"/>
        </a:spcBef>
        <a:spcAft>
          <a:spcPct val="0"/>
        </a:spcAft>
        <a:buClr>
          <a:srgbClr val="173C6A"/>
        </a:buClr>
        <a:buSzPct val="110000"/>
        <a:buFont typeface="Arial" panose="020B0604020202020204" pitchFamily="34" charset="0"/>
        <a:buChar char="•"/>
        <a:defRPr lang="en-US" sz="1477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697864" indent="-219813" algn="l" rtl="0" eaLnBrk="1" fontAlgn="base" hangingPunct="1">
        <a:spcBef>
          <a:spcPct val="20000"/>
        </a:spcBef>
        <a:spcAft>
          <a:spcPct val="0"/>
        </a:spcAft>
        <a:buClr>
          <a:srgbClr val="5793DB"/>
        </a:buClr>
        <a:buSzPct val="110000"/>
        <a:buFont typeface="Arial" panose="020B0604020202020204" pitchFamily="34" charset="0"/>
        <a:buChar char="•"/>
        <a:defRPr lang="en-US" sz="1477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697864" indent="-219813" algn="l" rtl="0" eaLnBrk="1" fontAlgn="base" hangingPunct="1">
        <a:spcBef>
          <a:spcPct val="20000"/>
        </a:spcBef>
        <a:spcAft>
          <a:spcPct val="0"/>
        </a:spcAft>
        <a:buClr>
          <a:srgbClr val="C5DAF3"/>
        </a:buClr>
        <a:buSzPct val="110000"/>
        <a:buFont typeface="Arial" panose="020B0604020202020204" pitchFamily="34" charset="0"/>
        <a:buChar char="•"/>
        <a:defRPr lang="en-US" sz="1477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sr.statisticsauthority.gov.uk/publication/reproducible-analytical-pipelines-overcoming-barriers-to-adoption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osr.statisticsauthority.gov.uk/regulating-artificial-intelligence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936763" y="2132856"/>
            <a:ext cx="7270473" cy="863798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GB" sz="5400"/>
              <a:t>Strengthening the Quality of HMRC Statistics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r"/>
            <a:r>
              <a:rPr lang="en-GB" sz="1800" i="1" dirty="0"/>
              <a:t>Chris Davies, Office for Statistics Regulation</a:t>
            </a:r>
            <a:endParaRPr lang="en-US" i="1" dirty="0"/>
          </a:p>
          <a:p>
            <a:pPr algn="r"/>
            <a:r>
              <a:rPr lang="en-GB" sz="1800" i="1" dirty="0"/>
              <a:t>UK Statistics Authority</a:t>
            </a:r>
            <a:endParaRPr lang="en-US" i="1" dirty="0">
              <a:cs typeface="Arial"/>
            </a:endParaRPr>
          </a:p>
          <a:p>
            <a:pPr algn="r"/>
            <a:r>
              <a:rPr lang="en-GB" sz="1800" i="1" dirty="0">
                <a:cs typeface="Arial"/>
              </a:rPr>
              <a:t>September 2021</a:t>
            </a:r>
          </a:p>
        </p:txBody>
      </p:sp>
    </p:spTree>
    <p:extLst>
      <p:ext uri="{BB962C8B-B14F-4D97-AF65-F5344CB8AC3E}">
        <p14:creationId xmlns:p14="http://schemas.microsoft.com/office/powerpoint/2010/main" val="3872524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936763" y="2132856"/>
            <a:ext cx="7270473" cy="863798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GB" sz="5400"/>
              <a:t>Strengthening the Quality of HMRC Statistics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r"/>
            <a:r>
              <a:rPr lang="en-GB" sz="1800" i="1" dirty="0"/>
              <a:t>Chris Davies, Office for Statistics Regulation</a:t>
            </a:r>
            <a:endParaRPr lang="en-US" i="1" dirty="0"/>
          </a:p>
          <a:p>
            <a:pPr algn="r"/>
            <a:r>
              <a:rPr lang="en-GB" sz="1800" i="1" dirty="0"/>
              <a:t>UK Statistics Authority</a:t>
            </a:r>
            <a:endParaRPr lang="en-US" i="1" dirty="0">
              <a:cs typeface="Arial"/>
            </a:endParaRPr>
          </a:p>
          <a:p>
            <a:pPr algn="r"/>
            <a:r>
              <a:rPr lang="en-GB" sz="1800" i="1" dirty="0">
                <a:cs typeface="Arial"/>
              </a:rPr>
              <a:t>September 2021</a:t>
            </a:r>
          </a:p>
        </p:txBody>
      </p:sp>
    </p:spTree>
    <p:extLst>
      <p:ext uri="{BB962C8B-B14F-4D97-AF65-F5344CB8AC3E}">
        <p14:creationId xmlns:p14="http://schemas.microsoft.com/office/powerpoint/2010/main" val="3293859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936763" y="2132856"/>
            <a:ext cx="7270473" cy="863798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GB" sz="5400">
                <a:cs typeface="Arial"/>
              </a:rPr>
              <a:t>Annex</a:t>
            </a:r>
          </a:p>
        </p:txBody>
      </p:sp>
    </p:spTree>
    <p:extLst>
      <p:ext uri="{BB962C8B-B14F-4D97-AF65-F5344CB8AC3E}">
        <p14:creationId xmlns:p14="http://schemas.microsoft.com/office/powerpoint/2010/main" val="3494396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E39C-D375-4BE5-9437-79A58478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927" y="774987"/>
            <a:ext cx="7407723" cy="703072"/>
          </a:xfrm>
        </p:spPr>
        <p:txBody>
          <a:bodyPr>
            <a:normAutofit/>
          </a:bodyPr>
          <a:lstStyle/>
          <a:p>
            <a:endParaRPr lang="en-GB" sz="3300" b="0">
              <a:cs typeface="Arial"/>
            </a:endParaRPr>
          </a:p>
          <a:p>
            <a:endParaRPr lang="en-GB" sz="3300">
              <a:cs typeface="Arial"/>
            </a:endParaRPr>
          </a:p>
        </p:txBody>
      </p:sp>
      <p:pic>
        <p:nvPicPr>
          <p:cNvPr id="5" name="Picture 5" descr="A picture containing bird&#10;&#10;Description automatically generated">
            <a:extLst>
              <a:ext uri="{FF2B5EF4-FFF2-40B4-BE49-F238E27FC236}">
                <a16:creationId xmlns:a16="http://schemas.microsoft.com/office/drawing/2014/main" id="{BF2B140B-2762-4FE6-8682-24F73A5A9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19" y="1416233"/>
            <a:ext cx="7805802" cy="1781288"/>
          </a:xfrm>
          <a:prstGeom prst="rect">
            <a:avLst/>
          </a:prstGeom>
        </p:spPr>
      </p:pic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610217F-3F21-4010-BE4D-CA85B4106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83" y="2372078"/>
            <a:ext cx="8369472" cy="3272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842D9E-A63F-4B39-9481-762AC95CD984}"/>
              </a:ext>
            </a:extLst>
          </p:cNvPr>
          <p:cNvSpPr txBox="1"/>
          <p:nvPr/>
        </p:nvSpPr>
        <p:spPr bwMode="auto">
          <a:xfrm>
            <a:off x="1060537" y="862208"/>
            <a:ext cx="5130564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b="1">
                <a:solidFill>
                  <a:srgbClr val="004366"/>
                </a:solidFill>
                <a:cs typeface="Arial"/>
              </a:rPr>
              <a:t>What did we find</a:t>
            </a:r>
            <a:endParaRPr lang="en-GB" sz="3200" b="1" dirty="0">
              <a:solidFill>
                <a:srgbClr val="004366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7828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67CC0-ED37-4BD7-88A7-7FBCDA6C4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872" y="670604"/>
            <a:ext cx="7762626" cy="671757"/>
          </a:xfrm>
        </p:spPr>
        <p:txBody>
          <a:bodyPr>
            <a:normAutofit/>
          </a:bodyPr>
          <a:lstStyle/>
          <a:p>
            <a:r>
              <a:rPr lang="en-GB" sz="3300">
                <a:ea typeface="+mn-lt"/>
                <a:cs typeface="+mn-lt"/>
              </a:rPr>
              <a:t>What did we find</a:t>
            </a:r>
            <a:endParaRPr lang="en-GB" sz="3300" b="0">
              <a:ea typeface="+mn-lt"/>
              <a:cs typeface="+mn-lt"/>
            </a:endParaRPr>
          </a:p>
          <a:p>
            <a:endParaRPr lang="en-GB" sz="3300">
              <a:cs typeface="Arial"/>
            </a:endParaRPr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C58AC6A-53B2-4C60-BC81-1C4B5ED63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19" y="1160629"/>
            <a:ext cx="7638786" cy="510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883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CB92F58-F202-4701-8696-65B3CC095776}"/>
              </a:ext>
            </a:extLst>
          </p:cNvPr>
          <p:cNvSpPr/>
          <p:nvPr/>
        </p:nvSpPr>
        <p:spPr>
          <a:xfrm>
            <a:off x="810906" y="1025620"/>
            <a:ext cx="7708250" cy="646331"/>
          </a:xfrm>
          <a:prstGeom prst="rect">
            <a:avLst/>
          </a:prstGeom>
          <a:solidFill>
            <a:srgbClr val="003D59"/>
          </a:solidFill>
          <a:ln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3600" b="1">
                <a:solidFill>
                  <a:schemeClr val="bg1"/>
                </a:solidFill>
              </a:rPr>
              <a:t>Who we are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618DDB-CB4E-476B-9060-939F9ECAB789}"/>
              </a:ext>
            </a:extLst>
          </p:cNvPr>
          <p:cNvSpPr/>
          <p:nvPr/>
        </p:nvSpPr>
        <p:spPr bwMode="auto">
          <a:xfrm>
            <a:off x="3356476" y="2788526"/>
            <a:ext cx="457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9960BE7A-231C-405B-9B61-ED61A8D0C9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94A29A5E-3A91-4564-AE18-08E1F7BD0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536" y="2038152"/>
            <a:ext cx="7756813" cy="39636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973056-42FA-4E5E-B682-0AA480AEFE2F}"/>
              </a:ext>
            </a:extLst>
          </p:cNvPr>
          <p:cNvSpPr txBox="1"/>
          <p:nvPr/>
        </p:nvSpPr>
        <p:spPr bwMode="auto">
          <a:xfrm>
            <a:off x="1200151" y="2434072"/>
            <a:ext cx="7317919" cy="3939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400" b="1" dirty="0">
                <a:solidFill>
                  <a:srgbClr val="BBBD33"/>
                </a:solidFill>
              </a:rPr>
              <a:t>The regulatory arm of the UK Statistics Authority</a:t>
            </a:r>
            <a:endParaRPr lang="en-US" sz="24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GB" sz="2400" dirty="0"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en-GB" sz="2400" b="1" dirty="0">
                <a:solidFill>
                  <a:schemeClr val="bg1">
                    <a:lumMod val="50000"/>
                  </a:schemeClr>
                </a:solidFill>
              </a:rPr>
              <a:t>Promote and safeguard the production and publication of official statistics</a:t>
            </a:r>
            <a:endParaRPr lang="en-GB" sz="2400" b="1" dirty="0">
              <a:solidFill>
                <a:schemeClr val="bg1">
                  <a:lumMod val="50000"/>
                </a:schemeClr>
              </a:solidFill>
              <a:cs typeface="Arial"/>
            </a:endParaRPr>
          </a:p>
          <a:p>
            <a:pPr marL="342900" indent="-342900">
              <a:buFont typeface="Arial"/>
              <a:buChar char="•"/>
            </a:pPr>
            <a:endParaRPr lang="en-GB" sz="2400" b="1" dirty="0">
              <a:solidFill>
                <a:srgbClr val="4C7681"/>
              </a:solidFill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en-GB" sz="2400" b="1" dirty="0">
                <a:solidFill>
                  <a:srgbClr val="4C7681"/>
                </a:solidFill>
              </a:rPr>
              <a:t>Do not produce statistics and are separate from the Office for National Statistics (ONS)</a:t>
            </a:r>
          </a:p>
          <a:p>
            <a:pPr marL="342900" indent="-342900">
              <a:buFont typeface="Arial"/>
              <a:buChar char="•"/>
            </a:pPr>
            <a:endParaRPr lang="en-GB" sz="2400" b="1" dirty="0">
              <a:solidFill>
                <a:srgbClr val="4C7681"/>
              </a:solidFill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GB" sz="16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5902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8618DDB-CB4E-476B-9060-939F9ECAB789}"/>
              </a:ext>
            </a:extLst>
          </p:cNvPr>
          <p:cNvSpPr/>
          <p:nvPr/>
        </p:nvSpPr>
        <p:spPr bwMode="auto">
          <a:xfrm>
            <a:off x="1439186" y="2830664"/>
            <a:ext cx="457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1AD8054C-ACB6-4B4C-85AD-9677CCCC8079}"/>
              </a:ext>
            </a:extLst>
          </p:cNvPr>
          <p:cNvSpPr txBox="1">
            <a:spLocks/>
          </p:cNvSpPr>
          <p:nvPr/>
        </p:nvSpPr>
        <p:spPr>
          <a:xfrm>
            <a:off x="647564" y="1892830"/>
            <a:ext cx="7848872" cy="294362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667" dirty="0">
                <a:solidFill>
                  <a:srgbClr val="003D59"/>
                </a:solidFill>
                <a:latin typeface="+mj-lt"/>
                <a:ea typeface="+mj-ea"/>
                <a:cs typeface="+mj-cs"/>
              </a:rPr>
              <a:t>Our vision is that statistics serve the </a:t>
            </a:r>
            <a:r>
              <a:rPr lang="en-US" sz="4667" b="1" dirty="0">
                <a:solidFill>
                  <a:srgbClr val="003D59"/>
                </a:solidFill>
                <a:latin typeface="+mj-lt"/>
                <a:ea typeface="+mj-ea"/>
                <a:cs typeface="+mj-cs"/>
              </a:rPr>
              <a:t>public good </a:t>
            </a:r>
          </a:p>
          <a:p>
            <a:pPr marL="0" indent="0" algn="ctr">
              <a:buNone/>
            </a:pPr>
            <a:endParaRPr lang="en-US" sz="4667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2533" dirty="0">
                <a:solidFill>
                  <a:srgbClr val="003D59"/>
                </a:solidFill>
                <a:latin typeface="+mj-lt"/>
                <a:ea typeface="+mj-ea"/>
                <a:cs typeface="+mj-cs"/>
              </a:rPr>
              <a:t>In a world of abundant data, we want people to have confidence in statistics produced by the public sector</a:t>
            </a:r>
          </a:p>
          <a:p>
            <a:pPr marL="0" indent="0" algn="ctr">
              <a:buNone/>
            </a:pPr>
            <a:endParaRPr lang="en-GB" sz="2533" dirty="0">
              <a:solidFill>
                <a:srgbClr val="003D59"/>
              </a:solidFill>
              <a:latin typeface="+mj-lt"/>
              <a:ea typeface="+mj-ea"/>
              <a:cs typeface="+mj-cs"/>
            </a:endParaRPr>
          </a:p>
          <a:p>
            <a:pPr lvl="1" algn="ctr"/>
            <a:endParaRPr lang="en-GB" sz="3200" dirty="0"/>
          </a:p>
          <a:p>
            <a:pPr lvl="3" algn="ctr"/>
            <a:endParaRPr lang="en-GB" sz="2133" dirty="0"/>
          </a:p>
          <a:p>
            <a:pPr lvl="1" algn="ctr"/>
            <a:endParaRPr lang="en-GB" sz="3200" dirty="0"/>
          </a:p>
          <a:p>
            <a:pPr marL="457189" lvl="1" indent="0" algn="ctr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899260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8618DDB-CB4E-476B-9060-939F9ECAB789}"/>
              </a:ext>
            </a:extLst>
          </p:cNvPr>
          <p:cNvSpPr/>
          <p:nvPr/>
        </p:nvSpPr>
        <p:spPr bwMode="auto">
          <a:xfrm>
            <a:off x="1439186" y="2830664"/>
            <a:ext cx="457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841E70-1B95-4814-8940-55B9C4310351}"/>
              </a:ext>
            </a:extLst>
          </p:cNvPr>
          <p:cNvSpPr/>
          <p:nvPr/>
        </p:nvSpPr>
        <p:spPr>
          <a:xfrm>
            <a:off x="810906" y="1025620"/>
            <a:ext cx="7708250" cy="646331"/>
          </a:xfrm>
          <a:prstGeom prst="rect">
            <a:avLst/>
          </a:prstGeom>
          <a:solidFill>
            <a:srgbClr val="003D59"/>
          </a:solidFill>
          <a:ln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3600" b="1">
                <a:solidFill>
                  <a:schemeClr val="bg1"/>
                </a:solidFill>
              </a:rPr>
              <a:t>Our role</a:t>
            </a:r>
            <a:endParaRPr lang="en-US" sz="3600">
              <a:solidFill>
                <a:schemeClr val="bg1"/>
              </a:solidFill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70672BC1-16F5-449E-A15E-958B101668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94" y="1471334"/>
            <a:ext cx="4824059" cy="51452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9BF7FA-1445-4AEB-9C70-C2F215DE254F}"/>
              </a:ext>
            </a:extLst>
          </p:cNvPr>
          <p:cNvSpPr txBox="1"/>
          <p:nvPr/>
        </p:nvSpPr>
        <p:spPr bwMode="auto">
          <a:xfrm>
            <a:off x="5310130" y="2324561"/>
            <a:ext cx="3369510" cy="30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GB" sz="2000" dirty="0"/>
          </a:p>
          <a:p>
            <a:r>
              <a:rPr lang="en-GB" sz="2000" dirty="0"/>
              <a:t>Advocate the use of quality assurance tools such as </a:t>
            </a:r>
            <a:r>
              <a:rPr lang="en-GB" sz="2000" dirty="0">
                <a:hlinkClick r:id="rId3"/>
              </a:rPr>
              <a:t>Reproducible Analytical Pipelines</a:t>
            </a:r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Regulation of </a:t>
            </a:r>
            <a:r>
              <a:rPr lang="en-GB" sz="2000" dirty="0">
                <a:hlinkClick r:id="rId4"/>
              </a:rPr>
              <a:t>Artificial Intelligence and Data Science</a:t>
            </a:r>
            <a:endParaRPr lang="en-GB" sz="20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740038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B617EC9-0994-4AF1-AF17-1665E2743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267" y="1221586"/>
            <a:ext cx="7762626" cy="594787"/>
          </a:xfrm>
        </p:spPr>
        <p:txBody>
          <a:bodyPr>
            <a:normAutofit/>
          </a:bodyPr>
          <a:lstStyle/>
          <a:p>
            <a:r>
              <a:rPr lang="en-GB" sz="2800"/>
              <a:t>The review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374D7F-D139-4BE2-8814-D1EC5EE8DB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16078" y="2018664"/>
            <a:ext cx="7762627" cy="4091417"/>
          </a:xfrm>
        </p:spPr>
        <p:txBody>
          <a:bodyPr vert="horz" lIns="0" tIns="0" rIns="0" bIns="0" rtlCol="0" anchor="t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800" dirty="0"/>
              <a:t>In September 2019, </a:t>
            </a:r>
            <a:r>
              <a:rPr lang="en-GB" sz="1800" b="1" dirty="0"/>
              <a:t>HMRC invited OSR </a:t>
            </a:r>
            <a:r>
              <a:rPr lang="en-GB" sz="1800" dirty="0"/>
              <a:t>to carry out a review of the principles and processes underpinning the quality of HMRC’s official statistics. </a:t>
            </a:r>
            <a:endParaRPr lang="en-GB" sz="180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180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800" dirty="0"/>
              <a:t>This review was proactively initiated after</a:t>
            </a:r>
            <a:r>
              <a:rPr lang="en-GB" sz="1800" b="1" dirty="0"/>
              <a:t> HMRC identified a significant error in published Corporation Tax receipt statistics</a:t>
            </a:r>
            <a:r>
              <a:rPr lang="en-GB" sz="1800" dirty="0"/>
              <a:t>, between 2011 to 2019. Revised receipts figures were £4bn lower than previously published in 2018/19.</a:t>
            </a:r>
            <a:endParaRPr lang="en-GB" sz="1800" dirty="0">
              <a:cs typeface="Arial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800" dirty="0"/>
              <a:t>The report was published in April 2020.</a:t>
            </a:r>
            <a:endParaRPr lang="en-GB" sz="1800" dirty="0">
              <a:cs typeface="Arial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9F4D9D-5DDB-430B-A45F-912128330D0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r"/>
            <a:r>
              <a:rPr lang="en-US"/>
              <a:t>July 2020</a:t>
            </a:r>
            <a:endParaRPr lang="en-GB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2CC6CB1A-FBDB-441D-A08A-F1FA78C021F2}"/>
              </a:ext>
            </a:extLst>
          </p:cNvPr>
          <p:cNvSpPr txBox="1">
            <a:spLocks/>
          </p:cNvSpPr>
          <p:nvPr/>
        </p:nvSpPr>
        <p:spPr>
          <a:xfrm>
            <a:off x="534788" y="5293310"/>
            <a:ext cx="7762628" cy="106273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algn="l" rtl="0" eaLnBrk="1" fontAlgn="base" hangingPunct="1">
              <a:spcBef>
                <a:spcPct val="20000"/>
              </a:spcBef>
              <a:spcAft>
                <a:spcPct val="0"/>
              </a:spcAft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2587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73C6A"/>
              </a:buClr>
              <a:buSzPct val="110000"/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6000" indent="-2381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93DB"/>
              </a:buClr>
              <a:buSzPct val="110000"/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6000" indent="-2381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5DAF3"/>
              </a:buClr>
              <a:buSzPct val="110000"/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endParaRPr lang="en-GB" sz="140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827A7C3F-2C95-4420-9D9E-3A02EEDD6F31}"/>
              </a:ext>
            </a:extLst>
          </p:cNvPr>
          <p:cNvSpPr txBox="1">
            <a:spLocks/>
          </p:cNvSpPr>
          <p:nvPr/>
        </p:nvSpPr>
        <p:spPr>
          <a:xfrm>
            <a:off x="529834" y="5155368"/>
            <a:ext cx="7762627" cy="95604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algn="l" rtl="0" eaLnBrk="1" fontAlgn="base" hangingPunct="1">
              <a:spcBef>
                <a:spcPct val="20000"/>
              </a:spcBef>
              <a:spcAft>
                <a:spcPct val="0"/>
              </a:spcAft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2587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73C6A"/>
              </a:buClr>
              <a:buSzPct val="110000"/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6000" indent="-2381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93DB"/>
              </a:buClr>
              <a:buSzPct val="110000"/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6000" indent="-2381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5DAF3"/>
              </a:buClr>
              <a:buSzPct val="110000"/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endParaRPr lang="en-GB" sz="1400"/>
          </a:p>
        </p:txBody>
      </p:sp>
    </p:spTree>
    <p:extLst>
      <p:ext uri="{BB962C8B-B14F-4D97-AF65-F5344CB8AC3E}">
        <p14:creationId xmlns:p14="http://schemas.microsoft.com/office/powerpoint/2010/main" val="4054870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B8EF1B-73CF-4B7B-B05B-40A1AEF35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933" y="1379146"/>
            <a:ext cx="7762626" cy="671757"/>
          </a:xfrm>
        </p:spPr>
        <p:txBody>
          <a:bodyPr>
            <a:normAutofit/>
          </a:bodyPr>
          <a:lstStyle/>
          <a:p>
            <a:r>
              <a:rPr lang="en-GB" sz="2800" dirty="0">
                <a:cs typeface="Arial"/>
              </a:rPr>
              <a:t>During the review</a:t>
            </a:r>
            <a:endParaRPr lang="en-GB" sz="2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D1761F-28C8-4357-B39C-DE533F3B073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9592" y="2309434"/>
            <a:ext cx="8211475" cy="3576888"/>
          </a:xfrm>
        </p:spPr>
        <p:txBody>
          <a:bodyPr vert="horz" lIns="0" tIns="0" rIns="0" bIns="0" rtlCol="0" anchor="t">
            <a:normAutofit/>
          </a:bodyPr>
          <a:lstStyle/>
          <a:p>
            <a:pPr marL="285750" indent="-285750">
              <a:buFont typeface="Wingdings"/>
              <a:buChar char="Ø"/>
            </a:pPr>
            <a:r>
              <a:rPr lang="en-GB" sz="1800" dirty="0">
                <a:ea typeface="+mn-lt"/>
                <a:cs typeface="+mn-lt"/>
              </a:rPr>
              <a:t>HMRC people were </a:t>
            </a:r>
            <a:r>
              <a:rPr lang="en-GB" sz="1800" b="1" dirty="0">
                <a:ea typeface="+mn-lt"/>
                <a:cs typeface="+mn-lt"/>
              </a:rPr>
              <a:t>open and receptive</a:t>
            </a:r>
            <a:r>
              <a:rPr lang="en-GB" sz="1800" dirty="0">
                <a:ea typeface="+mn-lt"/>
                <a:cs typeface="+mn-lt"/>
              </a:rPr>
              <a:t> – willing to be asked and to answer potentially difficult questions</a:t>
            </a:r>
            <a:endParaRPr lang="en-US" sz="1800">
              <a:cs typeface="Arial"/>
            </a:endParaRPr>
          </a:p>
          <a:p>
            <a:pPr marL="285750" indent="-285750">
              <a:buFont typeface="Wingdings"/>
              <a:buChar char="Ø"/>
            </a:pPr>
            <a:endParaRPr lang="en-GB" sz="1800" dirty="0">
              <a:ea typeface="+mn-lt"/>
              <a:cs typeface="+mn-lt"/>
            </a:endParaRPr>
          </a:p>
          <a:p>
            <a:pPr marL="285750" indent="-285750">
              <a:buFont typeface="Wingdings"/>
              <a:buChar char="Ø"/>
            </a:pPr>
            <a:r>
              <a:rPr lang="en-GB" sz="1800" dirty="0">
                <a:ea typeface="+mn-lt"/>
                <a:cs typeface="+mn-lt"/>
              </a:rPr>
              <a:t>There was a strong message from the top about </a:t>
            </a:r>
            <a:r>
              <a:rPr lang="en-GB" sz="1800" b="1" dirty="0">
                <a:ea typeface="+mn-lt"/>
                <a:cs typeface="+mn-lt"/>
              </a:rPr>
              <a:t>openness and honesty</a:t>
            </a:r>
          </a:p>
          <a:p>
            <a:pPr marL="285750" indent="-285750">
              <a:buFont typeface="Wingdings"/>
              <a:buChar char="Ø"/>
            </a:pPr>
            <a:endParaRPr lang="en-GB" sz="1800" dirty="0">
              <a:ea typeface="+mn-lt"/>
              <a:cs typeface="+mn-lt"/>
            </a:endParaRPr>
          </a:p>
          <a:p>
            <a:pPr marL="285750" indent="-285750">
              <a:buFont typeface="Wingdings"/>
              <a:buChar char="Ø"/>
            </a:pPr>
            <a:r>
              <a:rPr lang="en-GB" sz="1800" dirty="0">
                <a:ea typeface="+mn-lt"/>
                <a:cs typeface="+mn-lt"/>
              </a:rPr>
              <a:t>The Review seemed to be a real </a:t>
            </a:r>
            <a:r>
              <a:rPr lang="en-GB" sz="1800" b="1" dirty="0">
                <a:ea typeface="+mn-lt"/>
                <a:cs typeface="+mn-lt"/>
              </a:rPr>
              <a:t>priority to HMRC</a:t>
            </a:r>
            <a:r>
              <a:rPr lang="en-GB" sz="1800" dirty="0">
                <a:ea typeface="+mn-lt"/>
                <a:cs typeface="+mn-lt"/>
              </a:rPr>
              <a:t> </a:t>
            </a:r>
          </a:p>
          <a:p>
            <a:pPr marL="285750" indent="-285750">
              <a:buFont typeface="Wingdings"/>
              <a:buChar char="Ø"/>
            </a:pPr>
            <a:endParaRPr lang="en-GB" sz="1800" dirty="0">
              <a:ea typeface="+mn-lt"/>
              <a:cs typeface="+mn-lt"/>
            </a:endParaRPr>
          </a:p>
          <a:p>
            <a:pPr marL="285750" indent="-285750">
              <a:buFont typeface="Wingdings"/>
              <a:buChar char="Ø"/>
            </a:pPr>
            <a:r>
              <a:rPr lang="en-GB" sz="1800" dirty="0">
                <a:ea typeface="+mn-lt"/>
                <a:cs typeface="+mn-lt"/>
              </a:rPr>
              <a:t>The senior team in </a:t>
            </a:r>
            <a:r>
              <a:rPr lang="en-GB" sz="1800" b="1" dirty="0">
                <a:ea typeface="+mn-lt"/>
                <a:cs typeface="+mn-lt"/>
              </a:rPr>
              <a:t>KAI welcomed the findings</a:t>
            </a:r>
            <a:r>
              <a:rPr lang="en-GB" sz="1800" dirty="0">
                <a:ea typeface="+mn-lt"/>
                <a:cs typeface="+mn-lt"/>
              </a:rPr>
              <a:t> of the review, and were clearly focussed on the impact our report could have on the public reputation of HMRC and the morale of statisticians working in KAI. </a:t>
            </a:r>
          </a:p>
          <a:p>
            <a:pPr marL="285750" indent="-285750">
              <a:buFont typeface="Arial"/>
              <a:buChar char="•"/>
            </a:pPr>
            <a:endParaRPr lang="en-GB" sz="18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GB" sz="1600" dirty="0">
              <a:cs typeface="Arial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5D450E-43F8-4760-87A4-075474D8AD5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r"/>
            <a:r>
              <a:rPr lang="en-US"/>
              <a:t>February 2018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926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C250F5-BEE9-4894-82F7-A8A16F09E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791" y="1140208"/>
            <a:ext cx="7762626" cy="671757"/>
          </a:xfrm>
        </p:spPr>
        <p:txBody>
          <a:bodyPr/>
          <a:lstStyle/>
          <a:p>
            <a:r>
              <a:rPr lang="en-GB" sz="3300">
                <a:cs typeface="Arial"/>
              </a:rPr>
              <a:t>Key findings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1197DE-73C0-4CD9-A7C9-1D0FBED6823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8545" y="2005679"/>
            <a:ext cx="7762627" cy="1134314"/>
          </a:xfrm>
        </p:spPr>
        <p:txBody>
          <a:bodyPr vert="horz" lIns="0" tIns="0" rIns="0" bIns="0" rtlCol="0" anchor="t">
            <a:noAutofit/>
          </a:bodyPr>
          <a:lstStyle/>
          <a:p>
            <a:pPr marL="285750" indent="-285750">
              <a:buFont typeface="Wingdings"/>
              <a:buChar char="Ø"/>
            </a:pPr>
            <a:r>
              <a:rPr lang="en-GB" sz="1800" dirty="0">
                <a:cs typeface="Arial"/>
              </a:rPr>
              <a:t>HMRC produces lots of official statistics and most of the time does it well</a:t>
            </a:r>
            <a:endParaRPr lang="en-US"/>
          </a:p>
          <a:p>
            <a:pPr marL="285750" indent="-285750">
              <a:buFont typeface="Wingdings"/>
              <a:buChar char="Ø"/>
            </a:pPr>
            <a:endParaRPr lang="en-GB" sz="1800" dirty="0">
              <a:cs typeface="Arial"/>
            </a:endParaRPr>
          </a:p>
          <a:p>
            <a:pPr marL="285750" indent="-285750">
              <a:buFont typeface="Wingdings"/>
              <a:buChar char="Ø"/>
            </a:pPr>
            <a:r>
              <a:rPr lang="en-GB" sz="1800" dirty="0">
                <a:cs typeface="Arial"/>
              </a:rPr>
              <a:t>Quality assurance and quality management should be strengthened</a:t>
            </a:r>
          </a:p>
          <a:p>
            <a:pPr marL="285750" indent="-285750">
              <a:buFont typeface="Wingdings"/>
              <a:buChar char="Ø"/>
            </a:pPr>
            <a:endParaRPr lang="en-GB" sz="1800" dirty="0">
              <a:cs typeface="Arial"/>
            </a:endParaRPr>
          </a:p>
          <a:p>
            <a:pPr marL="285750" indent="-285750">
              <a:buFont typeface="Wingdings"/>
              <a:buChar char="Ø"/>
            </a:pPr>
            <a:r>
              <a:rPr lang="en-GB" sz="1800" dirty="0">
                <a:ea typeface="+mn-lt"/>
                <a:cs typeface="+mn-lt"/>
              </a:rPr>
              <a:t>We made recommendations in 5 areas (see Annex)</a:t>
            </a:r>
          </a:p>
          <a:p>
            <a:pPr marL="285750" indent="-285750">
              <a:buFont typeface="Arial"/>
              <a:buChar char="•"/>
            </a:pPr>
            <a:endParaRPr lang="en-GB" sz="145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GB" sz="145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GB" sz="145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GB" sz="145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GB" sz="1450" dirty="0">
              <a:cs typeface="Arial"/>
            </a:endParaRPr>
          </a:p>
          <a:p>
            <a:endParaRPr lang="en-GB" sz="1450" dirty="0">
              <a:cs typeface="Arial"/>
            </a:endParaRPr>
          </a:p>
          <a:p>
            <a:endParaRPr lang="en-GB" sz="1450">
              <a:cs typeface="Arial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64FBA9-9634-4791-9663-313C8050F4A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r"/>
            <a:r>
              <a:rPr lang="en-US"/>
              <a:t>February 2018</a:t>
            </a:r>
            <a:endParaRPr lang="en-GB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B085C74-E6F0-42AD-BB25-F2AA2BC5B7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556517"/>
              </p:ext>
            </p:extLst>
          </p:nvPr>
        </p:nvGraphicFramePr>
        <p:xfrm>
          <a:off x="1049206" y="3814081"/>
          <a:ext cx="7086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6600">
                  <a:extLst>
                    <a:ext uri="{9D8B030D-6E8A-4147-A177-3AD203B41FA5}">
                      <a16:colId xmlns:a16="http://schemas.microsoft.com/office/drawing/2014/main" val="2426069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Recommendations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935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Leadership and oversight of quality management in KAI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350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Working with data providers and QA of input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020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QA of analysis and publications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991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Published materials relating to quality of HMRC official statistics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096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Analytical resources and training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496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554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9F4D9D-5DDB-430B-A45F-912128330D0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r"/>
            <a:r>
              <a:rPr lang="en-US"/>
              <a:t>July 2020</a:t>
            </a:r>
            <a:endParaRPr lang="en-GB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50D5F0AA-9A2E-43BA-AAAD-C9935DEC2C82}"/>
              </a:ext>
            </a:extLst>
          </p:cNvPr>
          <p:cNvSpPr txBox="1">
            <a:spLocks/>
          </p:cNvSpPr>
          <p:nvPr/>
        </p:nvSpPr>
        <p:spPr>
          <a:xfrm>
            <a:off x="403650" y="1051613"/>
            <a:ext cx="4483568" cy="32513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rtl="0" eaLnBrk="1" fontAlgn="base" hangingPunct="1">
              <a:spcBef>
                <a:spcPct val="20000"/>
              </a:spcBef>
              <a:spcAft>
                <a:spcPct val="0"/>
              </a:spcAft>
              <a:defRPr lang="en-GB" altLang="en-US" sz="1600" b="1" kern="1200" dirty="0" smtClean="0">
                <a:solidFill>
                  <a:srgbClr val="004366"/>
                </a:solidFill>
                <a:latin typeface="+mn-lt"/>
                <a:ea typeface="+mn-ea"/>
                <a:cs typeface="+mn-cs"/>
              </a:defRPr>
            </a:lvl1pPr>
            <a:lvl2pPr marL="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2587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73C6A"/>
              </a:buClr>
              <a:buSzPct val="110000"/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6000" indent="-2381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93DB"/>
              </a:buClr>
              <a:buSzPct val="110000"/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6000" indent="-2381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5DAF3"/>
              </a:buClr>
              <a:buSzPct val="110000"/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/>
              <a:t>2 broader messages for HMRC Senior leadership:</a:t>
            </a:r>
            <a:endParaRPr lang="en-US" err="1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E01E520-0173-491E-B6B6-758AD7DF72B8}"/>
              </a:ext>
            </a:extLst>
          </p:cNvPr>
          <p:cNvCxnSpPr/>
          <p:nvPr/>
        </p:nvCxnSpPr>
        <p:spPr bwMode="auto">
          <a:xfrm>
            <a:off x="4257674" y="3114674"/>
            <a:ext cx="914399" cy="914399"/>
          </a:xfrm>
          <a:prstGeom prst="straightConnector1">
            <a:avLst/>
          </a:prstGeom>
          <a:noFill/>
          <a:ln>
            <a:noFill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FF483E0-9E45-4789-AA19-3D60247B0C55}"/>
              </a:ext>
            </a:extLst>
          </p:cNvPr>
          <p:cNvCxnSpPr/>
          <p:nvPr/>
        </p:nvCxnSpPr>
        <p:spPr bwMode="auto">
          <a:xfrm>
            <a:off x="4114800" y="2971800"/>
            <a:ext cx="914400" cy="914400"/>
          </a:xfrm>
          <a:prstGeom prst="straightConnector1">
            <a:avLst/>
          </a:prstGeom>
          <a:noFill/>
          <a:ln>
            <a:noFill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B54F127-ACDE-4C29-A2FB-84858BDA147D}"/>
              </a:ext>
            </a:extLst>
          </p:cNvPr>
          <p:cNvCxnSpPr/>
          <p:nvPr/>
        </p:nvCxnSpPr>
        <p:spPr bwMode="auto">
          <a:xfrm>
            <a:off x="4257675" y="3114675"/>
            <a:ext cx="914400" cy="914400"/>
          </a:xfrm>
          <a:prstGeom prst="straightConnector1">
            <a:avLst/>
          </a:prstGeom>
          <a:noFill/>
          <a:ln>
            <a:noFill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7F1E106-4278-4C82-8A15-383F31CF0CC0}"/>
              </a:ext>
            </a:extLst>
          </p:cNvPr>
          <p:cNvCxnSpPr/>
          <p:nvPr/>
        </p:nvCxnSpPr>
        <p:spPr bwMode="auto">
          <a:xfrm>
            <a:off x="4327482" y="2766947"/>
            <a:ext cx="914400" cy="914400"/>
          </a:xfrm>
          <a:prstGeom prst="straightConnector1">
            <a:avLst/>
          </a:prstGeom>
          <a:noFill/>
          <a:ln>
            <a:noFill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C30D761-9A5D-4634-A51B-2AD1C5D23969}"/>
              </a:ext>
            </a:extLst>
          </p:cNvPr>
          <p:cNvCxnSpPr/>
          <p:nvPr/>
        </p:nvCxnSpPr>
        <p:spPr bwMode="auto">
          <a:xfrm>
            <a:off x="4543425" y="3400425"/>
            <a:ext cx="914400" cy="914400"/>
          </a:xfrm>
          <a:prstGeom prst="straightConnector1">
            <a:avLst/>
          </a:prstGeom>
          <a:noFill/>
          <a:ln>
            <a:noFill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F8A9D99-E3F0-4C32-809D-2065B2E92327}"/>
              </a:ext>
            </a:extLst>
          </p:cNvPr>
          <p:cNvCxnSpPr/>
          <p:nvPr/>
        </p:nvCxnSpPr>
        <p:spPr bwMode="auto">
          <a:xfrm>
            <a:off x="4686300" y="3543300"/>
            <a:ext cx="914400" cy="914400"/>
          </a:xfrm>
          <a:prstGeom prst="straightConnector1">
            <a:avLst/>
          </a:prstGeom>
          <a:noFill/>
          <a:ln>
            <a:noFill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D63A56A-7A74-4C71-9F2F-FFD0444B825A}"/>
              </a:ext>
            </a:extLst>
          </p:cNvPr>
          <p:cNvCxnSpPr/>
          <p:nvPr/>
        </p:nvCxnSpPr>
        <p:spPr bwMode="auto">
          <a:xfrm>
            <a:off x="4829175" y="3686175"/>
            <a:ext cx="914400" cy="914400"/>
          </a:xfrm>
          <a:prstGeom prst="straightConnector1">
            <a:avLst/>
          </a:prstGeom>
          <a:noFill/>
          <a:ln>
            <a:noFill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FE3275D-3F7B-4E16-AF00-5D4FCA137239}"/>
              </a:ext>
            </a:extLst>
          </p:cNvPr>
          <p:cNvCxnSpPr/>
          <p:nvPr/>
        </p:nvCxnSpPr>
        <p:spPr bwMode="auto">
          <a:xfrm>
            <a:off x="4972050" y="3829050"/>
            <a:ext cx="914400" cy="914400"/>
          </a:xfrm>
          <a:prstGeom prst="straightConnector1">
            <a:avLst/>
          </a:prstGeom>
          <a:noFill/>
          <a:ln>
            <a:noFill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D05AAE5-07DC-4572-83C9-1714D53E2D35}"/>
              </a:ext>
            </a:extLst>
          </p:cNvPr>
          <p:cNvSpPr txBox="1"/>
          <p:nvPr/>
        </p:nvSpPr>
        <p:spPr bwMode="auto">
          <a:xfrm>
            <a:off x="204592" y="2365400"/>
            <a:ext cx="4239821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000" b="1" dirty="0">
                <a:ea typeface="+mn-lt"/>
                <a:cs typeface="+mn-lt"/>
              </a:rPr>
              <a:t>   "Analysts do not operate in isolation"</a:t>
            </a:r>
            <a:r>
              <a:rPr lang="en-GB" sz="2000" b="1" dirty="0">
                <a:solidFill>
                  <a:schemeClr val="bg1"/>
                </a:solidFill>
              </a:rPr>
              <a:t> </a:t>
            </a:r>
            <a:r>
              <a:rPr lang="en-GB" sz="2000" dirty="0">
                <a:solidFill>
                  <a:schemeClr val="bg1"/>
                </a:solidFill>
              </a:rPr>
              <a:t>to add text</a:t>
            </a:r>
            <a:endParaRPr lang="en-US" dirty="0">
              <a:solidFill>
                <a:schemeClr val="bg1"/>
              </a:solidFill>
              <a:cs typeface="Arial"/>
            </a:endParaRPr>
          </a:p>
        </p:txBody>
      </p:sp>
      <p:pic>
        <p:nvPicPr>
          <p:cNvPr id="3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4CF058-BC81-4704-9540-816129776A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651" t="24689" r="28695" b="3911"/>
          <a:stretch/>
        </p:blipFill>
        <p:spPr>
          <a:xfrm>
            <a:off x="5000447" y="1131034"/>
            <a:ext cx="3833926" cy="488645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986C341-8AB3-44AC-B314-83CE153B3DE2}"/>
              </a:ext>
            </a:extLst>
          </p:cNvPr>
          <p:cNvSpPr txBox="1"/>
          <p:nvPr/>
        </p:nvSpPr>
        <p:spPr bwMode="auto">
          <a:xfrm>
            <a:off x="397842" y="4173025"/>
            <a:ext cx="404406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000" b="1" dirty="0">
                <a:latin typeface="Arial"/>
              </a:rPr>
              <a:t>"the biggest risk comes at the beginning of the production process"</a:t>
            </a:r>
            <a:r>
              <a:rPr lang="en-GB" sz="2000" b="1" dirty="0">
                <a:latin typeface="Arial"/>
                <a:ea typeface="Arial"/>
                <a:cs typeface="Arial"/>
              </a:rPr>
              <a:t>​</a:t>
            </a:r>
            <a:endParaRPr lang="en-GB" sz="2000" b="1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F083BA6C-21E4-45BA-BA8A-6FFD2077275F}"/>
              </a:ext>
            </a:extLst>
          </p:cNvPr>
          <p:cNvSpPr/>
          <p:nvPr/>
        </p:nvSpPr>
        <p:spPr bwMode="auto">
          <a:xfrm rot="480000" flipV="1">
            <a:off x="3909656" y="2745323"/>
            <a:ext cx="1419179" cy="89813"/>
          </a:xfrm>
          <a:prstGeom prst="leftArrow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5BFB1E61-5A5B-4594-91D1-AE2857ACBA35}"/>
              </a:ext>
            </a:extLst>
          </p:cNvPr>
          <p:cNvSpPr/>
          <p:nvPr/>
        </p:nvSpPr>
        <p:spPr bwMode="auto">
          <a:xfrm rot="21000000">
            <a:off x="2696678" y="3766903"/>
            <a:ext cx="2703161" cy="106830"/>
          </a:xfrm>
          <a:prstGeom prst="leftArrow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828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9F4D9D-5DDB-430B-A45F-912128330D0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r"/>
            <a:r>
              <a:rPr lang="en-US"/>
              <a:t>July 2020</a:t>
            </a:r>
            <a:endParaRPr lang="en-GB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2CC6CB1A-FBDB-441D-A08A-F1FA78C021F2}"/>
              </a:ext>
            </a:extLst>
          </p:cNvPr>
          <p:cNvSpPr txBox="1">
            <a:spLocks/>
          </p:cNvSpPr>
          <p:nvPr/>
        </p:nvSpPr>
        <p:spPr>
          <a:xfrm>
            <a:off x="534788" y="5293310"/>
            <a:ext cx="7762628" cy="106273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algn="l" rtl="0" eaLnBrk="1" fontAlgn="base" hangingPunct="1">
              <a:spcBef>
                <a:spcPct val="20000"/>
              </a:spcBef>
              <a:spcAft>
                <a:spcPct val="0"/>
              </a:spcAft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2587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73C6A"/>
              </a:buClr>
              <a:buSzPct val="110000"/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6000" indent="-2381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93DB"/>
              </a:buClr>
              <a:buSzPct val="110000"/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6000" indent="-2381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5DAF3"/>
              </a:buClr>
              <a:buSzPct val="110000"/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endParaRPr lang="en-GB" sz="140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827A7C3F-2C95-4420-9D9E-3A02EEDD6F31}"/>
              </a:ext>
            </a:extLst>
          </p:cNvPr>
          <p:cNvSpPr txBox="1">
            <a:spLocks/>
          </p:cNvSpPr>
          <p:nvPr/>
        </p:nvSpPr>
        <p:spPr>
          <a:xfrm>
            <a:off x="529834" y="5155368"/>
            <a:ext cx="7762627" cy="95604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algn="l" rtl="0" eaLnBrk="1" fontAlgn="base" hangingPunct="1">
              <a:spcBef>
                <a:spcPct val="20000"/>
              </a:spcBef>
              <a:spcAft>
                <a:spcPct val="0"/>
              </a:spcAft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2587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73C6A"/>
              </a:buClr>
              <a:buSzPct val="110000"/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6000" indent="-2381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93DB"/>
              </a:buClr>
              <a:buSzPct val="110000"/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6000" indent="-2381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5DAF3"/>
              </a:buClr>
              <a:buSzPct val="110000"/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endParaRPr lang="en-GB" sz="1400"/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66C75E3A-7A05-4D09-9B1F-E2CC56B222C1}"/>
              </a:ext>
            </a:extLst>
          </p:cNvPr>
          <p:cNvSpPr txBox="1">
            <a:spLocks/>
          </p:cNvSpPr>
          <p:nvPr/>
        </p:nvSpPr>
        <p:spPr>
          <a:xfrm>
            <a:off x="588856" y="1196752"/>
            <a:ext cx="7762626" cy="3251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algn="l" rtl="0" eaLnBrk="1" fontAlgn="base" hangingPunct="1">
              <a:spcBef>
                <a:spcPct val="20000"/>
              </a:spcBef>
              <a:spcAft>
                <a:spcPct val="0"/>
              </a:spcAft>
              <a:defRPr lang="en-GB" altLang="en-US" sz="1600" b="1" kern="1200" dirty="0" smtClean="0">
                <a:solidFill>
                  <a:srgbClr val="004366"/>
                </a:solidFill>
                <a:latin typeface="+mn-lt"/>
                <a:ea typeface="+mn-ea"/>
                <a:cs typeface="+mn-cs"/>
              </a:defRPr>
            </a:lvl1pPr>
            <a:lvl2pPr marL="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2587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73C6A"/>
              </a:buClr>
              <a:buSzPct val="110000"/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6000" indent="-2381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93DB"/>
              </a:buClr>
              <a:buSzPct val="110000"/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6000" indent="-2381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5DAF3"/>
              </a:buClr>
              <a:buSzPct val="110000"/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/>
              <a:t>What’s happened since the report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4F72011D-A4DB-45A4-AF61-98073F2E2683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30442" y="1772816"/>
            <a:ext cx="7762628" cy="4495782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GB" sz="1800" dirty="0"/>
              <a:t>KAI has responded warmly to the review. KAI:</a:t>
            </a:r>
            <a:endParaRPr lang="en-US" sz="1800" dirty="0">
              <a:cs typeface="Arial"/>
            </a:endParaRPr>
          </a:p>
          <a:p>
            <a:pPr marL="497840" lvl="2" indent="-238760">
              <a:buFont typeface="Wingdings" panose="05000000000000000000" pitchFamily="2" charset="2"/>
              <a:buChar char="Ø"/>
            </a:pPr>
            <a:r>
              <a:rPr lang="en-GB" sz="1800" dirty="0"/>
              <a:t>has appointed an experienced statistician to lead implementation of recommendations</a:t>
            </a:r>
            <a:endParaRPr lang="en-GB" sz="1800" dirty="0">
              <a:cs typeface="Arial"/>
            </a:endParaRPr>
          </a:p>
          <a:p>
            <a:pPr marL="497840" lvl="2" indent="-238760">
              <a:buFont typeface="Wingdings" panose="05000000000000000000" pitchFamily="2" charset="2"/>
              <a:buChar char="Ø"/>
            </a:pPr>
            <a:r>
              <a:rPr lang="en-GB" sz="1800" dirty="0">
                <a:cs typeface="Arial"/>
              </a:rPr>
              <a:t>is establishing a new area within KAI, with up to 10 posts, to focus on quality and data</a:t>
            </a:r>
          </a:p>
          <a:p>
            <a:pPr marL="497840" lvl="2" indent="-238760">
              <a:buFont typeface="Wingdings" panose="05000000000000000000" pitchFamily="2" charset="2"/>
              <a:buChar char="Ø"/>
            </a:pPr>
            <a:r>
              <a:rPr lang="en-GB" sz="1800" dirty="0"/>
              <a:t>is developing new guidance on how to QA data, analysis and statistics</a:t>
            </a:r>
            <a:endParaRPr lang="en-GB" sz="1800" dirty="0">
              <a:cs typeface="Arial"/>
            </a:endParaRPr>
          </a:p>
          <a:p>
            <a:pPr marL="497840" lvl="2" indent="-238760">
              <a:buFont typeface="Wingdings" panose="05000000000000000000" pitchFamily="2" charset="2"/>
              <a:buChar char="Ø"/>
            </a:pPr>
            <a:r>
              <a:rPr lang="en-GB" sz="1800" dirty="0"/>
              <a:t>each of the four areas within KAI is reviewing their official statistics publications, to ensure analytical resource is being used effectively. </a:t>
            </a:r>
          </a:p>
          <a:p>
            <a:pPr marL="497840" lvl="2" indent="-238760">
              <a:buFont typeface="Wingdings" panose="05000000000000000000" pitchFamily="2" charset="2"/>
              <a:buChar char="Ø"/>
            </a:pPr>
            <a:r>
              <a:rPr lang="en-GB" sz="1800" dirty="0">
                <a:cs typeface="Arial"/>
              </a:rPr>
              <a:t>Behavioural change – Enhanced statistical quality and assurance has led to HMRC viewing their statistics and data as assets. </a:t>
            </a:r>
          </a:p>
          <a:p>
            <a:pPr lvl="1" indent="0"/>
            <a:r>
              <a:rPr lang="en-GB" sz="1800" b="1" dirty="0"/>
              <a:t>BUT....</a:t>
            </a:r>
          </a:p>
          <a:p>
            <a:pPr lvl="1" indent="0"/>
            <a:endParaRPr lang="en-GB" sz="1800" b="1" dirty="0">
              <a:cs typeface="Arial"/>
            </a:endParaRPr>
          </a:p>
          <a:p>
            <a:pPr lvl="1" indent="0"/>
            <a:r>
              <a:rPr lang="en-GB" sz="1800" b="1" dirty="0"/>
              <a:t>KAI can't do it on its own. Recommendations for working with other parts of HMRC and creating process maps for individual data flows are a crucial part of quality improvement</a:t>
            </a:r>
            <a:endParaRPr lang="en-GB" sz="1800" b="1" dirty="0">
              <a:cs typeface="Arial"/>
            </a:endParaRPr>
          </a:p>
          <a:p>
            <a:pPr lvl="1" indent="0"/>
            <a:endParaRPr lang="en-GB" sz="1800" b="1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850338"/>
      </p:ext>
    </p:extLst>
  </p:cSld>
  <p:clrMapOvr>
    <a:masterClrMapping/>
  </p:clrMapOvr>
</p:sld>
</file>

<file path=ppt/theme/theme1.xml><?xml version="1.0" encoding="utf-8"?>
<a:theme xmlns:a="http://schemas.openxmlformats.org/drawingml/2006/main" name="6.3497_OSR_Ppt-template-4-3 Ratio_June2017_FINAL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B9C9D0"/>
      </a:lt2>
      <a:accent1>
        <a:srgbClr val="34B233"/>
      </a:accent1>
      <a:accent2>
        <a:srgbClr val="CD202C"/>
      </a:accent2>
      <a:accent3>
        <a:srgbClr val="FFFFFF"/>
      </a:accent3>
      <a:accent4>
        <a:srgbClr val="000000"/>
      </a:accent4>
      <a:accent5>
        <a:srgbClr val="AED5AD"/>
      </a:accent5>
      <a:accent6>
        <a:srgbClr val="BA1C27"/>
      </a:accent6>
      <a:hlink>
        <a:srgbClr val="FF5800"/>
      </a:hlink>
      <a:folHlink>
        <a:srgbClr val="FED1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  <a:tx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t" anchorCtr="0" compatLnSpc="1">
        <a:prstTxWarp prst="textNoShape">
          <a:avLst/>
        </a:prstTxWarp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B9C9D0"/>
        </a:lt2>
        <a:accent1>
          <a:srgbClr val="34B233"/>
        </a:accent1>
        <a:accent2>
          <a:srgbClr val="CD202C"/>
        </a:accent2>
        <a:accent3>
          <a:srgbClr val="FFFFFF"/>
        </a:accent3>
        <a:accent4>
          <a:srgbClr val="000000"/>
        </a:accent4>
        <a:accent5>
          <a:srgbClr val="AED5AD"/>
        </a:accent5>
        <a:accent6>
          <a:srgbClr val="BA1C27"/>
        </a:accent6>
        <a:hlink>
          <a:srgbClr val="FF5800"/>
        </a:hlink>
        <a:folHlink>
          <a:srgbClr val="FED1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6.3497_OSR_Ppt-template-4-3 Ratio_June2017_7.potx" id="{AA563886-D7DF-4B61-9DF0-A51E7A675B31}" vid="{2717D0FB-E08C-4241-AC2C-6F036E3B1A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/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tention xmlns="b420a510-ac8b-4158-9c5b-a27739f4959a">0</Retention>
    <EDRMSOwner xmlns="b420a510-ac8b-4158-9c5b-a27739f4959a" xsi:nil="true"/>
    <Record_Type xmlns="b420a510-ac8b-4158-9c5b-a27739f4959a">Correspondence, Guidance etc</Record_Type>
    <RetentionType xmlns="b420a510-ac8b-4158-9c5b-a27739f4959a">Notify</RetentionType>
    <RetentionDate xmlns="b420a510-ac8b-4158-9c5b-a27739f4959a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1203CAEE38CB45B50150CA6B3799B0" ma:contentTypeVersion="28" ma:contentTypeDescription="Create a new document." ma:contentTypeScope="" ma:versionID="1a44e63dadaac782d6352dcdb059e62e">
  <xsd:schema xmlns:xsd="http://www.w3.org/2001/XMLSchema" xmlns:xs="http://www.w3.org/2001/XMLSchema" xmlns:p="http://schemas.microsoft.com/office/2006/metadata/properties" xmlns:ns2="b420a510-ac8b-4158-9c5b-a27739f4959a" xmlns:ns3="8e8618f6-0b63-4618-b85e-e8d05eb7f903" targetNamespace="http://schemas.microsoft.com/office/2006/metadata/properties" ma:root="true" ma:fieldsID="eec5a78340d093c7a646aee95035beed" ns2:_="" ns3:_="">
    <xsd:import namespace="b420a510-ac8b-4158-9c5b-a27739f4959a"/>
    <xsd:import namespace="8e8618f6-0b63-4618-b85e-e8d05eb7f903"/>
    <xsd:element name="properties">
      <xsd:complexType>
        <xsd:sequence>
          <xsd:element name="documentManagement">
            <xsd:complexType>
              <xsd:all>
                <xsd:element ref="ns2:EDRMSOwner" minOccurs="0"/>
                <xsd:element ref="ns2:Record_Type" minOccurs="0"/>
                <xsd:element ref="ns2:RetentionDate" minOccurs="0"/>
                <xsd:element ref="ns2:RetentionType" minOccurs="0"/>
                <xsd:element ref="ns2:Retention" minOccurs="0"/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20a510-ac8b-4158-9c5b-a27739f4959a" elementFormDefault="qualified">
    <xsd:import namespace="http://schemas.microsoft.com/office/2006/documentManagement/types"/>
    <xsd:import namespace="http://schemas.microsoft.com/office/infopath/2007/PartnerControls"/>
    <xsd:element name="EDRMSOwner" ma:index="4" nillable="true" ma:displayName="EDRMSOwner" ma:internalName="EDRMSOwner" ma:readOnly="false">
      <xsd:simpleType>
        <xsd:restriction base="dms:Text"/>
      </xsd:simpleType>
    </xsd:element>
    <xsd:element name="Record_Type" ma:index="5" nillable="true" ma:displayName="Record Type" ma:format="Dropdown" ma:internalName="Record_Type" ma:readOnly="false">
      <xsd:simpleType>
        <xsd:restriction base="dms:Choice">
          <xsd:enumeration value="Business Plans"/>
          <xsd:enumeration value="Commercial"/>
          <xsd:enumeration value="Correspondence, Guidance etc"/>
          <xsd:enumeration value="Financial"/>
          <xsd:enumeration value="Legislation"/>
          <xsd:enumeration value="Meeting papers (inc. agendas minutes etc)"/>
          <xsd:enumeration value="Policy Papers"/>
          <xsd:enumeration value="Private Office Papers"/>
          <xsd:enumeration value="Programme and Project"/>
          <xsd:enumeration value="Reports"/>
          <xsd:enumeration value="Salaries"/>
          <xsd:enumeration value="Staff Disciplinary Matters"/>
          <xsd:enumeration value="Staff Employment, Career, Health etc"/>
          <xsd:enumeration value="Statistical"/>
          <xsd:enumeration value="Systems"/>
          <xsd:enumeration value="zMigration"/>
        </xsd:restriction>
      </xsd:simpleType>
    </xsd:element>
    <xsd:element name="RetentionDate" ma:index="6" nillable="true" ma:displayName="Retention Date" ma:format="DateOnly" ma:internalName="Retention_x0020_Date" ma:readOnly="false">
      <xsd:simpleType>
        <xsd:restriction base="dms:DateTime"/>
      </xsd:simpleType>
    </xsd:element>
    <xsd:element name="RetentionType" ma:index="7" nillable="true" ma:displayName="Retention Type" ma:default="Notify" ma:format="Dropdown" ma:internalName="Retention_x0020_Type" ma:readOnly="false">
      <xsd:simpleType>
        <xsd:restriction base="dms:Choice">
          <xsd:enumeration value="Notify"/>
          <xsd:enumeration value="Delete"/>
          <xsd:enumeration value="Declare"/>
        </xsd:restriction>
      </xsd:simpleType>
    </xsd:element>
    <xsd:element name="Retention" ma:index="8" nillable="true" ma:displayName="Retention" ma:default="0" ma:internalName="Retention" ma:readOnly="false" ma:percentage="FALSE">
      <xsd:simpleType>
        <xsd:restriction base="dms:Number"/>
      </xsd:simpleType>
    </xsd:element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8618f6-0b63-4618-b85e-e8d05eb7f9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5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81C4F1B-2ED5-4087-B18A-E328DDA550C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2BD62BF-40EC-4A1E-BA29-5A7ED8045E19}">
  <ds:schemaRefs>
    <ds:schemaRef ds:uri="b420a510-ac8b-4158-9c5b-a27739f4959a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30623E1-E343-4235-BD44-FBD696CB6CB5}">
  <ds:schemaRefs>
    <ds:schemaRef ds:uri="8e8618f6-0b63-4618-b85e-e8d05eb7f903"/>
    <ds:schemaRef ds:uri="b420a510-ac8b-4158-9c5b-a27739f4959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</TotalTime>
  <Words>538</Words>
  <Application>Microsoft Office PowerPoint</Application>
  <PresentationFormat>On-screen Show (4:3)</PresentationFormat>
  <Paragraphs>83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6.3497_OSR_Ppt-template-4-3 Ratio_June2017_FINAL</vt:lpstr>
      <vt:lpstr>PowerPoint Presentation</vt:lpstr>
      <vt:lpstr>PowerPoint Presentation</vt:lpstr>
      <vt:lpstr>PowerPoint Presentation</vt:lpstr>
      <vt:lpstr>PowerPoint Presentation</vt:lpstr>
      <vt:lpstr>The review</vt:lpstr>
      <vt:lpstr>During the review</vt:lpstr>
      <vt:lpstr>Key findings</vt:lpstr>
      <vt:lpstr>PowerPoint Presentation</vt:lpstr>
      <vt:lpstr>PowerPoint Presentation</vt:lpstr>
      <vt:lpstr>PowerPoint Presentation</vt:lpstr>
      <vt:lpstr>PowerPoint Presentation</vt:lpstr>
      <vt:lpstr> </vt:lpstr>
      <vt:lpstr>What did we find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trustworthiness around data use – what is the role of public engagement?</dc:title>
  <dc:creator>Bromley, Catherine</dc:creator>
  <cp:lastModifiedBy>Davies, Chris</cp:lastModifiedBy>
  <cp:revision>840</cp:revision>
  <cp:lastPrinted>2020-02-24T11:57:32Z</cp:lastPrinted>
  <dcterms:created xsi:type="dcterms:W3CDTF">2019-02-01T12:46:07Z</dcterms:created>
  <dcterms:modified xsi:type="dcterms:W3CDTF">2021-09-16T10:39:49Z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0x010100A41203CAEE38CB45B50150CA6B3799B0</vt:lpwstr>
  </property>
  <property fmtid="{D5CDD505-2E9C-101B-9397-08002B2CF9AE}" pid="3" name="TaxKeyword">
    <vt:lpwstr/>
  </property>
  <property fmtid="{D5CDD505-2E9C-101B-9397-08002B2CF9AE}" pid="4" name="TaxCatchAll">
    <vt:lpwstr>7;#Correspondence, Guidance etc|746aa5d3-a4cc-4e5c-bc1b-afebd1d43e75</vt:lpwstr>
  </property>
  <property fmtid="{D5CDD505-2E9C-101B-9397-08002B2CF9AE}" pid="5" name="RecordType">
    <vt:lpwstr>7;#Correspondence, Guidance etc|746aa5d3-a4cc-4e5c-bc1b-afebd1d43e75</vt:lpwstr>
  </property>
  <property fmtid="{D5CDD505-2E9C-101B-9397-08002B2CF9AE}" pid="6" name="_dlc_policyId">
    <vt:lpwstr>0x01010035E33599CC8D1E47A037F474646B1D58|2057524105</vt:lpwstr>
  </property>
  <property fmtid="{D5CDD505-2E9C-101B-9397-08002B2CF9AE}" pid="7" name="ItemRetentionFormula">
    <vt:lpwstr>&lt;formula id="Microsoft.Office.RecordsManagement.PolicyFeatures.Expiration.Formula.BuiltIn"&gt;&lt;number&gt;100&lt;/number&gt;&lt;property&gt;Retention_x005f_x0020_Date&lt;/property&gt;&lt;period&gt;years&lt;/period&gt;&lt;/formula&gt;</vt:lpwstr>
  </property>
  <property fmtid="{D5CDD505-2E9C-101B-9397-08002B2CF9AE}" pid="8" name="_dlc_DocIdItemGuid">
    <vt:lpwstr>60c97dbb-879c-4406-bb0c-69acecb3d472</vt:lpwstr>
  </property>
  <property fmtid="{D5CDD505-2E9C-101B-9397-08002B2CF9AE}" pid="9" name="URL">
    <vt:lpwstr/>
  </property>
</Properties>
</file>