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6"/>
    <p:sldMasterId id="2147483660" r:id="rId7"/>
    <p:sldMasterId id="2147483662" r:id="rId8"/>
    <p:sldMasterId id="2147483686" r:id="rId9"/>
  </p:sldMasterIdLst>
  <p:notesMasterIdLst>
    <p:notesMasterId r:id="rId24"/>
  </p:notesMasterIdLst>
  <p:handoutMasterIdLst>
    <p:handoutMasterId r:id="rId25"/>
  </p:handoutMasterIdLst>
  <p:sldIdLst>
    <p:sldId id="258" r:id="rId10"/>
    <p:sldId id="454" r:id="rId11"/>
    <p:sldId id="483" r:id="rId12"/>
    <p:sldId id="468" r:id="rId13"/>
    <p:sldId id="486" r:id="rId14"/>
    <p:sldId id="464" r:id="rId15"/>
    <p:sldId id="480" r:id="rId16"/>
    <p:sldId id="481" r:id="rId17"/>
    <p:sldId id="485" r:id="rId18"/>
    <p:sldId id="484" r:id="rId19"/>
    <p:sldId id="471" r:id="rId20"/>
    <p:sldId id="462" r:id="rId21"/>
    <p:sldId id="453" r:id="rId22"/>
    <p:sldId id="259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Guillon" initials="PG" lastIdx="2" clrIdx="1">
    <p:extLst>
      <p:ext uri="{19B8F6BF-5375-455C-9EA6-DF929625EA0E}">
        <p15:presenceInfo xmlns:p15="http://schemas.microsoft.com/office/powerpoint/2012/main" userId="S-1-5-21-725345543-854245398-2146348053-781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47B20"/>
    <a:srgbClr val="495965"/>
    <a:srgbClr val="146DB4"/>
    <a:srgbClr val="FF9999"/>
    <a:srgbClr val="D0CB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07" autoAdjust="0"/>
    <p:restoredTop sz="81034" autoAdjust="0"/>
  </p:normalViewPr>
  <p:slideViewPr>
    <p:cSldViewPr>
      <p:cViewPr varScale="1">
        <p:scale>
          <a:sx n="70" d="100"/>
          <a:sy n="70" d="100"/>
        </p:scale>
        <p:origin x="11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58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ofgemsousd.atlassian.net/secure/RapidBoard.jspa?projectKey=DP" TargetMode="External"/><Relationship Id="rId1" Type="http://schemas.openxmlformats.org/officeDocument/2006/relationships/hyperlink" Target="https://ofgemsousd.atlassian.net/wiki/spaces/MDP/overview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ofgemsousd.atlassian.net/secure/RapidBoard.jspa?projectKey=DP" TargetMode="External"/><Relationship Id="rId1" Type="http://schemas.openxmlformats.org/officeDocument/2006/relationships/hyperlink" Target="https://ofgemsousd.atlassian.net/wiki/spaces/MDP/overview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221977-98D4-414D-9B34-7F310539224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5F9F85-E265-4A35-B93F-39936E763591}">
      <dgm:prSet phldrT="[Text]" custT="1"/>
      <dgm:spPr/>
      <dgm:t>
        <a:bodyPr/>
        <a:lstStyle/>
        <a:p>
          <a:r>
            <a:rPr lang="en-US" sz="2400" dirty="0"/>
            <a:t>Stand-ups </a:t>
          </a:r>
        </a:p>
      </dgm:t>
    </dgm:pt>
    <dgm:pt modelId="{D3CBB7A9-1716-4CBC-9F66-8B4AA079E759}" type="parTrans" cxnId="{B42F7C9B-1C19-47C7-98FD-877341C23F49}">
      <dgm:prSet/>
      <dgm:spPr/>
      <dgm:t>
        <a:bodyPr/>
        <a:lstStyle/>
        <a:p>
          <a:endParaRPr lang="en-US" sz="2000"/>
        </a:p>
      </dgm:t>
    </dgm:pt>
    <dgm:pt modelId="{B232420A-2E4B-406C-8D8D-ED1113B598BA}" type="sibTrans" cxnId="{B42F7C9B-1C19-47C7-98FD-877341C23F49}">
      <dgm:prSet/>
      <dgm:spPr/>
      <dgm:t>
        <a:bodyPr/>
        <a:lstStyle/>
        <a:p>
          <a:endParaRPr lang="en-US" sz="2000"/>
        </a:p>
      </dgm:t>
    </dgm:pt>
    <dgm:pt modelId="{96B66457-76C2-43E5-809A-48469A8737A1}">
      <dgm:prSet phldrT="[Text]" custT="1"/>
      <dgm:spPr/>
      <dgm:t>
        <a:bodyPr/>
        <a:lstStyle/>
        <a:p>
          <a:r>
            <a:rPr lang="en-US" sz="2400" dirty="0" smtClean="0"/>
            <a:t>Show </a:t>
          </a:r>
          <a:r>
            <a:rPr lang="en-US" sz="2400" dirty="0"/>
            <a:t>&amp; Tell</a:t>
          </a:r>
        </a:p>
      </dgm:t>
    </dgm:pt>
    <dgm:pt modelId="{CEDFDD04-AE1B-48F2-A01C-00E30B85DAA8}" type="parTrans" cxnId="{86C6223D-C277-469B-B1D3-9B9F78CD240C}">
      <dgm:prSet/>
      <dgm:spPr/>
      <dgm:t>
        <a:bodyPr/>
        <a:lstStyle/>
        <a:p>
          <a:endParaRPr lang="en-US" sz="2000"/>
        </a:p>
      </dgm:t>
    </dgm:pt>
    <dgm:pt modelId="{86B0B085-129E-4341-80A1-587BE513BBD8}" type="sibTrans" cxnId="{86C6223D-C277-469B-B1D3-9B9F78CD240C}">
      <dgm:prSet/>
      <dgm:spPr/>
      <dgm:t>
        <a:bodyPr/>
        <a:lstStyle/>
        <a:p>
          <a:endParaRPr lang="en-US" sz="2000"/>
        </a:p>
      </dgm:t>
    </dgm:pt>
    <dgm:pt modelId="{1F44728A-72F5-41FB-BA07-DB4B570C5DFF}">
      <dgm:prSet phldrT="[Text]" custT="1"/>
      <dgm:spPr/>
      <dgm:t>
        <a:bodyPr/>
        <a:lstStyle/>
        <a:p>
          <a:r>
            <a:rPr lang="en-US" sz="2400" dirty="0" smtClean="0"/>
            <a:t>Confluence workspace</a:t>
          </a:r>
          <a:endParaRPr lang="en-US" sz="2400" dirty="0"/>
        </a:p>
      </dgm:t>
    </dgm:pt>
    <dgm:pt modelId="{566900A7-1799-4B26-BF61-1181CCBE3A81}" type="parTrans" cxnId="{0BBE3DA9-FC18-44E4-A738-BC8F08A2CFEF}">
      <dgm:prSet/>
      <dgm:spPr/>
      <dgm:t>
        <a:bodyPr/>
        <a:lstStyle/>
        <a:p>
          <a:endParaRPr lang="en-US" sz="2000"/>
        </a:p>
      </dgm:t>
    </dgm:pt>
    <dgm:pt modelId="{CC07E5BF-0373-4857-80ED-B99D93395F23}" type="sibTrans" cxnId="{0BBE3DA9-FC18-44E4-A738-BC8F08A2CFEF}">
      <dgm:prSet/>
      <dgm:spPr/>
      <dgm:t>
        <a:bodyPr/>
        <a:lstStyle/>
        <a:p>
          <a:endParaRPr lang="en-US" sz="2000"/>
        </a:p>
      </dgm:t>
    </dgm:pt>
    <dgm:pt modelId="{B80EC5DD-B881-4E04-A7EF-5F558EC17838}">
      <dgm:prSet custT="1"/>
      <dgm:spPr/>
      <dgm:t>
        <a:bodyPr/>
        <a:lstStyle/>
        <a:p>
          <a:r>
            <a:rPr lang="en-US" sz="2000" dirty="0" smtClean="0"/>
            <a:t>Daily: 9:45 AM (LON-HUB-WEST2)</a:t>
          </a:r>
          <a:endParaRPr lang="en-US" sz="2000" dirty="0"/>
        </a:p>
      </dgm:t>
    </dgm:pt>
    <dgm:pt modelId="{A976F98D-2DBD-4EEC-AABF-97F9967E3E35}" type="parTrans" cxnId="{6159E6BC-F013-4809-9975-393CB5D0845A}">
      <dgm:prSet/>
      <dgm:spPr/>
      <dgm:t>
        <a:bodyPr/>
        <a:lstStyle/>
        <a:p>
          <a:endParaRPr lang="en-US" sz="2000"/>
        </a:p>
      </dgm:t>
    </dgm:pt>
    <dgm:pt modelId="{21977F16-7593-45AE-BED7-F6604F264321}" type="sibTrans" cxnId="{6159E6BC-F013-4809-9975-393CB5D0845A}">
      <dgm:prSet/>
      <dgm:spPr/>
      <dgm:t>
        <a:bodyPr/>
        <a:lstStyle/>
        <a:p>
          <a:endParaRPr lang="en-US" sz="2000"/>
        </a:p>
      </dgm:t>
    </dgm:pt>
    <dgm:pt modelId="{61DF6932-5419-40B6-9BF7-1BE304F4DA75}">
      <dgm:prSet custT="1"/>
      <dgm:spPr/>
      <dgm:t>
        <a:bodyPr/>
        <a:lstStyle/>
        <a:p>
          <a:r>
            <a:rPr lang="en-US" sz="2000" dirty="0" smtClean="0"/>
            <a:t>Every other Thursday - next on 24th Oct, 3pm (LON-HUB-WEST2)</a:t>
          </a:r>
          <a:endParaRPr lang="en-US" sz="2000" dirty="0"/>
        </a:p>
      </dgm:t>
    </dgm:pt>
    <dgm:pt modelId="{BB256C90-B43F-4525-B6B1-5214607DF6C2}" type="parTrans" cxnId="{6102AE08-FEFD-4C4A-A212-04EC4FFC5691}">
      <dgm:prSet/>
      <dgm:spPr/>
      <dgm:t>
        <a:bodyPr/>
        <a:lstStyle/>
        <a:p>
          <a:endParaRPr lang="en-US" sz="2000"/>
        </a:p>
      </dgm:t>
    </dgm:pt>
    <dgm:pt modelId="{DE9E464D-BFAF-4FF2-AEBB-92E7F7B93AE9}" type="sibTrans" cxnId="{6102AE08-FEFD-4C4A-A212-04EC4FFC5691}">
      <dgm:prSet/>
      <dgm:spPr/>
      <dgm:t>
        <a:bodyPr/>
        <a:lstStyle/>
        <a:p>
          <a:endParaRPr lang="en-US" sz="2000"/>
        </a:p>
      </dgm:t>
    </dgm:pt>
    <dgm:pt modelId="{972D99B2-E450-4226-B187-3D14DBD87102}">
      <dgm:prSet custT="1"/>
      <dgm:spPr/>
      <dgm:t>
        <a:bodyPr/>
        <a:lstStyle/>
        <a:p>
          <a:r>
            <a:rPr lang="en-GB" sz="1800" dirty="0" smtClean="0">
              <a:hlinkClick xmlns:r="http://schemas.openxmlformats.org/officeDocument/2006/relationships" r:id="rId1"/>
            </a:rPr>
            <a:t>https://ofgemsousd.atlassian.net/wiki/spaces/MDP/overview</a:t>
          </a:r>
          <a:endParaRPr lang="en-US" sz="1800" dirty="0"/>
        </a:p>
      </dgm:t>
    </dgm:pt>
    <dgm:pt modelId="{D00A5FA7-8771-4DE8-9A80-36688A261B76}" type="parTrans" cxnId="{873273C2-C396-4E35-B971-F4C38F0731B6}">
      <dgm:prSet/>
      <dgm:spPr/>
      <dgm:t>
        <a:bodyPr/>
        <a:lstStyle/>
        <a:p>
          <a:endParaRPr lang="en-US" sz="2000"/>
        </a:p>
      </dgm:t>
    </dgm:pt>
    <dgm:pt modelId="{6848423F-9A43-47F0-B4AD-29F60D23F171}" type="sibTrans" cxnId="{873273C2-C396-4E35-B971-F4C38F0731B6}">
      <dgm:prSet/>
      <dgm:spPr/>
      <dgm:t>
        <a:bodyPr/>
        <a:lstStyle/>
        <a:p>
          <a:endParaRPr lang="en-US" sz="2000"/>
        </a:p>
      </dgm:t>
    </dgm:pt>
    <dgm:pt modelId="{92918CB7-5060-0A40-B90D-763376CB095F}">
      <dgm:prSet custT="1"/>
      <dgm:spPr/>
      <dgm:t>
        <a:bodyPr/>
        <a:lstStyle/>
        <a:p>
          <a:r>
            <a:rPr lang="en-US" sz="2400" dirty="0" smtClean="0"/>
            <a:t>Jira backlog &amp; sprint boards</a:t>
          </a:r>
          <a:endParaRPr lang="en-US" sz="2400" dirty="0"/>
        </a:p>
      </dgm:t>
    </dgm:pt>
    <dgm:pt modelId="{4629A5E1-C924-E342-A0E9-37B1AA289FD8}" type="parTrans" cxnId="{F29E1C37-28D3-A941-93D6-482931199BEF}">
      <dgm:prSet/>
      <dgm:spPr/>
      <dgm:t>
        <a:bodyPr/>
        <a:lstStyle/>
        <a:p>
          <a:endParaRPr lang="en-GB"/>
        </a:p>
      </dgm:t>
    </dgm:pt>
    <dgm:pt modelId="{FFA520F7-0ED6-AA4C-9A6C-DDA0ADFC71AB}" type="sibTrans" cxnId="{F29E1C37-28D3-A941-93D6-482931199BEF}">
      <dgm:prSet/>
      <dgm:spPr/>
      <dgm:t>
        <a:bodyPr/>
        <a:lstStyle/>
        <a:p>
          <a:endParaRPr lang="en-GB"/>
        </a:p>
      </dgm:t>
    </dgm:pt>
    <dgm:pt modelId="{ADBAF7E8-2D1D-D24C-942B-30DA3905C41B}">
      <dgm:prSet custT="1"/>
      <dgm:spPr/>
      <dgm:t>
        <a:bodyPr/>
        <a:lstStyle/>
        <a:p>
          <a:r>
            <a:rPr lang="en-GB" sz="1800" dirty="0" smtClean="0">
              <a:hlinkClick xmlns:r="http://schemas.openxmlformats.org/officeDocument/2006/relationships" r:id="rId2"/>
            </a:rPr>
            <a:t>https://ofgemsousd.atlassian.net/secure/RapidBoard.jspa?projectKey=DP</a:t>
          </a:r>
          <a:endParaRPr lang="en-US" sz="1800" dirty="0"/>
        </a:p>
      </dgm:t>
    </dgm:pt>
    <dgm:pt modelId="{ED334B27-53C6-294D-8EF5-5BCFED53106A}" type="parTrans" cxnId="{BBF8ED02-2393-5A48-AAFF-E650D899FCB7}">
      <dgm:prSet/>
      <dgm:spPr/>
      <dgm:t>
        <a:bodyPr/>
        <a:lstStyle/>
        <a:p>
          <a:endParaRPr lang="en-GB"/>
        </a:p>
      </dgm:t>
    </dgm:pt>
    <dgm:pt modelId="{3EBB39DD-A2AB-564D-9480-2E3A1E1AB3F1}" type="sibTrans" cxnId="{BBF8ED02-2393-5A48-AAFF-E650D899FCB7}">
      <dgm:prSet/>
      <dgm:spPr/>
      <dgm:t>
        <a:bodyPr/>
        <a:lstStyle/>
        <a:p>
          <a:endParaRPr lang="en-GB"/>
        </a:p>
      </dgm:t>
    </dgm:pt>
    <dgm:pt modelId="{A6CA6C98-8905-4D54-8BB5-BAA4D3F9D509}" type="pres">
      <dgm:prSet presAssocID="{CA221977-98D4-414D-9B34-7F310539224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55C23E-661C-4820-8FC6-7756D13B63E1}" type="pres">
      <dgm:prSet presAssocID="{1F5F9F85-E265-4A35-B93F-39936E763591}" presName="parentLin" presStyleCnt="0"/>
      <dgm:spPr/>
    </dgm:pt>
    <dgm:pt modelId="{9EA16984-D733-43B9-9FAE-D6AC0439A4C3}" type="pres">
      <dgm:prSet presAssocID="{1F5F9F85-E265-4A35-B93F-39936E763591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0C2EA56-3739-41CF-9D96-F0B02D594C19}" type="pres">
      <dgm:prSet presAssocID="{1F5F9F85-E265-4A35-B93F-39936E76359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86F28-8D83-4D43-92C7-D8369D40023A}" type="pres">
      <dgm:prSet presAssocID="{1F5F9F85-E265-4A35-B93F-39936E763591}" presName="negativeSpace" presStyleCnt="0"/>
      <dgm:spPr/>
    </dgm:pt>
    <dgm:pt modelId="{DF5CAD08-9F19-47FF-8AA8-5137DDE3F0F3}" type="pres">
      <dgm:prSet presAssocID="{1F5F9F85-E265-4A35-B93F-39936E763591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97AD0-9CAF-45AA-873F-4869A4C232F4}" type="pres">
      <dgm:prSet presAssocID="{B232420A-2E4B-406C-8D8D-ED1113B598BA}" presName="spaceBetweenRectangles" presStyleCnt="0"/>
      <dgm:spPr/>
    </dgm:pt>
    <dgm:pt modelId="{6F54A1C9-F3C6-446E-9598-61C30CDD1F2E}" type="pres">
      <dgm:prSet presAssocID="{96B66457-76C2-43E5-809A-48469A8737A1}" presName="parentLin" presStyleCnt="0"/>
      <dgm:spPr/>
    </dgm:pt>
    <dgm:pt modelId="{BD6ABB08-7F60-4EC2-9694-9F5F13A5F592}" type="pres">
      <dgm:prSet presAssocID="{96B66457-76C2-43E5-809A-48469A8737A1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116B817-1289-4144-BB73-15D507FC861D}" type="pres">
      <dgm:prSet presAssocID="{96B66457-76C2-43E5-809A-48469A8737A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FF2C3-FB72-455C-B24A-20ED8883A9F0}" type="pres">
      <dgm:prSet presAssocID="{96B66457-76C2-43E5-809A-48469A8737A1}" presName="negativeSpace" presStyleCnt="0"/>
      <dgm:spPr/>
    </dgm:pt>
    <dgm:pt modelId="{57F535BD-8D02-4CAF-A6E1-AC9A26EB1E2C}" type="pres">
      <dgm:prSet presAssocID="{96B66457-76C2-43E5-809A-48469A8737A1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96055A-B215-4B5F-83CF-AD21684C581E}" type="pres">
      <dgm:prSet presAssocID="{86B0B085-129E-4341-80A1-587BE513BBD8}" presName="spaceBetweenRectangles" presStyleCnt="0"/>
      <dgm:spPr/>
    </dgm:pt>
    <dgm:pt modelId="{8280A416-8EC9-4636-992A-0A01C80CDFB1}" type="pres">
      <dgm:prSet presAssocID="{1F44728A-72F5-41FB-BA07-DB4B570C5DFF}" presName="parentLin" presStyleCnt="0"/>
      <dgm:spPr/>
    </dgm:pt>
    <dgm:pt modelId="{61F887F6-80A8-401A-BD81-50B3330C2F04}" type="pres">
      <dgm:prSet presAssocID="{1F44728A-72F5-41FB-BA07-DB4B570C5DFF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03B7D8B-8477-4DF9-8785-0DFA89C0BC72}" type="pres">
      <dgm:prSet presAssocID="{1F44728A-72F5-41FB-BA07-DB4B570C5DF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DA13C-FF74-4CF4-A2AA-A2770943399E}" type="pres">
      <dgm:prSet presAssocID="{1F44728A-72F5-41FB-BA07-DB4B570C5DFF}" presName="negativeSpace" presStyleCnt="0"/>
      <dgm:spPr/>
    </dgm:pt>
    <dgm:pt modelId="{4214A3C7-8962-4AD2-90A2-1D3C5A44F697}" type="pres">
      <dgm:prSet presAssocID="{1F44728A-72F5-41FB-BA07-DB4B570C5DFF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A5E87A-2749-E046-959D-567176CE5B8C}" type="pres">
      <dgm:prSet presAssocID="{CC07E5BF-0373-4857-80ED-B99D93395F23}" presName="spaceBetweenRectangles" presStyleCnt="0"/>
      <dgm:spPr/>
    </dgm:pt>
    <dgm:pt modelId="{306DA7AD-78C7-684F-93D2-C400BCDBBC16}" type="pres">
      <dgm:prSet presAssocID="{92918CB7-5060-0A40-B90D-763376CB095F}" presName="parentLin" presStyleCnt="0"/>
      <dgm:spPr/>
    </dgm:pt>
    <dgm:pt modelId="{37D1AEA7-AA18-0A4B-B90A-4624CE206AE4}" type="pres">
      <dgm:prSet presAssocID="{92918CB7-5060-0A40-B90D-763376CB095F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A0F64368-EAA3-B04B-A2F1-D241A1070A45}" type="pres">
      <dgm:prSet presAssocID="{92918CB7-5060-0A40-B90D-763376CB095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6BC64-72D9-9C43-B129-7F024322601B}" type="pres">
      <dgm:prSet presAssocID="{92918CB7-5060-0A40-B90D-763376CB095F}" presName="negativeSpace" presStyleCnt="0"/>
      <dgm:spPr/>
    </dgm:pt>
    <dgm:pt modelId="{30600FCA-26E1-424C-B9A9-874F3017D0E4}" type="pres">
      <dgm:prSet presAssocID="{92918CB7-5060-0A40-B90D-763376CB095F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9E1C37-28D3-A941-93D6-482931199BEF}" srcId="{CA221977-98D4-414D-9B34-7F3105392242}" destId="{92918CB7-5060-0A40-B90D-763376CB095F}" srcOrd="3" destOrd="0" parTransId="{4629A5E1-C924-E342-A0E9-37B1AA289FD8}" sibTransId="{FFA520F7-0ED6-AA4C-9A6C-DDA0ADFC71AB}"/>
    <dgm:cxn modelId="{9A7B2B04-55C0-43EC-9472-A293500B5444}" type="presOf" srcId="{972D99B2-E450-4226-B187-3D14DBD87102}" destId="{4214A3C7-8962-4AD2-90A2-1D3C5A44F697}" srcOrd="0" destOrd="0" presId="urn:microsoft.com/office/officeart/2005/8/layout/list1"/>
    <dgm:cxn modelId="{ED660936-19E0-47C6-A6FA-663A6B13954B}" type="presOf" srcId="{61DF6932-5419-40B6-9BF7-1BE304F4DA75}" destId="{57F535BD-8D02-4CAF-A6E1-AC9A26EB1E2C}" srcOrd="0" destOrd="0" presId="urn:microsoft.com/office/officeart/2005/8/layout/list1"/>
    <dgm:cxn modelId="{7BA46224-C0BE-2943-B57C-D098044C92D1}" type="presOf" srcId="{92918CB7-5060-0A40-B90D-763376CB095F}" destId="{A0F64368-EAA3-B04B-A2F1-D241A1070A45}" srcOrd="1" destOrd="0" presId="urn:microsoft.com/office/officeart/2005/8/layout/list1"/>
    <dgm:cxn modelId="{86C6223D-C277-469B-B1D3-9B9F78CD240C}" srcId="{CA221977-98D4-414D-9B34-7F3105392242}" destId="{96B66457-76C2-43E5-809A-48469A8737A1}" srcOrd="1" destOrd="0" parTransId="{CEDFDD04-AE1B-48F2-A01C-00E30B85DAA8}" sibTransId="{86B0B085-129E-4341-80A1-587BE513BBD8}"/>
    <dgm:cxn modelId="{847D7C93-7A44-42F0-88C1-AD2F8DCC91D1}" type="presOf" srcId="{96B66457-76C2-43E5-809A-48469A8737A1}" destId="{BD6ABB08-7F60-4EC2-9694-9F5F13A5F592}" srcOrd="0" destOrd="0" presId="urn:microsoft.com/office/officeart/2005/8/layout/list1"/>
    <dgm:cxn modelId="{B42F7C9B-1C19-47C7-98FD-877341C23F49}" srcId="{CA221977-98D4-414D-9B34-7F3105392242}" destId="{1F5F9F85-E265-4A35-B93F-39936E763591}" srcOrd="0" destOrd="0" parTransId="{D3CBB7A9-1716-4CBC-9F66-8B4AA079E759}" sibTransId="{B232420A-2E4B-406C-8D8D-ED1113B598BA}"/>
    <dgm:cxn modelId="{0BBE3DA9-FC18-44E4-A738-BC8F08A2CFEF}" srcId="{CA221977-98D4-414D-9B34-7F3105392242}" destId="{1F44728A-72F5-41FB-BA07-DB4B570C5DFF}" srcOrd="2" destOrd="0" parTransId="{566900A7-1799-4B26-BF61-1181CCBE3A81}" sibTransId="{CC07E5BF-0373-4857-80ED-B99D93395F23}"/>
    <dgm:cxn modelId="{A7F7FF4E-294B-4029-B162-4E6154132C2C}" type="presOf" srcId="{CA221977-98D4-414D-9B34-7F3105392242}" destId="{A6CA6C98-8905-4D54-8BB5-BAA4D3F9D509}" srcOrd="0" destOrd="0" presId="urn:microsoft.com/office/officeart/2005/8/layout/list1"/>
    <dgm:cxn modelId="{E58BC0E1-B009-6B4B-860A-C0965E7056FF}" type="presOf" srcId="{ADBAF7E8-2D1D-D24C-942B-30DA3905C41B}" destId="{30600FCA-26E1-424C-B9A9-874F3017D0E4}" srcOrd="0" destOrd="0" presId="urn:microsoft.com/office/officeart/2005/8/layout/list1"/>
    <dgm:cxn modelId="{8AD9228B-F3BA-479B-9DEB-58239DA8910B}" type="presOf" srcId="{1F44728A-72F5-41FB-BA07-DB4B570C5DFF}" destId="{103B7D8B-8477-4DF9-8785-0DFA89C0BC72}" srcOrd="1" destOrd="0" presId="urn:microsoft.com/office/officeart/2005/8/layout/list1"/>
    <dgm:cxn modelId="{792ED342-4970-41A7-B9C5-BE67FFC36C99}" type="presOf" srcId="{1F44728A-72F5-41FB-BA07-DB4B570C5DFF}" destId="{61F887F6-80A8-401A-BD81-50B3330C2F04}" srcOrd="0" destOrd="0" presId="urn:microsoft.com/office/officeart/2005/8/layout/list1"/>
    <dgm:cxn modelId="{E19D7016-1D6C-4A0B-8005-763E29DECEBA}" type="presOf" srcId="{1F5F9F85-E265-4A35-B93F-39936E763591}" destId="{30C2EA56-3739-41CF-9D96-F0B02D594C19}" srcOrd="1" destOrd="0" presId="urn:microsoft.com/office/officeart/2005/8/layout/list1"/>
    <dgm:cxn modelId="{873273C2-C396-4E35-B971-F4C38F0731B6}" srcId="{1F44728A-72F5-41FB-BA07-DB4B570C5DFF}" destId="{972D99B2-E450-4226-B187-3D14DBD87102}" srcOrd="0" destOrd="0" parTransId="{D00A5FA7-8771-4DE8-9A80-36688A261B76}" sibTransId="{6848423F-9A43-47F0-B4AD-29F60D23F171}"/>
    <dgm:cxn modelId="{BBF8ED02-2393-5A48-AAFF-E650D899FCB7}" srcId="{92918CB7-5060-0A40-B90D-763376CB095F}" destId="{ADBAF7E8-2D1D-D24C-942B-30DA3905C41B}" srcOrd="0" destOrd="0" parTransId="{ED334B27-53C6-294D-8EF5-5BCFED53106A}" sibTransId="{3EBB39DD-A2AB-564D-9480-2E3A1E1AB3F1}"/>
    <dgm:cxn modelId="{6102AE08-FEFD-4C4A-A212-04EC4FFC5691}" srcId="{96B66457-76C2-43E5-809A-48469A8737A1}" destId="{61DF6932-5419-40B6-9BF7-1BE304F4DA75}" srcOrd="0" destOrd="0" parTransId="{BB256C90-B43F-4525-B6B1-5214607DF6C2}" sibTransId="{DE9E464D-BFAF-4FF2-AEBB-92E7F7B93AE9}"/>
    <dgm:cxn modelId="{D4D3D10E-092C-4BC4-8827-C8C6F0A3A296}" type="presOf" srcId="{B80EC5DD-B881-4E04-A7EF-5F558EC17838}" destId="{DF5CAD08-9F19-47FF-8AA8-5137DDE3F0F3}" srcOrd="0" destOrd="0" presId="urn:microsoft.com/office/officeart/2005/8/layout/list1"/>
    <dgm:cxn modelId="{6159E6BC-F013-4809-9975-393CB5D0845A}" srcId="{1F5F9F85-E265-4A35-B93F-39936E763591}" destId="{B80EC5DD-B881-4E04-A7EF-5F558EC17838}" srcOrd="0" destOrd="0" parTransId="{A976F98D-2DBD-4EEC-AABF-97F9967E3E35}" sibTransId="{21977F16-7593-45AE-BED7-F6604F264321}"/>
    <dgm:cxn modelId="{6C12938C-A93B-A448-9A71-E0B2375B8757}" type="presOf" srcId="{92918CB7-5060-0A40-B90D-763376CB095F}" destId="{37D1AEA7-AA18-0A4B-B90A-4624CE206AE4}" srcOrd="0" destOrd="0" presId="urn:microsoft.com/office/officeart/2005/8/layout/list1"/>
    <dgm:cxn modelId="{37DD0769-FBAD-4C0C-AE9B-02E735E6F43D}" type="presOf" srcId="{1F5F9F85-E265-4A35-B93F-39936E763591}" destId="{9EA16984-D733-43B9-9FAE-D6AC0439A4C3}" srcOrd="0" destOrd="0" presId="urn:microsoft.com/office/officeart/2005/8/layout/list1"/>
    <dgm:cxn modelId="{2D137FF9-D3D2-4BAB-9E49-0A912F375182}" type="presOf" srcId="{96B66457-76C2-43E5-809A-48469A8737A1}" destId="{B116B817-1289-4144-BB73-15D507FC861D}" srcOrd="1" destOrd="0" presId="urn:microsoft.com/office/officeart/2005/8/layout/list1"/>
    <dgm:cxn modelId="{C7926878-2791-4110-B4E1-F8FB712ED36D}" type="presParOf" srcId="{A6CA6C98-8905-4D54-8BB5-BAA4D3F9D509}" destId="{8A55C23E-661C-4820-8FC6-7756D13B63E1}" srcOrd="0" destOrd="0" presId="urn:microsoft.com/office/officeart/2005/8/layout/list1"/>
    <dgm:cxn modelId="{3C2F09ED-172B-4194-BED6-A499B3CC6E3E}" type="presParOf" srcId="{8A55C23E-661C-4820-8FC6-7756D13B63E1}" destId="{9EA16984-D733-43B9-9FAE-D6AC0439A4C3}" srcOrd="0" destOrd="0" presId="urn:microsoft.com/office/officeart/2005/8/layout/list1"/>
    <dgm:cxn modelId="{2168F560-37A0-46D1-938A-3D67DE2E08E3}" type="presParOf" srcId="{8A55C23E-661C-4820-8FC6-7756D13B63E1}" destId="{30C2EA56-3739-41CF-9D96-F0B02D594C19}" srcOrd="1" destOrd="0" presId="urn:microsoft.com/office/officeart/2005/8/layout/list1"/>
    <dgm:cxn modelId="{EE4A9319-628E-4D7E-BEA1-26A38F39CFA1}" type="presParOf" srcId="{A6CA6C98-8905-4D54-8BB5-BAA4D3F9D509}" destId="{E2F86F28-8D83-4D43-92C7-D8369D40023A}" srcOrd="1" destOrd="0" presId="urn:microsoft.com/office/officeart/2005/8/layout/list1"/>
    <dgm:cxn modelId="{3F869727-3973-40A8-9DFA-68A82A2F601A}" type="presParOf" srcId="{A6CA6C98-8905-4D54-8BB5-BAA4D3F9D509}" destId="{DF5CAD08-9F19-47FF-8AA8-5137DDE3F0F3}" srcOrd="2" destOrd="0" presId="urn:microsoft.com/office/officeart/2005/8/layout/list1"/>
    <dgm:cxn modelId="{249054B2-0958-4AA5-9EF3-2E348802D1D7}" type="presParOf" srcId="{A6CA6C98-8905-4D54-8BB5-BAA4D3F9D509}" destId="{E2397AD0-9CAF-45AA-873F-4869A4C232F4}" srcOrd="3" destOrd="0" presId="urn:microsoft.com/office/officeart/2005/8/layout/list1"/>
    <dgm:cxn modelId="{669E8526-701B-437D-A1D0-0BF913844E2F}" type="presParOf" srcId="{A6CA6C98-8905-4D54-8BB5-BAA4D3F9D509}" destId="{6F54A1C9-F3C6-446E-9598-61C30CDD1F2E}" srcOrd="4" destOrd="0" presId="urn:microsoft.com/office/officeart/2005/8/layout/list1"/>
    <dgm:cxn modelId="{62AD78FB-F53D-484B-9060-FF9B6E30C820}" type="presParOf" srcId="{6F54A1C9-F3C6-446E-9598-61C30CDD1F2E}" destId="{BD6ABB08-7F60-4EC2-9694-9F5F13A5F592}" srcOrd="0" destOrd="0" presId="urn:microsoft.com/office/officeart/2005/8/layout/list1"/>
    <dgm:cxn modelId="{A9DD2FFF-66C4-405C-AAC7-9813B1D1C036}" type="presParOf" srcId="{6F54A1C9-F3C6-446E-9598-61C30CDD1F2E}" destId="{B116B817-1289-4144-BB73-15D507FC861D}" srcOrd="1" destOrd="0" presId="urn:microsoft.com/office/officeart/2005/8/layout/list1"/>
    <dgm:cxn modelId="{C8C89BFC-3328-447E-B38F-E0154553B40A}" type="presParOf" srcId="{A6CA6C98-8905-4D54-8BB5-BAA4D3F9D509}" destId="{15CFF2C3-FB72-455C-B24A-20ED8883A9F0}" srcOrd="5" destOrd="0" presId="urn:microsoft.com/office/officeart/2005/8/layout/list1"/>
    <dgm:cxn modelId="{687B822E-4174-4B77-95E5-79252F072B2E}" type="presParOf" srcId="{A6CA6C98-8905-4D54-8BB5-BAA4D3F9D509}" destId="{57F535BD-8D02-4CAF-A6E1-AC9A26EB1E2C}" srcOrd="6" destOrd="0" presId="urn:microsoft.com/office/officeart/2005/8/layout/list1"/>
    <dgm:cxn modelId="{51E0485B-5533-408F-A2D9-FB84E6C17119}" type="presParOf" srcId="{A6CA6C98-8905-4D54-8BB5-BAA4D3F9D509}" destId="{F996055A-B215-4B5F-83CF-AD21684C581E}" srcOrd="7" destOrd="0" presId="urn:microsoft.com/office/officeart/2005/8/layout/list1"/>
    <dgm:cxn modelId="{199DFE68-2848-4EC0-A977-4C6B7BD41A80}" type="presParOf" srcId="{A6CA6C98-8905-4D54-8BB5-BAA4D3F9D509}" destId="{8280A416-8EC9-4636-992A-0A01C80CDFB1}" srcOrd="8" destOrd="0" presId="urn:microsoft.com/office/officeart/2005/8/layout/list1"/>
    <dgm:cxn modelId="{276A403B-1BE7-400F-992A-5846E33BB43A}" type="presParOf" srcId="{8280A416-8EC9-4636-992A-0A01C80CDFB1}" destId="{61F887F6-80A8-401A-BD81-50B3330C2F04}" srcOrd="0" destOrd="0" presId="urn:microsoft.com/office/officeart/2005/8/layout/list1"/>
    <dgm:cxn modelId="{D7D0513F-885E-4B3B-BAFB-B3D7F945AE37}" type="presParOf" srcId="{8280A416-8EC9-4636-992A-0A01C80CDFB1}" destId="{103B7D8B-8477-4DF9-8785-0DFA89C0BC72}" srcOrd="1" destOrd="0" presId="urn:microsoft.com/office/officeart/2005/8/layout/list1"/>
    <dgm:cxn modelId="{D072A1A5-129B-4537-A9F7-5E87C2049ED8}" type="presParOf" srcId="{A6CA6C98-8905-4D54-8BB5-BAA4D3F9D509}" destId="{C90DA13C-FF74-4CF4-A2AA-A2770943399E}" srcOrd="9" destOrd="0" presId="urn:microsoft.com/office/officeart/2005/8/layout/list1"/>
    <dgm:cxn modelId="{01AEAADE-1CD2-419E-9BCA-D44546D6EBDF}" type="presParOf" srcId="{A6CA6C98-8905-4D54-8BB5-BAA4D3F9D509}" destId="{4214A3C7-8962-4AD2-90A2-1D3C5A44F697}" srcOrd="10" destOrd="0" presId="urn:microsoft.com/office/officeart/2005/8/layout/list1"/>
    <dgm:cxn modelId="{8AA35896-FB86-8041-AA23-4539972AD9A8}" type="presParOf" srcId="{A6CA6C98-8905-4D54-8BB5-BAA4D3F9D509}" destId="{71A5E87A-2749-E046-959D-567176CE5B8C}" srcOrd="11" destOrd="0" presId="urn:microsoft.com/office/officeart/2005/8/layout/list1"/>
    <dgm:cxn modelId="{82AE153D-6D0E-BF48-BBBA-EA7868D6C187}" type="presParOf" srcId="{A6CA6C98-8905-4D54-8BB5-BAA4D3F9D509}" destId="{306DA7AD-78C7-684F-93D2-C400BCDBBC16}" srcOrd="12" destOrd="0" presId="urn:microsoft.com/office/officeart/2005/8/layout/list1"/>
    <dgm:cxn modelId="{1A46A016-8BE5-E444-877F-9B996E222F3B}" type="presParOf" srcId="{306DA7AD-78C7-684F-93D2-C400BCDBBC16}" destId="{37D1AEA7-AA18-0A4B-B90A-4624CE206AE4}" srcOrd="0" destOrd="0" presId="urn:microsoft.com/office/officeart/2005/8/layout/list1"/>
    <dgm:cxn modelId="{57C606C2-6D63-C447-818C-5DCE0E2D1C19}" type="presParOf" srcId="{306DA7AD-78C7-684F-93D2-C400BCDBBC16}" destId="{A0F64368-EAA3-B04B-A2F1-D241A1070A45}" srcOrd="1" destOrd="0" presId="urn:microsoft.com/office/officeart/2005/8/layout/list1"/>
    <dgm:cxn modelId="{3749AE47-67B7-CF44-9C6C-49ADE1D35A26}" type="presParOf" srcId="{A6CA6C98-8905-4D54-8BB5-BAA4D3F9D509}" destId="{95D6BC64-72D9-9C43-B129-7F024322601B}" srcOrd="13" destOrd="0" presId="urn:microsoft.com/office/officeart/2005/8/layout/list1"/>
    <dgm:cxn modelId="{7F60B440-B185-9343-B521-716910674560}" type="presParOf" srcId="{A6CA6C98-8905-4D54-8BB5-BAA4D3F9D509}" destId="{30600FCA-26E1-424C-B9A9-874F3017D0E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CAD08-9F19-47FF-8AA8-5137DDE3F0F3}">
      <dsp:nvSpPr>
        <dsp:cNvPr id="0" name=""/>
        <dsp:cNvSpPr/>
      </dsp:nvSpPr>
      <dsp:spPr>
        <a:xfrm>
          <a:off x="0" y="240734"/>
          <a:ext cx="8802980" cy="7276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209" tIns="291592" rIns="68320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Daily: 9:45 AM (LON-HUB-WEST2)</a:t>
          </a:r>
          <a:endParaRPr lang="en-US" sz="2000" kern="1200" dirty="0"/>
        </a:p>
      </dsp:txBody>
      <dsp:txXfrm>
        <a:off x="0" y="240734"/>
        <a:ext cx="8802980" cy="727649"/>
      </dsp:txXfrm>
    </dsp:sp>
    <dsp:sp modelId="{30C2EA56-3739-41CF-9D96-F0B02D594C19}">
      <dsp:nvSpPr>
        <dsp:cNvPr id="0" name=""/>
        <dsp:cNvSpPr/>
      </dsp:nvSpPr>
      <dsp:spPr>
        <a:xfrm>
          <a:off x="440149" y="34094"/>
          <a:ext cx="616208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912" tIns="0" rIns="23291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Stand-ups </a:t>
          </a:r>
        </a:p>
      </dsp:txBody>
      <dsp:txXfrm>
        <a:off x="460324" y="54269"/>
        <a:ext cx="6121736" cy="372930"/>
      </dsp:txXfrm>
    </dsp:sp>
    <dsp:sp modelId="{57F535BD-8D02-4CAF-A6E1-AC9A26EB1E2C}">
      <dsp:nvSpPr>
        <dsp:cNvPr id="0" name=""/>
        <dsp:cNvSpPr/>
      </dsp:nvSpPr>
      <dsp:spPr>
        <a:xfrm>
          <a:off x="0" y="1250624"/>
          <a:ext cx="8802980" cy="7276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209" tIns="291592" rIns="68320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Every other Thursday - next on 24th Oct, 3pm (LON-HUB-WEST2)</a:t>
          </a:r>
          <a:endParaRPr lang="en-US" sz="2000" kern="1200" dirty="0"/>
        </a:p>
      </dsp:txBody>
      <dsp:txXfrm>
        <a:off x="0" y="1250624"/>
        <a:ext cx="8802980" cy="727649"/>
      </dsp:txXfrm>
    </dsp:sp>
    <dsp:sp modelId="{B116B817-1289-4144-BB73-15D507FC861D}">
      <dsp:nvSpPr>
        <dsp:cNvPr id="0" name=""/>
        <dsp:cNvSpPr/>
      </dsp:nvSpPr>
      <dsp:spPr>
        <a:xfrm>
          <a:off x="440149" y="1043984"/>
          <a:ext cx="616208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912" tIns="0" rIns="23291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Show </a:t>
          </a:r>
          <a:r>
            <a:rPr lang="en-US" sz="2400" kern="1200" dirty="0"/>
            <a:t>&amp; Tell</a:t>
          </a:r>
        </a:p>
      </dsp:txBody>
      <dsp:txXfrm>
        <a:off x="460324" y="1064159"/>
        <a:ext cx="6121736" cy="372930"/>
      </dsp:txXfrm>
    </dsp:sp>
    <dsp:sp modelId="{4214A3C7-8962-4AD2-90A2-1D3C5A44F697}">
      <dsp:nvSpPr>
        <dsp:cNvPr id="0" name=""/>
        <dsp:cNvSpPr/>
      </dsp:nvSpPr>
      <dsp:spPr>
        <a:xfrm>
          <a:off x="0" y="2260514"/>
          <a:ext cx="8802980" cy="672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209" tIns="291592" rIns="68320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>
              <a:hlinkClick xmlns:r="http://schemas.openxmlformats.org/officeDocument/2006/relationships" r:id="rId1"/>
            </a:rPr>
            <a:t>https://ofgemsousd.atlassian.net/wiki/spaces/MDP/overview</a:t>
          </a:r>
          <a:endParaRPr lang="en-US" sz="1800" kern="1200" dirty="0"/>
        </a:p>
      </dsp:txBody>
      <dsp:txXfrm>
        <a:off x="0" y="2260514"/>
        <a:ext cx="8802980" cy="672525"/>
      </dsp:txXfrm>
    </dsp:sp>
    <dsp:sp modelId="{103B7D8B-8477-4DF9-8785-0DFA89C0BC72}">
      <dsp:nvSpPr>
        <dsp:cNvPr id="0" name=""/>
        <dsp:cNvSpPr/>
      </dsp:nvSpPr>
      <dsp:spPr>
        <a:xfrm>
          <a:off x="440149" y="2053874"/>
          <a:ext cx="616208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912" tIns="0" rIns="23291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Confluence workspace</a:t>
          </a:r>
          <a:endParaRPr lang="en-US" sz="2400" kern="1200" dirty="0"/>
        </a:p>
      </dsp:txBody>
      <dsp:txXfrm>
        <a:off x="460324" y="2074049"/>
        <a:ext cx="6121736" cy="372930"/>
      </dsp:txXfrm>
    </dsp:sp>
    <dsp:sp modelId="{30600FCA-26E1-424C-B9A9-874F3017D0E4}">
      <dsp:nvSpPr>
        <dsp:cNvPr id="0" name=""/>
        <dsp:cNvSpPr/>
      </dsp:nvSpPr>
      <dsp:spPr>
        <a:xfrm>
          <a:off x="0" y="3215280"/>
          <a:ext cx="8802980" cy="672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209" tIns="291592" rIns="68320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>
              <a:hlinkClick xmlns:r="http://schemas.openxmlformats.org/officeDocument/2006/relationships" r:id="rId2"/>
            </a:rPr>
            <a:t>https://ofgemsousd.atlassian.net/secure/RapidBoard.jspa?projectKey=DP</a:t>
          </a:r>
          <a:endParaRPr lang="en-US" sz="1800" kern="1200" dirty="0"/>
        </a:p>
      </dsp:txBody>
      <dsp:txXfrm>
        <a:off x="0" y="3215280"/>
        <a:ext cx="8802980" cy="672525"/>
      </dsp:txXfrm>
    </dsp:sp>
    <dsp:sp modelId="{A0F64368-EAA3-B04B-A2F1-D241A1070A45}">
      <dsp:nvSpPr>
        <dsp:cNvPr id="0" name=""/>
        <dsp:cNvSpPr/>
      </dsp:nvSpPr>
      <dsp:spPr>
        <a:xfrm>
          <a:off x="440149" y="3008639"/>
          <a:ext cx="616208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912" tIns="0" rIns="23291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Jira backlog &amp; sprint boards</a:t>
          </a:r>
          <a:endParaRPr lang="en-US" sz="2400" kern="1200" dirty="0"/>
        </a:p>
      </dsp:txBody>
      <dsp:txXfrm>
        <a:off x="460324" y="3028814"/>
        <a:ext cx="6121736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ags" Target="../tags/tag1.xml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B7C3D04-F6DC-4EB5-AC40-1808D4D53B16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rgbClr val="000000"/>
                </a:solidFill>
                <a:latin typeface="Verdana" panose="020B0604030504040204" pitchFamily="34" charset="0"/>
                <a:cs typeface="+mn-cs"/>
              </a:defRPr>
            </a:lvl1pPr>
          </a:lstStyle>
          <a:p>
            <a:pPr algn="ctr"/>
            <a:r>
              <a:rPr lang="en-GB" smtClean="0"/>
              <a:t>  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37021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5573058-CF0E-4FFC-A8C9-EE56CEBC424D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5677227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BDA1F82C-D1FA-4725-98EA-FFAAA5BAF7B3}" type="slidenum">
              <a:rPr lang="en-GB" altLang="en-US"/>
              <a:pPr/>
              <a:t>1</a:t>
            </a:fld>
            <a:endParaRPr lang="en-GB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JSONS – recipes for</a:t>
            </a:r>
            <a:r>
              <a:rPr lang="en-GB" baseline="0" dirty="0" smtClean="0"/>
              <a:t> our data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Raw validation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jsons</a:t>
            </a:r>
            <a:r>
              <a:rPr lang="en-GB" baseline="0" dirty="0" smtClean="0"/>
              <a:t> – testing whether we can use just two </a:t>
            </a:r>
            <a:r>
              <a:rPr lang="en-GB" baseline="0" dirty="0" err="1" smtClean="0"/>
              <a:t>jsons</a:t>
            </a:r>
            <a:r>
              <a:rPr lang="en-GB" baseline="0" dirty="0" smtClean="0"/>
              <a:t> for all brokers – one for orders and one for trades – Rory currently reviewing</a:t>
            </a:r>
          </a:p>
          <a:p>
            <a:r>
              <a:rPr lang="en-GB" baseline="0" dirty="0" smtClean="0"/>
              <a:t>Mapping </a:t>
            </a:r>
            <a:r>
              <a:rPr lang="en-GB" baseline="0" dirty="0" err="1" smtClean="0"/>
              <a:t>jsons</a:t>
            </a:r>
            <a:r>
              <a:rPr lang="en-GB" baseline="0" dirty="0" smtClean="0"/>
              <a:t> – Kathy has worked on putting broker specific mapping into a </a:t>
            </a:r>
            <a:r>
              <a:rPr lang="en-GB" baseline="0" dirty="0" err="1" smtClean="0"/>
              <a:t>json</a:t>
            </a:r>
            <a:r>
              <a:rPr lang="en-GB" baseline="0" dirty="0" smtClean="0"/>
              <a:t> – Anushka is writing code off this </a:t>
            </a:r>
            <a:r>
              <a:rPr lang="en-GB" baseline="0" dirty="0" err="1" smtClean="0"/>
              <a:t>json</a:t>
            </a:r>
            <a:r>
              <a:rPr lang="en-GB" baseline="0" dirty="0" smtClean="0"/>
              <a:t> we are testing this with broker 1</a:t>
            </a:r>
            <a:br>
              <a:rPr lang="en-GB" baseline="0" dirty="0" smtClean="0"/>
            </a:br>
            <a:r>
              <a:rPr lang="en-GB" baseline="0" dirty="0" smtClean="0"/>
              <a:t>Hub </a:t>
            </a:r>
            <a:r>
              <a:rPr lang="en-GB" baseline="0" dirty="0" err="1" smtClean="0"/>
              <a:t>jsons</a:t>
            </a:r>
            <a:r>
              <a:rPr lang="en-GB" baseline="0" dirty="0" smtClean="0"/>
              <a:t> – have been checked by everyone in the MIO data team and two engineers from the hub – they are ready for use to help us ingest data into the hub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73058-CF0E-4FFC-A8C9-EE56CEBC424D}" type="slidenum">
              <a:rPr lang="en-GB" altLang="en-US" smtClean="0"/>
              <a:pPr/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94501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73058-CF0E-4FFC-A8C9-EE56CEBC424D}" type="slidenum">
              <a:rPr lang="en-GB" altLang="en-US" smtClean="0"/>
              <a:pPr/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2541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73058-CF0E-4FFC-A8C9-EE56CEBC424D}" type="slidenum">
              <a:rPr lang="en-GB" altLang="en-US" smtClean="0"/>
              <a:pPr/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36919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73058-CF0E-4FFC-A8C9-EE56CEBC424D}" type="slidenum">
              <a:rPr lang="en-GB" altLang="en-US" smtClean="0"/>
              <a:pPr/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17558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63DFD0E0-74C1-4C77-BF54-6091053306EE}" type="slidenum">
              <a:rPr lang="en-GB" altLang="en-US"/>
              <a:pPr/>
              <a:t>14</a:t>
            </a:fld>
            <a:endParaRPr lang="en-GB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73058-CF0E-4FFC-A8C9-EE56CEBC424D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44238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73058-CF0E-4FFC-A8C9-EE56CEBC424D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8122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73058-CF0E-4FFC-A8C9-EE56CEBC424D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53696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73058-CF0E-4FFC-A8C9-EE56CEBC424D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95027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73058-CF0E-4FFC-A8C9-EE56CEBC424D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5139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Have updated.</a:t>
            </a:r>
            <a:r>
              <a:rPr lang="en-GB" baseline="0" dirty="0" smtClean="0"/>
              <a:t> </a:t>
            </a:r>
            <a:r>
              <a:rPr lang="en-GB" dirty="0" smtClean="0"/>
              <a:t>add traffic</a:t>
            </a:r>
            <a:r>
              <a:rPr lang="en-GB" baseline="0" dirty="0" smtClean="0"/>
              <a:t> lights for JSONS work - Anushka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73058-CF0E-4FFC-A8C9-EE56CEBC424D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69613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73058-CF0E-4FFC-A8C9-EE56CEBC424D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77498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73058-CF0E-4FFC-A8C9-EE56CEBC424D}" type="slidenum">
              <a:rPr lang="en-GB" altLang="en-US" smtClean="0"/>
              <a:pPr/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8201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829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3779063-46DA-7342-B97D-58A965EE6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3096" y="6525344"/>
            <a:ext cx="2133600" cy="268139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2D0DF9ED-8BA0-410B-84D1-2D8774E69E9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43808" y="260649"/>
            <a:ext cx="6120680" cy="288032"/>
          </a:xfrm>
          <a:prstGeom prst="rect">
            <a:avLst/>
          </a:prstGeom>
        </p:spPr>
        <p:txBody>
          <a:bodyPr tIns="72000"/>
          <a:lstStyle>
            <a:lvl1pPr algn="r">
              <a:defRPr sz="1350" b="1" baseline="0"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Place title here, please do not move the position of this box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64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7824" y="288000"/>
            <a:ext cx="5997352" cy="288032"/>
          </a:xfrm>
          <a:prstGeom prst="rect">
            <a:avLst/>
          </a:prstGeom>
        </p:spPr>
        <p:txBody>
          <a:bodyPr/>
          <a:lstStyle>
            <a:lvl1pPr algn="r">
              <a:defRPr sz="1350" b="1" baseline="0"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Place title here, please do not move the position of this box</a:t>
            </a:r>
            <a:endParaRPr lang="en-GB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9EB0159-7AC8-4246-BB9E-B60FC531E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3096" y="6525344"/>
            <a:ext cx="2133600" cy="268139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2D0DF9ED-8BA0-410B-84D1-2D8774E69E9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556792"/>
            <a:ext cx="8229600" cy="33829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Add text here…</a:t>
            </a:r>
          </a:p>
        </p:txBody>
      </p:sp>
    </p:spTree>
    <p:extLst>
      <p:ext uri="{BB962C8B-B14F-4D97-AF65-F5344CB8AC3E}">
        <p14:creationId xmlns:p14="http://schemas.microsoft.com/office/powerpoint/2010/main" val="155620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5816" y="288000"/>
            <a:ext cx="6086500" cy="288032"/>
          </a:xfrm>
          <a:prstGeom prst="rect">
            <a:avLst/>
          </a:prstGeom>
        </p:spPr>
        <p:txBody>
          <a:bodyPr/>
          <a:lstStyle>
            <a:lvl1pPr algn="r">
              <a:defRPr sz="1350" b="1" baseline="0"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Place title, please do not move the position of this box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DF9ED-8BA0-410B-84D1-2D8774E69E9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556792"/>
            <a:ext cx="8229600" cy="33829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Add text here…</a:t>
            </a:r>
          </a:p>
        </p:txBody>
      </p:sp>
    </p:spTree>
    <p:extLst>
      <p:ext uri="{BB962C8B-B14F-4D97-AF65-F5344CB8AC3E}">
        <p14:creationId xmlns:p14="http://schemas.microsoft.com/office/powerpoint/2010/main" val="43231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48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86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4"/>
            <a:ext cx="8229600" cy="33829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3779063-46DA-7342-B97D-58A965EE6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3096" y="6525346"/>
            <a:ext cx="2133600" cy="268139"/>
          </a:xfrm>
          <a:prstGeom prst="rect">
            <a:avLst/>
          </a:prstGeom>
        </p:spPr>
        <p:txBody>
          <a:bodyPr/>
          <a:lstStyle>
            <a:lvl1pPr>
              <a:defRPr sz="675"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2D0DF9ED-8BA0-410B-84D1-2D8774E69E9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43809" y="260649"/>
            <a:ext cx="6120680" cy="288032"/>
          </a:xfrm>
          <a:prstGeom prst="rect">
            <a:avLst/>
          </a:prstGeom>
        </p:spPr>
        <p:txBody>
          <a:bodyPr tIns="72000"/>
          <a:lstStyle>
            <a:lvl1pPr algn="r">
              <a:defRPr sz="1013" b="1" baseline="0"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Place title here, please do not move the position of this box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3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7825" y="288000"/>
            <a:ext cx="5997352" cy="288032"/>
          </a:xfrm>
          <a:prstGeom prst="rect">
            <a:avLst/>
          </a:prstGeom>
        </p:spPr>
        <p:txBody>
          <a:bodyPr/>
          <a:lstStyle>
            <a:lvl1pPr algn="r">
              <a:defRPr sz="1013" b="1" baseline="0"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Place title here, please do not move the position of this box</a:t>
            </a:r>
            <a:endParaRPr lang="en-GB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9EB0159-7AC8-4246-BB9E-B60FC531E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3096" y="6525346"/>
            <a:ext cx="2133600" cy="268139"/>
          </a:xfrm>
          <a:prstGeom prst="rect">
            <a:avLst/>
          </a:prstGeom>
        </p:spPr>
        <p:txBody>
          <a:bodyPr/>
          <a:lstStyle>
            <a:lvl1pPr>
              <a:defRPr sz="675"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2D0DF9ED-8BA0-410B-84D1-2D8774E69E9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556794"/>
            <a:ext cx="8229600" cy="33829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8580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02870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37160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Add text here…</a:t>
            </a:r>
          </a:p>
        </p:txBody>
      </p:sp>
    </p:spTree>
    <p:extLst>
      <p:ext uri="{BB962C8B-B14F-4D97-AF65-F5344CB8AC3E}">
        <p14:creationId xmlns:p14="http://schemas.microsoft.com/office/powerpoint/2010/main" val="19535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5817" y="288000"/>
            <a:ext cx="6086500" cy="288032"/>
          </a:xfrm>
          <a:prstGeom prst="rect">
            <a:avLst/>
          </a:prstGeom>
        </p:spPr>
        <p:txBody>
          <a:bodyPr/>
          <a:lstStyle>
            <a:lvl1pPr algn="r">
              <a:defRPr sz="1013" b="1" baseline="0"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Place title, please do not move the position of this box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DF9ED-8BA0-410B-84D1-2D8774E69E9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556794"/>
            <a:ext cx="8229600" cy="33829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8580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02870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37160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Add text here…</a:t>
            </a:r>
          </a:p>
        </p:txBody>
      </p:sp>
    </p:spTree>
    <p:extLst>
      <p:ext uri="{BB962C8B-B14F-4D97-AF65-F5344CB8AC3E}">
        <p14:creationId xmlns:p14="http://schemas.microsoft.com/office/powerpoint/2010/main" val="289927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B28446E-A796-DF46-B6B8-5B91A3893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3096" y="6525344"/>
            <a:ext cx="2133600" cy="268139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2D0DF9ED-8BA0-410B-84D1-2D8774E69E9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85" r:id="rId3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B28446E-A796-DF46-B6B8-5B91A3893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3096" y="6525346"/>
            <a:ext cx="2133600" cy="268139"/>
          </a:xfrm>
          <a:prstGeom prst="rect">
            <a:avLst/>
          </a:prstGeom>
        </p:spPr>
        <p:txBody>
          <a:bodyPr/>
          <a:lstStyle>
            <a:lvl1pPr>
              <a:defRPr sz="675"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2D0DF9ED-8BA0-410B-84D1-2D8774E69E9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8174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324" y="1430486"/>
            <a:ext cx="4357687" cy="8463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GB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MIO Data Project Spoke</a:t>
            </a:r>
            <a:endParaRPr lang="en-GB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Show and Tell </a:t>
            </a:r>
            <a:r>
              <a:rPr lang="en-GB" sz="2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GB" sz="2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Sprint 08</a:t>
            </a:r>
          </a:p>
        </p:txBody>
      </p:sp>
      <p:sp>
        <p:nvSpPr>
          <p:cNvPr id="4100" name="BJPseudoFooter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7000" y="6445190"/>
            <a:ext cx="889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    </a:t>
            </a:r>
            <a:r>
              <a:rPr lang="en-GB" altLang="en-US" sz="1100" smtClean="0">
                <a:solidFill>
                  <a:srgbClr val="000000"/>
                </a:solidFill>
              </a:rPr>
              <a:t>
</a:t>
            </a:r>
            <a:r>
              <a:rPr lang="en-GB" altLang="en-US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altLang="en-US" sz="9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96336" y="573325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MIO Team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07/11/19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Json</a:t>
            </a:r>
            <a:r>
              <a:rPr lang="en-GB" dirty="0" smtClean="0"/>
              <a:t> progress – team effort!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0DF9ED-8BA0-410B-84D1-2D8774E69E9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930514"/>
              </p:ext>
            </p:extLst>
          </p:nvPr>
        </p:nvGraphicFramePr>
        <p:xfrm>
          <a:off x="854116" y="3497475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90477072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61416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5301964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874736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4119280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04659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Broker</a:t>
                      </a:r>
                      <a:r>
                        <a:rPr lang="en-GB" baseline="0" dirty="0" smtClean="0"/>
                        <a:t> 1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Broker 2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Broker 3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Broker 4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Broker 5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Broker 6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23695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7504" y="300633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Mapping </a:t>
            </a:r>
            <a:r>
              <a:rPr lang="en-GB" b="1" dirty="0" err="1" smtClean="0"/>
              <a:t>jsons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116916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Raw validation </a:t>
            </a:r>
            <a:r>
              <a:rPr lang="en-GB" b="1" dirty="0" err="1" smtClean="0"/>
              <a:t>jsons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7504" y="4727071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Hub validation </a:t>
            </a:r>
            <a:r>
              <a:rPr lang="en-GB" b="1" dirty="0" err="1" smtClean="0"/>
              <a:t>jsons</a:t>
            </a:r>
            <a:endParaRPr lang="en-GB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5312417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Orders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07504" y="587937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Trades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7504" y="3500537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Orders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07504" y="404539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Trades</a:t>
            </a:r>
            <a:endParaRPr lang="en-GB" dirty="0"/>
          </a:p>
        </p:txBody>
      </p:sp>
      <p:graphicFrame>
        <p:nvGraphicFramePr>
          <p:cNvPr id="1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8833330"/>
              </p:ext>
            </p:extLst>
          </p:nvPr>
        </p:nvGraphicFramePr>
        <p:xfrm>
          <a:off x="878904" y="4053834"/>
          <a:ext cx="822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90477072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61416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5301964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874736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4119280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04659733"/>
                    </a:ext>
                  </a:extLst>
                </a:gridCol>
              </a:tblGrid>
              <a:tr h="328347">
                <a:tc>
                  <a:txBody>
                    <a:bodyPr/>
                    <a:lstStyle/>
                    <a:p>
                      <a:r>
                        <a:rPr lang="en-GB" dirty="0" smtClean="0"/>
                        <a:t>Broker</a:t>
                      </a:r>
                      <a:r>
                        <a:rPr lang="en-GB" baseline="0" dirty="0" smtClean="0"/>
                        <a:t> 1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Broker 2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Broker 3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Broker 4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Broker 5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Broker 6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23695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888434" y="5312417"/>
            <a:ext cx="144016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Orders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887857" y="5888620"/>
            <a:ext cx="144016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Trades</a:t>
            </a:r>
            <a:endParaRPr lang="en-GB" dirty="0"/>
          </a:p>
        </p:txBody>
      </p:sp>
      <p:graphicFrame>
        <p:nvGraphicFramePr>
          <p:cNvPr id="2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4298925"/>
              </p:ext>
            </p:extLst>
          </p:nvPr>
        </p:nvGraphicFramePr>
        <p:xfrm>
          <a:off x="867971" y="1614561"/>
          <a:ext cx="822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90477072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61416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5301964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874736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4119280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04659733"/>
                    </a:ext>
                  </a:extLst>
                </a:gridCol>
              </a:tblGrid>
              <a:tr h="328347">
                <a:tc>
                  <a:txBody>
                    <a:bodyPr/>
                    <a:lstStyle/>
                    <a:p>
                      <a:r>
                        <a:rPr lang="en-GB" dirty="0" smtClean="0"/>
                        <a:t>Broker</a:t>
                      </a:r>
                      <a:r>
                        <a:rPr lang="en-GB" baseline="0" dirty="0" smtClean="0"/>
                        <a:t> 1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trike="sngStrike" dirty="0" smtClean="0"/>
                        <a:t>Broker 2</a:t>
                      </a:r>
                      <a:endParaRPr lang="en-GB" strike="sngStrik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trike="sngStrike" dirty="0" smtClean="0"/>
                        <a:t>Broker 3</a:t>
                      </a:r>
                      <a:endParaRPr lang="en-GB" strike="sngStrik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trike="sngStrike" dirty="0" smtClean="0"/>
                        <a:t>Broker 4</a:t>
                      </a:r>
                      <a:endParaRPr lang="en-GB" strike="sngStrik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trike="sngStrike" dirty="0" smtClean="0"/>
                        <a:t>Broker 5</a:t>
                      </a:r>
                      <a:endParaRPr lang="en-GB" strike="sngStrik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trike="sngStrike" dirty="0" smtClean="0"/>
                        <a:t>Broker 6</a:t>
                      </a:r>
                      <a:endParaRPr lang="en-GB" strike="sngStrik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236954"/>
                  </a:ext>
                </a:extLst>
              </a:tr>
            </a:tbl>
          </a:graphicData>
        </a:graphic>
      </p:graphicFrame>
      <p:graphicFrame>
        <p:nvGraphicFramePr>
          <p:cNvPr id="2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8689562"/>
              </p:ext>
            </p:extLst>
          </p:nvPr>
        </p:nvGraphicFramePr>
        <p:xfrm>
          <a:off x="867971" y="2136988"/>
          <a:ext cx="822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90477072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61416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5301964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874736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4119280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04659733"/>
                    </a:ext>
                  </a:extLst>
                </a:gridCol>
              </a:tblGrid>
              <a:tr h="328347">
                <a:tc>
                  <a:txBody>
                    <a:bodyPr/>
                    <a:lstStyle/>
                    <a:p>
                      <a:r>
                        <a:rPr lang="en-GB" dirty="0" smtClean="0"/>
                        <a:t>Broker</a:t>
                      </a:r>
                      <a:r>
                        <a:rPr lang="en-GB" baseline="0" dirty="0" smtClean="0"/>
                        <a:t> 1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trike="sngStrike" dirty="0" smtClean="0"/>
                        <a:t>Broker 2</a:t>
                      </a:r>
                      <a:endParaRPr lang="en-GB" strike="sngStrik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trike="sngStrike" dirty="0" smtClean="0"/>
                        <a:t>Broker 3</a:t>
                      </a:r>
                      <a:endParaRPr lang="en-GB" strike="sngStrik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trike="sngStrike" dirty="0" smtClean="0"/>
                        <a:t>Broker 4</a:t>
                      </a:r>
                      <a:endParaRPr lang="en-GB" strike="sngStrik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trike="sngStrike" dirty="0" smtClean="0"/>
                        <a:t>Broker 5</a:t>
                      </a:r>
                      <a:endParaRPr lang="en-GB" strike="sngStrik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trike="sngStrike" dirty="0" smtClean="0"/>
                        <a:t>Broker 6</a:t>
                      </a:r>
                      <a:endParaRPr lang="en-GB" strike="sngStrik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236954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07504" y="159395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Orders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07504" y="214830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Trades</a:t>
            </a:r>
            <a:endParaRPr lang="en-GB" dirty="0"/>
          </a:p>
        </p:txBody>
      </p:sp>
      <p:sp>
        <p:nvSpPr>
          <p:cNvPr id="27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    </a:t>
            </a:r>
            <a:r>
              <a:rPr lang="en-GB" sz="1100" smtClean="0">
                <a:solidFill>
                  <a:srgbClr val="000000"/>
                </a:solidFill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6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DPIA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0DF9ED-8BA0-410B-84D1-2D8774E69E9E}" type="slidenum">
              <a:rPr lang="en-GB" altLang="en-US" smtClean="0"/>
              <a:pPr/>
              <a:t>11</a:t>
            </a:fld>
            <a:endParaRPr lang="en-GB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3382955"/>
          </a:xfrm>
        </p:spPr>
        <p:txBody>
          <a:bodyPr/>
          <a:lstStyle/>
          <a:p>
            <a:r>
              <a:rPr lang="en-GB" b="1" dirty="0" smtClean="0"/>
              <a:t>DPIA </a:t>
            </a:r>
          </a:p>
          <a:p>
            <a:endParaRPr lang="en-GB" sz="2000" b="1" dirty="0" smtClean="0"/>
          </a:p>
          <a:p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lvl="1"/>
            <a:endParaRPr lang="en-GB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495965"/>
                </a:solidFill>
              </a:rPr>
              <a:t>Placed </a:t>
            </a:r>
            <a:r>
              <a:rPr lang="en-GB" sz="2000" dirty="0">
                <a:solidFill>
                  <a:srgbClr val="495965"/>
                </a:solidFill>
              </a:rPr>
              <a:t>“on hold” for </a:t>
            </a:r>
            <a:r>
              <a:rPr lang="en-GB" sz="2000" dirty="0" smtClean="0">
                <a:solidFill>
                  <a:srgbClr val="495965"/>
                </a:solidFill>
              </a:rPr>
              <a:t>now</a:t>
            </a:r>
          </a:p>
          <a:p>
            <a:pPr lvl="1"/>
            <a:endParaRPr lang="en-GB" sz="2000" dirty="0">
              <a:solidFill>
                <a:srgbClr val="495965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495965"/>
                </a:solidFill>
              </a:rPr>
              <a:t>Will finalise it when we have a clearer idea of what the final </a:t>
            </a:r>
            <a:r>
              <a:rPr lang="en-GB" sz="2000" dirty="0" smtClean="0">
                <a:solidFill>
                  <a:srgbClr val="495965"/>
                </a:solidFill>
              </a:rPr>
              <a:t>solution will </a:t>
            </a:r>
            <a:r>
              <a:rPr lang="en-GB" sz="2000" dirty="0">
                <a:solidFill>
                  <a:srgbClr val="495965"/>
                </a:solidFill>
              </a:rPr>
              <a:t>look like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174" y="2005691"/>
            <a:ext cx="7536323" cy="101566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Aim of DPIA is to identify, evaluate and </a:t>
            </a:r>
            <a:r>
              <a:rPr lang="en-GB" sz="2000" dirty="0" smtClean="0"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proportionally address </a:t>
            </a:r>
            <a:r>
              <a:rPr lang="en-GB" sz="2000" dirty="0"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risks related to the data </a:t>
            </a:r>
            <a:r>
              <a:rPr lang="en-GB" sz="2000" dirty="0" smtClean="0"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will be transported into the HUB </a:t>
            </a:r>
            <a:endParaRPr lang="en-GB" sz="2000" dirty="0">
              <a:solidFill>
                <a:srgbClr val="49596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    </a:t>
            </a:r>
            <a:r>
              <a:rPr lang="en-GB" sz="1100" smtClean="0">
                <a:solidFill>
                  <a:srgbClr val="000000"/>
                </a:solidFill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29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Stay connected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0DF9ED-8BA0-410B-84D1-2D8774E69E9E}" type="slidenum">
              <a:rPr lang="en-GB" altLang="en-US" smtClean="0"/>
              <a:pPr/>
              <a:t>12</a:t>
            </a:fld>
            <a:endParaRPr lang="en-GB" altLang="en-US" dirty="0"/>
          </a:p>
        </p:txBody>
      </p:sp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    </a:t>
            </a:r>
            <a:r>
              <a:rPr lang="en-GB" sz="1100" smtClean="0">
                <a:solidFill>
                  <a:srgbClr val="000000"/>
                </a:solidFill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39532765"/>
              </p:ext>
            </p:extLst>
          </p:nvPr>
        </p:nvGraphicFramePr>
        <p:xfrm>
          <a:off x="193383" y="1754814"/>
          <a:ext cx="8802980" cy="392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105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0DF9ED-8BA0-410B-84D1-2D8774E69E9E}" type="slidenum">
              <a:rPr lang="en-GB" altLang="en-US" smtClean="0"/>
              <a:pPr/>
              <a:t>13</a:t>
            </a:fld>
            <a:endParaRPr lang="en-GB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19133"/>
            <a:ext cx="8229600" cy="3382955"/>
          </a:xfrm>
        </p:spPr>
        <p:txBody>
          <a:bodyPr/>
          <a:lstStyle/>
          <a:p>
            <a:pPr algn="ctr"/>
            <a:r>
              <a:rPr lang="en-GB" sz="5400" b="1" dirty="0" smtClean="0"/>
              <a:t>Thank you</a:t>
            </a:r>
          </a:p>
          <a:p>
            <a:pPr algn="ctr"/>
            <a:endParaRPr lang="en-GB" sz="5400" b="1" dirty="0"/>
          </a:p>
          <a:p>
            <a:pPr algn="ctr"/>
            <a:r>
              <a:rPr lang="en-GB" sz="5400" b="1" dirty="0" smtClean="0"/>
              <a:t>Any questions? </a:t>
            </a:r>
            <a:endParaRPr lang="en-GB" sz="5400" b="1" dirty="0"/>
          </a:p>
        </p:txBody>
      </p:sp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    </a:t>
            </a:r>
            <a:r>
              <a:rPr lang="en-GB" sz="1100" smtClean="0">
                <a:solidFill>
                  <a:srgbClr val="000000"/>
                </a:solidFill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68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BJPseudoFooter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7000" y="6445190"/>
            <a:ext cx="889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    </a:t>
            </a:r>
            <a:r>
              <a:rPr lang="en-GB" altLang="en-US" sz="1100" smtClean="0">
                <a:solidFill>
                  <a:srgbClr val="000000"/>
                </a:solidFill>
              </a:rPr>
              <a:t>
</a:t>
            </a:r>
            <a:r>
              <a:rPr lang="en-GB" altLang="en-US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altLang="en-US" sz="9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Show &amp; Tell agenda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0DF9ED-8BA0-410B-84D1-2D8774E69E9E}" type="slidenum">
              <a:rPr lang="en-GB" altLang="en-US" smtClean="0"/>
              <a:pPr/>
              <a:t>2</a:t>
            </a:fld>
            <a:endParaRPr lang="en-GB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8346" y="1052736"/>
            <a:ext cx="8229600" cy="3382955"/>
          </a:xfrm>
        </p:spPr>
        <p:txBody>
          <a:bodyPr/>
          <a:lstStyle/>
          <a:p>
            <a:endParaRPr lang="en-GB" b="1" dirty="0" smtClean="0">
              <a:solidFill>
                <a:schemeClr val="tx1"/>
              </a:solidFill>
            </a:endParaRPr>
          </a:p>
          <a:p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 smtClean="0">
                <a:solidFill>
                  <a:schemeClr val="tx1"/>
                </a:solidFill>
              </a:rPr>
              <a:t>Agenda:</a:t>
            </a:r>
          </a:p>
          <a:p>
            <a:endParaRPr lang="en-GB" b="1" dirty="0" smtClean="0">
              <a:solidFill>
                <a:schemeClr val="tx1"/>
              </a:solidFill>
            </a:endParaRPr>
          </a:p>
          <a:p>
            <a:endParaRPr lang="en-GB" sz="1000" b="1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000" b="1" dirty="0" smtClean="0"/>
              <a:t>Sprint goals</a:t>
            </a:r>
          </a:p>
          <a:p>
            <a:pPr lvl="1"/>
            <a:endParaRPr lang="en-GB" sz="10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000" b="1" dirty="0" smtClean="0"/>
              <a:t>Sprint progress</a:t>
            </a:r>
          </a:p>
          <a:p>
            <a:pPr lvl="2"/>
            <a:endParaRPr lang="en-GB" sz="10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000" b="1" dirty="0" smtClean="0"/>
              <a:t>MIO team updates</a:t>
            </a:r>
          </a:p>
        </p:txBody>
      </p:sp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    </a:t>
            </a:r>
            <a:r>
              <a:rPr lang="en-GB" sz="1100" smtClean="0">
                <a:solidFill>
                  <a:srgbClr val="000000"/>
                </a:solidFill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9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0DF9ED-8BA0-410B-84D1-2D8774E69E9E}" type="slidenum">
              <a:rPr lang="en-GB" altLang="en-US" smtClean="0"/>
              <a:pPr/>
              <a:t>3</a:t>
            </a:fld>
            <a:endParaRPr lang="en-GB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3382955"/>
          </a:xfrm>
        </p:spPr>
        <p:txBody>
          <a:bodyPr/>
          <a:lstStyle/>
          <a:p>
            <a:pPr algn="ctr"/>
            <a:r>
              <a:rPr lang="en-GB" dirty="0" smtClean="0"/>
              <a:t>New team member!</a:t>
            </a:r>
          </a:p>
          <a:p>
            <a:endParaRPr lang="en-GB" dirty="0"/>
          </a:p>
          <a:p>
            <a:pPr algn="ctr"/>
            <a:r>
              <a:rPr lang="en-GB" dirty="0" smtClean="0"/>
              <a:t>Welcome to Manish!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    </a:t>
            </a:r>
            <a:r>
              <a:rPr lang="en-GB" sz="1100" smtClean="0">
                <a:solidFill>
                  <a:srgbClr val="000000"/>
                </a:solidFill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786703"/>
            <a:ext cx="3846562" cy="329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7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MIO team updates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0DF9ED-8BA0-410B-84D1-2D8774E69E9E}" type="slidenum">
              <a:rPr lang="en-GB" altLang="en-US" smtClean="0"/>
              <a:pPr/>
              <a:t>4</a:t>
            </a:fld>
            <a:endParaRPr lang="en-GB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3382955"/>
          </a:xfrm>
        </p:spPr>
        <p:txBody>
          <a:bodyPr/>
          <a:lstStyle/>
          <a:p>
            <a:r>
              <a:rPr lang="en-GB" sz="1600" b="1" dirty="0" smtClean="0"/>
              <a:t>MIO team updates</a:t>
            </a:r>
          </a:p>
          <a:p>
            <a:endParaRPr lang="en-GB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 smtClean="0"/>
              <a:t>W/C 04/11: Sponsors have agreed to extend Alpha from 8 to 12 Sprints – this means Alpha will go on until mid-Jan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 smtClean="0"/>
              <a:t>Manish from Data Services has been confirmed as the project’s Data Engineer from sprint 9 onwards. He will build the Hub data pipeline in Sprints 9 to 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 smtClean="0"/>
              <a:t>3 DevOps tickets are being worked on in the Hub in preparation for building the pipeline</a:t>
            </a:r>
          </a:p>
          <a:p>
            <a:endParaRPr lang="en-GB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 smtClean="0"/>
              <a:t>Sprint 9 will focus on preparing to build the Hub data pipeline, mapping and coding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 smtClean="0"/>
              <a:t>Early Beta planning has begun: estimations of the resource required, length of a Beta phase and costs have been submitted to Sponsors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 smtClean="0"/>
              <a:t>3 Beta planning sessions have been set up for November and December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 smtClean="0"/>
              <a:t>And finally – along with the sprint board we have also set up a Kanban board to help  track activities regards Handover, Beta Planning and the DPIA</a:t>
            </a:r>
          </a:p>
          <a:p>
            <a:endParaRPr lang="en-GB" sz="1400" dirty="0" smtClean="0"/>
          </a:p>
          <a:p>
            <a:endParaRPr lang="en-GB" sz="1400" dirty="0" smtClean="0"/>
          </a:p>
          <a:p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 smtClean="0"/>
          </a:p>
        </p:txBody>
      </p:sp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    </a:t>
            </a:r>
            <a:r>
              <a:rPr lang="en-GB" sz="1100" smtClean="0">
                <a:solidFill>
                  <a:srgbClr val="000000"/>
                </a:solidFill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6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Alpha road map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0DF9ED-8BA0-410B-84D1-2D8774E69E9E}" type="slidenum">
              <a:rPr lang="en-GB" altLang="en-US" smtClean="0"/>
              <a:pPr/>
              <a:t>5</a:t>
            </a:fld>
            <a:endParaRPr lang="en-GB" altLang="en-US" dirty="0"/>
          </a:p>
        </p:txBody>
      </p:sp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    </a:t>
            </a:r>
            <a:r>
              <a:rPr lang="en-GB" sz="1100" smtClean="0">
                <a:solidFill>
                  <a:srgbClr val="000000"/>
                </a:solidFill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6" y="1124744"/>
            <a:ext cx="9060258" cy="5100568"/>
          </a:xfrm>
        </p:spPr>
      </p:pic>
    </p:spTree>
    <p:extLst>
      <p:ext uri="{BB962C8B-B14F-4D97-AF65-F5344CB8AC3E}">
        <p14:creationId xmlns:p14="http://schemas.microsoft.com/office/powerpoint/2010/main" val="391657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Sprint goals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0DF9ED-8BA0-410B-84D1-2D8774E69E9E}" type="slidenum">
              <a:rPr lang="en-GB" altLang="en-US" smtClean="0"/>
              <a:pPr/>
              <a:t>6</a:t>
            </a:fld>
            <a:endParaRPr lang="en-GB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6712" y="1052736"/>
            <a:ext cx="8748464" cy="4680520"/>
          </a:xfrm>
        </p:spPr>
        <p:txBody>
          <a:bodyPr/>
          <a:lstStyle/>
          <a:p>
            <a:pPr marL="0" lvl="1"/>
            <a:r>
              <a:rPr lang="en-GB" sz="2400" b="1" dirty="0">
                <a:solidFill>
                  <a:srgbClr val="495965"/>
                </a:solidFill>
              </a:rPr>
              <a:t>Sprint goals</a:t>
            </a:r>
            <a:r>
              <a:rPr lang="en-GB" sz="2400" b="1" dirty="0" smtClean="0">
                <a:solidFill>
                  <a:srgbClr val="495965"/>
                </a:solidFill>
              </a:rPr>
              <a:t>:</a:t>
            </a:r>
          </a:p>
          <a:p>
            <a:pPr marL="0" lvl="1"/>
            <a:endParaRPr lang="en-GB" sz="2400" b="1" dirty="0" smtClean="0">
              <a:solidFill>
                <a:srgbClr val="495965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Tickets in the Hub backlog </a:t>
            </a:r>
            <a:r>
              <a:rPr lang="en-GB" sz="2000" dirty="0"/>
              <a:t>to build </a:t>
            </a:r>
            <a:r>
              <a:rPr lang="en-GB" sz="2000" dirty="0" smtClean="0"/>
              <a:t>the </a:t>
            </a:r>
            <a:r>
              <a:rPr lang="en-GB" sz="2000" dirty="0"/>
              <a:t>data pipeline </a:t>
            </a:r>
            <a:r>
              <a:rPr lang="en-GB" sz="2000" dirty="0" smtClean="0"/>
              <a:t>– ON COURSE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All </a:t>
            </a:r>
            <a:r>
              <a:rPr lang="en-GB" sz="2000" dirty="0"/>
              <a:t>names </a:t>
            </a:r>
            <a:r>
              <a:rPr lang="en-GB" sz="2000" dirty="0" err="1" smtClean="0"/>
              <a:t>pseudonymised</a:t>
            </a:r>
            <a:r>
              <a:rPr lang="en-GB" sz="2000" dirty="0" smtClean="0"/>
              <a:t> </a:t>
            </a:r>
            <a:r>
              <a:rPr lang="en-GB" sz="2000" dirty="0"/>
              <a:t>and cleansed </a:t>
            </a:r>
            <a:r>
              <a:rPr lang="en-GB" sz="2000" dirty="0" smtClean="0"/>
              <a:t>ready for the </a:t>
            </a:r>
            <a:r>
              <a:rPr lang="en-GB" sz="2000" dirty="0"/>
              <a:t>local data pipeline </a:t>
            </a:r>
            <a:r>
              <a:rPr lang="en-GB" sz="2000" dirty="0" smtClean="0"/>
              <a:t>– ON COURSE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Complete </a:t>
            </a:r>
            <a:r>
              <a:rPr lang="en-GB" sz="2000" dirty="0"/>
              <a:t>JSONS for Broker 1 </a:t>
            </a:r>
            <a:r>
              <a:rPr lang="en-GB" sz="2000" dirty="0" smtClean="0"/>
              <a:t>- </a:t>
            </a:r>
            <a:r>
              <a:rPr lang="en-GB" sz="2000" dirty="0"/>
              <a:t>ON </a:t>
            </a:r>
            <a:r>
              <a:rPr lang="en-GB" sz="2000" dirty="0" smtClean="0"/>
              <a:t>COURSE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Complete </a:t>
            </a:r>
            <a:r>
              <a:rPr lang="en-GB" sz="2000" dirty="0"/>
              <a:t>manual </a:t>
            </a:r>
            <a:r>
              <a:rPr lang="en-GB" sz="2000" dirty="0" smtClean="0"/>
              <a:t>mapping of data from Brokers 4 and </a:t>
            </a:r>
            <a:r>
              <a:rPr lang="en-GB" sz="2000" dirty="0"/>
              <a:t>6 </a:t>
            </a:r>
            <a:r>
              <a:rPr lang="en-GB" sz="2000" dirty="0" smtClean="0"/>
              <a:t>- </a:t>
            </a:r>
            <a:r>
              <a:rPr lang="en-GB" sz="2000" dirty="0"/>
              <a:t>ON </a:t>
            </a:r>
            <a:r>
              <a:rPr lang="en-GB" sz="2000" dirty="0" smtClean="0"/>
              <a:t>COURSE</a:t>
            </a:r>
          </a:p>
          <a:p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Have </a:t>
            </a:r>
            <a:r>
              <a:rPr lang="en-GB" sz="2000" dirty="0"/>
              <a:t>a clear understanding of what is required for the </a:t>
            </a:r>
            <a:r>
              <a:rPr lang="en-GB" sz="2000" dirty="0" smtClean="0"/>
              <a:t>DPIA - </a:t>
            </a:r>
            <a:r>
              <a:rPr lang="en-GB" sz="2000" dirty="0"/>
              <a:t>ON </a:t>
            </a:r>
            <a:r>
              <a:rPr lang="en-GB" sz="2000" dirty="0" smtClean="0"/>
              <a:t>COURSE</a:t>
            </a:r>
            <a:endParaRPr lang="en-GB" sz="2000" dirty="0"/>
          </a:p>
          <a:p>
            <a:r>
              <a:rPr lang="en-GB" dirty="0"/>
              <a:t/>
            </a:r>
            <a:br>
              <a:rPr lang="en-GB" dirty="0"/>
            </a:br>
            <a:endParaRPr lang="en-GB" sz="2400" b="1" dirty="0">
              <a:solidFill>
                <a:srgbClr val="495965"/>
              </a:solidFill>
            </a:endParaRPr>
          </a:p>
        </p:txBody>
      </p:sp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    </a:t>
            </a:r>
            <a:r>
              <a:rPr lang="en-GB" sz="1100" smtClean="0">
                <a:solidFill>
                  <a:srgbClr val="000000"/>
                </a:solidFill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Progress on manual validation and mapping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0DF9ED-8BA0-410B-84D1-2D8774E69E9E}" type="slidenum">
              <a:rPr lang="en-GB" altLang="en-US" smtClean="0"/>
              <a:pPr/>
              <a:t>7</a:t>
            </a:fld>
            <a:endParaRPr lang="en-GB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424818"/>
              </p:ext>
            </p:extLst>
          </p:nvPr>
        </p:nvGraphicFramePr>
        <p:xfrm>
          <a:off x="485746" y="2204864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90477072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61416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5301964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874736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4119280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04659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Broker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Broker 2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Broker 3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Broker 4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Broker 5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Broker 6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236954"/>
                  </a:ext>
                </a:extLst>
              </a:tr>
            </a:tbl>
          </a:graphicData>
        </a:graphic>
      </p:graphicFrame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    </a:t>
            </a:r>
            <a:r>
              <a:rPr lang="en-GB" sz="1100" smtClean="0">
                <a:solidFill>
                  <a:srgbClr val="000000"/>
                </a:solidFill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2924537"/>
              </p:ext>
            </p:extLst>
          </p:nvPr>
        </p:nvGraphicFramePr>
        <p:xfrm>
          <a:off x="439471" y="3954187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90477072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61416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5301964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874736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4119280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04659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Broker</a:t>
                      </a:r>
                      <a:r>
                        <a:rPr lang="en-GB" baseline="0" dirty="0" smtClean="0"/>
                        <a:t> 1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Broker 2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Broker 3</a:t>
                      </a:r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Broker 4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Broker 5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Broker 6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23695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8098" y="3366415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Mapping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91871" y="1737583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Validation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24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 pipeline update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0DF9ED-8BA0-410B-84D1-2D8774E69E9E}" type="slidenum">
              <a:rPr lang="en-GB" altLang="en-US" smtClean="0"/>
              <a:pPr/>
              <a:t>8</a:t>
            </a:fld>
            <a:endParaRPr lang="en-GB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24743"/>
            <a:ext cx="7200800" cy="5545751"/>
          </a:xfrm>
        </p:spPr>
      </p:pic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    </a:t>
            </a:r>
            <a:r>
              <a:rPr lang="en-GB" sz="1100" smtClean="0">
                <a:solidFill>
                  <a:srgbClr val="000000"/>
                </a:solidFill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81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Company names cleansing and standardising</a:t>
            </a:r>
            <a:endParaRPr lang="en-GB" dirty="0"/>
          </a:p>
        </p:txBody>
      </p:sp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    </a:t>
            </a:r>
            <a:r>
              <a:rPr lang="en-GB" sz="1100" smtClean="0">
                <a:solidFill>
                  <a:srgbClr val="000000"/>
                </a:solidFill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29837" y="877041"/>
            <a:ext cx="10945216" cy="1114656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350" b="1" kern="1200" baseline="0"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GB" sz="2000" dirty="0" smtClean="0"/>
              <a:t>Company name: </a:t>
            </a:r>
            <a:r>
              <a:rPr lang="en-GB" sz="1800" dirty="0" smtClean="0"/>
              <a:t>Marks. &amp; </a:t>
            </a:r>
            <a:r>
              <a:rPr lang="en-GB" sz="1800" dirty="0" err="1" smtClean="0"/>
              <a:t>Spencers</a:t>
            </a:r>
            <a:r>
              <a:rPr lang="en-GB" sz="1800" dirty="0" smtClean="0"/>
              <a:t> Limited (</a:t>
            </a:r>
            <a:r>
              <a:rPr lang="en-GB" sz="1800" dirty="0" err="1" smtClean="0"/>
              <a:t>citi</a:t>
            </a:r>
            <a:r>
              <a:rPr lang="en-GB" sz="1800" dirty="0" smtClean="0"/>
              <a:t> group3)</a:t>
            </a:r>
            <a:endParaRPr lang="en-GB" sz="1000" dirty="0"/>
          </a:p>
        </p:txBody>
      </p:sp>
      <p:sp>
        <p:nvSpPr>
          <p:cNvPr id="8" name="Rectangle 7"/>
          <p:cNvSpPr/>
          <p:nvPr/>
        </p:nvSpPr>
        <p:spPr>
          <a:xfrm>
            <a:off x="267909" y="1263727"/>
            <a:ext cx="3289752" cy="7825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Cleanse name</a:t>
            </a:r>
            <a:endParaRPr lang="en-GB" sz="1600" b="1" dirty="0"/>
          </a:p>
          <a:p>
            <a:pPr algn="ctr"/>
            <a:r>
              <a:rPr lang="en-GB" sz="1600" b="1" dirty="0"/>
              <a:t>m</a:t>
            </a:r>
            <a:r>
              <a:rPr lang="en-GB" sz="1600" b="1" dirty="0" smtClean="0"/>
              <a:t>arks and </a:t>
            </a:r>
            <a:r>
              <a:rPr lang="en-GB" sz="1600" b="1" dirty="0" err="1" smtClean="0"/>
              <a:t>spencers</a:t>
            </a:r>
            <a:r>
              <a:rPr lang="en-GB" sz="1600" b="1" dirty="0" smtClean="0"/>
              <a:t> ltd (citi|group3)</a:t>
            </a:r>
            <a:endParaRPr lang="en-GB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1156166" y="1918398"/>
            <a:ext cx="4516066" cy="887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Reference List</a:t>
            </a:r>
          </a:p>
          <a:p>
            <a:pPr algn="ctr"/>
            <a:r>
              <a:rPr lang="en-GB" sz="1600" b="1" dirty="0" smtClean="0"/>
              <a:t>Variation | Standard 1 | Standard 2</a:t>
            </a:r>
          </a:p>
          <a:p>
            <a:pPr algn="ctr"/>
            <a:r>
              <a:rPr lang="en-GB" sz="1600" b="1" dirty="0" err="1" smtClean="0"/>
              <a:t>Sainsburys</a:t>
            </a:r>
            <a:r>
              <a:rPr lang="en-GB" sz="1600" b="1" dirty="0" smtClean="0"/>
              <a:t> limited </a:t>
            </a:r>
            <a:r>
              <a:rPr lang="en-GB" sz="1600" b="1" dirty="0" err="1" smtClean="0"/>
              <a:t>uk</a:t>
            </a:r>
            <a:r>
              <a:rPr lang="en-GB" sz="1600" b="1" dirty="0" smtClean="0"/>
              <a:t> | </a:t>
            </a:r>
            <a:r>
              <a:rPr lang="en-GB" sz="1600" b="1" dirty="0" err="1" smtClean="0"/>
              <a:t>Sainsburys</a:t>
            </a:r>
            <a:r>
              <a:rPr lang="en-GB" sz="1600" b="1" dirty="0" smtClean="0"/>
              <a:t> </a:t>
            </a:r>
            <a:r>
              <a:rPr lang="en-GB" sz="1600" b="1" dirty="0" err="1" smtClean="0"/>
              <a:t>uk</a:t>
            </a:r>
            <a:r>
              <a:rPr lang="en-GB" sz="1600" b="1" dirty="0" smtClean="0"/>
              <a:t> | </a:t>
            </a:r>
            <a:r>
              <a:rPr lang="en-GB" sz="1600" b="1" dirty="0" err="1" smtClean="0"/>
              <a:t>Sainsburys</a:t>
            </a:r>
            <a:endParaRPr lang="en-GB" sz="1600" b="1" dirty="0"/>
          </a:p>
        </p:txBody>
      </p:sp>
      <p:sp>
        <p:nvSpPr>
          <p:cNvPr id="13" name="Rectangle 12"/>
          <p:cNvSpPr/>
          <p:nvPr/>
        </p:nvSpPr>
        <p:spPr>
          <a:xfrm>
            <a:off x="2385674" y="2754389"/>
            <a:ext cx="3289752" cy="6874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Substring in name, split</a:t>
            </a:r>
          </a:p>
          <a:p>
            <a:pPr algn="ctr"/>
            <a:r>
              <a:rPr lang="en-GB" sz="1600" b="1" dirty="0" err="1" smtClean="0"/>
              <a:t>citi</a:t>
            </a:r>
            <a:r>
              <a:rPr lang="en-GB" sz="1600" b="1" dirty="0" smtClean="0"/>
              <a:t> | group3 </a:t>
            </a:r>
            <a:endParaRPr lang="en-GB" sz="1600" b="1" dirty="0"/>
          </a:p>
        </p:txBody>
      </p:sp>
      <p:sp>
        <p:nvSpPr>
          <p:cNvPr id="10" name="Rectangle 9"/>
          <p:cNvSpPr/>
          <p:nvPr/>
        </p:nvSpPr>
        <p:spPr>
          <a:xfrm>
            <a:off x="2992896" y="3398970"/>
            <a:ext cx="3459892" cy="8326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Standardised name split</a:t>
            </a:r>
          </a:p>
          <a:p>
            <a:pPr algn="ctr"/>
            <a:r>
              <a:rPr lang="en-GB" sz="1600" b="1" dirty="0" smtClean="0"/>
              <a:t>marks | </a:t>
            </a:r>
            <a:r>
              <a:rPr lang="en-GB" sz="1600" b="1" dirty="0" err="1" smtClean="0"/>
              <a:t>spencers</a:t>
            </a:r>
            <a:r>
              <a:rPr lang="en-GB" sz="1600" b="1" dirty="0" smtClean="0"/>
              <a:t> | ltd |(</a:t>
            </a:r>
            <a:r>
              <a:rPr lang="en-GB" sz="1600" b="1" dirty="0" err="1" smtClean="0"/>
              <a:t>citi</a:t>
            </a:r>
            <a:r>
              <a:rPr lang="en-GB" sz="1600" b="1" dirty="0" smtClean="0"/>
              <a:t> |group3)|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5856" y="4188404"/>
            <a:ext cx="4214657" cy="14910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Substring in name fuzzy string matching</a:t>
            </a:r>
          </a:p>
          <a:p>
            <a:pPr algn="ctr"/>
            <a:r>
              <a:rPr lang="en-GB" sz="1600" b="1" dirty="0" err="1" smtClean="0"/>
              <a:t>citi</a:t>
            </a:r>
            <a:r>
              <a:rPr lang="en-GB" sz="1600" b="1" dirty="0" smtClean="0"/>
              <a:t> group3</a:t>
            </a:r>
            <a:br>
              <a:rPr lang="en-GB" sz="1600" b="1" dirty="0" smtClean="0"/>
            </a:br>
            <a:r>
              <a:rPr lang="en-GB" sz="1600" b="1" dirty="0" smtClean="0"/>
              <a:t/>
            </a:r>
            <a:br>
              <a:rPr lang="en-GB" sz="1600" b="1" dirty="0" smtClean="0"/>
            </a:br>
            <a:r>
              <a:rPr lang="en-GB" sz="1600" b="1" dirty="0" smtClean="0"/>
              <a:t>similar to…</a:t>
            </a:r>
          </a:p>
          <a:p>
            <a:pPr algn="ctr"/>
            <a:r>
              <a:rPr lang="en-GB" sz="1600" b="1" dirty="0" smtClean="0"/>
              <a:t>Max score of similarity (&gt;50)</a:t>
            </a:r>
          </a:p>
          <a:p>
            <a:pPr algn="ctr"/>
            <a:endParaRPr lang="en-GB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5695424" y="5517232"/>
            <a:ext cx="3289752" cy="12557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Name fuzzy string matching</a:t>
            </a:r>
          </a:p>
          <a:p>
            <a:pPr algn="ctr"/>
            <a:r>
              <a:rPr lang="en-GB" sz="1600" b="1" dirty="0" smtClean="0"/>
              <a:t>marks and </a:t>
            </a:r>
            <a:r>
              <a:rPr lang="en-GB" sz="1600" b="1" dirty="0" err="1" smtClean="0"/>
              <a:t>spencers</a:t>
            </a:r>
            <a:r>
              <a:rPr lang="en-GB" sz="1600" b="1" dirty="0" smtClean="0"/>
              <a:t> ltd (</a:t>
            </a:r>
            <a:r>
              <a:rPr lang="en-GB" sz="1600" b="1" dirty="0" err="1" smtClean="0"/>
              <a:t>citi</a:t>
            </a:r>
            <a:r>
              <a:rPr lang="en-GB" sz="1600" b="1" dirty="0" smtClean="0"/>
              <a:t> group3)</a:t>
            </a:r>
            <a:br>
              <a:rPr lang="en-GB" sz="1600" b="1" dirty="0" smtClean="0"/>
            </a:br>
            <a:r>
              <a:rPr lang="en-GB" sz="1600" b="1" dirty="0" smtClean="0"/>
              <a:t/>
            </a:r>
            <a:br>
              <a:rPr lang="en-GB" sz="1600" b="1" dirty="0" smtClean="0"/>
            </a:br>
            <a:r>
              <a:rPr lang="en-GB" sz="1600" b="1" dirty="0" smtClean="0"/>
              <a:t>similar to ….. </a:t>
            </a:r>
          </a:p>
          <a:p>
            <a:pPr algn="ctr"/>
            <a:r>
              <a:rPr lang="en-GB" sz="1600" b="1" dirty="0" smtClean="0"/>
              <a:t>Max score of similarity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8489143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heme/theme1.xml><?xml version="1.0" encoding="utf-8"?>
<a:theme xmlns:a="http://schemas.openxmlformats.org/drawingml/2006/main" name="PresentationOfgem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irstSlide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stSlide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PresentationOfgem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51296B81C82847A596D72AF6576099" ma:contentTypeVersion="0" ma:contentTypeDescription="Create a new document." ma:contentTypeScope="" ma:versionID="2fc06ee737311fd8459edc2946d986c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sisl xmlns:xsi="http://www.w3.org/2001/XMLSchema-instance" xmlns:xsd="http://www.w3.org/2001/XMLSchema" xmlns="http://www.boldonjames.com/2008/01/sie/internal/label" sislVersion="0" policy="973096ae-7329-4b3b-9368-47aeba6959e1">
  <element uid="id_classification_nonbusiness" value=""/>
</sisl>
</file>

<file path=customXml/itemProps1.xml><?xml version="1.0" encoding="utf-8"?>
<ds:datastoreItem xmlns:ds="http://schemas.openxmlformats.org/officeDocument/2006/customXml" ds:itemID="{3987A0F0-910E-47ED-A20A-B8FB7D4622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D58DE50-8B4A-4B95-AEA4-84A9EAAFA14B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9756DD58-AE62-4809-BEE7-BD36130ED116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36A027AB-5571-45BF-A09B-CD586F29C7F6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75B56A39-2EF8-41CF-88CA-3735D69DE3DA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PresentationOfgem2015</Template>
  <TotalTime>6176</TotalTime>
  <Words>599</Words>
  <Application>Microsoft Office PowerPoint</Application>
  <PresentationFormat>On-screen Show (4:3)</PresentationFormat>
  <Paragraphs>184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Verdana</vt:lpstr>
      <vt:lpstr>PresentationOfgem2015</vt:lpstr>
      <vt:lpstr>FirstSlideMaster</vt:lpstr>
      <vt:lpstr>LastSlideMaster</vt:lpstr>
      <vt:lpstr>1_PresentationOfgem2015</vt:lpstr>
      <vt:lpstr>PowerPoint Presentation</vt:lpstr>
      <vt:lpstr>Show &amp; Tell agenda</vt:lpstr>
      <vt:lpstr>PowerPoint Presentation</vt:lpstr>
      <vt:lpstr>MIO team updates</vt:lpstr>
      <vt:lpstr>Alpha road map</vt:lpstr>
      <vt:lpstr>Sprint goals</vt:lpstr>
      <vt:lpstr>Progress on manual validation and mapping</vt:lpstr>
      <vt:lpstr>Local pipeline update</vt:lpstr>
      <vt:lpstr>Company names cleansing and standardising</vt:lpstr>
      <vt:lpstr>Json progress – team effort!</vt:lpstr>
      <vt:lpstr>DPIA</vt:lpstr>
      <vt:lpstr>Stay connected</vt:lpstr>
      <vt:lpstr>PowerPoint Presentation</vt:lpstr>
      <vt:lpstr>PowerPoint Presentation</vt:lpstr>
    </vt:vector>
  </TitlesOfParts>
  <Company>Ofgem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</dc:title>
  <dc:creator>Nordin Zaoui</dc:creator>
  <cp:lastModifiedBy>Alan Macnally</cp:lastModifiedBy>
  <cp:revision>618</cp:revision>
  <dcterms:created xsi:type="dcterms:W3CDTF">2017-11-06T09:27:04Z</dcterms:created>
  <dcterms:modified xsi:type="dcterms:W3CDTF">2019-11-07T14:47:37Z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7a27a9be-f6fb-40bd-8d03-45702b084205</vt:lpwstr>
  </property>
  <property fmtid="{D5CDD505-2E9C-101B-9397-08002B2CF9AE}" pid="3" name="bjSaver">
    <vt:lpwstr>JFqlsOTkwRVacl8PSat7KL1bBgwaDqzV</vt:lpwstr>
  </property>
  <property fmtid="{D5CDD505-2E9C-101B-9397-08002B2CF9AE}" pid="4" name="ContentTypeId">
    <vt:lpwstr>0x010100D451296B81C82847A596D72AF6576099</vt:lpwstr>
  </property>
  <property fmtid="{D5CDD505-2E9C-101B-9397-08002B2CF9AE}" pid="5" name="_Status">
    <vt:lpwstr>Draft</vt:lpwstr>
  </property>
  <property fmtid="{D5CDD505-2E9C-101B-9397-08002B2CF9AE}" pid="6" name="Meeting Date">
    <vt:lpwstr/>
  </property>
  <property fmtid="{D5CDD505-2E9C-101B-9397-08002B2CF9AE}" pid="7" name="Descriptor">
    <vt:lpwstr/>
  </property>
  <property fmtid="{D5CDD505-2E9C-101B-9397-08002B2CF9AE}" pid="8" name="Classification">
    <vt:lpwstr>Unclassified</vt:lpwstr>
  </property>
  <property fmtid="{D5CDD505-2E9C-101B-9397-08002B2CF9AE}" pid="9" name="Recipient">
    <vt:lpwstr/>
  </property>
  <property fmtid="{D5CDD505-2E9C-101B-9397-08002B2CF9AE}" pid="10" name="Organisation">
    <vt:lpwstr>Choose an Organisation</vt:lpwstr>
  </property>
  <property fmtid="{D5CDD505-2E9C-101B-9397-08002B2CF9AE}" pid="11" name="Publication Date:">
    <vt:lpwstr>2017-11-06T09:27:04Z</vt:lpwstr>
  </property>
  <property fmtid="{D5CDD505-2E9C-101B-9397-08002B2CF9AE}" pid="12" name="OIAssociatedTeam">
    <vt:lpwstr>728;#Design|fe69d01e-fbce-48bc-9175-10fea5643d4d</vt:lpwstr>
  </property>
  <property fmtid="{D5CDD505-2E9C-101B-9397-08002B2CF9AE}" pid="13" name="bjDocumentLabelXML">
    <vt:lpwstr>&lt;?xml version="1.0" encoding="us-ascii"?&gt;&lt;sisl xmlns:xsi="http://www.w3.org/2001/XMLSchema-instance" xmlns:xsd="http://www.w3.org/2001/XMLSchema" sislVersion="0" policy="973096ae-7329-4b3b-9368-47aeba6959e1" xmlns="http://www.boldonjames.com/2008/01/sie/i</vt:lpwstr>
  </property>
  <property fmtid="{D5CDD505-2E9C-101B-9397-08002B2CF9AE}" pid="14" name="bjDocumentLabelXML-0">
    <vt:lpwstr>nternal/label"&gt;&lt;element uid="id_classification_nonbusiness" value="" /&gt;&lt;/sisl&gt;</vt:lpwstr>
  </property>
  <property fmtid="{D5CDD505-2E9C-101B-9397-08002B2CF9AE}" pid="15" name="bjDocumentSecurityLabel">
    <vt:lpwstr>OFFICIAL</vt:lpwstr>
  </property>
</Properties>
</file>