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47"/>
    <p:restoredTop sz="92838"/>
  </p:normalViewPr>
  <p:slideViewPr>
    <p:cSldViewPr snapToGrid="0" snapToObjects="1">
      <p:cViewPr>
        <p:scale>
          <a:sx n="85" d="100"/>
          <a:sy n="85" d="100"/>
        </p:scale>
        <p:origin x="-16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21451-1387-4CA6-816F-3879F97B5C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9/23/17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457200" y="2829000"/>
            <a:ext cx="8229600" cy="1200000"/>
          </a:xfrm>
          <a:prstGeom prst="rect">
            <a:avLst/>
          </a:prstGeom>
          <a:noFill/>
        </p:spPr>
        <p:txBody>
          <a:bodyPr wrap="square" rtlCol="0"/>
          <a:lstStyle/>
          <a:p>
            <a:pPr algn="ctr"/>
            <a:r>
              <a:rPr lang="en-US" sz="4800" dirty="0" smtClean="0">
                <a:solidFill>
                  <a:srgbClr val="4D4D4D"/>
                </a:solidFill>
                <a:latin typeface="Helvetica Neue" pitchFamily="34" charset="0"/>
                <a:cs typeface="Helvetica Neue" pitchFamily="34" charset="0"/>
              </a:rPr>
              <a:t>Final Survey Results</a:t>
            </a:r>
            <a:endParaRPr lang="en-US" sz="4800" dirty="0"/>
          </a:p>
        </p:txBody>
      </p:sp>
      <p:sp>
        <p:nvSpPr>
          <p:cNvPr id="3" name="Object 2"/>
          <p:cNvSpPr txBox="1"/>
          <p:nvPr/>
        </p:nvSpPr>
        <p:spPr>
          <a:xfrm>
            <a:off x="457200" y="5000000"/>
            <a:ext cx="8229600" cy="369332"/>
          </a:xfrm>
          <a:prstGeom prst="rect">
            <a:avLst/>
          </a:prstGeom>
          <a:noFill/>
        </p:spPr>
        <p:txBody>
          <a:bodyPr wrap="square" rtlCol="0"/>
          <a:lstStyle/>
          <a:p>
            <a:pPr algn="ctr"/>
            <a:r>
              <a:rPr lang="en-US" sz="1400" dirty="0" smtClean="0">
                <a:solidFill>
                  <a:srgbClr val="7F7F7F"/>
                </a:solidFill>
                <a:latin typeface="Helvetica" pitchFamily="34" charset="0"/>
                <a:cs typeface="Helvetica" pitchFamily="34" charset="0"/>
              </a:rPr>
              <a:t>Social and Mobile Computing - Parkit</a:t>
            </a:r>
            <a:endParaRPr lang="en-US" sz="1400" dirty="0"/>
          </a:p>
        </p:txBody>
      </p:sp>
      <p:sp>
        <p:nvSpPr>
          <p:cNvPr id="4" name="Object 3"/>
          <p:cNvSpPr txBox="1"/>
          <p:nvPr/>
        </p:nvSpPr>
        <p:spPr>
          <a:xfrm>
            <a:off x="457200" y="5400000"/>
            <a:ext cx="8229600" cy="369332"/>
          </a:xfrm>
          <a:prstGeom prst="rect">
            <a:avLst/>
          </a:prstGeom>
          <a:noFill/>
        </p:spPr>
        <p:txBody>
          <a:bodyPr wrap="square" rtlCol="0"/>
          <a:lstStyle/>
          <a:p>
            <a:pPr algn="ctr"/>
            <a:r>
              <a:rPr lang="en-US" sz="1200" b="1" dirty="0">
                <a:solidFill>
                  <a:srgbClr val="7F7F7F"/>
                </a:solidFill>
                <a:latin typeface="Helvetica" pitchFamily="34" charset="0"/>
                <a:cs typeface="Helvetica" pitchFamily="34" charset="0"/>
              </a:rPr>
              <a:t>5</a:t>
            </a:r>
            <a:r>
              <a:rPr lang="en-US" sz="1200" b="1" dirty="0" smtClean="0">
                <a:solidFill>
                  <a:srgbClr val="7F7F7F"/>
                </a:solidFill>
                <a:latin typeface="Helvetica" pitchFamily="34" charset="0"/>
                <a:cs typeface="Helvetica" pitchFamily="34" charset="0"/>
              </a:rPr>
              <a:t>7 </a:t>
            </a:r>
            <a:r>
              <a:rPr lang="en-US" sz="1200" b="1" dirty="0" err="1" smtClean="0">
                <a:solidFill>
                  <a:srgbClr val="7F7F7F"/>
                </a:solidFill>
                <a:latin typeface="Helvetica" pitchFamily="34" charset="0"/>
                <a:cs typeface="Helvetica" pitchFamily="34" charset="0"/>
              </a:rPr>
              <a:t>Respondants</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Q12 - What reservations would you have with parking on someone else’s private property?</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8349264"/>
              </a:tblGrid>
              <a:tr h="370840">
                <a:tc>
                  <a:txBody>
                    <a:bodyPr/>
                    <a:lstStyle/>
                    <a:p>
                      <a:r>
                        <a:rPr lang="en-US" sz="1600" dirty="0" smtClean="0"/>
                        <a:t>What reservations would you have with parking on someone else’s private pro...</a:t>
                      </a:r>
                      <a:endParaRPr lang="en-US" sz="1600" dirty="0"/>
                    </a:p>
                  </a:txBody>
                  <a:tcPr/>
                </a:tc>
              </a:tr>
              <a:tr h="370840">
                <a:tc>
                  <a:txBody>
                    <a:bodyPr/>
                    <a:lstStyle/>
                    <a:p>
                      <a:r>
                        <a:rPr lang="en-US" sz="1600" dirty="0" smtClean="0"/>
                        <a:t>No infofmation</a:t>
                      </a:r>
                      <a:endParaRPr lang="en-US" sz="1600" dirty="0"/>
                    </a:p>
                  </a:txBody>
                  <a:tcPr/>
                </a:tc>
              </a:tr>
              <a:tr h="370840">
                <a:tc>
                  <a:txBody>
                    <a:bodyPr/>
                    <a:lstStyle/>
                    <a:p>
                      <a:r>
                        <a:rPr lang="en-US" sz="1600" dirty="0" smtClean="0"/>
                        <a:t>Nil</a:t>
                      </a:r>
                      <a:endParaRPr lang="en-US" sz="1600" dirty="0"/>
                    </a:p>
                  </a:txBody>
                  <a:tcPr/>
                </a:tc>
              </a:tr>
              <a:tr h="370840">
                <a:tc>
                  <a:txBody>
                    <a:bodyPr/>
                    <a:lstStyle/>
                    <a:p>
                      <a:r>
                        <a:rPr lang="en-US" sz="1600" dirty="0" smtClean="0"/>
                        <a:t>Permission</a:t>
                      </a:r>
                      <a:endParaRPr lang="en-US" sz="1600" dirty="0"/>
                    </a:p>
                  </a:txBody>
                  <a:tcPr/>
                </a:tc>
              </a:tr>
              <a:tr h="370840">
                <a:tc>
                  <a:txBody>
                    <a:bodyPr/>
                    <a:lstStyle/>
                    <a:p>
                      <a:r>
                        <a:rPr lang="en-US" sz="1600" dirty="0" smtClean="0"/>
                        <a:t>Security</a:t>
                      </a:r>
                      <a:endParaRPr lang="en-US" sz="1600" dirty="0"/>
                    </a:p>
                  </a:txBody>
                  <a:tcPr/>
                </a:tc>
              </a:tr>
              <a:tr h="370840">
                <a:tc>
                  <a:txBody>
                    <a:bodyPr/>
                    <a:lstStyle/>
                    <a:p>
                      <a:r>
                        <a:rPr lang="en-US" sz="1600" dirty="0" smtClean="0"/>
                        <a:t>None</a:t>
                      </a:r>
                      <a:endParaRPr lang="en-US" sz="1600" dirty="0"/>
                    </a:p>
                  </a:txBody>
                  <a:tcPr/>
                </a:tc>
              </a:tr>
              <a:tr h="370840">
                <a:tc>
                  <a:txBody>
                    <a:bodyPr/>
                    <a:lstStyle/>
                    <a:p>
                      <a:r>
                        <a:rPr lang="en-US" sz="1600" dirty="0" smtClean="0"/>
                        <a:t>None</a:t>
                      </a:r>
                      <a:endParaRPr lang="en-US" sz="1600" dirty="0"/>
                    </a:p>
                  </a:txBody>
                  <a:tcPr/>
                </a:tc>
              </a:tr>
              <a:tr h="370840">
                <a:tc>
                  <a:txBody>
                    <a:bodyPr/>
                    <a:lstStyle/>
                    <a:p>
                      <a:r>
                        <a:rPr lang="en-US" sz="1600" dirty="0" smtClean="0"/>
                        <a:t>Car being damaged</a:t>
                      </a:r>
                      <a:endParaRPr lang="en-US" sz="1600" dirty="0"/>
                    </a:p>
                  </a:txBody>
                  <a:tcPr/>
                </a:tc>
              </a:tr>
              <a:tr h="370840">
                <a:tc>
                  <a:txBody>
                    <a:bodyPr/>
                    <a:lstStyle/>
                    <a:p>
                      <a:r>
                        <a:rPr lang="en-US" sz="1600" dirty="0" smtClean="0"/>
                        <a:t>security</a:t>
                      </a:r>
                      <a:endParaRPr lang="en-US" sz="1600" dirty="0"/>
                    </a:p>
                  </a:txBody>
                  <a:tcPr/>
                </a:tc>
              </a:tr>
              <a:tr h="370840">
                <a:tc>
                  <a:txBody>
                    <a:bodyPr/>
                    <a:lstStyle/>
                    <a:p>
                      <a:r>
                        <a:rPr lang="en-US" sz="1600" dirty="0" smtClean="0"/>
                        <a:t>None</a:t>
                      </a:r>
                      <a:endParaRPr lang="en-US" sz="1600" dirty="0"/>
                    </a:p>
                  </a:txBody>
                  <a:tcPr/>
                </a:tc>
              </a:tr>
              <a:tr h="370840">
                <a:tc>
                  <a:txBody>
                    <a:bodyPr/>
                    <a:lstStyle/>
                    <a:p>
                      <a:r>
                        <a:rPr lang="en-US" sz="1600" dirty="0" smtClean="0"/>
                        <a:t>Wide enough driveway for entry and exit</a:t>
                      </a:r>
                      <a:endParaRPr lang="en-US" sz="1600" dirty="0"/>
                    </a:p>
                  </a:txBody>
                  <a:tcPr/>
                </a:tc>
              </a:tr>
              <a:tr h="370840">
                <a:tc>
                  <a:txBody>
                    <a:bodyPr/>
                    <a:lstStyle/>
                    <a:p>
                      <a:r>
                        <a:rPr lang="en-US" sz="1600" dirty="0" smtClean="0"/>
                        <a:t>Proximity, open air, security </a:t>
                      </a:r>
                      <a:endParaRPr lang="en-US" sz="16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Q12 - What reservations would you have with parking on someone else’s private property?</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8349264"/>
              </a:tblGrid>
              <a:tr h="370840">
                <a:tc>
                  <a:txBody>
                    <a:bodyPr/>
                    <a:lstStyle/>
                    <a:p>
                      <a:r>
                        <a:rPr lang="en-US" sz="1600" dirty="0" smtClean="0"/>
                        <a:t>What reservations would you have with parking on someone else’s private pro...</a:t>
                      </a:r>
                      <a:endParaRPr lang="en-US" sz="1600" dirty="0"/>
                    </a:p>
                  </a:txBody>
                  <a:tcPr/>
                </a:tc>
              </a:tr>
              <a:tr h="370840">
                <a:tc>
                  <a:txBody>
                    <a:bodyPr/>
                    <a:lstStyle/>
                    <a:p>
                      <a:r>
                        <a:rPr lang="en-US" sz="1600" dirty="0" smtClean="0"/>
                        <a:t>Safety for me and cover for my car</a:t>
                      </a:r>
                      <a:endParaRPr lang="en-US" sz="1600" dirty="0"/>
                    </a:p>
                  </a:txBody>
                  <a:tcPr/>
                </a:tc>
              </a:tr>
              <a:tr h="370840">
                <a:tc>
                  <a:txBody>
                    <a:bodyPr/>
                    <a:lstStyle/>
                    <a:p>
                      <a:r>
                        <a:rPr lang="en-US" sz="1600" dirty="0" smtClean="0"/>
                        <a:t>Intrusion</a:t>
                      </a:r>
                      <a:endParaRPr lang="en-US" sz="1600" dirty="0"/>
                    </a:p>
                  </a:txBody>
                  <a:tcPr/>
                </a:tc>
              </a:tr>
              <a:tr h="370840">
                <a:tc>
                  <a:txBody>
                    <a:bodyPr/>
                    <a:lstStyle/>
                    <a:p>
                      <a:r>
                        <a:rPr lang="en-US" sz="1600" dirty="0" smtClean="0"/>
                        <a:t>The ramifications of doing so - cost, the person's thoughtsvthen actions in regards to regulations and costs, not to mention their needs for their space (destruction to their property, etc.).</a:t>
                      </a:r>
                      <a:endParaRPr lang="en-US" sz="1600" dirty="0"/>
                    </a:p>
                  </a:txBody>
                  <a:tcPr/>
                </a:tc>
              </a:tr>
              <a:tr h="370840">
                <a:tc>
                  <a:txBody>
                    <a:bodyPr/>
                    <a:lstStyle/>
                    <a:p>
                      <a:r>
                        <a:rPr lang="en-US" sz="1600" dirty="0" smtClean="0"/>
                        <a:t>Inconvenience and distance </a:t>
                      </a:r>
                      <a:endParaRPr lang="en-US" sz="1600" dirty="0"/>
                    </a:p>
                  </a:txBody>
                  <a:tcPr/>
                </a:tc>
              </a:tr>
              <a:tr h="370840">
                <a:tc>
                  <a:txBody>
                    <a:bodyPr/>
                    <a:lstStyle/>
                    <a:p>
                      <a:r>
                        <a:rPr lang="en-US" sz="1600" dirty="0" smtClean="0"/>
                        <a:t>A risk of falling out with that person if we are friends </a:t>
                      </a:r>
                      <a:endParaRPr lang="en-US" sz="1600" dirty="0"/>
                    </a:p>
                  </a:txBody>
                  <a:tcPr/>
                </a:tc>
              </a:tr>
              <a:tr h="370840">
                <a:tc>
                  <a:txBody>
                    <a:bodyPr/>
                    <a:lstStyle/>
                    <a:p>
                      <a:r>
                        <a:rPr lang="en-US" sz="1600" dirty="0" smtClean="0"/>
                        <a:t>Being there without permission </a:t>
                      </a:r>
                      <a:endParaRPr lang="en-US" sz="1600" dirty="0"/>
                    </a:p>
                  </a:txBody>
                  <a:tcPr/>
                </a:tc>
              </a:tr>
              <a:tr h="370840">
                <a:tc>
                  <a:txBody>
                    <a:bodyPr/>
                    <a:lstStyle/>
                    <a:p>
                      <a:r>
                        <a:rPr lang="en-US" sz="1600" dirty="0" smtClean="0"/>
                        <a:t>access, safety,</a:t>
                      </a:r>
                      <a:endParaRPr lang="en-US" sz="1600" dirty="0"/>
                    </a:p>
                  </a:txBody>
                  <a:tcPr/>
                </a:tc>
              </a:tr>
              <a:tr h="370840">
                <a:tc>
                  <a:txBody>
                    <a:bodyPr/>
                    <a:lstStyle/>
                    <a:p>
                      <a:r>
                        <a:rPr lang="en-US" sz="1600" dirty="0" smtClean="0"/>
                        <a:t>security</a:t>
                      </a:r>
                      <a:endParaRPr lang="en-US" sz="1600" dirty="0"/>
                    </a:p>
                  </a:txBody>
                  <a:tcPr/>
                </a:tc>
              </a:tr>
              <a:tr h="370840">
                <a:tc>
                  <a:txBody>
                    <a:bodyPr/>
                    <a:lstStyle/>
                    <a:p>
                      <a:r>
                        <a:rPr lang="en-US" sz="1600" dirty="0" smtClean="0"/>
                        <a:t>Security</a:t>
                      </a:r>
                      <a:endParaRPr lang="en-US" sz="1600" dirty="0"/>
                    </a:p>
                  </a:txBody>
                  <a:tcPr/>
                </a:tc>
              </a:tr>
              <a:tr h="370840">
                <a:tc>
                  <a:txBody>
                    <a:bodyPr/>
                    <a:lstStyle/>
                    <a:p>
                      <a:r>
                        <a:rPr lang="en-US" sz="1600" dirty="0" smtClean="0"/>
                        <a:t>None</a:t>
                      </a:r>
                      <a:endParaRPr lang="en-US" sz="16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Q12 - What reservations would you have with parking on someone else’s private property?</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8349264"/>
              </a:tblGrid>
              <a:tr h="370840">
                <a:tc>
                  <a:txBody>
                    <a:bodyPr/>
                    <a:lstStyle/>
                    <a:p>
                      <a:r>
                        <a:rPr lang="en-US" sz="1600" dirty="0" smtClean="0"/>
                        <a:t>What reservations would you have with parking on someone else’s private pro...</a:t>
                      </a:r>
                      <a:endParaRPr lang="en-US" sz="1600" dirty="0"/>
                    </a:p>
                  </a:txBody>
                  <a:tcPr/>
                </a:tc>
              </a:tr>
              <a:tr h="370840">
                <a:tc>
                  <a:txBody>
                    <a:bodyPr/>
                    <a:lstStyle/>
                    <a:p>
                      <a:r>
                        <a:rPr lang="en-US" sz="1600" dirty="0" smtClean="0"/>
                        <a:t>They may vandalise my car, steal my belongings, make it hard to leave. </a:t>
                      </a:r>
                      <a:endParaRPr lang="en-US" sz="1600" dirty="0"/>
                    </a:p>
                  </a:txBody>
                  <a:tcPr/>
                </a:tc>
              </a:tr>
              <a:tr h="370840">
                <a:tc>
                  <a:txBody>
                    <a:bodyPr/>
                    <a:lstStyle/>
                    <a:p>
                      <a:r>
                        <a:rPr lang="en-US" sz="1600" dirty="0" smtClean="0"/>
                        <a:t>None</a:t>
                      </a:r>
                      <a:endParaRPr lang="en-US" sz="1600" dirty="0"/>
                    </a:p>
                  </a:txBody>
                  <a:tcPr/>
                </a:tc>
              </a:tr>
              <a:tr h="370840">
                <a:tc>
                  <a:txBody>
                    <a:bodyPr/>
                    <a:lstStyle/>
                    <a:p>
                      <a:r>
                        <a:rPr lang="en-US" sz="1600" dirty="0" smtClean="0"/>
                        <a:t>Consent </a:t>
                      </a:r>
                      <a:endParaRPr lang="en-US" sz="1600" dirty="0"/>
                    </a:p>
                  </a:txBody>
                  <a:tcPr/>
                </a:tc>
              </a:tr>
              <a:tr h="370840">
                <a:tc>
                  <a:txBody>
                    <a:bodyPr/>
                    <a:lstStyle/>
                    <a:p>
                      <a:r>
                        <a:rPr lang="en-US" sz="1600" dirty="0" smtClean="0"/>
                        <a:t>None</a:t>
                      </a:r>
                      <a:endParaRPr lang="en-US" sz="16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Q13 - Would you drive more frequently if you were guaranteed a good parking spot?</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Q13 - Would you drive more frequently if you were guaranteed a good parking spot?</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Yes</a:t>
                      </a:r>
                      <a:endParaRPr lang="en-US" sz="1600" dirty="0"/>
                    </a:p>
                  </a:txBody>
                  <a:tcPr/>
                </a:tc>
                <a:tc>
                  <a:txBody>
                    <a:bodyPr/>
                    <a:lstStyle/>
                    <a:p>
                      <a:r>
                        <a:rPr lang="en-US" sz="1600" dirty="0" smtClean="0"/>
                        <a:t>71.05%</a:t>
                      </a:r>
                      <a:endParaRPr lang="en-US" sz="1600" dirty="0"/>
                    </a:p>
                  </a:txBody>
                  <a:tcPr/>
                </a:tc>
                <a:tc>
                  <a:txBody>
                    <a:bodyPr/>
                    <a:lstStyle/>
                    <a:p>
                      <a:r>
                        <a:rPr lang="en-US" sz="1600" dirty="0" smtClean="0"/>
                        <a:t>27</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No</a:t>
                      </a:r>
                      <a:endParaRPr lang="en-US" sz="1600" dirty="0"/>
                    </a:p>
                  </a:txBody>
                  <a:tcPr/>
                </a:tc>
                <a:tc>
                  <a:txBody>
                    <a:bodyPr/>
                    <a:lstStyle/>
                    <a:p>
                      <a:r>
                        <a:rPr lang="en-US" sz="1600" dirty="0" smtClean="0"/>
                        <a:t>28.95%</a:t>
                      </a:r>
                      <a:endParaRPr lang="en-US" sz="1600" dirty="0"/>
                    </a:p>
                  </a:txBody>
                  <a:tcPr/>
                </a:tc>
                <a:tc>
                  <a:txBody>
                    <a:bodyPr/>
                    <a:lstStyle/>
                    <a:p>
                      <a:r>
                        <a:rPr lang="en-US" sz="1600" dirty="0" smtClean="0"/>
                        <a:t>11</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38</a:t>
                      </a:r>
                      <a:endParaRPr lang="en-US" sz="1600"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Q14 - Would you drive more frequently if you didn’t have to find a park (i.e. get directed right to a free space)?</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Q14 - Would you drive more frequently if you didn’t have to find a park (i.e. get directed right to a free space)?</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Yes</a:t>
                      </a:r>
                      <a:endParaRPr lang="en-US" sz="1600" dirty="0"/>
                    </a:p>
                  </a:txBody>
                  <a:tcPr/>
                </a:tc>
                <a:tc>
                  <a:txBody>
                    <a:bodyPr/>
                    <a:lstStyle/>
                    <a:p>
                      <a:r>
                        <a:rPr lang="en-US" sz="1600" dirty="0" smtClean="0"/>
                        <a:t>86.49%</a:t>
                      </a:r>
                      <a:endParaRPr lang="en-US" sz="1600" dirty="0"/>
                    </a:p>
                  </a:txBody>
                  <a:tcPr/>
                </a:tc>
                <a:tc>
                  <a:txBody>
                    <a:bodyPr/>
                    <a:lstStyle/>
                    <a:p>
                      <a:r>
                        <a:rPr lang="en-US" sz="1600" dirty="0" smtClean="0"/>
                        <a:t>32</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No</a:t>
                      </a:r>
                      <a:endParaRPr lang="en-US" sz="1600" dirty="0"/>
                    </a:p>
                  </a:txBody>
                  <a:tcPr/>
                </a:tc>
                <a:tc>
                  <a:txBody>
                    <a:bodyPr/>
                    <a:lstStyle/>
                    <a:p>
                      <a:r>
                        <a:rPr lang="en-US" sz="1600" dirty="0" smtClean="0"/>
                        <a:t>13.51%</a:t>
                      </a:r>
                      <a:endParaRPr lang="en-US" sz="1600" dirty="0"/>
                    </a:p>
                  </a:txBody>
                  <a:tcPr/>
                </a:tc>
                <a:tc>
                  <a:txBody>
                    <a:bodyPr/>
                    <a:lstStyle/>
                    <a:p>
                      <a:r>
                        <a:rPr lang="en-US" sz="1600" dirty="0" smtClean="0"/>
                        <a:t>5</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37</a:t>
                      </a:r>
                      <a:endParaRPr lang="en-US" sz="1600"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Q15 - Do you have any comments about this section of the survey</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8349264"/>
              </a:tblGrid>
              <a:tr h="370840">
                <a:tc>
                  <a:txBody>
                    <a:bodyPr/>
                    <a:lstStyle/>
                    <a:p>
                      <a:r>
                        <a:rPr lang="en-US" sz="1600" dirty="0" smtClean="0"/>
                        <a:t>Do you have any comments about this section of the survey</a:t>
                      </a:r>
                      <a:endParaRPr lang="en-US" sz="1600" dirty="0"/>
                    </a:p>
                  </a:txBody>
                  <a:tcPr/>
                </a:tc>
              </a:tr>
              <a:tr h="370840">
                <a:tc>
                  <a:txBody>
                    <a:bodyPr/>
                    <a:lstStyle/>
                    <a:p>
                      <a:r>
                        <a:rPr lang="en-US" sz="1600" dirty="0" smtClean="0"/>
                        <a:t>Interesti g</a:t>
                      </a:r>
                      <a:endParaRPr lang="en-US" sz="1600" dirty="0"/>
                    </a:p>
                  </a:txBody>
                  <a:tcPr/>
                </a:tc>
              </a:tr>
              <a:tr h="370840">
                <a:tc>
                  <a:txBody>
                    <a:bodyPr/>
                    <a:lstStyle/>
                    <a:p>
                      <a:r>
                        <a:rPr lang="en-US" sz="1600" dirty="0" smtClean="0"/>
                        <a:t>I always have to drive to work and to study. I pay sometimes for work parking and always for study parking. I would drive more frequently to other events if I didn't have to find a park, especially in high demand areas like Brisbane City, Burleigh, Southport etc</a:t>
                      </a:r>
                      <a:endParaRPr lang="en-US" sz="1600" dirty="0"/>
                    </a:p>
                  </a:txBody>
                  <a:tcPr/>
                </a:tc>
              </a:tr>
              <a:tr h="370840">
                <a:tc>
                  <a:txBody>
                    <a:bodyPr/>
                    <a:lstStyle/>
                    <a:p>
                      <a:r>
                        <a:rPr lang="en-US" sz="1600" dirty="0" smtClean="0"/>
                        <a:t>Thank you for opportunity </a:t>
                      </a:r>
                      <a:endParaRPr lang="en-US" sz="1600" dirty="0"/>
                    </a:p>
                  </a:txBody>
                  <a:tcPr/>
                </a:tc>
              </a:tr>
              <a:tr h="370840">
                <a:tc>
                  <a:txBody>
                    <a:bodyPr/>
                    <a:lstStyle/>
                    <a:p>
                      <a:r>
                        <a:rPr lang="en-US" sz="1600" dirty="0" smtClean="0"/>
                        <a:t>Currently my daily parking is paid by another organisation</a:t>
                      </a:r>
                      <a:endParaRPr lang="en-US" sz="1600" dirty="0"/>
                    </a:p>
                  </a:txBody>
                  <a:tcPr/>
                </a:tc>
              </a:tr>
              <a:tr h="370840">
                <a:tc>
                  <a:txBody>
                    <a:bodyPr/>
                    <a:lstStyle/>
                    <a:p>
                      <a:r>
                        <a:rPr lang="en-US" sz="1600" dirty="0" smtClean="0"/>
                        <a:t>No</a:t>
                      </a:r>
                      <a:endParaRPr lang="en-US" sz="1600" dirty="0"/>
                    </a:p>
                  </a:txBody>
                  <a:tcPr/>
                </a:tc>
              </a:tr>
              <a:tr h="370840">
                <a:tc>
                  <a:txBody>
                    <a:bodyPr/>
                    <a:lstStyle/>
                    <a:p>
                      <a:r>
                        <a:rPr lang="en-US" sz="1600" dirty="0" smtClean="0"/>
                        <a:t>If you could have a secure spot and no one else could take it but you it would relieve the stress out of looking for a park before work or recreational activities esp in the city.</a:t>
                      </a:r>
                      <a:endParaRPr lang="en-US" sz="1600" dirty="0"/>
                    </a:p>
                  </a:txBody>
                  <a:tcPr/>
                </a:tc>
              </a:tr>
              <a:tr h="370840">
                <a:tc>
                  <a:txBody>
                    <a:bodyPr/>
                    <a:lstStyle/>
                    <a:p>
                      <a:r>
                        <a:rPr lang="en-US" sz="1600" dirty="0" smtClean="0"/>
                        <a:t>No</a:t>
                      </a:r>
                      <a:endParaRPr lang="en-US" sz="1600" dirty="0"/>
                    </a:p>
                  </a:txBody>
                  <a:tcPr/>
                </a:tc>
              </a:tr>
              <a:tr h="370840">
                <a:tc>
                  <a:txBody>
                    <a:bodyPr/>
                    <a:lstStyle/>
                    <a:p>
                      <a:r>
                        <a:rPr lang="en-US" sz="1600" dirty="0" smtClean="0"/>
                        <a:t>I would drive more frequently if I was knew i'd be directed to a park, however if I knew that the free space was very far away from my destination, then I would search for alternatives such as public transport.
That is, the reason to drive is inconvenience. However if the degree to which the free space is inconvenient is higher than the inconvenience of public transport, then I will take public transport over it. </a:t>
                      </a:r>
                      <a:endParaRPr lang="en-US" sz="1600"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Q15 - Do you have any comments about this section of the survey</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8349264"/>
              </a:tblGrid>
              <a:tr h="370840">
                <a:tc>
                  <a:txBody>
                    <a:bodyPr/>
                    <a:lstStyle/>
                    <a:p>
                      <a:r>
                        <a:rPr lang="en-US" sz="1600" dirty="0" smtClean="0"/>
                        <a:t>Do you have any comments about this section of the survey</a:t>
                      </a:r>
                      <a:endParaRPr lang="en-US" sz="1600" dirty="0"/>
                    </a:p>
                  </a:txBody>
                  <a:tcPr/>
                </a:tc>
              </a:tr>
              <a:tr h="370840">
                <a:tc>
                  <a:txBody>
                    <a:bodyPr/>
                    <a:lstStyle/>
                    <a:p>
                      <a:r>
                        <a:rPr lang="en-US" sz="1600" dirty="0" smtClean="0"/>
                        <a:t>Would not drive more frequently if it was easier to park, as I don't mind walking to my destination.</a:t>
                      </a:r>
                      <a:endParaRPr lang="en-US" sz="1600" dirty="0"/>
                    </a:p>
                  </a:txBody>
                  <a:tcPr/>
                </a:tc>
              </a:tr>
              <a:tr h="370840">
                <a:tc>
                  <a:txBody>
                    <a:bodyPr/>
                    <a:lstStyle/>
                    <a:p>
                      <a:r>
                        <a:rPr lang="en-US" sz="1600" dirty="0" smtClean="0"/>
                        <a:t>It's sounding like an interesting idea</a:t>
                      </a:r>
                      <a:endParaRPr lang="en-US" sz="1600"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Q16 - Do you own a space which could accommodate a vehicle?</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Q8 - Do you agree to participate?</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Q16 - Do you own a space which could accommodate a vehicle?</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Yes</a:t>
                      </a:r>
                      <a:endParaRPr lang="en-US" sz="1600" dirty="0"/>
                    </a:p>
                  </a:txBody>
                  <a:tcPr/>
                </a:tc>
                <a:tc>
                  <a:txBody>
                    <a:bodyPr/>
                    <a:lstStyle/>
                    <a:p>
                      <a:r>
                        <a:rPr lang="en-US" sz="1600" dirty="0" smtClean="0"/>
                        <a:t>31.91%</a:t>
                      </a:r>
                      <a:endParaRPr lang="en-US" sz="1600" dirty="0"/>
                    </a:p>
                  </a:txBody>
                  <a:tcPr/>
                </a:tc>
                <a:tc>
                  <a:txBody>
                    <a:bodyPr/>
                    <a:lstStyle/>
                    <a:p>
                      <a:r>
                        <a:rPr lang="en-US" sz="1600" dirty="0" smtClean="0"/>
                        <a:t>15</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No</a:t>
                      </a:r>
                      <a:endParaRPr lang="en-US" sz="1600" dirty="0"/>
                    </a:p>
                  </a:txBody>
                  <a:tcPr/>
                </a:tc>
                <a:tc>
                  <a:txBody>
                    <a:bodyPr/>
                    <a:lstStyle/>
                    <a:p>
                      <a:r>
                        <a:rPr lang="en-US" sz="1600" dirty="0" smtClean="0"/>
                        <a:t>68.09%</a:t>
                      </a:r>
                      <a:endParaRPr lang="en-US" sz="1600" dirty="0"/>
                    </a:p>
                  </a:txBody>
                  <a:tcPr/>
                </a:tc>
                <a:tc>
                  <a:txBody>
                    <a:bodyPr/>
                    <a:lstStyle/>
                    <a:p>
                      <a:r>
                        <a:rPr lang="en-US" sz="1600" dirty="0" smtClean="0"/>
                        <a:t>32</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47</a:t>
                      </a:r>
                      <a:endParaRPr lang="en-US" sz="1600"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Q17 - What would incentivise you to rent that space out to other members of the community?</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8349264"/>
              </a:tblGrid>
              <a:tr h="370840">
                <a:tc>
                  <a:txBody>
                    <a:bodyPr/>
                    <a:lstStyle/>
                    <a:p>
                      <a:r>
                        <a:rPr lang="en-US" sz="1600" dirty="0" smtClean="0"/>
                        <a:t>What would incentivise you to rent that space out to other members of the c...</a:t>
                      </a:r>
                      <a:endParaRPr lang="en-US" sz="1600" dirty="0"/>
                    </a:p>
                  </a:txBody>
                  <a:tcPr/>
                </a:tc>
              </a:tr>
              <a:tr h="370840">
                <a:tc>
                  <a:txBody>
                    <a:bodyPr/>
                    <a:lstStyle/>
                    <a:p>
                      <a:r>
                        <a:rPr lang="en-US" sz="1600" dirty="0" smtClean="0"/>
                        <a:t>Money</a:t>
                      </a:r>
                      <a:endParaRPr lang="en-US" sz="1600" dirty="0"/>
                    </a:p>
                  </a:txBody>
                  <a:tcPr/>
                </a:tc>
              </a:tr>
              <a:tr h="370840">
                <a:tc>
                  <a:txBody>
                    <a:bodyPr/>
                    <a:lstStyle/>
                    <a:p>
                      <a:r>
                        <a:rPr lang="en-US" sz="1600" dirty="0" smtClean="0"/>
                        <a:t>How much I'd get in rent</a:t>
                      </a:r>
                      <a:endParaRPr lang="en-US" sz="1600" dirty="0"/>
                    </a:p>
                  </a:txBody>
                  <a:tcPr/>
                </a:tc>
              </a:tr>
              <a:tr h="370840">
                <a:tc>
                  <a:txBody>
                    <a:bodyPr/>
                    <a:lstStyle/>
                    <a:p>
                      <a:r>
                        <a:rPr lang="en-US" sz="1600" dirty="0" smtClean="0"/>
                        <a:t>I wouldn't </a:t>
                      </a:r>
                      <a:endParaRPr lang="en-US" sz="1600" dirty="0"/>
                    </a:p>
                  </a:txBody>
                  <a:tcPr/>
                </a:tc>
              </a:tr>
              <a:tr h="370840">
                <a:tc>
                  <a:txBody>
                    <a:bodyPr/>
                    <a:lstStyle/>
                    <a:p>
                      <a:r>
                        <a:rPr lang="en-US" sz="1600" dirty="0" smtClean="0"/>
                        <a:t>A very good reason of requirement and realistically financial benefit.</a:t>
                      </a:r>
                      <a:endParaRPr lang="en-US" sz="1600" dirty="0"/>
                    </a:p>
                  </a:txBody>
                  <a:tcPr/>
                </a:tc>
              </a:tr>
              <a:tr h="370840">
                <a:tc>
                  <a:txBody>
                    <a:bodyPr/>
                    <a:lstStyle/>
                    <a:p>
                      <a:r>
                        <a:rPr lang="en-US" sz="1600" dirty="0" smtClean="0"/>
                        <a:t>Money</a:t>
                      </a:r>
                      <a:endParaRPr lang="en-US" sz="1600" dirty="0"/>
                    </a:p>
                  </a:txBody>
                  <a:tcPr/>
                </a:tc>
              </a:tr>
              <a:tr h="370840">
                <a:tc>
                  <a:txBody>
                    <a:bodyPr/>
                    <a:lstStyle/>
                    <a:p>
                      <a:r>
                        <a:rPr lang="en-US" sz="1600" dirty="0" smtClean="0"/>
                        <a:t>Money</a:t>
                      </a:r>
                      <a:endParaRPr lang="en-US" sz="1600" dirty="0"/>
                    </a:p>
                  </a:txBody>
                  <a:tcPr/>
                </a:tc>
              </a:tr>
              <a:tr h="370840">
                <a:tc>
                  <a:txBody>
                    <a:bodyPr/>
                    <a:lstStyle/>
                    <a:p>
                      <a:r>
                        <a:rPr lang="en-US" sz="1600" dirty="0" smtClean="0"/>
                        <a:t>Monetray payment or trade of favours. </a:t>
                      </a:r>
                      <a:endParaRPr lang="en-US" sz="1600" dirty="0"/>
                    </a:p>
                  </a:txBody>
                  <a:tcPr/>
                </a:tc>
              </a:tr>
              <a:tr h="370840">
                <a:tc>
                  <a:txBody>
                    <a:bodyPr/>
                    <a:lstStyle/>
                    <a:p>
                      <a:r>
                        <a:rPr lang="en-US" sz="1600" dirty="0" smtClean="0"/>
                        <a:t>I'm not allowed to rent that space out</a:t>
                      </a:r>
                      <a:endParaRPr lang="en-US" sz="1600" dirty="0"/>
                    </a:p>
                  </a:txBody>
                  <a:tcPr/>
                </a:tc>
              </a:tr>
              <a:tr h="370840">
                <a:tc>
                  <a:txBody>
                    <a:bodyPr/>
                    <a:lstStyle/>
                    <a:p>
                      <a:r>
                        <a:rPr lang="en-US" sz="1600" dirty="0" smtClean="0"/>
                        <a:t>money</a:t>
                      </a:r>
                      <a:endParaRPr lang="en-US" sz="1600"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Q18 - What concerns would you have in renting that space out to other members of the community?</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8349264"/>
              </a:tblGrid>
              <a:tr h="370840">
                <a:tc>
                  <a:txBody>
                    <a:bodyPr/>
                    <a:lstStyle/>
                    <a:p>
                      <a:r>
                        <a:rPr lang="en-US" sz="1600" dirty="0" smtClean="0"/>
                        <a:t>What concerns would you have in renting that space out to other members of...</a:t>
                      </a:r>
                      <a:endParaRPr lang="en-US" sz="1600" dirty="0"/>
                    </a:p>
                  </a:txBody>
                  <a:tcPr/>
                </a:tc>
              </a:tr>
              <a:tr h="370840">
                <a:tc>
                  <a:txBody>
                    <a:bodyPr/>
                    <a:lstStyle/>
                    <a:p>
                      <a:r>
                        <a:rPr lang="en-US" sz="1600" dirty="0" smtClean="0"/>
                        <a:t>I have a company vehicle and this would be against company policy</a:t>
                      </a:r>
                      <a:endParaRPr lang="en-US" sz="1600" dirty="0"/>
                    </a:p>
                  </a:txBody>
                  <a:tcPr/>
                </a:tc>
              </a:tr>
              <a:tr h="370840">
                <a:tc>
                  <a:txBody>
                    <a:bodyPr/>
                    <a:lstStyle/>
                    <a:p>
                      <a:r>
                        <a:rPr lang="en-US" sz="1600" dirty="0" smtClean="0"/>
                        <a:t>None</a:t>
                      </a:r>
                      <a:endParaRPr lang="en-US" sz="1600" dirty="0"/>
                    </a:p>
                  </a:txBody>
                  <a:tcPr/>
                </a:tc>
              </a:tr>
              <a:tr h="370840">
                <a:tc>
                  <a:txBody>
                    <a:bodyPr/>
                    <a:lstStyle/>
                    <a:p>
                      <a:r>
                        <a:rPr lang="en-US" sz="1600" dirty="0" smtClean="0"/>
                        <a:t>If it would be available when I needed it</a:t>
                      </a:r>
                      <a:endParaRPr lang="en-US" sz="1600" dirty="0"/>
                    </a:p>
                  </a:txBody>
                  <a:tcPr/>
                </a:tc>
              </a:tr>
              <a:tr h="370840">
                <a:tc>
                  <a:txBody>
                    <a:bodyPr/>
                    <a:lstStyle/>
                    <a:p>
                      <a:r>
                        <a:rPr lang="en-US" sz="1600" dirty="0" smtClean="0"/>
                        <a:t>My grandchildrens safety playing in yard</a:t>
                      </a:r>
                      <a:endParaRPr lang="en-US" sz="1600" dirty="0"/>
                    </a:p>
                  </a:txBody>
                  <a:tcPr/>
                </a:tc>
              </a:tr>
              <a:tr h="370840">
                <a:tc>
                  <a:txBody>
                    <a:bodyPr/>
                    <a:lstStyle/>
                    <a:p>
                      <a:r>
                        <a:rPr lang="en-US" sz="1600" dirty="0" smtClean="0"/>
                        <a:t>its shared space already</a:t>
                      </a:r>
                      <a:endParaRPr lang="en-US" sz="1600" dirty="0"/>
                    </a:p>
                  </a:txBody>
                  <a:tcPr/>
                </a:tc>
              </a:tr>
              <a:tr h="370840">
                <a:tc>
                  <a:txBody>
                    <a:bodyPr/>
                    <a:lstStyle/>
                    <a:p>
                      <a:r>
                        <a:rPr lang="en-US" sz="1600" dirty="0" smtClean="0"/>
                        <a:t>Their abuts to the space and perhaps conflict and contention.</a:t>
                      </a:r>
                      <a:endParaRPr lang="en-US" sz="1600" dirty="0"/>
                    </a:p>
                  </a:txBody>
                  <a:tcPr/>
                </a:tc>
              </a:tr>
              <a:tr h="370840">
                <a:tc>
                  <a:txBody>
                    <a:bodyPr/>
                    <a:lstStyle/>
                    <a:p>
                      <a:r>
                        <a:rPr lang="en-US" sz="1600" dirty="0" smtClean="0"/>
                        <a:t>Being occupied when you return from work and need it yourself</a:t>
                      </a:r>
                      <a:endParaRPr lang="en-US" sz="1600" dirty="0"/>
                    </a:p>
                  </a:txBody>
                  <a:tcPr/>
                </a:tc>
              </a:tr>
              <a:tr h="370840">
                <a:tc>
                  <a:txBody>
                    <a:bodyPr/>
                    <a:lstStyle/>
                    <a:p>
                      <a:r>
                        <a:rPr lang="en-US" sz="1600" dirty="0" smtClean="0"/>
                        <a:t>Is it worth it</a:t>
                      </a:r>
                      <a:endParaRPr lang="en-US" sz="1600" dirty="0"/>
                    </a:p>
                  </a:txBody>
                  <a:tcPr/>
                </a:tc>
              </a:tr>
              <a:tr h="370840">
                <a:tc>
                  <a:txBody>
                    <a:bodyPr/>
                    <a:lstStyle/>
                    <a:p>
                      <a:r>
                        <a:rPr lang="en-US" sz="1600" dirty="0" smtClean="0"/>
                        <a:t>No trust or confidence that community client would respect my requests about the space, not having flexibility to say when my space is available, conflict with the client, the effort involve in asking for payment in-person, debt-collection is client did not pay up, client being rude or unpleasant. </a:t>
                      </a:r>
                      <a:endParaRPr lang="en-US" sz="1600" dirty="0"/>
                    </a:p>
                  </a:txBody>
                  <a:tcPr/>
                </a:tc>
              </a:tr>
              <a:tr h="370840">
                <a:tc>
                  <a:txBody>
                    <a:bodyPr/>
                    <a:lstStyle/>
                    <a:p>
                      <a:r>
                        <a:rPr lang="en-US" sz="1600" dirty="0" smtClean="0"/>
                        <a:t>The space I have is in a public car park subsidised by a company</a:t>
                      </a:r>
                      <a:endParaRPr lang="en-US" sz="1600"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Q18 - What concerns would you have in renting that space out to other members of the community?</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8349264"/>
              </a:tblGrid>
              <a:tr h="370840">
                <a:tc>
                  <a:txBody>
                    <a:bodyPr/>
                    <a:lstStyle/>
                    <a:p>
                      <a:r>
                        <a:rPr lang="en-US" sz="1600" dirty="0" smtClean="0"/>
                        <a:t>What concerns would you have in renting that space out to other members of...</a:t>
                      </a:r>
                      <a:endParaRPr lang="en-US" sz="1600" dirty="0"/>
                    </a:p>
                  </a:txBody>
                  <a:tcPr/>
                </a:tc>
              </a:tr>
              <a:tr h="370840">
                <a:tc>
                  <a:txBody>
                    <a:bodyPr/>
                    <a:lstStyle/>
                    <a:p>
                      <a:r>
                        <a:rPr lang="en-US" sz="1600" dirty="0" smtClean="0"/>
                        <a:t>security</a:t>
                      </a:r>
                      <a:endParaRPr lang="en-US" sz="1600"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Q19 - Do you own a boat / trailer which requires long term storage?</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Q19 - Do you own a boat / trailer which requires long term storage?</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Yes</a:t>
                      </a:r>
                      <a:endParaRPr lang="en-US" sz="1600" dirty="0"/>
                    </a:p>
                  </a:txBody>
                  <a:tcPr/>
                </a:tc>
                <a:tc>
                  <a:txBody>
                    <a:bodyPr/>
                    <a:lstStyle/>
                    <a:p>
                      <a:r>
                        <a:rPr lang="en-US" sz="1600" dirty="0" smtClean="0"/>
                        <a:t>4.35%</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No</a:t>
                      </a:r>
                      <a:endParaRPr lang="en-US" sz="1600" dirty="0"/>
                    </a:p>
                  </a:txBody>
                  <a:tcPr/>
                </a:tc>
                <a:tc>
                  <a:txBody>
                    <a:bodyPr/>
                    <a:lstStyle/>
                    <a:p>
                      <a:r>
                        <a:rPr lang="en-US" sz="1600" dirty="0" smtClean="0"/>
                        <a:t>95.65%</a:t>
                      </a:r>
                      <a:endParaRPr lang="en-US" sz="1600" dirty="0"/>
                    </a:p>
                  </a:txBody>
                  <a:tcPr/>
                </a:tc>
                <a:tc>
                  <a:txBody>
                    <a:bodyPr/>
                    <a:lstStyle/>
                    <a:p>
                      <a:r>
                        <a:rPr lang="en-US" sz="1600" dirty="0" smtClean="0"/>
                        <a:t>44</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46</a:t>
                      </a:r>
                      <a:endParaRPr lang="en-US" sz="1600"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Q20 - Would you be willing to store your boat / trailer at another location for a fee?</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Q20 - Would you be willing to store your boat / trailer at another location for a fee?</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Yes</a:t>
                      </a:r>
                      <a:endParaRPr lang="en-US" sz="1600" dirty="0"/>
                    </a:p>
                  </a:txBody>
                  <a:tcPr/>
                </a:tc>
                <a:tc>
                  <a:txBody>
                    <a:bodyPr/>
                    <a:lstStyle/>
                    <a:p>
                      <a:r>
                        <a:rPr lang="en-US" sz="1600" dirty="0" smtClean="0"/>
                        <a:t>33.33%</a:t>
                      </a:r>
                      <a:endParaRPr lang="en-US" sz="1600" dirty="0"/>
                    </a:p>
                  </a:txBody>
                  <a:tcPr/>
                </a:tc>
                <a:tc>
                  <a:txBody>
                    <a:bodyPr/>
                    <a:lstStyle/>
                    <a:p>
                      <a:r>
                        <a:rPr lang="en-US" sz="1600" dirty="0" smtClean="0"/>
                        <a:t>1</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No</a:t>
                      </a:r>
                      <a:endParaRPr lang="en-US" sz="1600" dirty="0"/>
                    </a:p>
                  </a:txBody>
                  <a:tcPr/>
                </a:tc>
                <a:tc>
                  <a:txBody>
                    <a:bodyPr/>
                    <a:lstStyle/>
                    <a:p>
                      <a:r>
                        <a:rPr lang="en-US" sz="1600" dirty="0" smtClean="0"/>
                        <a:t>66.67%</a:t>
                      </a:r>
                      <a:endParaRPr lang="en-US" sz="1600" dirty="0"/>
                    </a:p>
                  </a:txBody>
                  <a:tcPr/>
                </a:tc>
                <a:tc>
                  <a:txBody>
                    <a:bodyPr/>
                    <a:lstStyle/>
                    <a:p>
                      <a:r>
                        <a:rPr lang="en-US" sz="1600" dirty="0" smtClean="0"/>
                        <a:t>2</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3</a:t>
                      </a:r>
                      <a:endParaRPr lang="en-US" sz="1600" dirty="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Q21 - If No, what are your concerns?</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8349264"/>
              </a:tblGrid>
              <a:tr h="370840">
                <a:tc>
                  <a:txBody>
                    <a:bodyPr/>
                    <a:lstStyle/>
                    <a:p>
                      <a:r>
                        <a:rPr lang="en-US" sz="1600" dirty="0" smtClean="0"/>
                        <a:t>If No, what are your concerns?</a:t>
                      </a:r>
                      <a:endParaRPr lang="en-US" sz="1600" dirty="0"/>
                    </a:p>
                  </a:txBody>
                  <a:tcPr/>
                </a:tc>
              </a:tr>
              <a:tr h="370840">
                <a:tc>
                  <a:txBody>
                    <a:bodyPr/>
                    <a:lstStyle/>
                    <a:p>
                      <a:r>
                        <a:rPr lang="en-US" sz="1600" dirty="0" smtClean="0"/>
                        <a:t>Money</a:t>
                      </a:r>
                      <a:endParaRPr lang="en-US" sz="1600" dirty="0"/>
                    </a:p>
                  </a:txBody>
                  <a:tcPr/>
                </a:tc>
              </a:tr>
              <a:tr h="370840">
                <a:tc>
                  <a:txBody>
                    <a:bodyPr/>
                    <a:lstStyle/>
                    <a:p>
                      <a:r>
                        <a:rPr lang="en-US" sz="1600" dirty="0" smtClean="0"/>
                        <a:t>How high the fee would be or increase on special occasions / seasons.</a:t>
                      </a:r>
                      <a:endParaRPr lang="en-US" sz="1600"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Q22 - Do you have a space which could be used for long term storage for a boat / trailer?</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Q8 - Do you agree to participate?</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8349264" cy="148336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Yes</a:t>
                      </a:r>
                      <a:endParaRPr lang="en-US" sz="1600" dirty="0"/>
                    </a:p>
                  </a:txBody>
                  <a:tcPr/>
                </a:tc>
                <a:tc>
                  <a:txBody>
                    <a:bodyPr/>
                    <a:lstStyle/>
                    <a:p>
                      <a:r>
                        <a:rPr lang="en-US" sz="1600" dirty="0" smtClean="0"/>
                        <a:t>96.43%</a:t>
                      </a:r>
                      <a:endParaRPr lang="en-US" sz="1600" dirty="0"/>
                    </a:p>
                  </a:txBody>
                  <a:tcPr/>
                </a:tc>
                <a:tc>
                  <a:txBody>
                    <a:bodyPr/>
                    <a:lstStyle/>
                    <a:p>
                      <a:r>
                        <a:rPr lang="en-US" sz="1600" dirty="0" smtClean="0"/>
                        <a:t>54</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No</a:t>
                      </a:r>
                      <a:endParaRPr lang="en-US" sz="1600" dirty="0"/>
                    </a:p>
                  </a:txBody>
                  <a:tcPr/>
                </a:tc>
                <a:tc>
                  <a:txBody>
                    <a:bodyPr/>
                    <a:lstStyle/>
                    <a:p>
                      <a:r>
                        <a:rPr lang="en-US" sz="1600" dirty="0" smtClean="0"/>
                        <a:t>3.57%</a:t>
                      </a:r>
                      <a:endParaRPr lang="en-US" sz="1600" dirty="0"/>
                    </a:p>
                  </a:txBody>
                  <a:tcPr/>
                </a:tc>
                <a:tc>
                  <a:txBody>
                    <a:bodyPr/>
                    <a:lstStyle/>
                    <a:p>
                      <a:r>
                        <a:rPr lang="en-US" sz="1600" dirty="0" smtClean="0"/>
                        <a:t>2</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56</a:t>
                      </a:r>
                      <a:endParaRPr lang="en-US" sz="1600"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Q22 - Do you have a space which could be used for long term storage for a boat / trailer?</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Yes</a:t>
                      </a:r>
                      <a:endParaRPr lang="en-US" sz="1600" dirty="0"/>
                    </a:p>
                  </a:txBody>
                  <a:tcPr/>
                </a:tc>
                <a:tc>
                  <a:txBody>
                    <a:bodyPr/>
                    <a:lstStyle/>
                    <a:p>
                      <a:r>
                        <a:rPr lang="en-US" sz="1600" dirty="0" smtClean="0"/>
                        <a:t>13.95%</a:t>
                      </a:r>
                      <a:endParaRPr lang="en-US" sz="1600" dirty="0"/>
                    </a:p>
                  </a:txBody>
                  <a:tcPr/>
                </a:tc>
                <a:tc>
                  <a:txBody>
                    <a:bodyPr/>
                    <a:lstStyle/>
                    <a:p>
                      <a:r>
                        <a:rPr lang="en-US" sz="1600" dirty="0" smtClean="0"/>
                        <a:t>6</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No</a:t>
                      </a:r>
                      <a:endParaRPr lang="en-US" sz="1600" dirty="0"/>
                    </a:p>
                  </a:txBody>
                  <a:tcPr/>
                </a:tc>
                <a:tc>
                  <a:txBody>
                    <a:bodyPr/>
                    <a:lstStyle/>
                    <a:p>
                      <a:r>
                        <a:rPr lang="en-US" sz="1600" dirty="0" smtClean="0"/>
                        <a:t>86.05%</a:t>
                      </a:r>
                      <a:endParaRPr lang="en-US" sz="1600" dirty="0"/>
                    </a:p>
                  </a:txBody>
                  <a:tcPr/>
                </a:tc>
                <a:tc>
                  <a:txBody>
                    <a:bodyPr/>
                    <a:lstStyle/>
                    <a:p>
                      <a:r>
                        <a:rPr lang="en-US" sz="1600" dirty="0" smtClean="0"/>
                        <a:t>37</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43</a:t>
                      </a:r>
                      <a:endParaRPr lang="en-US" sz="1600" dirty="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Q24 - If yes, would you be willing to lease out space for some incentive?</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Q24 - If yes, would you be willing to lease out space for some incentive?</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Yes</a:t>
                      </a:r>
                      <a:endParaRPr lang="en-US" sz="1600" dirty="0"/>
                    </a:p>
                  </a:txBody>
                  <a:tcPr/>
                </a:tc>
                <a:tc>
                  <a:txBody>
                    <a:bodyPr/>
                    <a:lstStyle/>
                    <a:p>
                      <a:r>
                        <a:rPr lang="en-US" sz="1600" dirty="0" smtClean="0"/>
                        <a:t>40.00%</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No</a:t>
                      </a:r>
                      <a:endParaRPr lang="en-US" sz="1600" dirty="0"/>
                    </a:p>
                  </a:txBody>
                  <a:tcPr/>
                </a:tc>
                <a:tc>
                  <a:txBody>
                    <a:bodyPr/>
                    <a:lstStyle/>
                    <a:p>
                      <a:r>
                        <a:rPr lang="en-US" sz="1600" dirty="0" smtClean="0"/>
                        <a:t>60.00%</a:t>
                      </a:r>
                      <a:endParaRPr lang="en-US" sz="1600" dirty="0"/>
                    </a:p>
                  </a:txBody>
                  <a:tcPr/>
                </a:tc>
                <a:tc>
                  <a:txBody>
                    <a:bodyPr/>
                    <a:lstStyle/>
                    <a:p>
                      <a:r>
                        <a:rPr lang="en-US" sz="1600" dirty="0" smtClean="0"/>
                        <a:t>3</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5</a:t>
                      </a:r>
                      <a:endParaRPr lang="en-US" sz="1600"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Q25 - If No, what are your concerns?</a:t>
            </a:r>
            <a:endParaRPr lang="en-US" sz="2200" dirty="0"/>
          </a:p>
        </p:txBody>
      </p:sp>
      <p:sp>
        <p:nvSpPr>
          <p:cNvPr id="3" name="Object 2"/>
          <p:cNvSpPr txBox="1"/>
          <p:nvPr/>
        </p:nvSpPr>
        <p:spPr>
          <a:xfrm>
            <a:off x="200000" y="1200000"/>
            <a:ext cx="8229600" cy="369332"/>
          </a:xfrm>
          <a:prstGeom prst="rect">
            <a:avLst/>
          </a:prstGeom>
          <a:noFill/>
        </p:spPr>
        <p:txBody>
          <a:bodyPr wrap="square" rtlCol="0"/>
          <a:lstStyle/>
          <a:p>
            <a:r>
              <a:rPr lang="en-US" sz="1400" dirty="0" smtClean="0"/>
              <a:t>If No, what are your concerns?</a:t>
            </a:r>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Q26 - What is your gender?</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Q26 - What is your gender?</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Male</a:t>
                      </a:r>
                      <a:endParaRPr lang="en-US" sz="1600" dirty="0"/>
                    </a:p>
                  </a:txBody>
                  <a:tcPr/>
                </a:tc>
                <a:tc>
                  <a:txBody>
                    <a:bodyPr/>
                    <a:lstStyle/>
                    <a:p>
                      <a:r>
                        <a:rPr lang="en-US" sz="1600" dirty="0" smtClean="0"/>
                        <a:t>34.88%</a:t>
                      </a:r>
                      <a:endParaRPr lang="en-US" sz="1600" dirty="0"/>
                    </a:p>
                  </a:txBody>
                  <a:tcPr/>
                </a:tc>
                <a:tc>
                  <a:txBody>
                    <a:bodyPr/>
                    <a:lstStyle/>
                    <a:p>
                      <a:r>
                        <a:rPr lang="en-US" sz="1600" dirty="0" smtClean="0"/>
                        <a:t>15</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Female</a:t>
                      </a:r>
                      <a:endParaRPr lang="en-US" sz="1600" dirty="0"/>
                    </a:p>
                  </a:txBody>
                  <a:tcPr/>
                </a:tc>
                <a:tc>
                  <a:txBody>
                    <a:bodyPr/>
                    <a:lstStyle/>
                    <a:p>
                      <a:r>
                        <a:rPr lang="en-US" sz="1600" dirty="0" smtClean="0"/>
                        <a:t>62.79%</a:t>
                      </a:r>
                      <a:endParaRPr lang="en-US" sz="1600" dirty="0"/>
                    </a:p>
                  </a:txBody>
                  <a:tcPr/>
                </a:tc>
                <a:tc>
                  <a:txBody>
                    <a:bodyPr/>
                    <a:lstStyle/>
                    <a:p>
                      <a:r>
                        <a:rPr lang="en-US" sz="1600" dirty="0" smtClean="0"/>
                        <a:t>27</a:t>
                      </a:r>
                      <a:endParaRPr lang="en-US" sz="1600" dirty="0"/>
                    </a:p>
                  </a:txBody>
                  <a:tcPr/>
                </a:tc>
              </a:tr>
              <a:tr h="370840">
                <a:tc>
                  <a:txBody>
                    <a:bodyPr/>
                    <a:lstStyle/>
                    <a:p>
                      <a:r>
                        <a:rPr lang="en-US" sz="1600" dirty="0" smtClean="0"/>
                        <a:t>3</a:t>
                      </a:r>
                      <a:endParaRPr lang="en-US" sz="1600" dirty="0"/>
                    </a:p>
                  </a:txBody>
                  <a:tcPr/>
                </a:tc>
                <a:tc>
                  <a:txBody>
                    <a:bodyPr/>
                    <a:lstStyle/>
                    <a:p>
                      <a:r>
                        <a:rPr lang="en-US" sz="1600" dirty="0" smtClean="0"/>
                        <a:t>Prefer not to say</a:t>
                      </a:r>
                      <a:endParaRPr lang="en-US" sz="1600" dirty="0"/>
                    </a:p>
                  </a:txBody>
                  <a:tcPr/>
                </a:tc>
                <a:tc>
                  <a:txBody>
                    <a:bodyPr/>
                    <a:lstStyle/>
                    <a:p>
                      <a:r>
                        <a:rPr lang="en-US" sz="1600" dirty="0" smtClean="0"/>
                        <a:t>2.33%</a:t>
                      </a:r>
                      <a:endParaRPr lang="en-US" sz="1600" dirty="0"/>
                    </a:p>
                  </a:txBody>
                  <a:tcPr/>
                </a:tc>
                <a:tc>
                  <a:txBody>
                    <a:bodyPr/>
                    <a:lstStyle/>
                    <a:p>
                      <a:r>
                        <a:rPr lang="en-US" sz="1600" dirty="0" smtClean="0"/>
                        <a:t>1</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43</a:t>
                      </a:r>
                      <a:endParaRPr lang="en-US" sz="1600"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Q28 - Age</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Q28 - Age</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Under 18 years of age </a:t>
                      </a:r>
                      <a:endParaRPr lang="en-US" sz="1600" dirty="0"/>
                    </a:p>
                  </a:txBody>
                  <a:tcPr/>
                </a:tc>
                <a:tc>
                  <a:txBody>
                    <a:bodyPr/>
                    <a:lstStyle/>
                    <a:p>
                      <a:r>
                        <a:rPr lang="en-US" sz="1600" dirty="0" smtClean="0"/>
                        <a:t>0.00%</a:t>
                      </a:r>
                      <a:endParaRPr lang="en-US" sz="1600" dirty="0"/>
                    </a:p>
                  </a:txBody>
                  <a:tcPr/>
                </a:tc>
                <a:tc>
                  <a:txBody>
                    <a:bodyPr/>
                    <a:lstStyle/>
                    <a:p>
                      <a:r>
                        <a:rPr lang="en-US" sz="1600" dirty="0" smtClean="0"/>
                        <a:t>0</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18-24 years old </a:t>
                      </a:r>
                      <a:endParaRPr lang="en-US" sz="1600" dirty="0"/>
                    </a:p>
                  </a:txBody>
                  <a:tcPr/>
                </a:tc>
                <a:tc>
                  <a:txBody>
                    <a:bodyPr/>
                    <a:lstStyle/>
                    <a:p>
                      <a:r>
                        <a:rPr lang="en-US" sz="1600" dirty="0" smtClean="0"/>
                        <a:t>9.30%</a:t>
                      </a:r>
                      <a:endParaRPr lang="en-US" sz="1600" dirty="0"/>
                    </a:p>
                  </a:txBody>
                  <a:tcPr/>
                </a:tc>
                <a:tc>
                  <a:txBody>
                    <a:bodyPr/>
                    <a:lstStyle/>
                    <a:p>
                      <a:r>
                        <a:rPr lang="en-US" sz="1600" dirty="0" smtClean="0"/>
                        <a:t>4</a:t>
                      </a:r>
                      <a:endParaRPr lang="en-US" sz="1600" dirty="0"/>
                    </a:p>
                  </a:txBody>
                  <a:tcPr/>
                </a:tc>
              </a:tr>
              <a:tr h="370840">
                <a:tc>
                  <a:txBody>
                    <a:bodyPr/>
                    <a:lstStyle/>
                    <a:p>
                      <a:r>
                        <a:rPr lang="en-US" sz="1600" dirty="0" smtClean="0"/>
                        <a:t>3</a:t>
                      </a:r>
                      <a:endParaRPr lang="en-US" sz="1600" dirty="0"/>
                    </a:p>
                  </a:txBody>
                  <a:tcPr/>
                </a:tc>
                <a:tc>
                  <a:txBody>
                    <a:bodyPr/>
                    <a:lstStyle/>
                    <a:p>
                      <a:r>
                        <a:rPr lang="en-US" sz="1600" dirty="0" smtClean="0"/>
                        <a:t>25-29 years old </a:t>
                      </a:r>
                      <a:endParaRPr lang="en-US" sz="1600" dirty="0"/>
                    </a:p>
                  </a:txBody>
                  <a:tcPr/>
                </a:tc>
                <a:tc>
                  <a:txBody>
                    <a:bodyPr/>
                    <a:lstStyle/>
                    <a:p>
                      <a:r>
                        <a:rPr lang="en-US" sz="1600" dirty="0" smtClean="0"/>
                        <a:t>4.65%</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4</a:t>
                      </a:r>
                      <a:endParaRPr lang="en-US" sz="1600" dirty="0"/>
                    </a:p>
                  </a:txBody>
                  <a:tcPr/>
                </a:tc>
                <a:tc>
                  <a:txBody>
                    <a:bodyPr/>
                    <a:lstStyle/>
                    <a:p>
                      <a:r>
                        <a:rPr lang="en-US" sz="1600" dirty="0" smtClean="0"/>
                        <a:t>30-34 years old </a:t>
                      </a:r>
                      <a:endParaRPr lang="en-US" sz="1600" dirty="0"/>
                    </a:p>
                  </a:txBody>
                  <a:tcPr/>
                </a:tc>
                <a:tc>
                  <a:txBody>
                    <a:bodyPr/>
                    <a:lstStyle/>
                    <a:p>
                      <a:r>
                        <a:rPr lang="en-US" sz="1600" dirty="0" smtClean="0"/>
                        <a:t>6.98%</a:t>
                      </a:r>
                      <a:endParaRPr lang="en-US" sz="1600" dirty="0"/>
                    </a:p>
                  </a:txBody>
                  <a:tcPr/>
                </a:tc>
                <a:tc>
                  <a:txBody>
                    <a:bodyPr/>
                    <a:lstStyle/>
                    <a:p>
                      <a:r>
                        <a:rPr lang="en-US" sz="1600" dirty="0" smtClean="0"/>
                        <a:t>3</a:t>
                      </a:r>
                      <a:endParaRPr lang="en-US" sz="1600" dirty="0"/>
                    </a:p>
                  </a:txBody>
                  <a:tcPr/>
                </a:tc>
              </a:tr>
              <a:tr h="370840">
                <a:tc>
                  <a:txBody>
                    <a:bodyPr/>
                    <a:lstStyle/>
                    <a:p>
                      <a:r>
                        <a:rPr lang="en-US" sz="1600" dirty="0" smtClean="0"/>
                        <a:t>5</a:t>
                      </a:r>
                      <a:endParaRPr lang="en-US" sz="1600" dirty="0"/>
                    </a:p>
                  </a:txBody>
                  <a:tcPr/>
                </a:tc>
                <a:tc>
                  <a:txBody>
                    <a:bodyPr/>
                    <a:lstStyle/>
                    <a:p>
                      <a:r>
                        <a:rPr lang="en-US" sz="1600" dirty="0" smtClean="0"/>
                        <a:t>35-39 years old </a:t>
                      </a:r>
                      <a:endParaRPr lang="en-US" sz="1600" dirty="0"/>
                    </a:p>
                  </a:txBody>
                  <a:tcPr/>
                </a:tc>
                <a:tc>
                  <a:txBody>
                    <a:bodyPr/>
                    <a:lstStyle/>
                    <a:p>
                      <a:r>
                        <a:rPr lang="en-US" sz="1600" dirty="0" smtClean="0"/>
                        <a:t>18.60%</a:t>
                      </a:r>
                      <a:endParaRPr lang="en-US" sz="1600" dirty="0"/>
                    </a:p>
                  </a:txBody>
                  <a:tcPr/>
                </a:tc>
                <a:tc>
                  <a:txBody>
                    <a:bodyPr/>
                    <a:lstStyle/>
                    <a:p>
                      <a:r>
                        <a:rPr lang="en-US" sz="1600" dirty="0" smtClean="0"/>
                        <a:t>8</a:t>
                      </a:r>
                      <a:endParaRPr lang="en-US" sz="1600" dirty="0"/>
                    </a:p>
                  </a:txBody>
                  <a:tcPr/>
                </a:tc>
              </a:tr>
              <a:tr h="370840">
                <a:tc>
                  <a:txBody>
                    <a:bodyPr/>
                    <a:lstStyle/>
                    <a:p>
                      <a:r>
                        <a:rPr lang="en-US" sz="1600" dirty="0" smtClean="0"/>
                        <a:t>6</a:t>
                      </a:r>
                      <a:endParaRPr lang="en-US" sz="1600" dirty="0"/>
                    </a:p>
                  </a:txBody>
                  <a:tcPr/>
                </a:tc>
                <a:tc>
                  <a:txBody>
                    <a:bodyPr/>
                    <a:lstStyle/>
                    <a:p>
                      <a:r>
                        <a:rPr lang="en-US" sz="1600" dirty="0" smtClean="0"/>
                        <a:t>40-44 years old </a:t>
                      </a:r>
                      <a:endParaRPr lang="en-US" sz="1600" dirty="0"/>
                    </a:p>
                  </a:txBody>
                  <a:tcPr/>
                </a:tc>
                <a:tc>
                  <a:txBody>
                    <a:bodyPr/>
                    <a:lstStyle/>
                    <a:p>
                      <a:r>
                        <a:rPr lang="en-US" sz="1600" dirty="0" smtClean="0"/>
                        <a:t>25.58%</a:t>
                      </a:r>
                      <a:endParaRPr lang="en-US" sz="1600" dirty="0"/>
                    </a:p>
                  </a:txBody>
                  <a:tcPr/>
                </a:tc>
                <a:tc>
                  <a:txBody>
                    <a:bodyPr/>
                    <a:lstStyle/>
                    <a:p>
                      <a:r>
                        <a:rPr lang="en-US" sz="1600" dirty="0" smtClean="0"/>
                        <a:t>11</a:t>
                      </a:r>
                      <a:endParaRPr lang="en-US" sz="1600" dirty="0"/>
                    </a:p>
                  </a:txBody>
                  <a:tcPr/>
                </a:tc>
              </a:tr>
              <a:tr h="370840">
                <a:tc>
                  <a:txBody>
                    <a:bodyPr/>
                    <a:lstStyle/>
                    <a:p>
                      <a:r>
                        <a:rPr lang="en-US" sz="1600" dirty="0" smtClean="0"/>
                        <a:t>7</a:t>
                      </a:r>
                      <a:endParaRPr lang="en-US" sz="1600" dirty="0"/>
                    </a:p>
                  </a:txBody>
                  <a:tcPr/>
                </a:tc>
                <a:tc>
                  <a:txBody>
                    <a:bodyPr/>
                    <a:lstStyle/>
                    <a:p>
                      <a:r>
                        <a:rPr lang="en-US" sz="1600" dirty="0" smtClean="0"/>
                        <a:t>45-49 years old </a:t>
                      </a:r>
                      <a:endParaRPr lang="en-US" sz="1600" dirty="0"/>
                    </a:p>
                  </a:txBody>
                  <a:tcPr/>
                </a:tc>
                <a:tc>
                  <a:txBody>
                    <a:bodyPr/>
                    <a:lstStyle/>
                    <a:p>
                      <a:r>
                        <a:rPr lang="en-US" sz="1600" dirty="0" smtClean="0"/>
                        <a:t>9.30%</a:t>
                      </a:r>
                      <a:endParaRPr lang="en-US" sz="1600" dirty="0"/>
                    </a:p>
                  </a:txBody>
                  <a:tcPr/>
                </a:tc>
                <a:tc>
                  <a:txBody>
                    <a:bodyPr/>
                    <a:lstStyle/>
                    <a:p>
                      <a:r>
                        <a:rPr lang="en-US" sz="1600" dirty="0" smtClean="0"/>
                        <a:t>4</a:t>
                      </a:r>
                      <a:endParaRPr lang="en-US" sz="1600" dirty="0"/>
                    </a:p>
                  </a:txBody>
                  <a:tcPr/>
                </a:tc>
              </a:tr>
              <a:tr h="370840">
                <a:tc>
                  <a:txBody>
                    <a:bodyPr/>
                    <a:lstStyle/>
                    <a:p>
                      <a:r>
                        <a:rPr lang="en-US" sz="1600" dirty="0" smtClean="0"/>
                        <a:t>8</a:t>
                      </a:r>
                      <a:endParaRPr lang="en-US" sz="1600" dirty="0"/>
                    </a:p>
                  </a:txBody>
                  <a:tcPr/>
                </a:tc>
                <a:tc>
                  <a:txBody>
                    <a:bodyPr/>
                    <a:lstStyle/>
                    <a:p>
                      <a:r>
                        <a:rPr lang="en-US" sz="1600" dirty="0" smtClean="0"/>
                        <a:t>50-54 years old </a:t>
                      </a:r>
                      <a:endParaRPr lang="en-US" sz="1600" dirty="0"/>
                    </a:p>
                  </a:txBody>
                  <a:tcPr/>
                </a:tc>
                <a:tc>
                  <a:txBody>
                    <a:bodyPr/>
                    <a:lstStyle/>
                    <a:p>
                      <a:r>
                        <a:rPr lang="en-US" sz="1600" dirty="0" smtClean="0"/>
                        <a:t>4.65%</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9</a:t>
                      </a:r>
                      <a:endParaRPr lang="en-US" sz="1600" dirty="0"/>
                    </a:p>
                  </a:txBody>
                  <a:tcPr/>
                </a:tc>
                <a:tc>
                  <a:txBody>
                    <a:bodyPr/>
                    <a:lstStyle/>
                    <a:p>
                      <a:r>
                        <a:rPr lang="en-US" sz="1600" dirty="0" smtClean="0"/>
                        <a:t>55-59 years old </a:t>
                      </a:r>
                      <a:endParaRPr lang="en-US" sz="1600" dirty="0"/>
                    </a:p>
                  </a:txBody>
                  <a:tcPr/>
                </a:tc>
                <a:tc>
                  <a:txBody>
                    <a:bodyPr/>
                    <a:lstStyle/>
                    <a:p>
                      <a:r>
                        <a:rPr lang="en-US" sz="1600" dirty="0" smtClean="0"/>
                        <a:t>4.65%</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10</a:t>
                      </a:r>
                      <a:endParaRPr lang="en-US" sz="1600" dirty="0"/>
                    </a:p>
                  </a:txBody>
                  <a:tcPr/>
                </a:tc>
                <a:tc>
                  <a:txBody>
                    <a:bodyPr/>
                    <a:lstStyle/>
                    <a:p>
                      <a:r>
                        <a:rPr lang="en-US" sz="1600" dirty="0" smtClean="0"/>
                        <a:t>60-64 years old </a:t>
                      </a:r>
                      <a:endParaRPr lang="en-US" sz="1600" dirty="0"/>
                    </a:p>
                  </a:txBody>
                  <a:tcPr/>
                </a:tc>
                <a:tc>
                  <a:txBody>
                    <a:bodyPr/>
                    <a:lstStyle/>
                    <a:p>
                      <a:r>
                        <a:rPr lang="en-US" sz="1600" dirty="0" smtClean="0"/>
                        <a:t>6.98%</a:t>
                      </a:r>
                      <a:endParaRPr lang="en-US" sz="1600" dirty="0"/>
                    </a:p>
                  </a:txBody>
                  <a:tcPr/>
                </a:tc>
                <a:tc>
                  <a:txBody>
                    <a:bodyPr/>
                    <a:lstStyle/>
                    <a:p>
                      <a:r>
                        <a:rPr lang="en-US" sz="1600" dirty="0" smtClean="0"/>
                        <a:t>3</a:t>
                      </a:r>
                      <a:endParaRPr lang="en-US" sz="1600" dirty="0"/>
                    </a:p>
                  </a:txBody>
                  <a:tcPr/>
                </a:tc>
              </a:tr>
              <a:tr h="370840">
                <a:tc>
                  <a:txBody>
                    <a:bodyPr/>
                    <a:lstStyle/>
                    <a:p>
                      <a:r>
                        <a:rPr lang="en-US" sz="1600" dirty="0" smtClean="0"/>
                        <a:t>11</a:t>
                      </a:r>
                      <a:endParaRPr lang="en-US" sz="1600" dirty="0"/>
                    </a:p>
                  </a:txBody>
                  <a:tcPr/>
                </a:tc>
                <a:tc>
                  <a:txBody>
                    <a:bodyPr/>
                    <a:lstStyle/>
                    <a:p>
                      <a:r>
                        <a:rPr lang="en-US" sz="1600" dirty="0" smtClean="0"/>
                        <a:t>65 years and over </a:t>
                      </a:r>
                      <a:endParaRPr lang="en-US" sz="1600" dirty="0"/>
                    </a:p>
                  </a:txBody>
                  <a:tcPr/>
                </a:tc>
                <a:tc>
                  <a:txBody>
                    <a:bodyPr/>
                    <a:lstStyle/>
                    <a:p>
                      <a:r>
                        <a:rPr lang="en-US" sz="1600" dirty="0" smtClean="0"/>
                        <a:t>9.30%</a:t>
                      </a:r>
                      <a:endParaRPr lang="en-US" sz="1600" dirty="0"/>
                    </a:p>
                  </a:txBody>
                  <a:tcPr/>
                </a:tc>
                <a:tc>
                  <a:txBody>
                    <a:bodyPr/>
                    <a:lstStyle/>
                    <a:p>
                      <a:r>
                        <a:rPr lang="en-US" sz="1600" dirty="0" smtClean="0"/>
                        <a:t>4</a:t>
                      </a:r>
                      <a:endParaRPr lang="en-US" sz="1600"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Q28 - Age</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43</a:t>
                      </a:r>
                      <a:endParaRPr lang="en-US" sz="1600" dirty="0"/>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Q30 - Education</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Q9 - How often do you require daily parking?</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Q30 - Education</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Did not complete High School to Year 12 </a:t>
                      </a:r>
                      <a:endParaRPr lang="en-US" sz="1600" dirty="0"/>
                    </a:p>
                  </a:txBody>
                  <a:tcPr/>
                </a:tc>
                <a:tc>
                  <a:txBody>
                    <a:bodyPr/>
                    <a:lstStyle/>
                    <a:p>
                      <a:r>
                        <a:rPr lang="en-US" sz="1600" dirty="0" smtClean="0"/>
                        <a:t>4.65%</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Completed High School to Year 12 </a:t>
                      </a:r>
                      <a:endParaRPr lang="en-US" sz="1600" dirty="0"/>
                    </a:p>
                  </a:txBody>
                  <a:tcPr/>
                </a:tc>
                <a:tc>
                  <a:txBody>
                    <a:bodyPr/>
                    <a:lstStyle/>
                    <a:p>
                      <a:r>
                        <a:rPr lang="en-US" sz="1600" dirty="0" smtClean="0"/>
                        <a:t>20.93%</a:t>
                      </a:r>
                      <a:endParaRPr lang="en-US" sz="1600" dirty="0"/>
                    </a:p>
                  </a:txBody>
                  <a:tcPr/>
                </a:tc>
                <a:tc>
                  <a:txBody>
                    <a:bodyPr/>
                    <a:lstStyle/>
                    <a:p>
                      <a:r>
                        <a:rPr lang="en-US" sz="1600" dirty="0" smtClean="0"/>
                        <a:t>9</a:t>
                      </a:r>
                      <a:endParaRPr lang="en-US" sz="1600" dirty="0"/>
                    </a:p>
                  </a:txBody>
                  <a:tcPr/>
                </a:tc>
              </a:tr>
              <a:tr h="370840">
                <a:tc>
                  <a:txBody>
                    <a:bodyPr/>
                    <a:lstStyle/>
                    <a:p>
                      <a:r>
                        <a:rPr lang="en-US" sz="1600" dirty="0" smtClean="0"/>
                        <a:t>3</a:t>
                      </a:r>
                      <a:endParaRPr lang="en-US" sz="1600" dirty="0"/>
                    </a:p>
                  </a:txBody>
                  <a:tcPr/>
                </a:tc>
                <a:tc>
                  <a:txBody>
                    <a:bodyPr/>
                    <a:lstStyle/>
                    <a:p>
                      <a:r>
                        <a:rPr lang="en-US" sz="1600" dirty="0" smtClean="0"/>
                        <a:t>Trade qualification or apprenticeship </a:t>
                      </a:r>
                      <a:endParaRPr lang="en-US" sz="1600" dirty="0"/>
                    </a:p>
                  </a:txBody>
                  <a:tcPr/>
                </a:tc>
                <a:tc>
                  <a:txBody>
                    <a:bodyPr/>
                    <a:lstStyle/>
                    <a:p>
                      <a:r>
                        <a:rPr lang="en-US" sz="1600" dirty="0" smtClean="0"/>
                        <a:t>0.00%</a:t>
                      </a:r>
                      <a:endParaRPr lang="en-US" sz="1600" dirty="0"/>
                    </a:p>
                  </a:txBody>
                  <a:tcPr/>
                </a:tc>
                <a:tc>
                  <a:txBody>
                    <a:bodyPr/>
                    <a:lstStyle/>
                    <a:p>
                      <a:r>
                        <a:rPr lang="en-US" sz="1600" dirty="0" smtClean="0"/>
                        <a:t>0</a:t>
                      </a:r>
                      <a:endParaRPr lang="en-US" sz="1600" dirty="0"/>
                    </a:p>
                  </a:txBody>
                  <a:tcPr/>
                </a:tc>
              </a:tr>
              <a:tr h="370840">
                <a:tc>
                  <a:txBody>
                    <a:bodyPr/>
                    <a:lstStyle/>
                    <a:p>
                      <a:r>
                        <a:rPr lang="en-US" sz="1600" dirty="0" smtClean="0"/>
                        <a:t>4</a:t>
                      </a:r>
                      <a:endParaRPr lang="en-US" sz="1600" dirty="0"/>
                    </a:p>
                  </a:txBody>
                  <a:tcPr/>
                </a:tc>
                <a:tc>
                  <a:txBody>
                    <a:bodyPr/>
                    <a:lstStyle/>
                    <a:p>
                      <a:r>
                        <a:rPr lang="en-US" sz="1600" dirty="0" smtClean="0"/>
                        <a:t>Certificate or diploma (TAFE or business college) </a:t>
                      </a:r>
                      <a:endParaRPr lang="en-US" sz="1600" dirty="0"/>
                    </a:p>
                  </a:txBody>
                  <a:tcPr/>
                </a:tc>
                <a:tc>
                  <a:txBody>
                    <a:bodyPr/>
                    <a:lstStyle/>
                    <a:p>
                      <a:r>
                        <a:rPr lang="en-US" sz="1600" dirty="0" smtClean="0"/>
                        <a:t>32.56%</a:t>
                      </a:r>
                      <a:endParaRPr lang="en-US" sz="1600" dirty="0"/>
                    </a:p>
                  </a:txBody>
                  <a:tcPr/>
                </a:tc>
                <a:tc>
                  <a:txBody>
                    <a:bodyPr/>
                    <a:lstStyle/>
                    <a:p>
                      <a:r>
                        <a:rPr lang="en-US" sz="1600" dirty="0" smtClean="0"/>
                        <a:t>14</a:t>
                      </a:r>
                      <a:endParaRPr lang="en-US" sz="1600" dirty="0"/>
                    </a:p>
                  </a:txBody>
                  <a:tcPr/>
                </a:tc>
              </a:tr>
              <a:tr h="370840">
                <a:tc>
                  <a:txBody>
                    <a:bodyPr/>
                    <a:lstStyle/>
                    <a:p>
                      <a:r>
                        <a:rPr lang="en-US" sz="1600" dirty="0" smtClean="0"/>
                        <a:t>5</a:t>
                      </a:r>
                      <a:endParaRPr lang="en-US" sz="1600" dirty="0"/>
                    </a:p>
                  </a:txBody>
                  <a:tcPr/>
                </a:tc>
                <a:tc>
                  <a:txBody>
                    <a:bodyPr/>
                    <a:lstStyle/>
                    <a:p>
                      <a:r>
                        <a:rPr lang="en-US" sz="1600" dirty="0" smtClean="0"/>
                        <a:t>University degree </a:t>
                      </a:r>
                      <a:endParaRPr lang="en-US" sz="1600" dirty="0"/>
                    </a:p>
                  </a:txBody>
                  <a:tcPr/>
                </a:tc>
                <a:tc>
                  <a:txBody>
                    <a:bodyPr/>
                    <a:lstStyle/>
                    <a:p>
                      <a:r>
                        <a:rPr lang="en-US" sz="1600" dirty="0" smtClean="0"/>
                        <a:t>23.26%</a:t>
                      </a:r>
                      <a:endParaRPr lang="en-US" sz="1600" dirty="0"/>
                    </a:p>
                  </a:txBody>
                  <a:tcPr/>
                </a:tc>
                <a:tc>
                  <a:txBody>
                    <a:bodyPr/>
                    <a:lstStyle/>
                    <a:p>
                      <a:r>
                        <a:rPr lang="en-US" sz="1600" dirty="0" smtClean="0"/>
                        <a:t>10</a:t>
                      </a:r>
                      <a:endParaRPr lang="en-US" sz="1600" dirty="0"/>
                    </a:p>
                  </a:txBody>
                  <a:tcPr/>
                </a:tc>
              </a:tr>
              <a:tr h="370840">
                <a:tc>
                  <a:txBody>
                    <a:bodyPr/>
                    <a:lstStyle/>
                    <a:p>
                      <a:r>
                        <a:rPr lang="en-US" sz="1600" dirty="0" smtClean="0"/>
                        <a:t>6</a:t>
                      </a:r>
                      <a:endParaRPr lang="en-US" sz="1600" dirty="0"/>
                    </a:p>
                  </a:txBody>
                  <a:tcPr/>
                </a:tc>
                <a:tc>
                  <a:txBody>
                    <a:bodyPr/>
                    <a:lstStyle/>
                    <a:p>
                      <a:r>
                        <a:rPr lang="en-US" sz="1600" dirty="0" smtClean="0"/>
                        <a:t>Postgraduate degree or diploma </a:t>
                      </a:r>
                      <a:endParaRPr lang="en-US" sz="1600" dirty="0"/>
                    </a:p>
                  </a:txBody>
                  <a:tcPr/>
                </a:tc>
                <a:tc>
                  <a:txBody>
                    <a:bodyPr/>
                    <a:lstStyle/>
                    <a:p>
                      <a:r>
                        <a:rPr lang="en-US" sz="1600" dirty="0" smtClean="0"/>
                        <a:t>18.60%</a:t>
                      </a:r>
                      <a:endParaRPr lang="en-US" sz="1600" dirty="0"/>
                    </a:p>
                  </a:txBody>
                  <a:tcPr/>
                </a:tc>
                <a:tc>
                  <a:txBody>
                    <a:bodyPr/>
                    <a:lstStyle/>
                    <a:p>
                      <a:r>
                        <a:rPr lang="en-US" sz="1600" dirty="0" smtClean="0"/>
                        <a:t>8</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43</a:t>
                      </a:r>
                      <a:endParaRPr lang="en-US" sz="1600" dirty="0"/>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Q31 - Which of the following best describes your current occupation?</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Q31 - Which of the following best describes your current occupation?</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Student</a:t>
                      </a:r>
                      <a:endParaRPr lang="en-US" sz="1600" dirty="0"/>
                    </a:p>
                  </a:txBody>
                  <a:tcPr/>
                </a:tc>
                <a:tc>
                  <a:txBody>
                    <a:bodyPr/>
                    <a:lstStyle/>
                    <a:p>
                      <a:r>
                        <a:rPr lang="en-US" sz="1600" dirty="0" smtClean="0"/>
                        <a:t>20.51%</a:t>
                      </a:r>
                      <a:endParaRPr lang="en-US" sz="1600" dirty="0"/>
                    </a:p>
                  </a:txBody>
                  <a:tcPr/>
                </a:tc>
                <a:tc>
                  <a:txBody>
                    <a:bodyPr/>
                    <a:lstStyle/>
                    <a:p>
                      <a:r>
                        <a:rPr lang="en-US" sz="1600" dirty="0" smtClean="0"/>
                        <a:t>8</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Working Professional</a:t>
                      </a:r>
                      <a:endParaRPr lang="en-US" sz="1600" dirty="0"/>
                    </a:p>
                  </a:txBody>
                  <a:tcPr/>
                </a:tc>
                <a:tc>
                  <a:txBody>
                    <a:bodyPr/>
                    <a:lstStyle/>
                    <a:p>
                      <a:r>
                        <a:rPr lang="en-US" sz="1600" dirty="0" smtClean="0"/>
                        <a:t>58.97%</a:t>
                      </a:r>
                      <a:endParaRPr lang="en-US" sz="1600" dirty="0"/>
                    </a:p>
                  </a:txBody>
                  <a:tcPr/>
                </a:tc>
                <a:tc>
                  <a:txBody>
                    <a:bodyPr/>
                    <a:lstStyle/>
                    <a:p>
                      <a:r>
                        <a:rPr lang="en-US" sz="1600" dirty="0" smtClean="0"/>
                        <a:t>23</a:t>
                      </a:r>
                      <a:endParaRPr lang="en-US" sz="1600" dirty="0"/>
                    </a:p>
                  </a:txBody>
                  <a:tcPr/>
                </a:tc>
              </a:tr>
              <a:tr h="370840">
                <a:tc>
                  <a:txBody>
                    <a:bodyPr/>
                    <a:lstStyle/>
                    <a:p>
                      <a:r>
                        <a:rPr lang="en-US" sz="1600" dirty="0" smtClean="0"/>
                        <a:t>3</a:t>
                      </a:r>
                      <a:endParaRPr lang="en-US" sz="1600" dirty="0"/>
                    </a:p>
                  </a:txBody>
                  <a:tcPr/>
                </a:tc>
                <a:tc>
                  <a:txBody>
                    <a:bodyPr/>
                    <a:lstStyle/>
                    <a:p>
                      <a:r>
                        <a:rPr lang="en-US" sz="1600" dirty="0" smtClean="0"/>
                        <a:t>Part-time student/worker</a:t>
                      </a:r>
                      <a:endParaRPr lang="en-US" sz="1600" dirty="0"/>
                    </a:p>
                  </a:txBody>
                  <a:tcPr/>
                </a:tc>
                <a:tc>
                  <a:txBody>
                    <a:bodyPr/>
                    <a:lstStyle/>
                    <a:p>
                      <a:r>
                        <a:rPr lang="en-US" sz="1600" dirty="0" smtClean="0"/>
                        <a:t>20.51%</a:t>
                      </a:r>
                      <a:endParaRPr lang="en-US" sz="1600" dirty="0"/>
                    </a:p>
                  </a:txBody>
                  <a:tcPr/>
                </a:tc>
                <a:tc>
                  <a:txBody>
                    <a:bodyPr/>
                    <a:lstStyle/>
                    <a:p>
                      <a:r>
                        <a:rPr lang="en-US" sz="1600" dirty="0" smtClean="0"/>
                        <a:t>8</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39</a:t>
                      </a:r>
                      <a:endParaRPr lang="en-US" sz="1600" dirty="0"/>
                    </a:p>
                  </a:txBody>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Q33 - What type of mobile telephone do you MAINLY use?</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Q33 - What type of mobile telephone do you MAINLY use?</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Regular mobile phone (not a smartphone)</a:t>
                      </a:r>
                      <a:endParaRPr lang="en-US" sz="1600" dirty="0"/>
                    </a:p>
                  </a:txBody>
                  <a:tcPr/>
                </a:tc>
                <a:tc>
                  <a:txBody>
                    <a:bodyPr/>
                    <a:lstStyle/>
                    <a:p>
                      <a:r>
                        <a:rPr lang="en-US" sz="1600" dirty="0" smtClean="0"/>
                        <a:t>4.88%</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Android</a:t>
                      </a:r>
                      <a:endParaRPr lang="en-US" sz="1600" dirty="0"/>
                    </a:p>
                  </a:txBody>
                  <a:tcPr/>
                </a:tc>
                <a:tc>
                  <a:txBody>
                    <a:bodyPr/>
                    <a:lstStyle/>
                    <a:p>
                      <a:r>
                        <a:rPr lang="en-US" sz="1600" dirty="0" smtClean="0"/>
                        <a:t>46.34%</a:t>
                      </a:r>
                      <a:endParaRPr lang="en-US" sz="1600" dirty="0"/>
                    </a:p>
                  </a:txBody>
                  <a:tcPr/>
                </a:tc>
                <a:tc>
                  <a:txBody>
                    <a:bodyPr/>
                    <a:lstStyle/>
                    <a:p>
                      <a:r>
                        <a:rPr lang="en-US" sz="1600" dirty="0" smtClean="0"/>
                        <a:t>19</a:t>
                      </a:r>
                      <a:endParaRPr lang="en-US" sz="1600" dirty="0"/>
                    </a:p>
                  </a:txBody>
                  <a:tcPr/>
                </a:tc>
              </a:tr>
              <a:tr h="370840">
                <a:tc>
                  <a:txBody>
                    <a:bodyPr/>
                    <a:lstStyle/>
                    <a:p>
                      <a:r>
                        <a:rPr lang="en-US" sz="1600" dirty="0" smtClean="0"/>
                        <a:t>3</a:t>
                      </a:r>
                      <a:endParaRPr lang="en-US" sz="1600" dirty="0"/>
                    </a:p>
                  </a:txBody>
                  <a:tcPr/>
                </a:tc>
                <a:tc>
                  <a:txBody>
                    <a:bodyPr/>
                    <a:lstStyle/>
                    <a:p>
                      <a:r>
                        <a:rPr lang="en-US" sz="1600" dirty="0" smtClean="0"/>
                        <a:t>iPhone</a:t>
                      </a:r>
                      <a:endParaRPr lang="en-US" sz="1600" dirty="0"/>
                    </a:p>
                  </a:txBody>
                  <a:tcPr/>
                </a:tc>
                <a:tc>
                  <a:txBody>
                    <a:bodyPr/>
                    <a:lstStyle/>
                    <a:p>
                      <a:r>
                        <a:rPr lang="en-US" sz="1600" dirty="0" smtClean="0"/>
                        <a:t>43.90%</a:t>
                      </a:r>
                      <a:endParaRPr lang="en-US" sz="1600" dirty="0"/>
                    </a:p>
                  </a:txBody>
                  <a:tcPr/>
                </a:tc>
                <a:tc>
                  <a:txBody>
                    <a:bodyPr/>
                    <a:lstStyle/>
                    <a:p>
                      <a:r>
                        <a:rPr lang="en-US" sz="1600" dirty="0" smtClean="0"/>
                        <a:t>18</a:t>
                      </a:r>
                      <a:endParaRPr lang="en-US" sz="1600" dirty="0"/>
                    </a:p>
                  </a:txBody>
                  <a:tcPr/>
                </a:tc>
              </a:tr>
              <a:tr h="370840">
                <a:tc>
                  <a:txBody>
                    <a:bodyPr/>
                    <a:lstStyle/>
                    <a:p>
                      <a:r>
                        <a:rPr lang="en-US" sz="1600" dirty="0" smtClean="0"/>
                        <a:t>4</a:t>
                      </a:r>
                      <a:endParaRPr lang="en-US" sz="1600" dirty="0"/>
                    </a:p>
                  </a:txBody>
                  <a:tcPr/>
                </a:tc>
                <a:tc>
                  <a:txBody>
                    <a:bodyPr/>
                    <a:lstStyle/>
                    <a:p>
                      <a:r>
                        <a:rPr lang="en-US" sz="1600" dirty="0" smtClean="0"/>
                        <a:t>Windows</a:t>
                      </a:r>
                      <a:endParaRPr lang="en-US" sz="1600" dirty="0"/>
                    </a:p>
                  </a:txBody>
                  <a:tcPr/>
                </a:tc>
                <a:tc>
                  <a:txBody>
                    <a:bodyPr/>
                    <a:lstStyle/>
                    <a:p>
                      <a:r>
                        <a:rPr lang="en-US" sz="1600" dirty="0" smtClean="0"/>
                        <a:t>4.88%</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5</a:t>
                      </a:r>
                      <a:endParaRPr lang="en-US" sz="1600" dirty="0"/>
                    </a:p>
                  </a:txBody>
                  <a:tcPr/>
                </a:tc>
                <a:tc>
                  <a:txBody>
                    <a:bodyPr/>
                    <a:lstStyle/>
                    <a:p>
                      <a:r>
                        <a:rPr lang="en-US" sz="1600" dirty="0" smtClean="0"/>
                        <a:t>I dont have a mobile phone</a:t>
                      </a:r>
                      <a:endParaRPr lang="en-US" sz="1600" dirty="0"/>
                    </a:p>
                  </a:txBody>
                  <a:tcPr/>
                </a:tc>
                <a:tc>
                  <a:txBody>
                    <a:bodyPr/>
                    <a:lstStyle/>
                    <a:p>
                      <a:r>
                        <a:rPr lang="en-US" sz="1600" dirty="0" smtClean="0"/>
                        <a:t>0.00%</a:t>
                      </a:r>
                      <a:endParaRPr lang="en-US" sz="1600" dirty="0"/>
                    </a:p>
                  </a:txBody>
                  <a:tcPr/>
                </a:tc>
                <a:tc>
                  <a:txBody>
                    <a:bodyPr/>
                    <a:lstStyle/>
                    <a:p>
                      <a:r>
                        <a:rPr lang="en-US" sz="1600" dirty="0" smtClean="0"/>
                        <a:t>0</a:t>
                      </a:r>
                      <a:endParaRPr lang="en-US" sz="1600" dirty="0"/>
                    </a:p>
                  </a:txBody>
                  <a:tcPr/>
                </a:tc>
              </a:tr>
              <a:tr h="370840">
                <a:tc>
                  <a:txBody>
                    <a:bodyPr/>
                    <a:lstStyle/>
                    <a:p>
                      <a:r>
                        <a:rPr lang="en-US" sz="1600" dirty="0" smtClean="0"/>
                        <a:t>6</a:t>
                      </a:r>
                      <a:endParaRPr lang="en-US" sz="1600" dirty="0"/>
                    </a:p>
                  </a:txBody>
                  <a:tcPr/>
                </a:tc>
                <a:tc>
                  <a:txBody>
                    <a:bodyPr/>
                    <a:lstStyle/>
                    <a:p>
                      <a:r>
                        <a:rPr lang="en-US" sz="1600" dirty="0" smtClean="0"/>
                        <a:t>Other</a:t>
                      </a:r>
                      <a:endParaRPr lang="en-US" sz="1600" dirty="0"/>
                    </a:p>
                  </a:txBody>
                  <a:tcPr/>
                </a:tc>
                <a:tc>
                  <a:txBody>
                    <a:bodyPr/>
                    <a:lstStyle/>
                    <a:p>
                      <a:r>
                        <a:rPr lang="en-US" sz="1600" dirty="0" smtClean="0"/>
                        <a:t>0.00%</a:t>
                      </a:r>
                      <a:endParaRPr lang="en-US" sz="1600" dirty="0"/>
                    </a:p>
                  </a:txBody>
                  <a:tcPr/>
                </a:tc>
                <a:tc>
                  <a:txBody>
                    <a:bodyPr/>
                    <a:lstStyle/>
                    <a:p>
                      <a:r>
                        <a:rPr lang="en-US" sz="1600" dirty="0" smtClean="0"/>
                        <a:t>0</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41</a:t>
                      </a:r>
                      <a:endParaRPr lang="en-US" sz="1600" dirty="0"/>
                    </a:p>
                  </a:txBody>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Q34 - Do you own any of the following vehicles (you may tick multiple boxes)?</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Q34 - Do you own any of the following vehicles (you may tick multiple boxes)?</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Car</a:t>
                      </a:r>
                      <a:endParaRPr lang="en-US" sz="1600" dirty="0"/>
                    </a:p>
                  </a:txBody>
                  <a:tcPr/>
                </a:tc>
                <a:tc>
                  <a:txBody>
                    <a:bodyPr/>
                    <a:lstStyle/>
                    <a:p>
                      <a:r>
                        <a:rPr lang="en-US" sz="1600" dirty="0" smtClean="0"/>
                        <a:t>76.00%</a:t>
                      </a:r>
                      <a:endParaRPr lang="en-US" sz="1600" dirty="0"/>
                    </a:p>
                  </a:txBody>
                  <a:tcPr/>
                </a:tc>
                <a:tc>
                  <a:txBody>
                    <a:bodyPr/>
                    <a:lstStyle/>
                    <a:p>
                      <a:r>
                        <a:rPr lang="en-US" sz="1600" dirty="0" smtClean="0"/>
                        <a:t>38</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Motorbike</a:t>
                      </a:r>
                      <a:endParaRPr lang="en-US" sz="1600" dirty="0"/>
                    </a:p>
                  </a:txBody>
                  <a:tcPr/>
                </a:tc>
                <a:tc>
                  <a:txBody>
                    <a:bodyPr/>
                    <a:lstStyle/>
                    <a:p>
                      <a:r>
                        <a:rPr lang="en-US" sz="1600" dirty="0" smtClean="0"/>
                        <a:t>10.00%</a:t>
                      </a:r>
                      <a:endParaRPr lang="en-US" sz="1600" dirty="0"/>
                    </a:p>
                  </a:txBody>
                  <a:tcPr/>
                </a:tc>
                <a:tc>
                  <a:txBody>
                    <a:bodyPr/>
                    <a:lstStyle/>
                    <a:p>
                      <a:r>
                        <a:rPr lang="en-US" sz="1600" dirty="0" smtClean="0"/>
                        <a:t>5</a:t>
                      </a:r>
                      <a:endParaRPr lang="en-US" sz="1600" dirty="0"/>
                    </a:p>
                  </a:txBody>
                  <a:tcPr/>
                </a:tc>
              </a:tr>
              <a:tr h="370840">
                <a:tc>
                  <a:txBody>
                    <a:bodyPr/>
                    <a:lstStyle/>
                    <a:p>
                      <a:r>
                        <a:rPr lang="en-US" sz="1600" dirty="0" smtClean="0"/>
                        <a:t>3</a:t>
                      </a:r>
                      <a:endParaRPr lang="en-US" sz="1600" dirty="0"/>
                    </a:p>
                  </a:txBody>
                  <a:tcPr/>
                </a:tc>
                <a:tc>
                  <a:txBody>
                    <a:bodyPr/>
                    <a:lstStyle/>
                    <a:p>
                      <a:r>
                        <a:rPr lang="en-US" sz="1600" dirty="0" smtClean="0"/>
                        <a:t>Boat</a:t>
                      </a:r>
                      <a:endParaRPr lang="en-US" sz="1600" dirty="0"/>
                    </a:p>
                  </a:txBody>
                  <a:tcPr/>
                </a:tc>
                <a:tc>
                  <a:txBody>
                    <a:bodyPr/>
                    <a:lstStyle/>
                    <a:p>
                      <a:r>
                        <a:rPr lang="en-US" sz="1600" dirty="0" smtClean="0"/>
                        <a:t>2.00%</a:t>
                      </a:r>
                      <a:endParaRPr lang="en-US" sz="1600" dirty="0"/>
                    </a:p>
                  </a:txBody>
                  <a:tcPr/>
                </a:tc>
                <a:tc>
                  <a:txBody>
                    <a:bodyPr/>
                    <a:lstStyle/>
                    <a:p>
                      <a:r>
                        <a:rPr lang="en-US" sz="1600" dirty="0" smtClean="0"/>
                        <a:t>1</a:t>
                      </a:r>
                      <a:endParaRPr lang="en-US" sz="1600" dirty="0"/>
                    </a:p>
                  </a:txBody>
                  <a:tcPr/>
                </a:tc>
              </a:tr>
              <a:tr h="370840">
                <a:tc>
                  <a:txBody>
                    <a:bodyPr/>
                    <a:lstStyle/>
                    <a:p>
                      <a:r>
                        <a:rPr lang="en-US" sz="1600" dirty="0" smtClean="0"/>
                        <a:t>4</a:t>
                      </a:r>
                      <a:endParaRPr lang="en-US" sz="1600" dirty="0"/>
                    </a:p>
                  </a:txBody>
                  <a:tcPr/>
                </a:tc>
                <a:tc>
                  <a:txBody>
                    <a:bodyPr/>
                    <a:lstStyle/>
                    <a:p>
                      <a:r>
                        <a:rPr lang="en-US" sz="1600" dirty="0" smtClean="0"/>
                        <a:t>Truck</a:t>
                      </a:r>
                      <a:endParaRPr lang="en-US" sz="1600" dirty="0"/>
                    </a:p>
                  </a:txBody>
                  <a:tcPr/>
                </a:tc>
                <a:tc>
                  <a:txBody>
                    <a:bodyPr/>
                    <a:lstStyle/>
                    <a:p>
                      <a:r>
                        <a:rPr lang="en-US" sz="1600" dirty="0" smtClean="0"/>
                        <a:t>0.00%</a:t>
                      </a:r>
                      <a:endParaRPr lang="en-US" sz="1600" dirty="0"/>
                    </a:p>
                  </a:txBody>
                  <a:tcPr/>
                </a:tc>
                <a:tc>
                  <a:txBody>
                    <a:bodyPr/>
                    <a:lstStyle/>
                    <a:p>
                      <a:r>
                        <a:rPr lang="en-US" sz="1600" dirty="0" smtClean="0"/>
                        <a:t>0</a:t>
                      </a:r>
                      <a:endParaRPr lang="en-US" sz="1600" dirty="0"/>
                    </a:p>
                  </a:txBody>
                  <a:tcPr/>
                </a:tc>
              </a:tr>
              <a:tr h="370840">
                <a:tc>
                  <a:txBody>
                    <a:bodyPr/>
                    <a:lstStyle/>
                    <a:p>
                      <a:r>
                        <a:rPr lang="en-US" sz="1600" dirty="0" smtClean="0"/>
                        <a:t>5</a:t>
                      </a:r>
                      <a:endParaRPr lang="en-US" sz="1600" dirty="0"/>
                    </a:p>
                  </a:txBody>
                  <a:tcPr/>
                </a:tc>
                <a:tc>
                  <a:txBody>
                    <a:bodyPr/>
                    <a:lstStyle/>
                    <a:p>
                      <a:r>
                        <a:rPr lang="en-US" sz="1600" dirty="0" smtClean="0"/>
                        <a:t>Bus</a:t>
                      </a:r>
                      <a:endParaRPr lang="en-US" sz="1600" dirty="0"/>
                    </a:p>
                  </a:txBody>
                  <a:tcPr/>
                </a:tc>
                <a:tc>
                  <a:txBody>
                    <a:bodyPr/>
                    <a:lstStyle/>
                    <a:p>
                      <a:r>
                        <a:rPr lang="en-US" sz="1600" dirty="0" smtClean="0"/>
                        <a:t>2.00%</a:t>
                      </a:r>
                      <a:endParaRPr lang="en-US" sz="1600" dirty="0"/>
                    </a:p>
                  </a:txBody>
                  <a:tcPr/>
                </a:tc>
                <a:tc>
                  <a:txBody>
                    <a:bodyPr/>
                    <a:lstStyle/>
                    <a:p>
                      <a:r>
                        <a:rPr lang="en-US" sz="1600" dirty="0" smtClean="0"/>
                        <a:t>1</a:t>
                      </a:r>
                      <a:endParaRPr lang="en-US" sz="1600" dirty="0"/>
                    </a:p>
                  </a:txBody>
                  <a:tcPr/>
                </a:tc>
              </a:tr>
              <a:tr h="370840">
                <a:tc>
                  <a:txBody>
                    <a:bodyPr/>
                    <a:lstStyle/>
                    <a:p>
                      <a:r>
                        <a:rPr lang="en-US" sz="1600" dirty="0" smtClean="0"/>
                        <a:t>6</a:t>
                      </a:r>
                      <a:endParaRPr lang="en-US" sz="1600" dirty="0"/>
                    </a:p>
                  </a:txBody>
                  <a:tcPr/>
                </a:tc>
                <a:tc>
                  <a:txBody>
                    <a:bodyPr/>
                    <a:lstStyle/>
                    <a:p>
                      <a:r>
                        <a:rPr lang="en-US" sz="1600" dirty="0" smtClean="0"/>
                        <a:t>Caravan</a:t>
                      </a:r>
                      <a:endParaRPr lang="en-US" sz="1600" dirty="0"/>
                    </a:p>
                  </a:txBody>
                  <a:tcPr/>
                </a:tc>
                <a:tc>
                  <a:txBody>
                    <a:bodyPr/>
                    <a:lstStyle/>
                    <a:p>
                      <a:r>
                        <a:rPr lang="en-US" sz="1600" dirty="0" smtClean="0"/>
                        <a:t>4.00%</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7</a:t>
                      </a:r>
                      <a:endParaRPr lang="en-US" sz="1600" dirty="0"/>
                    </a:p>
                  </a:txBody>
                  <a:tcPr/>
                </a:tc>
                <a:tc>
                  <a:txBody>
                    <a:bodyPr/>
                    <a:lstStyle/>
                    <a:p>
                      <a:r>
                        <a:rPr lang="en-US" sz="1600" dirty="0" smtClean="0"/>
                        <a:t>I do not own any of these items</a:t>
                      </a:r>
                      <a:endParaRPr lang="en-US" sz="1600" dirty="0"/>
                    </a:p>
                  </a:txBody>
                  <a:tcPr/>
                </a:tc>
                <a:tc>
                  <a:txBody>
                    <a:bodyPr/>
                    <a:lstStyle/>
                    <a:p>
                      <a:r>
                        <a:rPr lang="en-US" sz="1600" dirty="0" smtClean="0"/>
                        <a:t>6.00%</a:t>
                      </a:r>
                      <a:endParaRPr lang="en-US" sz="1600" dirty="0"/>
                    </a:p>
                  </a:txBody>
                  <a:tcPr/>
                </a:tc>
                <a:tc>
                  <a:txBody>
                    <a:bodyPr/>
                    <a:lstStyle/>
                    <a:p>
                      <a:r>
                        <a:rPr lang="en-US" sz="1600" dirty="0" smtClean="0"/>
                        <a:t>3</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50</a:t>
                      </a:r>
                      <a:endParaRPr lang="en-US" sz="1600" dirty="0"/>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Q37 - Location and postcode</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4174632"/>
                <a:gridCol w="4174632"/>
              </a:tblGrid>
              <a:tr h="370840">
                <a:tc>
                  <a:txBody>
                    <a:bodyPr/>
                    <a:lstStyle/>
                    <a:p>
                      <a:r>
                        <a:rPr lang="en-US" sz="1600" dirty="0" smtClean="0"/>
                        <a:t>Suburb/Town</a:t>
                      </a:r>
                      <a:endParaRPr lang="en-US" sz="1600" dirty="0"/>
                    </a:p>
                  </a:txBody>
                  <a:tcPr/>
                </a:tc>
                <a:tc>
                  <a:txBody>
                    <a:bodyPr/>
                    <a:lstStyle/>
                    <a:p>
                      <a:r>
                        <a:rPr lang="en-US" sz="1600" dirty="0" smtClean="0"/>
                        <a:t>Postcode</a:t>
                      </a:r>
                      <a:endParaRPr lang="en-US" sz="1600" dirty="0"/>
                    </a:p>
                  </a:txBody>
                  <a:tcPr/>
                </a:tc>
              </a:tr>
              <a:tr h="370840">
                <a:tc>
                  <a:txBody>
                    <a:bodyPr/>
                    <a:lstStyle/>
                    <a:p>
                      <a:r>
                        <a:rPr lang="en-US" sz="1600" dirty="0" smtClean="0"/>
                        <a:t>Ni mRhborough</a:t>
                      </a:r>
                      <a:endParaRPr lang="en-US" sz="1600" dirty="0"/>
                    </a:p>
                  </a:txBody>
                  <a:tcPr/>
                </a:tc>
                <a:tc>
                  <a:txBody>
                    <a:bodyPr/>
                    <a:lstStyle/>
                    <a:p>
                      <a:r>
                        <a:rPr lang="en-US" sz="1600" dirty="0" smtClean="0"/>
                        <a:t>4650</a:t>
                      </a:r>
                      <a:endParaRPr lang="en-US" sz="1600" dirty="0"/>
                    </a:p>
                  </a:txBody>
                  <a:tcPr/>
                </a:tc>
              </a:tr>
              <a:tr h="370840">
                <a:tc>
                  <a:txBody>
                    <a:bodyPr/>
                    <a:lstStyle/>
                    <a:p>
                      <a:r>
                        <a:rPr lang="en-US" sz="1600" dirty="0" smtClean="0"/>
                        <a:t>Castle Hill</a:t>
                      </a:r>
                      <a:endParaRPr lang="en-US" sz="1600" dirty="0"/>
                    </a:p>
                  </a:txBody>
                  <a:tcPr/>
                </a:tc>
                <a:tc>
                  <a:txBody>
                    <a:bodyPr/>
                    <a:lstStyle/>
                    <a:p>
                      <a:r>
                        <a:rPr lang="en-US" sz="1600" dirty="0" smtClean="0"/>
                        <a:t>2154</a:t>
                      </a:r>
                      <a:endParaRPr lang="en-US" sz="1600" dirty="0"/>
                    </a:p>
                  </a:txBody>
                  <a:tcPr/>
                </a:tc>
              </a:tr>
              <a:tr h="370840">
                <a:tc>
                  <a:txBody>
                    <a:bodyPr/>
                    <a:lstStyle/>
                    <a:p>
                      <a:r>
                        <a:rPr lang="en-US" sz="1600" dirty="0" smtClean="0"/>
                        <a:t>Kingston </a:t>
                      </a:r>
                      <a:endParaRPr lang="en-US" sz="1600" dirty="0"/>
                    </a:p>
                  </a:txBody>
                  <a:tcPr/>
                </a:tc>
                <a:tc>
                  <a:txBody>
                    <a:bodyPr/>
                    <a:lstStyle/>
                    <a:p>
                      <a:r>
                        <a:rPr lang="en-US" sz="1600" dirty="0" smtClean="0"/>
                        <a:t>4114</a:t>
                      </a:r>
                      <a:endParaRPr lang="en-US" sz="1600" dirty="0"/>
                    </a:p>
                  </a:txBody>
                  <a:tcPr/>
                </a:tc>
              </a:tr>
              <a:tr h="370840">
                <a:tc>
                  <a:txBody>
                    <a:bodyPr/>
                    <a:lstStyle/>
                    <a:p>
                      <a:r>
                        <a:rPr lang="en-US" sz="1600" dirty="0" smtClean="0"/>
                        <a:t>Annerley </a:t>
                      </a:r>
                      <a:endParaRPr lang="en-US" sz="1600" dirty="0"/>
                    </a:p>
                  </a:txBody>
                  <a:tcPr/>
                </a:tc>
                <a:tc>
                  <a:txBody>
                    <a:bodyPr/>
                    <a:lstStyle/>
                    <a:p>
                      <a:r>
                        <a:rPr lang="en-US" sz="1600" dirty="0" smtClean="0"/>
                        <a:t>4103</a:t>
                      </a:r>
                      <a:endParaRPr lang="en-US" sz="1600" dirty="0"/>
                    </a:p>
                  </a:txBody>
                  <a:tcPr/>
                </a:tc>
              </a:tr>
              <a:tr h="370840">
                <a:tc>
                  <a:txBody>
                    <a:bodyPr/>
                    <a:lstStyle/>
                    <a:p>
                      <a:r>
                        <a:rPr lang="en-US" sz="1600" dirty="0" smtClean="0"/>
                        <a:t>Penrith</a:t>
                      </a:r>
                      <a:endParaRPr lang="en-US" sz="1600" dirty="0"/>
                    </a:p>
                  </a:txBody>
                  <a:tcPr/>
                </a:tc>
                <a:tc>
                  <a:txBody>
                    <a:bodyPr/>
                    <a:lstStyle/>
                    <a:p>
                      <a:r>
                        <a:rPr lang="en-US" sz="1600" dirty="0" smtClean="0"/>
                        <a:t>2750</a:t>
                      </a:r>
                      <a:endParaRPr lang="en-US" sz="1600" dirty="0"/>
                    </a:p>
                  </a:txBody>
                  <a:tcPr/>
                </a:tc>
              </a:tr>
              <a:tr h="370840">
                <a:tc>
                  <a:txBody>
                    <a:bodyPr/>
                    <a:lstStyle/>
                    <a:p>
                      <a:r>
                        <a:rPr lang="en-US" sz="1600" dirty="0" smtClean="0"/>
                        <a:t>Forest Lake</a:t>
                      </a:r>
                      <a:endParaRPr lang="en-US" sz="1600" dirty="0"/>
                    </a:p>
                  </a:txBody>
                  <a:tcPr/>
                </a:tc>
                <a:tc>
                  <a:txBody>
                    <a:bodyPr/>
                    <a:lstStyle/>
                    <a:p>
                      <a:r>
                        <a:rPr lang="en-US" sz="1600" dirty="0" smtClean="0"/>
                        <a:t>4078</a:t>
                      </a:r>
                      <a:endParaRPr lang="en-US" sz="1600" dirty="0"/>
                    </a:p>
                  </a:txBody>
                  <a:tcPr/>
                </a:tc>
              </a:tr>
              <a:tr h="370840">
                <a:tc>
                  <a:txBody>
                    <a:bodyPr/>
                    <a:lstStyle/>
                    <a:p>
                      <a:r>
                        <a:rPr lang="en-US" sz="1600" dirty="0" smtClean="0"/>
                        <a:t>Moorooka</a:t>
                      </a:r>
                      <a:endParaRPr lang="en-US" sz="1600" dirty="0"/>
                    </a:p>
                  </a:txBody>
                  <a:tcPr/>
                </a:tc>
                <a:tc>
                  <a:txBody>
                    <a:bodyPr/>
                    <a:lstStyle/>
                    <a:p>
                      <a:r>
                        <a:rPr lang="en-US" sz="1600" dirty="0" smtClean="0"/>
                        <a:t>4105</a:t>
                      </a:r>
                      <a:endParaRPr lang="en-US" sz="1600" dirty="0"/>
                    </a:p>
                  </a:txBody>
                  <a:tcPr/>
                </a:tc>
              </a:tr>
              <a:tr h="370840">
                <a:tc>
                  <a:txBody>
                    <a:bodyPr/>
                    <a:lstStyle/>
                    <a:p>
                      <a:r>
                        <a:rPr lang="en-US" sz="1600" dirty="0" smtClean="0"/>
                        <a:t>Leichhardt</a:t>
                      </a:r>
                      <a:endParaRPr lang="en-US" sz="1600" dirty="0"/>
                    </a:p>
                  </a:txBody>
                  <a:tcPr/>
                </a:tc>
                <a:tc>
                  <a:txBody>
                    <a:bodyPr/>
                    <a:lstStyle/>
                    <a:p>
                      <a:r>
                        <a:rPr lang="en-US" sz="1600" dirty="0" smtClean="0"/>
                        <a:t>2040</a:t>
                      </a:r>
                      <a:endParaRPr lang="en-US" sz="1600" dirty="0"/>
                    </a:p>
                  </a:txBody>
                  <a:tcPr/>
                </a:tc>
              </a:tr>
              <a:tr h="370840">
                <a:tc>
                  <a:txBody>
                    <a:bodyPr/>
                    <a:lstStyle/>
                    <a:p>
                      <a:r>
                        <a:rPr lang="en-US" sz="1600" dirty="0" smtClean="0"/>
                        <a:t>Eagleby</a:t>
                      </a:r>
                      <a:endParaRPr lang="en-US" sz="1600" dirty="0"/>
                    </a:p>
                  </a:txBody>
                  <a:tcPr/>
                </a:tc>
                <a:tc>
                  <a:txBody>
                    <a:bodyPr/>
                    <a:lstStyle/>
                    <a:p>
                      <a:r>
                        <a:rPr lang="en-US" sz="1600" dirty="0" smtClean="0"/>
                        <a:t>4207</a:t>
                      </a:r>
                      <a:endParaRPr lang="en-US" sz="1600" dirty="0"/>
                    </a:p>
                  </a:txBody>
                  <a:tcPr/>
                </a:tc>
              </a:tr>
              <a:tr h="370840">
                <a:tc>
                  <a:txBody>
                    <a:bodyPr/>
                    <a:lstStyle/>
                    <a:p>
                      <a:r>
                        <a:rPr lang="en-US" sz="1600" dirty="0" smtClean="0"/>
                        <a:t>Queensland Ipswich </a:t>
                      </a:r>
                      <a:endParaRPr lang="en-US" sz="1600" dirty="0"/>
                    </a:p>
                  </a:txBody>
                  <a:tcPr/>
                </a:tc>
                <a:tc>
                  <a:txBody>
                    <a:bodyPr/>
                    <a:lstStyle/>
                    <a:p>
                      <a:r>
                        <a:rPr lang="en-US" sz="1600" dirty="0" smtClean="0"/>
                        <a:t>4305</a:t>
                      </a:r>
                      <a:endParaRPr lang="en-US" sz="1600" dirty="0"/>
                    </a:p>
                  </a:txBody>
                  <a:tcPr/>
                </a:tc>
              </a:tr>
              <a:tr h="370840">
                <a:tc>
                  <a:txBody>
                    <a:bodyPr/>
                    <a:lstStyle/>
                    <a:p>
                      <a:r>
                        <a:rPr lang="en-US" sz="1600" dirty="0" smtClean="0"/>
                        <a:t>Noble Park </a:t>
                      </a:r>
                      <a:endParaRPr lang="en-US" sz="1600" dirty="0"/>
                    </a:p>
                  </a:txBody>
                  <a:tcPr/>
                </a:tc>
                <a:tc>
                  <a:txBody>
                    <a:bodyPr/>
                    <a:lstStyle/>
                    <a:p>
                      <a:r>
                        <a:rPr lang="en-US" sz="1600" dirty="0" smtClean="0"/>
                        <a:t>3174</a:t>
                      </a:r>
                      <a:endParaRPr lang="en-US" sz="1600" dirty="0"/>
                    </a:p>
                  </a:txBody>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Q37 - Location and postcode</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4174632"/>
                <a:gridCol w="4174632"/>
              </a:tblGrid>
              <a:tr h="370840">
                <a:tc>
                  <a:txBody>
                    <a:bodyPr/>
                    <a:lstStyle/>
                    <a:p>
                      <a:r>
                        <a:rPr lang="en-US" sz="1600" dirty="0" smtClean="0"/>
                        <a:t>Suburb/Town</a:t>
                      </a:r>
                      <a:endParaRPr lang="en-US" sz="1600" dirty="0"/>
                    </a:p>
                  </a:txBody>
                  <a:tcPr/>
                </a:tc>
                <a:tc>
                  <a:txBody>
                    <a:bodyPr/>
                    <a:lstStyle/>
                    <a:p>
                      <a:r>
                        <a:rPr lang="en-US" sz="1600" dirty="0" smtClean="0"/>
                        <a:t>Postcode</a:t>
                      </a:r>
                      <a:endParaRPr lang="en-US" sz="1600" dirty="0"/>
                    </a:p>
                  </a:txBody>
                  <a:tcPr/>
                </a:tc>
              </a:tr>
              <a:tr h="370840">
                <a:tc>
                  <a:txBody>
                    <a:bodyPr/>
                    <a:lstStyle/>
                    <a:p>
                      <a:r>
                        <a:rPr lang="en-US" sz="1600" dirty="0" smtClean="0"/>
                        <a:t>Zillmere</a:t>
                      </a:r>
                      <a:endParaRPr lang="en-US" sz="1600" dirty="0"/>
                    </a:p>
                  </a:txBody>
                  <a:tcPr/>
                </a:tc>
                <a:tc>
                  <a:txBody>
                    <a:bodyPr/>
                    <a:lstStyle/>
                    <a:p>
                      <a:r>
                        <a:rPr lang="en-US" sz="1600" dirty="0" smtClean="0"/>
                        <a:t>4034</a:t>
                      </a:r>
                      <a:endParaRPr lang="en-US" sz="1600" dirty="0"/>
                    </a:p>
                  </a:txBody>
                  <a:tcPr/>
                </a:tc>
              </a:tr>
              <a:tr h="370840">
                <a:tc>
                  <a:txBody>
                    <a:bodyPr/>
                    <a:lstStyle/>
                    <a:p>
                      <a:r>
                        <a:rPr lang="en-US" sz="1600" dirty="0" smtClean="0"/>
                        <a:t>Sunnybank Hills</a:t>
                      </a:r>
                      <a:endParaRPr lang="en-US" sz="1600" dirty="0"/>
                    </a:p>
                  </a:txBody>
                  <a:tcPr/>
                </a:tc>
                <a:tc>
                  <a:txBody>
                    <a:bodyPr/>
                    <a:lstStyle/>
                    <a:p>
                      <a:r>
                        <a:rPr lang="en-US" sz="1600" dirty="0" smtClean="0"/>
                        <a:t>4109</a:t>
                      </a:r>
                      <a:endParaRPr lang="en-US" sz="1600" dirty="0"/>
                    </a:p>
                  </a:txBody>
                  <a:tcPr/>
                </a:tc>
              </a:tr>
              <a:tr h="370840">
                <a:tc>
                  <a:txBody>
                    <a:bodyPr/>
                    <a:lstStyle/>
                    <a:p>
                      <a:endParaRPr lang="en-US" sz="1600" dirty="0"/>
                    </a:p>
                  </a:txBody>
                  <a:tcPr/>
                </a:tc>
                <a:tc>
                  <a:txBody>
                    <a:bodyPr/>
                    <a:lstStyle/>
                    <a:p>
                      <a:r>
                        <a:rPr lang="en-US" sz="1600" dirty="0" smtClean="0"/>
                        <a:t>4507</a:t>
                      </a:r>
                      <a:endParaRPr lang="en-US" sz="1600" dirty="0"/>
                    </a:p>
                  </a:txBody>
                  <a:tcPr/>
                </a:tc>
              </a:tr>
              <a:tr h="370840">
                <a:tc>
                  <a:txBody>
                    <a:bodyPr/>
                    <a:lstStyle/>
                    <a:p>
                      <a:r>
                        <a:rPr lang="en-US" sz="1600" dirty="0" smtClean="0"/>
                        <a:t>Annerley</a:t>
                      </a:r>
                      <a:endParaRPr lang="en-US" sz="1600" dirty="0"/>
                    </a:p>
                  </a:txBody>
                  <a:tcPr/>
                </a:tc>
                <a:tc>
                  <a:txBody>
                    <a:bodyPr/>
                    <a:lstStyle/>
                    <a:p>
                      <a:r>
                        <a:rPr lang="en-US" sz="1600" dirty="0" smtClean="0"/>
                        <a:t>4103</a:t>
                      </a:r>
                      <a:endParaRPr lang="en-US" sz="1600" dirty="0"/>
                    </a:p>
                  </a:txBody>
                  <a:tcPr/>
                </a:tc>
              </a:tr>
              <a:tr h="370840">
                <a:tc>
                  <a:txBody>
                    <a:bodyPr/>
                    <a:lstStyle/>
                    <a:p>
                      <a:r>
                        <a:rPr lang="en-US" sz="1600" dirty="0" smtClean="0"/>
                        <a:t>Redcliffe</a:t>
                      </a:r>
                      <a:endParaRPr lang="en-US" sz="1600" dirty="0"/>
                    </a:p>
                  </a:txBody>
                  <a:tcPr/>
                </a:tc>
                <a:tc>
                  <a:txBody>
                    <a:bodyPr/>
                    <a:lstStyle/>
                    <a:p>
                      <a:r>
                        <a:rPr lang="en-US" sz="1600" dirty="0" smtClean="0"/>
                        <a:t>4020</a:t>
                      </a:r>
                      <a:endParaRPr lang="en-US" sz="1600" dirty="0"/>
                    </a:p>
                  </a:txBody>
                  <a:tcPr/>
                </a:tc>
              </a:tr>
              <a:tr h="370840">
                <a:tc>
                  <a:txBody>
                    <a:bodyPr/>
                    <a:lstStyle/>
                    <a:p>
                      <a:r>
                        <a:rPr lang="en-US" sz="1600" dirty="0" smtClean="0"/>
                        <a:t>Boronia Heights QLD </a:t>
                      </a:r>
                      <a:endParaRPr lang="en-US" sz="1600" dirty="0"/>
                    </a:p>
                  </a:txBody>
                  <a:tcPr/>
                </a:tc>
                <a:tc>
                  <a:txBody>
                    <a:bodyPr/>
                    <a:lstStyle/>
                    <a:p>
                      <a:r>
                        <a:rPr lang="en-US" sz="1600" dirty="0" smtClean="0"/>
                        <a:t>4124</a:t>
                      </a:r>
                      <a:endParaRPr lang="en-US" sz="1600" dirty="0"/>
                    </a:p>
                  </a:txBody>
                  <a:tcPr/>
                </a:tc>
              </a:tr>
              <a:tr h="370840">
                <a:tc>
                  <a:txBody>
                    <a:bodyPr/>
                    <a:lstStyle/>
                    <a:p>
                      <a:r>
                        <a:rPr lang="en-US" sz="1600" dirty="0" smtClean="0"/>
                        <a:t>Boronia</a:t>
                      </a:r>
                      <a:endParaRPr lang="en-US" sz="1600" dirty="0"/>
                    </a:p>
                  </a:txBody>
                  <a:tcPr/>
                </a:tc>
                <a:tc>
                  <a:txBody>
                    <a:bodyPr/>
                    <a:lstStyle/>
                    <a:p>
                      <a:r>
                        <a:rPr lang="en-US" sz="1600" dirty="0" smtClean="0"/>
                        <a:t>3155</a:t>
                      </a:r>
                      <a:endParaRPr lang="en-US" sz="1600" dirty="0"/>
                    </a:p>
                  </a:txBody>
                  <a:tcPr/>
                </a:tc>
              </a:tr>
              <a:tr h="370840">
                <a:tc>
                  <a:txBody>
                    <a:bodyPr/>
                    <a:lstStyle/>
                    <a:p>
                      <a:r>
                        <a:rPr lang="en-US" sz="1600" dirty="0" smtClean="0"/>
                        <a:t>Kew East</a:t>
                      </a:r>
                      <a:endParaRPr lang="en-US" sz="1600" dirty="0"/>
                    </a:p>
                  </a:txBody>
                  <a:tcPr/>
                </a:tc>
                <a:tc>
                  <a:txBody>
                    <a:bodyPr/>
                    <a:lstStyle/>
                    <a:p>
                      <a:r>
                        <a:rPr lang="en-US" sz="1600" dirty="0" smtClean="0"/>
                        <a:t>3102</a:t>
                      </a:r>
                      <a:endParaRPr lang="en-US" sz="1600" dirty="0"/>
                    </a:p>
                  </a:txBody>
                  <a:tcPr/>
                </a:tc>
              </a:tr>
              <a:tr h="370840">
                <a:tc>
                  <a:txBody>
                    <a:bodyPr/>
                    <a:lstStyle/>
                    <a:p>
                      <a:r>
                        <a:rPr lang="en-US" sz="1600" dirty="0" smtClean="0"/>
                        <a:t>Brisbane</a:t>
                      </a:r>
                      <a:endParaRPr lang="en-US" sz="1600" dirty="0"/>
                    </a:p>
                  </a:txBody>
                  <a:tcPr/>
                </a:tc>
                <a:tc>
                  <a:txBody>
                    <a:bodyPr/>
                    <a:lstStyle/>
                    <a:p>
                      <a:endParaRPr lang="en-US" sz="1600" dirty="0"/>
                    </a:p>
                  </a:txBody>
                  <a:tcPr/>
                </a:tc>
              </a:tr>
              <a:tr h="370840">
                <a:tc>
                  <a:txBody>
                    <a:bodyPr/>
                    <a:lstStyle/>
                    <a:p>
                      <a:r>
                        <a:rPr lang="en-US" sz="1600" dirty="0" smtClean="0"/>
                        <a:t>Pacific pines</a:t>
                      </a:r>
                      <a:endParaRPr lang="en-US" sz="1600" dirty="0"/>
                    </a:p>
                  </a:txBody>
                  <a:tcPr/>
                </a:tc>
                <a:tc>
                  <a:txBody>
                    <a:bodyPr/>
                    <a:lstStyle/>
                    <a:p>
                      <a:r>
                        <a:rPr lang="en-US" sz="1600" dirty="0" smtClean="0"/>
                        <a:t>4211</a:t>
                      </a:r>
                      <a:endParaRPr lang="en-US" sz="1600" dirty="0"/>
                    </a:p>
                  </a:txBody>
                  <a:tcPr/>
                </a:tc>
              </a:tr>
              <a:tr h="370840">
                <a:tc>
                  <a:txBody>
                    <a:bodyPr/>
                    <a:lstStyle/>
                    <a:p>
                      <a:r>
                        <a:rPr lang="en-US" sz="1600" dirty="0" smtClean="0"/>
                        <a:t>Charters towers</a:t>
                      </a:r>
                      <a:endParaRPr lang="en-US" sz="1600" dirty="0"/>
                    </a:p>
                  </a:txBody>
                  <a:tcPr/>
                </a:tc>
                <a:tc>
                  <a:txBody>
                    <a:bodyPr/>
                    <a:lstStyle/>
                    <a:p>
                      <a:r>
                        <a:rPr lang="en-US" sz="1600" dirty="0" smtClean="0"/>
                        <a:t>4820</a:t>
                      </a:r>
                      <a:endParaRPr lang="en-US" sz="1600" dirty="0"/>
                    </a:p>
                  </a:txBody>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Q37 - Location and postcode</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4174632"/>
                <a:gridCol w="4174632"/>
              </a:tblGrid>
              <a:tr h="370840">
                <a:tc>
                  <a:txBody>
                    <a:bodyPr/>
                    <a:lstStyle/>
                    <a:p>
                      <a:r>
                        <a:rPr lang="en-US" sz="1600" dirty="0" smtClean="0"/>
                        <a:t>Suburb/Town</a:t>
                      </a:r>
                      <a:endParaRPr lang="en-US" sz="1600" dirty="0"/>
                    </a:p>
                  </a:txBody>
                  <a:tcPr/>
                </a:tc>
                <a:tc>
                  <a:txBody>
                    <a:bodyPr/>
                    <a:lstStyle/>
                    <a:p>
                      <a:r>
                        <a:rPr lang="en-US" sz="1600" dirty="0" smtClean="0"/>
                        <a:t>Postcode</a:t>
                      </a:r>
                      <a:endParaRPr lang="en-US" sz="1600" dirty="0"/>
                    </a:p>
                  </a:txBody>
                  <a:tcPr/>
                </a:tc>
              </a:tr>
              <a:tr h="370840">
                <a:tc>
                  <a:txBody>
                    <a:bodyPr/>
                    <a:lstStyle/>
                    <a:p>
                      <a:r>
                        <a:rPr lang="en-US" sz="1600" dirty="0" smtClean="0"/>
                        <a:t>Collingwood Park</a:t>
                      </a:r>
                      <a:endParaRPr lang="en-US" sz="1600" dirty="0"/>
                    </a:p>
                  </a:txBody>
                  <a:tcPr/>
                </a:tc>
                <a:tc>
                  <a:txBody>
                    <a:bodyPr/>
                    <a:lstStyle/>
                    <a:p>
                      <a:r>
                        <a:rPr lang="en-US" sz="1600" dirty="0" smtClean="0"/>
                        <a:t>4301</a:t>
                      </a:r>
                      <a:endParaRPr lang="en-US" sz="1600" dirty="0"/>
                    </a:p>
                  </a:txBody>
                  <a:tcPr/>
                </a:tc>
              </a:tr>
              <a:tr h="370840">
                <a:tc>
                  <a:txBody>
                    <a:bodyPr/>
                    <a:lstStyle/>
                    <a:p>
                      <a:r>
                        <a:rPr lang="en-US" sz="1600" dirty="0" smtClean="0"/>
                        <a:t>Mapleton </a:t>
                      </a:r>
                      <a:endParaRPr lang="en-US" sz="1600" dirty="0"/>
                    </a:p>
                  </a:txBody>
                  <a:tcPr/>
                </a:tc>
                <a:tc>
                  <a:txBody>
                    <a:bodyPr/>
                    <a:lstStyle/>
                    <a:p>
                      <a:r>
                        <a:rPr lang="en-US" sz="1600" dirty="0" smtClean="0"/>
                        <a:t>4560</a:t>
                      </a:r>
                      <a:endParaRPr lang="en-US" sz="1600" dirty="0"/>
                    </a:p>
                  </a:txBody>
                  <a:tcPr/>
                </a:tc>
              </a:tr>
              <a:tr h="370840">
                <a:tc>
                  <a:txBody>
                    <a:bodyPr/>
                    <a:lstStyle/>
                    <a:p>
                      <a:r>
                        <a:rPr lang="en-US" sz="1600" dirty="0" smtClean="0"/>
                        <a:t>Kelmscott </a:t>
                      </a:r>
                      <a:endParaRPr lang="en-US" sz="1600" dirty="0"/>
                    </a:p>
                  </a:txBody>
                  <a:tcPr/>
                </a:tc>
                <a:tc>
                  <a:txBody>
                    <a:bodyPr/>
                    <a:lstStyle/>
                    <a:p>
                      <a:r>
                        <a:rPr lang="en-US" sz="1600" dirty="0" smtClean="0"/>
                        <a:t>6111</a:t>
                      </a:r>
                      <a:endParaRPr lang="en-US" sz="1600" dirty="0"/>
                    </a:p>
                  </a:txBody>
                  <a:tcPr/>
                </a:tc>
              </a:tr>
              <a:tr h="370840">
                <a:tc>
                  <a:txBody>
                    <a:bodyPr/>
                    <a:lstStyle/>
                    <a:p>
                      <a:r>
                        <a:rPr lang="en-US" sz="1600" dirty="0" smtClean="0"/>
                        <a:t>Rochedale south</a:t>
                      </a:r>
                      <a:endParaRPr lang="en-US" sz="1600" dirty="0"/>
                    </a:p>
                  </a:txBody>
                  <a:tcPr/>
                </a:tc>
                <a:tc>
                  <a:txBody>
                    <a:bodyPr/>
                    <a:lstStyle/>
                    <a:p>
                      <a:r>
                        <a:rPr lang="en-US" sz="1600" dirty="0" smtClean="0"/>
                        <a:t>4123</a:t>
                      </a:r>
                      <a:endParaRPr lang="en-US" sz="1600" dirty="0"/>
                    </a:p>
                  </a:txBody>
                  <a:tcPr/>
                </a:tc>
              </a:tr>
              <a:tr h="370840">
                <a:tc>
                  <a:txBody>
                    <a:bodyPr/>
                    <a:lstStyle/>
                    <a:p>
                      <a:r>
                        <a:rPr lang="en-US" sz="1600" dirty="0" smtClean="0"/>
                        <a:t>Liverpool</a:t>
                      </a:r>
                      <a:endParaRPr lang="en-US" sz="1600" dirty="0"/>
                    </a:p>
                  </a:txBody>
                  <a:tcPr/>
                </a:tc>
                <a:tc>
                  <a:txBody>
                    <a:bodyPr/>
                    <a:lstStyle/>
                    <a:p>
                      <a:r>
                        <a:rPr lang="en-US" sz="1600" dirty="0" smtClean="0"/>
                        <a:t>2170</a:t>
                      </a:r>
                      <a:endParaRPr lang="en-US" sz="1600" dirty="0"/>
                    </a:p>
                  </a:txBody>
                  <a:tcPr/>
                </a:tc>
              </a:tr>
              <a:tr h="370840">
                <a:tc>
                  <a:txBody>
                    <a:bodyPr/>
                    <a:lstStyle/>
                    <a:p>
                      <a:r>
                        <a:rPr lang="en-US" sz="1600" dirty="0" smtClean="0"/>
                        <a:t>Ropes Crossing </a:t>
                      </a:r>
                      <a:endParaRPr lang="en-US" sz="1600" dirty="0"/>
                    </a:p>
                  </a:txBody>
                  <a:tcPr/>
                </a:tc>
                <a:tc>
                  <a:txBody>
                    <a:bodyPr/>
                    <a:lstStyle/>
                    <a:p>
                      <a:r>
                        <a:rPr lang="en-US" sz="1600" dirty="0" smtClean="0"/>
                        <a:t>2760</a:t>
                      </a:r>
                      <a:endParaRPr lang="en-US" sz="1600" dirty="0"/>
                    </a:p>
                  </a:txBody>
                  <a:tcPr/>
                </a:tc>
              </a:tr>
              <a:tr h="370840">
                <a:tc>
                  <a:txBody>
                    <a:bodyPr/>
                    <a:lstStyle/>
                    <a:p>
                      <a:r>
                        <a:rPr lang="en-US" sz="1600" dirty="0" smtClean="0"/>
                        <a:t>Thirroul NSW</a:t>
                      </a:r>
                      <a:endParaRPr lang="en-US" sz="1600" dirty="0"/>
                    </a:p>
                  </a:txBody>
                  <a:tcPr/>
                </a:tc>
                <a:tc>
                  <a:txBody>
                    <a:bodyPr/>
                    <a:lstStyle/>
                    <a:p>
                      <a:r>
                        <a:rPr lang="en-US" sz="1600" dirty="0" smtClean="0"/>
                        <a:t>2515</a:t>
                      </a:r>
                      <a:endParaRPr lang="en-US" sz="1600" dirty="0"/>
                    </a:p>
                  </a:txBody>
                  <a:tcPr/>
                </a:tc>
              </a:tr>
              <a:tr h="370840">
                <a:tc>
                  <a:txBody>
                    <a:bodyPr/>
                    <a:lstStyle/>
                    <a:p>
                      <a:r>
                        <a:rPr lang="en-US" sz="1600" dirty="0" smtClean="0"/>
                        <a:t>Kew East</a:t>
                      </a:r>
                      <a:endParaRPr lang="en-US" sz="1600" dirty="0"/>
                    </a:p>
                  </a:txBody>
                  <a:tcPr/>
                </a:tc>
                <a:tc>
                  <a:txBody>
                    <a:bodyPr/>
                    <a:lstStyle/>
                    <a:p>
                      <a:r>
                        <a:rPr lang="en-US" sz="1600" dirty="0" smtClean="0"/>
                        <a:t>3102</a:t>
                      </a:r>
                      <a:endParaRPr lang="en-US" sz="1600" dirty="0"/>
                    </a:p>
                  </a:txBody>
                  <a:tcPr/>
                </a:tc>
              </a:tr>
              <a:tr h="370840">
                <a:tc>
                  <a:txBody>
                    <a:bodyPr/>
                    <a:lstStyle/>
                    <a:p>
                      <a:r>
                        <a:rPr lang="en-US" sz="1600" dirty="0" smtClean="0"/>
                        <a:t>Horningsea park</a:t>
                      </a:r>
                      <a:endParaRPr lang="en-US" sz="1600" dirty="0"/>
                    </a:p>
                  </a:txBody>
                  <a:tcPr/>
                </a:tc>
                <a:tc>
                  <a:txBody>
                    <a:bodyPr/>
                    <a:lstStyle/>
                    <a:p>
                      <a:r>
                        <a:rPr lang="en-US" sz="1600" dirty="0" smtClean="0"/>
                        <a:t>2171</a:t>
                      </a:r>
                      <a:endParaRPr lang="en-US" sz="1600" dirty="0"/>
                    </a:p>
                  </a:txBody>
                  <a:tcPr/>
                </a:tc>
              </a:tr>
              <a:tr h="370840">
                <a:tc>
                  <a:txBody>
                    <a:bodyPr/>
                    <a:lstStyle/>
                    <a:p>
                      <a:r>
                        <a:rPr lang="en-US" sz="1600" dirty="0" smtClean="0"/>
                        <a:t>Eastlakes</a:t>
                      </a:r>
                      <a:endParaRPr lang="en-US" sz="1600" dirty="0"/>
                    </a:p>
                  </a:txBody>
                  <a:tcPr/>
                </a:tc>
                <a:tc>
                  <a:txBody>
                    <a:bodyPr/>
                    <a:lstStyle/>
                    <a:p>
                      <a:r>
                        <a:rPr lang="en-US" sz="1600" dirty="0" smtClean="0"/>
                        <a:t>2018</a:t>
                      </a:r>
                      <a:endParaRPr lang="en-US" sz="1600" dirty="0"/>
                    </a:p>
                  </a:txBody>
                  <a:tcPr/>
                </a:tc>
              </a:tr>
              <a:tr h="370840">
                <a:tc>
                  <a:txBody>
                    <a:bodyPr/>
                    <a:lstStyle/>
                    <a:p>
                      <a:r>
                        <a:rPr lang="en-US" sz="1600" dirty="0" smtClean="0"/>
                        <a:t>Croydon park</a:t>
                      </a:r>
                      <a:endParaRPr lang="en-US" sz="1600" dirty="0"/>
                    </a:p>
                  </a:txBody>
                  <a:tcPr/>
                </a:tc>
                <a:tc>
                  <a:txBody>
                    <a:bodyPr/>
                    <a:lstStyle/>
                    <a:p>
                      <a:r>
                        <a:rPr lang="en-US" sz="1600" dirty="0" smtClean="0"/>
                        <a:t>2133</a:t>
                      </a:r>
                      <a:endParaRPr lang="en-US" sz="16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Q9 - How often do you require daily parking?</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Daily</a:t>
                      </a:r>
                      <a:endParaRPr lang="en-US" sz="1600" dirty="0"/>
                    </a:p>
                  </a:txBody>
                  <a:tcPr/>
                </a:tc>
                <a:tc>
                  <a:txBody>
                    <a:bodyPr/>
                    <a:lstStyle/>
                    <a:p>
                      <a:r>
                        <a:rPr lang="en-US" sz="1600" dirty="0" smtClean="0"/>
                        <a:t>24.53%</a:t>
                      </a:r>
                      <a:endParaRPr lang="en-US" sz="1600" dirty="0"/>
                    </a:p>
                  </a:txBody>
                  <a:tcPr/>
                </a:tc>
                <a:tc>
                  <a:txBody>
                    <a:bodyPr/>
                    <a:lstStyle/>
                    <a:p>
                      <a:r>
                        <a:rPr lang="en-US" sz="1600" dirty="0" smtClean="0"/>
                        <a:t>13</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4-6 times a week</a:t>
                      </a:r>
                      <a:endParaRPr lang="en-US" sz="1600" dirty="0"/>
                    </a:p>
                  </a:txBody>
                  <a:tcPr/>
                </a:tc>
                <a:tc>
                  <a:txBody>
                    <a:bodyPr/>
                    <a:lstStyle/>
                    <a:p>
                      <a:r>
                        <a:rPr lang="en-US" sz="1600" dirty="0" smtClean="0"/>
                        <a:t>22.64%</a:t>
                      </a:r>
                      <a:endParaRPr lang="en-US" sz="1600" dirty="0"/>
                    </a:p>
                  </a:txBody>
                  <a:tcPr/>
                </a:tc>
                <a:tc>
                  <a:txBody>
                    <a:bodyPr/>
                    <a:lstStyle/>
                    <a:p>
                      <a:r>
                        <a:rPr lang="en-US" sz="1600" dirty="0" smtClean="0"/>
                        <a:t>12</a:t>
                      </a:r>
                      <a:endParaRPr lang="en-US" sz="1600" dirty="0"/>
                    </a:p>
                  </a:txBody>
                  <a:tcPr/>
                </a:tc>
              </a:tr>
              <a:tr h="370840">
                <a:tc>
                  <a:txBody>
                    <a:bodyPr/>
                    <a:lstStyle/>
                    <a:p>
                      <a:r>
                        <a:rPr lang="en-US" sz="1600" dirty="0" smtClean="0"/>
                        <a:t>3</a:t>
                      </a:r>
                      <a:endParaRPr lang="en-US" sz="1600" dirty="0"/>
                    </a:p>
                  </a:txBody>
                  <a:tcPr/>
                </a:tc>
                <a:tc>
                  <a:txBody>
                    <a:bodyPr/>
                    <a:lstStyle/>
                    <a:p>
                      <a:r>
                        <a:rPr lang="en-US" sz="1600" dirty="0" smtClean="0"/>
                        <a:t>2-3 times a week</a:t>
                      </a:r>
                      <a:endParaRPr lang="en-US" sz="1600" dirty="0"/>
                    </a:p>
                  </a:txBody>
                  <a:tcPr/>
                </a:tc>
                <a:tc>
                  <a:txBody>
                    <a:bodyPr/>
                    <a:lstStyle/>
                    <a:p>
                      <a:r>
                        <a:rPr lang="en-US" sz="1600" dirty="0" smtClean="0"/>
                        <a:t>22.64%</a:t>
                      </a:r>
                      <a:endParaRPr lang="en-US" sz="1600" dirty="0"/>
                    </a:p>
                  </a:txBody>
                  <a:tcPr/>
                </a:tc>
                <a:tc>
                  <a:txBody>
                    <a:bodyPr/>
                    <a:lstStyle/>
                    <a:p>
                      <a:r>
                        <a:rPr lang="en-US" sz="1600" dirty="0" smtClean="0"/>
                        <a:t>12</a:t>
                      </a:r>
                      <a:endParaRPr lang="en-US" sz="1600" dirty="0"/>
                    </a:p>
                  </a:txBody>
                  <a:tcPr/>
                </a:tc>
              </a:tr>
              <a:tr h="370840">
                <a:tc>
                  <a:txBody>
                    <a:bodyPr/>
                    <a:lstStyle/>
                    <a:p>
                      <a:r>
                        <a:rPr lang="en-US" sz="1600" dirty="0" smtClean="0"/>
                        <a:t>4</a:t>
                      </a:r>
                      <a:endParaRPr lang="en-US" sz="1600" dirty="0"/>
                    </a:p>
                  </a:txBody>
                  <a:tcPr/>
                </a:tc>
                <a:tc>
                  <a:txBody>
                    <a:bodyPr/>
                    <a:lstStyle/>
                    <a:p>
                      <a:r>
                        <a:rPr lang="en-US" sz="1600" dirty="0" smtClean="0"/>
                        <a:t>Once a week</a:t>
                      </a:r>
                      <a:endParaRPr lang="en-US" sz="1600" dirty="0"/>
                    </a:p>
                  </a:txBody>
                  <a:tcPr/>
                </a:tc>
                <a:tc>
                  <a:txBody>
                    <a:bodyPr/>
                    <a:lstStyle/>
                    <a:p>
                      <a:r>
                        <a:rPr lang="en-US" sz="1600" dirty="0" smtClean="0"/>
                        <a:t>5.66%</a:t>
                      </a:r>
                      <a:endParaRPr lang="en-US" sz="1600" dirty="0"/>
                    </a:p>
                  </a:txBody>
                  <a:tcPr/>
                </a:tc>
                <a:tc>
                  <a:txBody>
                    <a:bodyPr/>
                    <a:lstStyle/>
                    <a:p>
                      <a:r>
                        <a:rPr lang="en-US" sz="1600" dirty="0" smtClean="0"/>
                        <a:t>3</a:t>
                      </a:r>
                      <a:endParaRPr lang="en-US" sz="1600" dirty="0"/>
                    </a:p>
                  </a:txBody>
                  <a:tcPr/>
                </a:tc>
              </a:tr>
              <a:tr h="370840">
                <a:tc>
                  <a:txBody>
                    <a:bodyPr/>
                    <a:lstStyle/>
                    <a:p>
                      <a:r>
                        <a:rPr lang="en-US" sz="1600" dirty="0" smtClean="0"/>
                        <a:t>5</a:t>
                      </a:r>
                      <a:endParaRPr lang="en-US" sz="1600" dirty="0"/>
                    </a:p>
                  </a:txBody>
                  <a:tcPr/>
                </a:tc>
                <a:tc>
                  <a:txBody>
                    <a:bodyPr/>
                    <a:lstStyle/>
                    <a:p>
                      <a:r>
                        <a:rPr lang="en-US" sz="1600" dirty="0" smtClean="0"/>
                        <a:t>Once a month</a:t>
                      </a:r>
                      <a:endParaRPr lang="en-US" sz="1600" dirty="0"/>
                    </a:p>
                  </a:txBody>
                  <a:tcPr/>
                </a:tc>
                <a:tc>
                  <a:txBody>
                    <a:bodyPr/>
                    <a:lstStyle/>
                    <a:p>
                      <a:r>
                        <a:rPr lang="en-US" sz="1600" dirty="0" smtClean="0"/>
                        <a:t>3.77%</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6</a:t>
                      </a:r>
                      <a:endParaRPr lang="en-US" sz="1600" dirty="0"/>
                    </a:p>
                  </a:txBody>
                  <a:tcPr/>
                </a:tc>
                <a:tc>
                  <a:txBody>
                    <a:bodyPr/>
                    <a:lstStyle/>
                    <a:p>
                      <a:r>
                        <a:rPr lang="en-US" sz="1600" dirty="0" smtClean="0"/>
                        <a:t>Never</a:t>
                      </a:r>
                      <a:endParaRPr lang="en-US" sz="1600" dirty="0"/>
                    </a:p>
                  </a:txBody>
                  <a:tcPr/>
                </a:tc>
                <a:tc>
                  <a:txBody>
                    <a:bodyPr/>
                    <a:lstStyle/>
                    <a:p>
                      <a:r>
                        <a:rPr lang="en-US" sz="1600" dirty="0" smtClean="0"/>
                        <a:t>20.75%</a:t>
                      </a:r>
                      <a:endParaRPr lang="en-US" sz="1600" dirty="0"/>
                    </a:p>
                  </a:txBody>
                  <a:tcPr/>
                </a:tc>
                <a:tc>
                  <a:txBody>
                    <a:bodyPr/>
                    <a:lstStyle/>
                    <a:p>
                      <a:r>
                        <a:rPr lang="en-US" sz="1600" dirty="0" smtClean="0"/>
                        <a:t>11</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53</a:t>
                      </a:r>
                      <a:endParaRPr lang="en-US" sz="1600" dirty="0"/>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Q37 - Location and postcode</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4174632"/>
                <a:gridCol w="4174632"/>
              </a:tblGrid>
              <a:tr h="370840">
                <a:tc>
                  <a:txBody>
                    <a:bodyPr/>
                    <a:lstStyle/>
                    <a:p>
                      <a:r>
                        <a:rPr lang="en-US" sz="1600" dirty="0" smtClean="0"/>
                        <a:t>Suburb/Town</a:t>
                      </a:r>
                      <a:endParaRPr lang="en-US" sz="1600" dirty="0"/>
                    </a:p>
                  </a:txBody>
                  <a:tcPr/>
                </a:tc>
                <a:tc>
                  <a:txBody>
                    <a:bodyPr/>
                    <a:lstStyle/>
                    <a:p>
                      <a:r>
                        <a:rPr lang="en-US" sz="1600" dirty="0" smtClean="0"/>
                        <a:t>Postcode</a:t>
                      </a:r>
                      <a:endParaRPr lang="en-US" sz="1600" dirty="0"/>
                    </a:p>
                  </a:txBody>
                  <a:tcPr/>
                </a:tc>
              </a:tr>
              <a:tr h="370840">
                <a:tc>
                  <a:txBody>
                    <a:bodyPr/>
                    <a:lstStyle/>
                    <a:p>
                      <a:r>
                        <a:rPr lang="en-US" sz="1600" dirty="0" smtClean="0"/>
                        <a:t>Coorparoo</a:t>
                      </a:r>
                      <a:endParaRPr lang="en-US" sz="1600" dirty="0"/>
                    </a:p>
                  </a:txBody>
                  <a:tcPr/>
                </a:tc>
                <a:tc>
                  <a:txBody>
                    <a:bodyPr/>
                    <a:lstStyle/>
                    <a:p>
                      <a:r>
                        <a:rPr lang="en-US" sz="1600" dirty="0" smtClean="0"/>
                        <a:t>4151</a:t>
                      </a:r>
                      <a:endParaRPr lang="en-US" sz="1600" dirty="0"/>
                    </a:p>
                  </a:txBody>
                  <a:tcPr/>
                </a:tc>
              </a:tr>
              <a:tr h="370840">
                <a:tc>
                  <a:txBody>
                    <a:bodyPr/>
                    <a:lstStyle/>
                    <a:p>
                      <a:r>
                        <a:rPr lang="en-US" sz="1600" dirty="0" smtClean="0"/>
                        <a:t>Goodna</a:t>
                      </a:r>
                      <a:endParaRPr lang="en-US" sz="1600" dirty="0"/>
                    </a:p>
                  </a:txBody>
                  <a:tcPr/>
                </a:tc>
                <a:tc>
                  <a:txBody>
                    <a:bodyPr/>
                    <a:lstStyle/>
                    <a:p>
                      <a:r>
                        <a:rPr lang="en-US" sz="1600" dirty="0" smtClean="0"/>
                        <a:t>4300</a:t>
                      </a:r>
                      <a:endParaRPr lang="en-US" sz="1600" dirty="0"/>
                    </a:p>
                  </a:txBody>
                  <a:tcPr/>
                </a:tc>
              </a:tr>
              <a:tr h="370840">
                <a:tc>
                  <a:txBody>
                    <a:bodyPr/>
                    <a:lstStyle/>
                    <a:p>
                      <a:r>
                        <a:rPr lang="en-US" sz="1600" dirty="0" smtClean="0"/>
                        <a:t>Annerley</a:t>
                      </a:r>
                      <a:endParaRPr lang="en-US" sz="1600" dirty="0"/>
                    </a:p>
                  </a:txBody>
                  <a:tcPr/>
                </a:tc>
                <a:tc>
                  <a:txBody>
                    <a:bodyPr/>
                    <a:lstStyle/>
                    <a:p>
                      <a:r>
                        <a:rPr lang="en-US" sz="1600" dirty="0" smtClean="0"/>
                        <a:t>4103</a:t>
                      </a:r>
                      <a:endParaRPr lang="en-US" sz="1600" dirty="0"/>
                    </a:p>
                  </a:txBody>
                  <a:tcPr/>
                </a:tc>
              </a:tr>
              <a:tr h="370840">
                <a:tc>
                  <a:txBody>
                    <a:bodyPr/>
                    <a:lstStyle/>
                    <a:p>
                      <a:r>
                        <a:rPr lang="en-US" sz="1600" dirty="0" smtClean="0"/>
                        <a:t>Coorparoo</a:t>
                      </a:r>
                      <a:endParaRPr lang="en-US" sz="1600" dirty="0"/>
                    </a:p>
                  </a:txBody>
                  <a:tcPr/>
                </a:tc>
                <a:tc>
                  <a:txBody>
                    <a:bodyPr/>
                    <a:lstStyle/>
                    <a:p>
                      <a:r>
                        <a:rPr lang="en-US" sz="1600" dirty="0" smtClean="0"/>
                        <a:t>4151</a:t>
                      </a:r>
                      <a:endParaRPr lang="en-US" sz="1600" dirty="0"/>
                    </a:p>
                  </a:txBody>
                  <a:tcPr/>
                </a:tc>
              </a:tr>
              <a:tr h="370840">
                <a:tc>
                  <a:txBody>
                    <a:bodyPr/>
                    <a:lstStyle/>
                    <a:p>
                      <a:r>
                        <a:rPr lang="en-US" sz="1600" dirty="0" smtClean="0"/>
                        <a:t>Coorparoo</a:t>
                      </a:r>
                      <a:endParaRPr lang="en-US" sz="1600" dirty="0"/>
                    </a:p>
                  </a:txBody>
                  <a:tcPr/>
                </a:tc>
                <a:tc>
                  <a:txBody>
                    <a:bodyPr/>
                    <a:lstStyle/>
                    <a:p>
                      <a:r>
                        <a:rPr lang="en-US" sz="1600" dirty="0" smtClean="0"/>
                        <a:t>4151</a:t>
                      </a:r>
                      <a:endParaRPr lang="en-US" sz="16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Q10 - How much do you usually pay for parking?</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2200" dirty="0" smtClean="0"/>
              <a:t>Q10 - How much do you usually pay for parking?</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A great deal</a:t>
                      </a:r>
                      <a:endParaRPr lang="en-US" sz="1600" dirty="0"/>
                    </a:p>
                  </a:txBody>
                  <a:tcPr/>
                </a:tc>
                <a:tc>
                  <a:txBody>
                    <a:bodyPr/>
                    <a:lstStyle/>
                    <a:p>
                      <a:r>
                        <a:rPr lang="en-US" sz="1600" dirty="0" smtClean="0"/>
                        <a:t>7.69%</a:t>
                      </a:r>
                      <a:endParaRPr lang="en-US" sz="1600" dirty="0"/>
                    </a:p>
                  </a:txBody>
                  <a:tcPr/>
                </a:tc>
                <a:tc>
                  <a:txBody>
                    <a:bodyPr/>
                    <a:lstStyle/>
                    <a:p>
                      <a:r>
                        <a:rPr lang="en-US" sz="1600" dirty="0" smtClean="0"/>
                        <a:t>3</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A lot</a:t>
                      </a:r>
                      <a:endParaRPr lang="en-US" sz="1600" dirty="0"/>
                    </a:p>
                  </a:txBody>
                  <a:tcPr/>
                </a:tc>
                <a:tc>
                  <a:txBody>
                    <a:bodyPr/>
                    <a:lstStyle/>
                    <a:p>
                      <a:r>
                        <a:rPr lang="en-US" sz="1600" dirty="0" smtClean="0"/>
                        <a:t>7.69%</a:t>
                      </a:r>
                      <a:endParaRPr lang="en-US" sz="1600" dirty="0"/>
                    </a:p>
                  </a:txBody>
                  <a:tcPr/>
                </a:tc>
                <a:tc>
                  <a:txBody>
                    <a:bodyPr/>
                    <a:lstStyle/>
                    <a:p>
                      <a:r>
                        <a:rPr lang="en-US" sz="1600" dirty="0" smtClean="0"/>
                        <a:t>3</a:t>
                      </a:r>
                      <a:endParaRPr lang="en-US" sz="1600" dirty="0"/>
                    </a:p>
                  </a:txBody>
                  <a:tcPr/>
                </a:tc>
              </a:tr>
              <a:tr h="370840">
                <a:tc>
                  <a:txBody>
                    <a:bodyPr/>
                    <a:lstStyle/>
                    <a:p>
                      <a:r>
                        <a:rPr lang="en-US" sz="1600" dirty="0" smtClean="0"/>
                        <a:t>3</a:t>
                      </a:r>
                      <a:endParaRPr lang="en-US" sz="1600" dirty="0"/>
                    </a:p>
                  </a:txBody>
                  <a:tcPr/>
                </a:tc>
                <a:tc>
                  <a:txBody>
                    <a:bodyPr/>
                    <a:lstStyle/>
                    <a:p>
                      <a:r>
                        <a:rPr lang="en-US" sz="1600" dirty="0" smtClean="0"/>
                        <a:t>A moderate amount</a:t>
                      </a:r>
                      <a:endParaRPr lang="en-US" sz="1600" dirty="0"/>
                    </a:p>
                  </a:txBody>
                  <a:tcPr/>
                </a:tc>
                <a:tc>
                  <a:txBody>
                    <a:bodyPr/>
                    <a:lstStyle/>
                    <a:p>
                      <a:r>
                        <a:rPr lang="en-US" sz="1600" dirty="0" smtClean="0"/>
                        <a:t>15.38%</a:t>
                      </a:r>
                      <a:endParaRPr lang="en-US" sz="1600" dirty="0"/>
                    </a:p>
                  </a:txBody>
                  <a:tcPr/>
                </a:tc>
                <a:tc>
                  <a:txBody>
                    <a:bodyPr/>
                    <a:lstStyle/>
                    <a:p>
                      <a:r>
                        <a:rPr lang="en-US" sz="1600" dirty="0" smtClean="0"/>
                        <a:t>6</a:t>
                      </a:r>
                      <a:endParaRPr lang="en-US" sz="1600" dirty="0"/>
                    </a:p>
                  </a:txBody>
                  <a:tcPr/>
                </a:tc>
              </a:tr>
              <a:tr h="370840">
                <a:tc>
                  <a:txBody>
                    <a:bodyPr/>
                    <a:lstStyle/>
                    <a:p>
                      <a:r>
                        <a:rPr lang="en-US" sz="1600" dirty="0" smtClean="0"/>
                        <a:t>4</a:t>
                      </a:r>
                      <a:endParaRPr lang="en-US" sz="1600" dirty="0"/>
                    </a:p>
                  </a:txBody>
                  <a:tcPr/>
                </a:tc>
                <a:tc>
                  <a:txBody>
                    <a:bodyPr/>
                    <a:lstStyle/>
                    <a:p>
                      <a:r>
                        <a:rPr lang="en-US" sz="1600" dirty="0" smtClean="0"/>
                        <a:t>A little</a:t>
                      </a:r>
                      <a:endParaRPr lang="en-US" sz="1600" dirty="0"/>
                    </a:p>
                  </a:txBody>
                  <a:tcPr/>
                </a:tc>
                <a:tc>
                  <a:txBody>
                    <a:bodyPr/>
                    <a:lstStyle/>
                    <a:p>
                      <a:r>
                        <a:rPr lang="en-US" sz="1600" dirty="0" smtClean="0"/>
                        <a:t>20.51%</a:t>
                      </a:r>
                      <a:endParaRPr lang="en-US" sz="1600" dirty="0"/>
                    </a:p>
                  </a:txBody>
                  <a:tcPr/>
                </a:tc>
                <a:tc>
                  <a:txBody>
                    <a:bodyPr/>
                    <a:lstStyle/>
                    <a:p>
                      <a:r>
                        <a:rPr lang="en-US" sz="1600" dirty="0" smtClean="0"/>
                        <a:t>8</a:t>
                      </a:r>
                      <a:endParaRPr lang="en-US" sz="1600" dirty="0"/>
                    </a:p>
                  </a:txBody>
                  <a:tcPr/>
                </a:tc>
              </a:tr>
              <a:tr h="370840">
                <a:tc>
                  <a:txBody>
                    <a:bodyPr/>
                    <a:lstStyle/>
                    <a:p>
                      <a:r>
                        <a:rPr lang="en-US" sz="1600" dirty="0" smtClean="0"/>
                        <a:t>5</a:t>
                      </a:r>
                      <a:endParaRPr lang="en-US" sz="1600" dirty="0"/>
                    </a:p>
                  </a:txBody>
                  <a:tcPr/>
                </a:tc>
                <a:tc>
                  <a:txBody>
                    <a:bodyPr/>
                    <a:lstStyle/>
                    <a:p>
                      <a:r>
                        <a:rPr lang="en-US" sz="1600" dirty="0" smtClean="0"/>
                        <a:t>None at all</a:t>
                      </a:r>
                      <a:endParaRPr lang="en-US" sz="1600" dirty="0"/>
                    </a:p>
                  </a:txBody>
                  <a:tcPr/>
                </a:tc>
                <a:tc>
                  <a:txBody>
                    <a:bodyPr/>
                    <a:lstStyle/>
                    <a:p>
                      <a:r>
                        <a:rPr lang="en-US" sz="1600" dirty="0" smtClean="0"/>
                        <a:t>48.72%</a:t>
                      </a:r>
                      <a:endParaRPr lang="en-US" sz="1600" dirty="0"/>
                    </a:p>
                  </a:txBody>
                  <a:tcPr/>
                </a:tc>
                <a:tc>
                  <a:txBody>
                    <a:bodyPr/>
                    <a:lstStyle/>
                    <a:p>
                      <a:r>
                        <a:rPr lang="en-US" sz="1600" dirty="0" smtClean="0"/>
                        <a:t>19</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39</a:t>
                      </a:r>
                      <a:endParaRPr lang="en-US" sz="16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200000"/>
            <a:ext cx="8229600" cy="369332"/>
          </a:xfrm>
          <a:prstGeom prst="rect">
            <a:avLst/>
          </a:prstGeom>
          <a:noFill/>
        </p:spPr>
        <p:txBody>
          <a:bodyPr wrap="square" rtlCol="0"/>
          <a:lstStyle/>
          <a:p>
            <a:r>
              <a:rPr lang="en-US" sz="2200" dirty="0" smtClean="0"/>
              <a:t>Q11 - Would you be willing to park on someone else’s private property as an alternative?</a:t>
            </a:r>
            <a:endParaRPr lang="en-US" sz="2200" dirty="0"/>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200000"/>
            <a:ext cx="8229600" cy="369332"/>
          </a:xfrm>
          <a:prstGeom prst="rect">
            <a:avLst/>
          </a:prstGeom>
          <a:noFill/>
        </p:spPr>
        <p:txBody>
          <a:bodyPr wrap="square" rtlCol="0"/>
          <a:lstStyle/>
          <a:p>
            <a:r>
              <a:rPr lang="en-US" sz="1600" dirty="0" smtClean="0"/>
              <a:t>Q11 - Would you be willing to park on someone else’s private property as an alternative?</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904000"/>
          <a:ext cx="204800000" cy="204800000"/>
        </p:xfrm>
        <a:graphic>
          <a:graphicData uri="http://schemas.openxmlformats.org/drawingml/2006/table">
            <a:tbl>
              <a:tblPr firstRow="1" bandRow="1">
                <a:tableStyleId>{69012ECD-51FC-41F1-AA8D-1B2483CD663E}</a:tableStyleId>
              </a:tblPr>
              <a:tblGrid>
                <a:gridCol w="2087316"/>
                <a:gridCol w="2087316"/>
                <a:gridCol w="2087316"/>
                <a:gridCol w="2087316"/>
              </a:tblGrid>
              <a:tr h="370840">
                <a:tc>
                  <a:txBody>
                    <a:bodyPr/>
                    <a:lstStyle/>
                    <a:p>
                      <a:r>
                        <a:rPr lang="en-US" sz="1600" dirty="0" smtClean="0"/>
                        <a:t>#</a:t>
                      </a:r>
                      <a:endParaRPr lang="en-US" sz="1600" dirty="0"/>
                    </a:p>
                  </a:txBody>
                  <a:tcPr/>
                </a:tc>
                <a:tc>
                  <a:txBody>
                    <a:bodyPr/>
                    <a:lstStyle/>
                    <a:p>
                      <a:r>
                        <a:rPr lang="en-US" sz="1600" dirty="0" smtClean="0"/>
                        <a:t>Answer</a:t>
                      </a:r>
                      <a:endParaRPr lang="en-US" sz="1600" dirty="0"/>
                    </a:p>
                  </a:txBody>
                  <a:tcPr/>
                </a:tc>
                <a:tc>
                  <a:txBody>
                    <a:bodyPr/>
                    <a:lstStyle/>
                    <a:p>
                      <a:r>
                        <a:rPr lang="en-US" sz="1600" dirty="0" smtClean="0"/>
                        <a:t>%</a:t>
                      </a:r>
                      <a:endParaRPr lang="en-US" sz="1600" dirty="0"/>
                    </a:p>
                  </a:txBody>
                  <a:tcPr/>
                </a:tc>
                <a:tc>
                  <a:txBody>
                    <a:bodyPr/>
                    <a:lstStyle/>
                    <a:p>
                      <a:r>
                        <a:rPr lang="en-US" sz="1600" dirty="0" smtClean="0"/>
                        <a:t>Count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Yes</a:t>
                      </a:r>
                      <a:endParaRPr lang="en-US" sz="1600" dirty="0"/>
                    </a:p>
                  </a:txBody>
                  <a:tcPr/>
                </a:tc>
                <a:tc>
                  <a:txBody>
                    <a:bodyPr/>
                    <a:lstStyle/>
                    <a:p>
                      <a:r>
                        <a:rPr lang="en-US" sz="1600" dirty="0" smtClean="0"/>
                        <a:t>61.54%</a:t>
                      </a:r>
                      <a:endParaRPr lang="en-US" sz="1600" dirty="0"/>
                    </a:p>
                  </a:txBody>
                  <a:tcPr/>
                </a:tc>
                <a:tc>
                  <a:txBody>
                    <a:bodyPr/>
                    <a:lstStyle/>
                    <a:p>
                      <a:r>
                        <a:rPr lang="en-US" sz="1600" dirty="0" smtClean="0"/>
                        <a:t>24</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Maybe</a:t>
                      </a:r>
                      <a:endParaRPr lang="en-US" sz="1600" dirty="0"/>
                    </a:p>
                  </a:txBody>
                  <a:tcPr/>
                </a:tc>
                <a:tc>
                  <a:txBody>
                    <a:bodyPr/>
                    <a:lstStyle/>
                    <a:p>
                      <a:r>
                        <a:rPr lang="en-US" sz="1600" dirty="0" smtClean="0"/>
                        <a:t>33.33%</a:t>
                      </a:r>
                      <a:endParaRPr lang="en-US" sz="1600" dirty="0"/>
                    </a:p>
                  </a:txBody>
                  <a:tcPr/>
                </a:tc>
                <a:tc>
                  <a:txBody>
                    <a:bodyPr/>
                    <a:lstStyle/>
                    <a:p>
                      <a:r>
                        <a:rPr lang="en-US" sz="1600" dirty="0" smtClean="0"/>
                        <a:t>13</a:t>
                      </a:r>
                      <a:endParaRPr lang="en-US" sz="1600" dirty="0"/>
                    </a:p>
                  </a:txBody>
                  <a:tcPr/>
                </a:tc>
              </a:tr>
              <a:tr h="370840">
                <a:tc>
                  <a:txBody>
                    <a:bodyPr/>
                    <a:lstStyle/>
                    <a:p>
                      <a:r>
                        <a:rPr lang="en-US" sz="1600" dirty="0" smtClean="0"/>
                        <a:t>3</a:t>
                      </a:r>
                      <a:endParaRPr lang="en-US" sz="1600" dirty="0"/>
                    </a:p>
                  </a:txBody>
                  <a:tcPr/>
                </a:tc>
                <a:tc>
                  <a:txBody>
                    <a:bodyPr/>
                    <a:lstStyle/>
                    <a:p>
                      <a:r>
                        <a:rPr lang="en-US" sz="1600" dirty="0" smtClean="0"/>
                        <a:t>No</a:t>
                      </a:r>
                      <a:endParaRPr lang="en-US" sz="1600" dirty="0"/>
                    </a:p>
                  </a:txBody>
                  <a:tcPr/>
                </a:tc>
                <a:tc>
                  <a:txBody>
                    <a:bodyPr/>
                    <a:lstStyle/>
                    <a:p>
                      <a:r>
                        <a:rPr lang="en-US" sz="1600" dirty="0" smtClean="0"/>
                        <a:t>5.13%</a:t>
                      </a:r>
                      <a:endParaRPr lang="en-US" sz="1600" dirty="0"/>
                    </a:p>
                  </a:txBody>
                  <a:tcPr/>
                </a:tc>
                <a:tc>
                  <a:txBody>
                    <a:bodyPr/>
                    <a:lstStyle/>
                    <a:p>
                      <a:r>
                        <a:rPr lang="en-US" sz="1600" dirty="0" smtClean="0"/>
                        <a:t>2</a:t>
                      </a:r>
                      <a:endParaRPr lang="en-US" sz="1600" dirty="0"/>
                    </a:p>
                  </a:txBody>
                  <a:tcPr/>
                </a:tc>
              </a:tr>
              <a:tr h="370840">
                <a:tc>
                  <a:txBody>
                    <a:bodyPr/>
                    <a:lstStyle/>
                    <a:p>
                      <a:endParaRPr lang="en-US" sz="1600" dirty="0"/>
                    </a:p>
                  </a:txBody>
                  <a:tcPr/>
                </a:tc>
                <a:tc>
                  <a:txBody>
                    <a:bodyPr/>
                    <a:lstStyle/>
                    <a:p>
                      <a:r>
                        <a:rPr lang="en-US" sz="1600" dirty="0" smtClean="0"/>
                        <a:t>Total</a:t>
                      </a:r>
                      <a:endParaRPr lang="en-US" sz="1600" dirty="0"/>
                    </a:p>
                  </a:txBody>
                  <a:tcPr/>
                </a:tc>
                <a:tc>
                  <a:txBody>
                    <a:bodyPr/>
                    <a:lstStyle/>
                    <a:p>
                      <a:r>
                        <a:rPr lang="en-US" sz="1600" dirty="0" smtClean="0"/>
                        <a:t>100%</a:t>
                      </a:r>
                      <a:endParaRPr lang="en-US" sz="1600" dirty="0"/>
                    </a:p>
                  </a:txBody>
                  <a:tcPr/>
                </a:tc>
                <a:tc>
                  <a:txBody>
                    <a:bodyPr/>
                    <a:lstStyle/>
                    <a:p>
                      <a:r>
                        <a:rPr lang="en-US" sz="1600" dirty="0" smtClean="0"/>
                        <a:t>39</a:t>
                      </a:r>
                      <a:endParaRPr lang="en-US" sz="1600"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1893</Words>
  <Application>Microsoft Macintosh PowerPoint</Application>
  <PresentationFormat>On-screen Show (4:3)</PresentationFormat>
  <Paragraphs>588</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Calibri</vt:lpstr>
      <vt:lpstr>Helvetica</vt:lpstr>
      <vt:lpstr>Helvetica Neue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Freya Rogers</cp:lastModifiedBy>
  <cp:revision>2</cp:revision>
  <dcterms:created xsi:type="dcterms:W3CDTF">2017-09-23T12:21:38Z</dcterms:created>
  <dcterms:modified xsi:type="dcterms:W3CDTF">2017-09-23T12:23:45Z</dcterms:modified>
</cp:coreProperties>
</file>