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0E67-F02A-4B3F-8822-E4F41B510FD2}" type="datetimeFigureOut">
              <a:rPr lang="en-US" smtClean="0"/>
              <a:t>7/6/2020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5DAA-2BE4-4142-9A07-703F757E90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0E67-F02A-4B3F-8822-E4F41B510FD2}" type="datetimeFigureOut">
              <a:rPr lang="en-US" smtClean="0"/>
              <a:t>7/6/2020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5DAA-2BE4-4142-9A07-703F757E90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0E67-F02A-4B3F-8822-E4F41B510FD2}" type="datetimeFigureOut">
              <a:rPr lang="en-US" smtClean="0"/>
              <a:t>7/6/2020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5DAA-2BE4-4142-9A07-703F757E90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0E67-F02A-4B3F-8822-E4F41B510FD2}" type="datetimeFigureOut">
              <a:rPr lang="en-US" smtClean="0"/>
              <a:t>7/6/2020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5DAA-2BE4-4142-9A07-703F757E90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0E67-F02A-4B3F-8822-E4F41B510FD2}" type="datetimeFigureOut">
              <a:rPr lang="en-US" smtClean="0"/>
              <a:t>7/6/2020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5DAA-2BE4-4142-9A07-703F757E90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0E67-F02A-4B3F-8822-E4F41B510FD2}" type="datetimeFigureOut">
              <a:rPr lang="en-US" smtClean="0"/>
              <a:t>7/6/2020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5DAA-2BE4-4142-9A07-703F757E90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0E67-F02A-4B3F-8822-E4F41B510FD2}" type="datetimeFigureOut">
              <a:rPr lang="en-US" smtClean="0"/>
              <a:t>7/6/2020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5DAA-2BE4-4142-9A07-703F757E90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0E67-F02A-4B3F-8822-E4F41B510FD2}" type="datetimeFigureOut">
              <a:rPr lang="en-US" smtClean="0"/>
              <a:t>7/6/2020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5DAA-2BE4-4142-9A07-703F757E90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0E67-F02A-4B3F-8822-E4F41B510FD2}" type="datetimeFigureOut">
              <a:rPr lang="en-US" smtClean="0"/>
              <a:t>7/6/2020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5DAA-2BE4-4142-9A07-703F757E90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0E67-F02A-4B3F-8822-E4F41B510FD2}" type="datetimeFigureOut">
              <a:rPr lang="en-US" smtClean="0"/>
              <a:t>7/6/2020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5DAA-2BE4-4142-9A07-703F757E90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0E67-F02A-4B3F-8822-E4F41B510FD2}" type="datetimeFigureOut">
              <a:rPr lang="en-US" smtClean="0"/>
              <a:t>7/6/2020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5DAA-2BE4-4142-9A07-703F757E90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0E67-F02A-4B3F-8822-E4F41B510FD2}" type="datetimeFigureOut">
              <a:rPr lang="en-US" smtClean="0"/>
              <a:t>7/6/2020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15DAA-2BE4-4142-9A07-703F757E909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en-GB" dirty="0" smtClean="0"/>
              <a:t>Feature-Based Detection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071678"/>
            <a:ext cx="7786742" cy="3714776"/>
          </a:xfrm>
        </p:spPr>
        <p:txBody>
          <a:bodyPr>
            <a:normAutofit/>
          </a:bodyPr>
          <a:lstStyle/>
          <a:p>
            <a:pPr algn="l"/>
            <a:r>
              <a:rPr lang="en-GB" sz="2400" dirty="0" smtClean="0">
                <a:solidFill>
                  <a:schemeClr val="tx1"/>
                </a:solidFill>
              </a:rPr>
              <a:t>An “Expert System”: Attempts to create artificial intelligence by mimicking the knowledge of a human expert:</a:t>
            </a:r>
          </a:p>
          <a:p>
            <a:pPr algn="l"/>
            <a:endParaRPr lang="en-GB" sz="2400" dirty="0" smtClean="0">
              <a:solidFill>
                <a:schemeClr val="tx1"/>
              </a:solidFill>
            </a:endParaRPr>
          </a:p>
          <a:p>
            <a:pPr marL="971550" lvl="1" indent="-514350" algn="l">
              <a:buAutoNum type="arabicParenR"/>
            </a:pPr>
            <a:r>
              <a:rPr lang="en-GB" sz="2400" dirty="0" smtClean="0">
                <a:solidFill>
                  <a:schemeClr val="tx1"/>
                </a:solidFill>
              </a:rPr>
              <a:t>Identify key aspects of the problem (“body of knowledge”)</a:t>
            </a:r>
          </a:p>
          <a:p>
            <a:pPr marL="971550" lvl="1" indent="-514350" algn="l">
              <a:buAutoNum type="arabicParenR"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971550" lvl="1" indent="-514350" algn="l">
              <a:buAutoNum type="arabicParenR"/>
            </a:pPr>
            <a:r>
              <a:rPr lang="en-GB" sz="2400" dirty="0" smtClean="0">
                <a:solidFill>
                  <a:schemeClr val="tx1"/>
                </a:solidFill>
              </a:rPr>
              <a:t>Know how to weight those aspects to reach a decision (“inference”)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928694"/>
          </a:xfrm>
        </p:spPr>
        <p:txBody>
          <a:bodyPr/>
          <a:lstStyle/>
          <a:p>
            <a:r>
              <a:rPr lang="en-GB" dirty="0" smtClean="0"/>
              <a:t>Digit Identification: Features (1)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214422"/>
            <a:ext cx="8072494" cy="5643578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GB" sz="2400" dirty="0" smtClean="0">
                <a:solidFill>
                  <a:schemeClr val="tx1"/>
                </a:solidFill>
              </a:rPr>
              <a:t>What features can we identify that distinguish different digits?</a:t>
            </a:r>
          </a:p>
          <a:p>
            <a:pPr marL="514350" indent="-514350" algn="l"/>
            <a:endParaRPr lang="en-GB" sz="24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arenR"/>
            </a:pPr>
            <a:r>
              <a:rPr lang="en-GB" sz="2400" dirty="0" smtClean="0">
                <a:solidFill>
                  <a:schemeClr val="tx1"/>
                </a:solidFill>
              </a:rPr>
              <a:t>Closed loops, and their location: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One, at the top: 9 (or 4?); 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One at the bottom: 6 (or </a:t>
            </a:r>
            <a:r>
              <a:rPr lang="en-GB" sz="3600" dirty="0" smtClean="0">
                <a:solidFill>
                  <a:schemeClr val="tx1"/>
                </a:solidFill>
                <a:latin typeface="Blackadder ITC" pitchFamily="82" charset="0"/>
              </a:rPr>
              <a:t>2</a:t>
            </a:r>
            <a:r>
              <a:rPr lang="en-GB" sz="2400" dirty="0" smtClean="0">
                <a:solidFill>
                  <a:schemeClr val="tx1"/>
                </a:solidFill>
              </a:rPr>
              <a:t>?); 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two vertically: 8</a:t>
            </a:r>
          </a:p>
          <a:p>
            <a:pPr marL="971550" lvl="1" indent="-514350" algn="l">
              <a:buFont typeface="Arial" pitchFamily="34" charset="0"/>
              <a:buChar char="•"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arenR"/>
            </a:pPr>
            <a:r>
              <a:rPr lang="en-GB" sz="2400" dirty="0" smtClean="0">
                <a:solidFill>
                  <a:schemeClr val="tx1"/>
                </a:solidFill>
              </a:rPr>
              <a:t>Open loops (“cups” or “umbrellas”)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Open at the top: upper: </a:t>
            </a:r>
            <a:r>
              <a:rPr lang="en-GB" sz="2400" dirty="0" smtClean="0">
                <a:solidFill>
                  <a:schemeClr val="tx1"/>
                </a:solidFill>
                <a:latin typeface="Forte" pitchFamily="66" charset="0"/>
              </a:rPr>
              <a:t>4</a:t>
            </a:r>
            <a:r>
              <a:rPr lang="en-GB" sz="2400" dirty="0" smtClean="0">
                <a:solidFill>
                  <a:schemeClr val="tx1"/>
                </a:solidFill>
              </a:rPr>
              <a:t>; lower: 5 (and 3? 6?)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Open at the bottom:  2, 3 (and 5, 7? 1?)</a:t>
            </a:r>
          </a:p>
          <a:p>
            <a:pPr marL="971550" lvl="1" indent="-514350" algn="l"/>
            <a:endParaRPr lang="en-GB" sz="2400" dirty="0" smtClean="0">
              <a:solidFill>
                <a:schemeClr val="tx1"/>
              </a:solidFill>
            </a:endParaRPr>
          </a:p>
          <a:p>
            <a:pPr marL="514350" indent="-514350" algn="l"/>
            <a:r>
              <a:rPr lang="en-GB" sz="2400" dirty="0" smtClean="0">
                <a:solidFill>
                  <a:schemeClr val="tx1"/>
                </a:solidFill>
              </a:rPr>
              <a:t>3) </a:t>
            </a:r>
            <a:r>
              <a:rPr lang="en-GB" sz="2400" smtClean="0">
                <a:solidFill>
                  <a:schemeClr val="tx1"/>
                </a:solidFill>
              </a:rPr>
              <a:t>Sideways curves, top </a:t>
            </a:r>
            <a:r>
              <a:rPr lang="en-GB" sz="2400" dirty="0" smtClean="0">
                <a:solidFill>
                  <a:schemeClr val="tx1"/>
                </a:solidFill>
              </a:rPr>
              <a:t>or bottom: 2 and 3; 3 and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928694"/>
          </a:xfrm>
        </p:spPr>
        <p:txBody>
          <a:bodyPr/>
          <a:lstStyle/>
          <a:p>
            <a:r>
              <a:rPr lang="en-GB" dirty="0" smtClean="0"/>
              <a:t>Digit Identification: Features (2)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357298"/>
            <a:ext cx="8072494" cy="4572032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GB" sz="2400" dirty="0" smtClean="0">
                <a:solidFill>
                  <a:schemeClr val="tx1"/>
                </a:solidFill>
              </a:rPr>
              <a:t>What features can we identify that distinguish different digits?</a:t>
            </a:r>
          </a:p>
          <a:p>
            <a:pPr marL="514350" indent="-514350" algn="l"/>
            <a:endParaRPr lang="en-GB" sz="24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arenR"/>
            </a:pPr>
            <a:r>
              <a:rPr lang="en-GB" sz="2400" dirty="0" smtClean="0">
                <a:solidFill>
                  <a:schemeClr val="tx1"/>
                </a:solidFill>
              </a:rPr>
              <a:t>Location,” thickness”,  and length of lines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Agency FB" pitchFamily="34" charset="0"/>
              </a:rPr>
              <a:t>1</a:t>
            </a:r>
            <a:r>
              <a:rPr lang="en-GB" sz="2000" dirty="0" smtClean="0">
                <a:solidFill>
                  <a:schemeClr val="tx1"/>
                </a:solidFill>
              </a:rPr>
              <a:t> is thin all the way down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7 is “thick” at the top, and thin in middle and bottom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Forte" pitchFamily="66" charset="0"/>
              </a:rPr>
              <a:t>4</a:t>
            </a:r>
            <a:r>
              <a:rPr lang="en-GB" sz="2000" dirty="0" smtClean="0">
                <a:solidFill>
                  <a:schemeClr val="tx1"/>
                </a:solidFill>
              </a:rPr>
              <a:t> is “thick” in the middle</a:t>
            </a:r>
          </a:p>
          <a:p>
            <a:pPr marL="514350" indent="-514350" algn="l">
              <a:buAutoNum type="arabicParenR"/>
            </a:pPr>
            <a:endParaRPr lang="en-GB" sz="24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arenR"/>
            </a:pPr>
            <a:r>
              <a:rPr lang="en-GB" sz="2400" dirty="0" smtClean="0">
                <a:solidFill>
                  <a:schemeClr val="tx1"/>
                </a:solidFill>
              </a:rPr>
              <a:t>Number and distribution of “horizontal” lines: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2, 3 and 5 (and 9?) have 2-3 for left and middle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6 has 2 - 3 middle - right</a:t>
            </a:r>
          </a:p>
          <a:p>
            <a:pPr marL="514350" indent="-514350" algn="l">
              <a:buAutoNum type="arabicParenR"/>
            </a:pPr>
            <a:endParaRPr lang="en-GB" sz="2400" dirty="0">
              <a:solidFill>
                <a:schemeClr val="tx1"/>
              </a:solidFill>
            </a:endParaRPr>
          </a:p>
          <a:p>
            <a:pPr marL="514350" indent="-514350" algn="l">
              <a:buAutoNum type="arabicParenR"/>
            </a:pPr>
            <a:r>
              <a:rPr lang="en-GB" sz="2400" dirty="0" smtClean="0">
                <a:solidFill>
                  <a:schemeClr val="tx1"/>
                </a:solidFill>
              </a:rPr>
              <a:t>Width of characters? Good(</a:t>
            </a:r>
            <a:r>
              <a:rPr lang="en-GB" sz="2400" dirty="0" err="1" smtClean="0">
                <a:solidFill>
                  <a:schemeClr val="tx1"/>
                </a:solidFill>
              </a:rPr>
              <a:t>ish</a:t>
            </a:r>
            <a:r>
              <a:rPr lang="en-GB" sz="2400" dirty="0" smtClean="0">
                <a:solidFill>
                  <a:schemeClr val="tx1"/>
                </a:solidFill>
              </a:rPr>
              <a:t>) for </a:t>
            </a:r>
            <a:r>
              <a:rPr lang="en-GB" sz="2400" dirty="0" smtClean="0">
                <a:solidFill>
                  <a:schemeClr val="tx1"/>
                </a:solidFill>
                <a:latin typeface="Agency FB" pitchFamily="34" charset="0"/>
              </a:rPr>
              <a:t>1</a:t>
            </a:r>
            <a:r>
              <a:rPr lang="en-GB" sz="2400" dirty="0" smtClean="0">
                <a:solidFill>
                  <a:schemeClr val="tx1"/>
                </a:solidFill>
              </a:rPr>
              <a:t>, but not much else.</a:t>
            </a:r>
          </a:p>
          <a:p>
            <a:pPr marL="514350" indent="-514350" algn="l">
              <a:buAutoNum type="arabicParenR"/>
            </a:pP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928694"/>
          </a:xfrm>
        </p:spPr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357298"/>
            <a:ext cx="8072494" cy="2786082"/>
          </a:xfrm>
        </p:spPr>
        <p:txBody>
          <a:bodyPr>
            <a:noAutofit/>
          </a:bodyPr>
          <a:lstStyle/>
          <a:p>
            <a:pPr algn="l"/>
            <a:r>
              <a:rPr lang="en-GB" sz="2400" dirty="0" smtClean="0">
                <a:solidFill>
                  <a:schemeClr val="tx1"/>
                </a:solidFill>
              </a:rPr>
              <a:t>Handwritten numbers are incredibly variable, and often “poorly” drawn:</a:t>
            </a:r>
          </a:p>
          <a:p>
            <a:pPr marL="514350" indent="-514350" algn="l"/>
            <a:endParaRPr lang="en-GB" sz="2400" dirty="0" smtClean="0">
              <a:solidFill>
                <a:schemeClr val="tx1"/>
              </a:solidFill>
            </a:endParaRP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Loops don’t close (or do!)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Digits often written “slanted”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Curves often reduced to lines, or vice versa</a:t>
            </a:r>
          </a:p>
          <a:p>
            <a:pPr marL="971550" lvl="1" indent="-514350" algn="l">
              <a:buFont typeface="Arial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52950"/>
            <a:ext cx="23526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4524375"/>
            <a:ext cx="24098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4819650"/>
            <a:ext cx="24288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62750" y="4543425"/>
            <a:ext cx="23812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290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Feature-Based Detection</vt:lpstr>
      <vt:lpstr>Digit Identification: Features (1)</vt:lpstr>
      <vt:lpstr>Digit Identification: Features (2)</vt:lpstr>
      <vt:lpstr>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Feature-Based Detection</dc:title>
  <dc:creator>David Marples</dc:creator>
  <cp:lastModifiedBy>David Marples</cp:lastModifiedBy>
  <cp:revision>9</cp:revision>
  <dcterms:created xsi:type="dcterms:W3CDTF">2020-07-06T09:00:37Z</dcterms:created>
  <dcterms:modified xsi:type="dcterms:W3CDTF">2020-07-07T21:55:16Z</dcterms:modified>
</cp:coreProperties>
</file>