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Oswald" panose="00000500000000000000" pitchFamily="2" charset="0"/>
      <p:regular r:id="rId18"/>
      <p:bold r:id="rId19"/>
    </p:embeddedFont>
    <p:embeddedFont>
      <p:font typeface="Playfair Display" panose="00000500000000000000" pitchFamily="2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2" y="1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b169fdc2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b169fdc2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b1520c163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b1520c163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b1520c163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b1520c163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b1520c163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b1520c163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b1520c163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b1520c163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b1520c163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b1520c163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l’ \* si riferisce al fatto che sono state eliminate dalla lista di stopword quelle riferite alle negazioni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b1520c163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b1520c163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b1520c163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b1520c163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b1520c163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b1520c163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b1520c163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b1520c163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Sentiment Analysis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Emotion Detection Challenge on Twitter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Team</a:t>
            </a:r>
            <a:endParaRPr/>
          </a:p>
        </p:txBody>
      </p:sp>
      <p:cxnSp>
        <p:nvCxnSpPr>
          <p:cNvPr id="138" name="Google Shape;138;p22"/>
          <p:cNvCxnSpPr/>
          <p:nvPr/>
        </p:nvCxnSpPr>
        <p:spPr>
          <a:xfrm rot="10800000">
            <a:off x="4546038" y="1421600"/>
            <a:ext cx="8700" cy="2967900"/>
          </a:xfrm>
          <a:prstGeom prst="straightConnector1">
            <a:avLst/>
          </a:prstGeom>
          <a:noFill/>
          <a:ln w="19050" cap="flat" cmpd="sng">
            <a:solidFill>
              <a:srgbClr val="01AFD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218" y="1463875"/>
            <a:ext cx="2128001" cy="222860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1705718" y="4022189"/>
            <a:ext cx="2175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b="1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Rosaria Leone</a:t>
            </a:r>
            <a:endParaRPr sz="1800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8262" y="1490687"/>
            <a:ext cx="2175000" cy="217497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5540080" y="4022189"/>
            <a:ext cx="2175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b="1">
                <a:latin typeface="Playfair Display"/>
                <a:ea typeface="Playfair Display"/>
                <a:cs typeface="Playfair Display"/>
                <a:sym typeface="Playfair Display"/>
              </a:rPr>
              <a:t>Giuseppe Genito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Ringraziamenti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204" y="850395"/>
            <a:ext cx="3736651" cy="257205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816425" y="1674725"/>
            <a:ext cx="517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AEACFB9-218F-4DB9-5048-57D61F56F288}"/>
              </a:ext>
            </a:extLst>
          </p:cNvPr>
          <p:cNvSpPr txBox="1"/>
          <p:nvPr/>
        </p:nvSpPr>
        <p:spPr>
          <a:xfrm>
            <a:off x="3532909" y="3757691"/>
            <a:ext cx="2078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Aldo Razzino</a:t>
            </a:r>
          </a:p>
          <a:p>
            <a:r>
              <a:rPr lang="it-IT" dirty="0"/>
              <a:t>(Open data playground)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28D26DC-8932-C6B5-556D-57BBCC0E1D5C}"/>
              </a:ext>
            </a:extLst>
          </p:cNvPr>
          <p:cNvSpPr txBox="1"/>
          <p:nvPr/>
        </p:nvSpPr>
        <p:spPr>
          <a:xfrm>
            <a:off x="6363855" y="3268564"/>
            <a:ext cx="2078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Verdiana Lombardo (Wehunt)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4060484-408A-E509-65FE-5B3E9983BDD9}"/>
              </a:ext>
            </a:extLst>
          </p:cNvPr>
          <p:cNvSpPr txBox="1"/>
          <p:nvPr/>
        </p:nvSpPr>
        <p:spPr>
          <a:xfrm>
            <a:off x="816425" y="3234471"/>
            <a:ext cx="2078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Abboud Hayek</a:t>
            </a:r>
          </a:p>
          <a:p>
            <a:r>
              <a:rPr lang="it-IT" dirty="0"/>
              <a:t>(Company Fourth Age)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20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Relazione tra parole e sentimenti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850" y="900975"/>
            <a:ext cx="4260301" cy="1243979"/>
          </a:xfrm>
          <a:prstGeom prst="rect">
            <a:avLst/>
          </a:prstGeom>
          <a:noFill/>
          <a:ln w="19050" cap="flat" cmpd="sng">
            <a:solidFill>
              <a:srgbClr val="01AFD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200" y="2443875"/>
            <a:ext cx="3545800" cy="1012850"/>
          </a:xfrm>
          <a:prstGeom prst="rect">
            <a:avLst/>
          </a:prstGeom>
          <a:noFill/>
          <a:ln w="19050" cap="flat" cmpd="sng">
            <a:solidFill>
              <a:srgbClr val="01AFD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3000" y="2443938"/>
            <a:ext cx="3545800" cy="1012850"/>
          </a:xfrm>
          <a:prstGeom prst="rect">
            <a:avLst/>
          </a:prstGeom>
          <a:noFill/>
          <a:ln w="19050" cap="flat" cmpd="sng">
            <a:solidFill>
              <a:srgbClr val="01AFD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200" y="3755650"/>
            <a:ext cx="3545800" cy="1012850"/>
          </a:xfrm>
          <a:prstGeom prst="rect">
            <a:avLst/>
          </a:prstGeom>
          <a:noFill/>
          <a:ln w="19050" cap="flat" cmpd="sng">
            <a:solidFill>
              <a:srgbClr val="01AFD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53000" y="3728850"/>
            <a:ext cx="3545800" cy="1039650"/>
          </a:xfrm>
          <a:prstGeom prst="rect">
            <a:avLst/>
          </a:prstGeom>
          <a:noFill/>
          <a:ln w="19050" cap="flat" cmpd="sng">
            <a:solidFill>
              <a:srgbClr val="01AFD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645075" y="2787600"/>
            <a:ext cx="3545700" cy="1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Playfair Display"/>
                <a:ea typeface="Playfair Display"/>
                <a:cs typeface="Playfair Display"/>
                <a:sym typeface="Playfair Display"/>
              </a:rPr>
              <a:t>😊</a:t>
            </a:r>
            <a:r>
              <a:rPr lang="it" sz="1100"/>
              <a:t>Ottimismo</a:t>
            </a:r>
            <a:endParaRPr sz="1100"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4953075" y="2787600"/>
            <a:ext cx="3545700" cy="1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Playfair Display"/>
                <a:ea typeface="Playfair Display"/>
                <a:cs typeface="Playfair Display"/>
                <a:sym typeface="Playfair Display"/>
              </a:rPr>
              <a:t>😡</a:t>
            </a:r>
            <a:r>
              <a:rPr lang="it" sz="1100"/>
              <a:t>Rabbia</a:t>
            </a:r>
            <a:endParaRPr sz="1100"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45075" y="4083000"/>
            <a:ext cx="3545700" cy="1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Playfair Display"/>
                <a:ea typeface="Playfair Display"/>
                <a:cs typeface="Playfair Display"/>
                <a:sym typeface="Playfair Display"/>
              </a:rPr>
              <a:t>😃</a:t>
            </a:r>
            <a:r>
              <a:rPr lang="it" sz="1100"/>
              <a:t>Gioia</a:t>
            </a:r>
            <a:endParaRPr sz="1100"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988475" y="4083000"/>
            <a:ext cx="3545700" cy="1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Playfair Display"/>
                <a:ea typeface="Playfair Display"/>
                <a:cs typeface="Playfair Display"/>
                <a:sym typeface="Playfair Display"/>
              </a:rPr>
              <a:t>😢</a:t>
            </a:r>
            <a:r>
              <a:rPr lang="it" sz="1100"/>
              <a:t>Tristezza</a:t>
            </a:r>
            <a:endParaRPr sz="1100"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083475" y="958800"/>
            <a:ext cx="3545700" cy="1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Playfair Display"/>
                <a:ea typeface="Playfair Display"/>
                <a:cs typeface="Playfair Display"/>
                <a:sym typeface="Playfair Display"/>
              </a:rPr>
              <a:t>😡😃😊😢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305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 sbilanciate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550" y="2159575"/>
            <a:ext cx="6394127" cy="1848299"/>
          </a:xfrm>
          <a:prstGeom prst="rect">
            <a:avLst/>
          </a:prstGeom>
          <a:noFill/>
          <a:ln w="19050" cap="flat" cmpd="sng">
            <a:solidFill>
              <a:srgbClr val="01AFD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075" y="1643475"/>
            <a:ext cx="1320225" cy="1025525"/>
          </a:xfrm>
          <a:prstGeom prst="rect">
            <a:avLst/>
          </a:prstGeom>
          <a:noFill/>
          <a:ln w="19050" cap="flat" cmpd="sng">
            <a:solidFill>
              <a:srgbClr val="01AFD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2" name="Google Shape;82;p15"/>
          <p:cNvSpPr txBox="1"/>
          <p:nvPr/>
        </p:nvSpPr>
        <p:spPr>
          <a:xfrm>
            <a:off x="753550" y="3384825"/>
            <a:ext cx="199800" cy="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11700" y="4314800"/>
            <a:ext cx="754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it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😠 </a:t>
            </a:r>
            <a:r>
              <a:rPr lang="it" sz="1200" b="1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Anger</a:t>
            </a:r>
            <a:r>
              <a:rPr lang="it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(class 0) /😂 </a:t>
            </a:r>
            <a:r>
              <a:rPr lang="it" sz="1200" b="1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Joy</a:t>
            </a:r>
            <a:r>
              <a:rPr lang="it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(class 1) /😀 </a:t>
            </a:r>
            <a:r>
              <a:rPr lang="it" sz="1200" b="1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Optimism</a:t>
            </a:r>
            <a:r>
              <a:rPr lang="it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(class 2) /😞 </a:t>
            </a:r>
            <a:r>
              <a:rPr lang="it" sz="1200" b="1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Sadness</a:t>
            </a:r>
            <a:r>
              <a:rPr lang="it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(class 3)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Diamo un occhio al testo in input!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311700" y="1358600"/>
            <a:ext cx="60483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AutoNum type="arabicParenR"/>
            </a:pPr>
            <a:r>
              <a:rPr lang="it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“Worry is a down payment on a problem you may never have'.  Joyce Meyer.  #motivation #leadership #worry 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AutoNum type="arabicParenR"/>
            </a:pPr>
            <a:r>
              <a:rPr lang="it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My roommate: it's okay that we can't spell because we have autocorrect. #terrible #firstworldprobs 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AutoNum type="arabicParenR"/>
            </a:pPr>
            <a:r>
              <a:rPr lang="it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 but that's so cute. Atsu was probably shy about photos before but cherry helped her out uwu 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5900" y="2425400"/>
            <a:ext cx="2678100" cy="26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141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processing 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333900" y="943000"/>
            <a:ext cx="6971100" cy="461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AutoNum type="arabicParenR"/>
            </a:pPr>
            <a:r>
              <a:rPr lang="it" sz="1800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Rimozione Stopwords (elementi come the, in, a, or)</a:t>
            </a:r>
            <a:endParaRPr sz="1800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43888" y="1404700"/>
            <a:ext cx="5752800" cy="1985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2) 	Elaborazione: 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22860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layfair Display"/>
              <a:buAutoNum type="alphaLcParenR"/>
            </a:pPr>
            <a:r>
              <a:rPr lang="it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Rimossi URL</a:t>
            </a:r>
            <a:endParaRPr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22860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layfair Display"/>
              <a:buAutoNum type="alphaLcParenR"/>
            </a:pPr>
            <a:r>
              <a:rPr lang="it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Rimossi Link</a:t>
            </a:r>
            <a:endParaRPr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22860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layfair Display"/>
              <a:buAutoNum type="alphaLcParenR"/>
            </a:pPr>
            <a:r>
              <a:rPr lang="it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Normalizzazione Unicode</a:t>
            </a:r>
            <a:endParaRPr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22860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layfair Display"/>
              <a:buAutoNum type="alphaLcParenR"/>
            </a:pPr>
            <a:r>
              <a:rPr lang="it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Rimossa punteggiatura</a:t>
            </a:r>
            <a:endParaRPr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22860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layfair Display"/>
              <a:buAutoNum type="alphaLcParenR"/>
            </a:pPr>
            <a:r>
              <a:rPr lang="it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Emoji in testo</a:t>
            </a:r>
            <a:endParaRPr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22860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layfair Display"/>
              <a:buAutoNum type="alphaLcParenR"/>
            </a:pPr>
            <a:r>
              <a:rPr lang="it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Slang </a:t>
            </a:r>
            <a:endParaRPr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22860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layfair Display"/>
              <a:buAutoNum type="alphaLcParenR"/>
            </a:pPr>
            <a:r>
              <a:rPr lang="it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Negazioni gestite con _NEG a fine parola</a:t>
            </a:r>
            <a:endParaRPr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22860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layfair Display"/>
              <a:buAutoNum type="alphaLcParenR"/>
            </a:pPr>
            <a:r>
              <a:rPr lang="it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Testo in minuscolo</a:t>
            </a:r>
            <a:endParaRPr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22860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layfair Display"/>
              <a:buAutoNum type="alphaLcParenR"/>
            </a:pPr>
            <a:r>
              <a:rPr lang="it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Mensioni sostituite con &lt;USER&gt;</a:t>
            </a:r>
            <a:endParaRPr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26502" y="3342560"/>
            <a:ext cx="6971100" cy="461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3) 	Lemmatizzazione (riduzione delle parole alla radice)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29090" y="3804569"/>
            <a:ext cx="7641891" cy="461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4)	Data Augmentation (genera nuovo testo attraverso sinonimi)</a:t>
            </a:r>
            <a:endParaRPr sz="1800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326502" y="4341272"/>
            <a:ext cx="8161716" cy="461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5)	Tokenizzazione (</a:t>
            </a:r>
            <a:r>
              <a:rPr lang="it" sz="1800" u="sng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TFIDF</a:t>
            </a:r>
            <a:r>
              <a:rPr lang="it" sz="1800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/Word2Vec/ Pre-trained DistilBERT)</a:t>
            </a:r>
            <a:endParaRPr sz="1800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7050" y="465160"/>
            <a:ext cx="2916950" cy="291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it"/>
              <a:t>Wisdom of the Crowd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t="2799"/>
          <a:stretch/>
        </p:blipFill>
        <p:spPr>
          <a:xfrm>
            <a:off x="2645863" y="1017725"/>
            <a:ext cx="5657074" cy="223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063" y="2692925"/>
            <a:ext cx="3542077" cy="2360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20756">
            <a:off x="2289330" y="2200705"/>
            <a:ext cx="681117" cy="681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3350" y="2633000"/>
            <a:ext cx="2480650" cy="24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11700" y="185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Modelli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227550" y="1026725"/>
            <a:ext cx="43446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Testati singolarmente e in combo: 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AutoNum type="arabicParenR"/>
            </a:pPr>
            <a:r>
              <a:rPr lang="it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Logistic Regression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AutoNum type="arabicParenR"/>
            </a:pPr>
            <a:r>
              <a:rPr lang="it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Multinomial Naive Bayes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AutoNum type="arabicParenR"/>
            </a:pPr>
            <a:r>
              <a:rPr lang="it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XGBClassifier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AutoNum type="arabicParenR"/>
            </a:pPr>
            <a:r>
              <a:rPr lang="it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Random Forest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AutoNum type="arabicParenR"/>
            </a:pPr>
            <a:r>
              <a:rPr lang="it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Support Vector Machine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AutoNum type="arabicParenR"/>
            </a:pPr>
            <a:r>
              <a:rPr lang="it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Multi layer Perceptron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AutoNum type="arabicParenR"/>
            </a:pPr>
            <a:r>
              <a:rPr lang="it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LightGBM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AutoNum type="arabicParenR"/>
            </a:pPr>
            <a:r>
              <a:rPr lang="it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ADABoost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AutoNum type="arabicParenR"/>
            </a:pPr>
            <a:r>
              <a:rPr lang="it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Passive Aggressive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AutoNum type="arabicParenR"/>
            </a:pPr>
            <a:r>
              <a:rPr lang="it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Extra Tree Classify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201" y="1062850"/>
            <a:ext cx="5024399" cy="334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Grid Search per fine tuning 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392500" y="114967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Testata ma abolita, performance peggiori dello standard per Regressione logistica, Random Forest e XGB, con un tempo computazionale molto maggiore!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375" y="2020525"/>
            <a:ext cx="2953250" cy="29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Voting classifiers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5367700" y="1527075"/>
            <a:ext cx="3615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Aggregando le predizioni dei vari classificatori e predicendo la classe che è stata predetta più volte attraverso la moda.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72900" cy="3329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3750" y="2953250"/>
            <a:ext cx="2190250" cy="21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Office PowerPoint</Application>
  <PresentationFormat>Presentazione su schermo (16:9)</PresentationFormat>
  <Paragraphs>58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Playfair Display</vt:lpstr>
      <vt:lpstr>Montserrat</vt:lpstr>
      <vt:lpstr>Arial</vt:lpstr>
      <vt:lpstr>Oswald</vt:lpstr>
      <vt:lpstr>Roboto</vt:lpstr>
      <vt:lpstr>Pop</vt:lpstr>
      <vt:lpstr>Sentiment Analysis</vt:lpstr>
      <vt:lpstr>Relazione tra parole e sentimenti</vt:lpstr>
      <vt:lpstr>Classi sbilanciate</vt:lpstr>
      <vt:lpstr>Diamo un occhio al testo in input!</vt:lpstr>
      <vt:lpstr>Data processing </vt:lpstr>
      <vt:lpstr>Wisdom of the Crowd  </vt:lpstr>
      <vt:lpstr>Modelli</vt:lpstr>
      <vt:lpstr>Grid Search per fine tuning </vt:lpstr>
      <vt:lpstr>Voting classifiers</vt:lpstr>
      <vt:lpstr>Team</vt:lpstr>
      <vt:lpstr>Ringraziamenti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GIUSEPPE GENITO</cp:lastModifiedBy>
  <cp:revision>1</cp:revision>
  <dcterms:modified xsi:type="dcterms:W3CDTF">2024-10-14T16:12:35Z</dcterms:modified>
</cp:coreProperties>
</file>