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12.xml" ContentType="application/vnd.openxmlformats-officedocument.presentationml.slide+xml"/>
  <Override PartName="/ppt/slides/slide50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59" r:id="rId6"/>
    <p:sldId id="288" r:id="rId7"/>
    <p:sldId id="260" r:id="rId8"/>
    <p:sldId id="261" r:id="rId9"/>
    <p:sldId id="262" r:id="rId10"/>
    <p:sldId id="263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64" r:id="rId20"/>
    <p:sldId id="265" r:id="rId21"/>
    <p:sldId id="266" r:id="rId22"/>
    <p:sldId id="297" r:id="rId23"/>
    <p:sldId id="298" r:id="rId24"/>
    <p:sldId id="299" r:id="rId25"/>
    <p:sldId id="268" r:id="rId26"/>
    <p:sldId id="269" r:id="rId27"/>
    <p:sldId id="270" r:id="rId28"/>
    <p:sldId id="271" r:id="rId29"/>
    <p:sldId id="272" r:id="rId30"/>
    <p:sldId id="273" r:id="rId31"/>
    <p:sldId id="300" r:id="rId32"/>
    <p:sldId id="301" r:id="rId33"/>
    <p:sldId id="274" r:id="rId34"/>
    <p:sldId id="275" r:id="rId35"/>
    <p:sldId id="277" r:id="rId36"/>
    <p:sldId id="281" r:id="rId37"/>
    <p:sldId id="282" r:id="rId38"/>
    <p:sldId id="303" r:id="rId39"/>
    <p:sldId id="306" r:id="rId40"/>
    <p:sldId id="307" r:id="rId41"/>
    <p:sldId id="308" r:id="rId42"/>
    <p:sldId id="283" r:id="rId43"/>
    <p:sldId id="309" r:id="rId44"/>
    <p:sldId id="313" r:id="rId45"/>
    <p:sldId id="310" r:id="rId46"/>
    <p:sldId id="311" r:id="rId47"/>
    <p:sldId id="312" r:id="rId48"/>
    <p:sldId id="314" r:id="rId49"/>
    <p:sldId id="315" r:id="rId50"/>
    <p:sldId id="285" r:id="rId51"/>
    <p:sldId id="286" r:id="rId52"/>
    <p:sldId id="317" r:id="rId5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323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38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050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1369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55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999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44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40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273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9615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l-G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l-G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9A67E-0EE8-40B5-B574-3BE7EED0C1CA}" type="datetimeFigureOut">
              <a:rPr lang="el-GR" smtClean="0"/>
              <a:t>23/8/2022</a:t>
            </a:fld>
            <a:endParaRPr lang="el-G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5394D-27AB-406D-98DE-5CDE21B819B2}" type="slidenum">
              <a:rPr lang="el-GR" smtClean="0"/>
              <a:t>‹nº›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60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375757" y="2215515"/>
            <a:ext cx="9663545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b="1" dirty="0" smtClean="0"/>
              <a:t>LEGISLAÇÃO APLICADA À INTERNET</a:t>
            </a:r>
            <a:br>
              <a:rPr lang="pt-BR" sz="4800" b="1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LAI-01 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9469287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Celio Sormani Junior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Direito Constitucional</a:t>
            </a:r>
          </a:p>
          <a:p>
            <a:r>
              <a:rPr lang="pt-BR" dirty="0" smtClean="0"/>
              <a:t>Direito Administrativo</a:t>
            </a:r>
          </a:p>
          <a:p>
            <a:r>
              <a:rPr lang="pt-BR" dirty="0" smtClean="0"/>
              <a:t>Direito Tributário</a:t>
            </a:r>
          </a:p>
          <a:p>
            <a:r>
              <a:rPr lang="pt-BR" dirty="0" smtClean="0"/>
              <a:t>Direito Financeiro</a:t>
            </a:r>
          </a:p>
          <a:p>
            <a:r>
              <a:rPr lang="pt-BR" dirty="0" smtClean="0"/>
              <a:t>Direito Processual</a:t>
            </a:r>
          </a:p>
          <a:p>
            <a:r>
              <a:rPr lang="pt-BR" dirty="0" smtClean="0"/>
              <a:t>Direito Penal</a:t>
            </a:r>
          </a:p>
          <a:p>
            <a:r>
              <a:rPr lang="pt-BR" dirty="0" smtClean="0"/>
              <a:t>Direito Eleitoral</a:t>
            </a:r>
          </a:p>
          <a:p>
            <a:r>
              <a:rPr lang="pt-BR" dirty="0" smtClean="0"/>
              <a:t>Direito Militar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2481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Direito Constitucional:</a:t>
            </a:r>
          </a:p>
          <a:p>
            <a:endParaRPr lang="pt-BR" sz="4000" dirty="0" smtClean="0"/>
          </a:p>
          <a:p>
            <a:pPr marL="0" indent="0">
              <a:buNone/>
            </a:pPr>
            <a:r>
              <a:rPr lang="pt-B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uma área do direito que tem como objeto as normas que definem e constituem um Estado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. No Brasil, essas normas estão presentes na Constituição Federal Brasileira de 1988</a:t>
            </a:r>
            <a:r>
              <a:rPr lang="pt-BR" dirty="0"/>
              <a:t>.</a:t>
            </a:r>
            <a:endParaRPr lang="pt-B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413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 dirty="0" smtClean="0"/>
              <a:t>Direito Administrativo</a:t>
            </a:r>
          </a:p>
          <a:p>
            <a:pPr marL="0" indent="0">
              <a:buNone/>
            </a:pP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conjunto harmônico de princípios jurídicos que regem os órgãos, os agentes e as atividades públicas tendentes a realizar concreta, direta e imediatamente os fins desejados pelo Estado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”. Hely Lopes </a:t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ramo do direito público que disciplina a função administrativa e os órgãos que a exercem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”. Celso de Mello</a:t>
            </a:r>
            <a:endParaRPr lang="el-G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1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3301"/>
          </a:xfrm>
        </p:spPr>
        <p:txBody>
          <a:bodyPr>
            <a:normAutofit fontScale="92500" lnSpcReduction="20000"/>
          </a:bodyPr>
          <a:lstStyle/>
          <a:p>
            <a:r>
              <a:rPr lang="pt-BR" sz="4300" dirty="0" smtClean="0"/>
              <a:t>Direito Tributário</a:t>
            </a:r>
          </a:p>
          <a:p>
            <a:pPr marL="0" indent="0">
              <a:buNone/>
            </a:pPr>
            <a:endParaRPr lang="pt-BR" sz="3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o processo de retirada compulsória, pelo Estado, da parcela de riquezas de seus súditos, mediante a observância dos princípios reveladores do Estado de Direito. </a:t>
            </a:r>
            <a:r>
              <a:rPr lang="pt-BR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Kiyoshi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5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Harada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         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Disciplina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da relação entre Fisco e Contribuinte, resultante da imposição, arrecadação e fiscalização dos impostos, taxas e contribuições</a:t>
            </a:r>
            <a:r>
              <a:rPr lang="pt-BR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3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Ruy Barbosa Nogueira </a:t>
            </a:r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2781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Direito Financeiro</a:t>
            </a:r>
          </a:p>
          <a:p>
            <a:pPr marL="0" indent="0">
              <a:buNone/>
            </a:pPr>
            <a:endParaRPr lang="pt-BR" sz="4000" dirty="0" smtClean="0"/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direito financeiro tem por objeto uma parcela da atividade financeira do Estado, no caso o orçamento público, compreendendo receitas e despesas, e o controle interno e externo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destas.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Rodrigo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Kanayama</a:t>
            </a:r>
            <a:endParaRPr lang="el-G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Direito Processual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 dos ramos da ciência jurídica que se dedica ao estudo do </a:t>
            </a: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método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e das </a:t>
            </a:r>
            <a:r>
              <a:rPr lang="pt-BR" sz="3200" i="1" dirty="0">
                <a:latin typeface="Arial" panose="020B0604020202020204" pitchFamily="34" charset="0"/>
                <a:cs typeface="Arial" panose="020B0604020202020204" pitchFamily="34" charset="0"/>
              </a:rPr>
              <a:t>técnicas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 de pacificar conflitos de interesses, de garantir direitos materiais e situações jurídicas e de torná-los efetivos por parte do Estado. </a:t>
            </a:r>
            <a:endParaRPr lang="el-G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Penal</a:t>
            </a:r>
          </a:p>
          <a:p>
            <a:pPr marL="0" indent="0">
              <a:buNone/>
            </a:pP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 segmento do Direito Público que regula o poder punitivo do Estado. 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Ele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detém a competência de selecionar as condutas humanas que são consideradas indesejadas, possuidoras de certa gravidade e reprovação social, e capazes de colocar em risco a convivência em sociedade.</a:t>
            </a:r>
            <a:endParaRPr lang="el-G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93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Eleitoral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tem </a:t>
            </a:r>
            <a:r>
              <a:rPr lang="pt-BR" sz="3200" dirty="0"/>
              <a:t>como objeto de estudo os institutos, as normas e os procedimentos que regulam o exercício do direito ao sufrágio com a finalidade de concretizar a soberania popular, dar validade à ocupação de cargos políticos e legitimar o exercício do poder </a:t>
            </a:r>
            <a:r>
              <a:rPr lang="pt-BR" sz="3200" dirty="0" smtClean="0"/>
              <a:t>estatal.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9057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Interno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Militar</a:t>
            </a:r>
          </a:p>
          <a:p>
            <a:pPr marL="0" indent="0">
              <a:buNone/>
            </a:pPr>
            <a:endParaRPr lang="pt-BR" sz="3200" dirty="0" smtClean="0"/>
          </a:p>
          <a:p>
            <a:pPr marL="0" indent="0">
              <a:buNone/>
            </a:pPr>
            <a:r>
              <a:rPr lang="pt-BR" sz="3200" dirty="0" smtClean="0"/>
              <a:t>é </a:t>
            </a:r>
            <a:r>
              <a:rPr lang="pt-BR" sz="3200" dirty="0"/>
              <a:t>um ramo do </a:t>
            </a:r>
            <a:r>
              <a:rPr lang="pt-BR" sz="3200" b="1" dirty="0"/>
              <a:t>direito</a:t>
            </a:r>
            <a:r>
              <a:rPr lang="pt-BR" sz="3200" dirty="0"/>
              <a:t> que desperta o interesse das pessoas em razão de cuidar de uma categoria de funcionários públicos que são considerados como funcionários especiais, com direitos e prerrogativas que na sua maioria não são assegurados aos funcionários civis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19788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Externo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Internacional Público</a:t>
            </a:r>
          </a:p>
          <a:p>
            <a:endParaRPr lang="pt-BR" dirty="0"/>
          </a:p>
          <a:p>
            <a:pPr marL="0" lvl="0" indent="0">
              <a:buNone/>
            </a:pPr>
            <a:r>
              <a:rPr lang="el-GR" altLang="el-GR" dirty="0">
                <a:solidFill>
                  <a:srgbClr val="585969"/>
                </a:solidFill>
                <a:latin typeface="inherit"/>
              </a:rPr>
              <a:t>é a disciplina jurídica que regula as relações entre os Estados, Organizações Internacionais e indivíduos dentro da ordem mundial estabelecida. </a:t>
            </a:r>
            <a:endParaRPr lang="pt-BR" altLang="el-GR" dirty="0" smtClean="0">
              <a:solidFill>
                <a:srgbClr val="585969"/>
              </a:solidFill>
              <a:latin typeface="inherit"/>
            </a:endParaRPr>
          </a:p>
          <a:p>
            <a:pPr marL="0" lvl="0" indent="0">
              <a:buNone/>
            </a:pPr>
            <a:r>
              <a:rPr lang="el-GR" altLang="el-GR" dirty="0" smtClean="0">
                <a:solidFill>
                  <a:srgbClr val="585969"/>
                </a:solidFill>
                <a:latin typeface="inherit"/>
              </a:rPr>
              <a:t>A </a:t>
            </a:r>
            <a:r>
              <a:rPr lang="el-GR" altLang="el-GR" dirty="0">
                <a:solidFill>
                  <a:srgbClr val="585969"/>
                </a:solidFill>
                <a:latin typeface="inherit"/>
              </a:rPr>
              <a:t>elaboração das normas internacionais são através da diplomacia. Tais regras precisam ser ratificadas pelos Estados para terem validade jurídica interna.</a:t>
            </a:r>
            <a:r>
              <a:rPr kumimoji="0" lang="el-GR" altLang="el-G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l-GR" altLang="el-G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38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Conceito de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"O Direito é a norma das ações humanas na vida social, estabelecida por uma organização soberana e imposta coativamente à observância de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todos“ RUGGIERO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 MAROI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"aos olhos do homem comum o Direito é a lei e ordem, isto é, um conjunto de regras obrigatórias que garante a convivência social graças ao estabelecimento de limites à ação de cada um de seus membros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MIGUEL REALE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117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Privado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Civil</a:t>
            </a:r>
          </a:p>
          <a:p>
            <a:pPr lvl="0"/>
            <a:endParaRPr lang="pt-BR" altLang="el-GR" dirty="0" smtClean="0">
              <a:solidFill>
                <a:srgbClr val="585969"/>
              </a:solidFill>
              <a:latin typeface="inherit"/>
            </a:endParaRPr>
          </a:p>
          <a:p>
            <a:pPr marL="0" lvl="0" indent="0">
              <a:buNone/>
            </a:pPr>
            <a:r>
              <a:rPr lang="el-GR" altLang="el-GR" sz="3800" dirty="0" smtClean="0"/>
              <a:t>Direito </a:t>
            </a:r>
            <a:r>
              <a:rPr lang="el-GR" altLang="el-GR" sz="3800" dirty="0"/>
              <a:t>vem do latim </a:t>
            </a:r>
            <a:r>
              <a:rPr lang="el-GR" altLang="el-GR" sz="3800" i="1" dirty="0"/>
              <a:t>directum, </a:t>
            </a:r>
            <a:r>
              <a:rPr lang="el-GR" altLang="el-GR" sz="3800" dirty="0"/>
              <a:t>que significa em linha reta, aquilo ou aquele que segue uma regra. Civil origina da palavra latina </a:t>
            </a:r>
            <a:r>
              <a:rPr lang="el-GR" altLang="el-GR" sz="3800" i="1" dirty="0"/>
              <a:t>civilis </a:t>
            </a:r>
            <a:r>
              <a:rPr lang="el-GR" altLang="el-GR" sz="3800" dirty="0"/>
              <a:t>relativa a cidadão. Então, o </a:t>
            </a:r>
            <a:r>
              <a:rPr lang="el-GR" altLang="el-GR" sz="3800" b="1" dirty="0"/>
              <a:t>direito civil</a:t>
            </a:r>
            <a:r>
              <a:rPr lang="el-GR" altLang="el-GR" sz="3800" dirty="0"/>
              <a:t> é o direito do cidadão. É matéria abrangente e disciplina direitos e deveres das nossas relações, sejam com pessoas ou coisas.</a:t>
            </a:r>
            <a:r>
              <a:rPr kumimoji="0" lang="el-GR" altLang="el-GR" sz="38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94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6656" y="1825625"/>
            <a:ext cx="11100816" cy="4351338"/>
          </a:xfrm>
        </p:spPr>
        <p:txBody>
          <a:bodyPr>
            <a:noAutofit/>
          </a:bodyPr>
          <a:lstStyle/>
          <a:p>
            <a:r>
              <a:rPr lang="pt-BR" sz="4000" dirty="0"/>
              <a:t>Fonte do Direito </a:t>
            </a:r>
            <a:r>
              <a:rPr lang="pt-BR" sz="4000" dirty="0" smtClean="0"/>
              <a:t>é </a:t>
            </a:r>
            <a:r>
              <a:rPr lang="pt-BR" sz="4000" dirty="0"/>
              <a:t> </a:t>
            </a:r>
            <a:r>
              <a:rPr lang="pt-BR" sz="4000" b="1" dirty="0"/>
              <a:t>a origem do Direito, suas raízes históricas, de onde se cria (fonte material) e como se aplica (fonte formal), ou seja, o processo de produção das normas</a:t>
            </a:r>
            <a:r>
              <a:rPr lang="pt-BR" sz="4000" dirty="0"/>
              <a:t>. </a:t>
            </a:r>
            <a:endParaRPr lang="pt-BR" sz="4000" dirty="0" smtClean="0"/>
          </a:p>
          <a:p>
            <a:r>
              <a:rPr lang="pt-BR" sz="4000" dirty="0" smtClean="0"/>
              <a:t>São </a:t>
            </a:r>
            <a:r>
              <a:rPr lang="pt-BR" sz="4000" dirty="0"/>
              <a:t>fontes do direito: as leis, costumes, jurisprudência, doutrina, analogia, princípio geral do direito e equidade</a:t>
            </a:r>
            <a:endParaRPr lang="el-GR" sz="4000" dirty="0"/>
          </a:p>
        </p:txBody>
      </p:sp>
    </p:spTree>
    <p:extLst>
      <p:ext uri="{BB962C8B-B14F-4D97-AF65-F5344CB8AC3E}">
        <p14:creationId xmlns:p14="http://schemas.microsoft.com/office/powerpoint/2010/main" val="429054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Fontes Formais</a:t>
            </a:r>
          </a:p>
          <a:p>
            <a:endParaRPr lang="pt-BR" b="1" dirty="0" smtClean="0"/>
          </a:p>
          <a:p>
            <a:r>
              <a:rPr lang="pt-BR" sz="3600" b="1" dirty="0" smtClean="0"/>
              <a:t>Fontes </a:t>
            </a:r>
            <a:r>
              <a:rPr lang="pt-BR" sz="3600" b="1" dirty="0"/>
              <a:t>formais são</a:t>
            </a:r>
            <a:r>
              <a:rPr lang="pt-BR" sz="3600" dirty="0"/>
              <a:t> aquelas pela qual o </a:t>
            </a:r>
            <a:r>
              <a:rPr lang="pt-BR" sz="3600" b="1" dirty="0"/>
              <a:t>direito</a:t>
            </a:r>
            <a:r>
              <a:rPr lang="pt-BR" sz="3600" dirty="0"/>
              <a:t> se manifesta. </a:t>
            </a:r>
            <a:endParaRPr lang="pt-BR" sz="3600" dirty="0" smtClean="0"/>
          </a:p>
          <a:p>
            <a:r>
              <a:rPr lang="pt-BR" sz="3600" dirty="0" smtClean="0"/>
              <a:t>As</a:t>
            </a:r>
            <a:r>
              <a:rPr lang="pt-BR" sz="3600" dirty="0"/>
              <a:t> </a:t>
            </a:r>
            <a:r>
              <a:rPr lang="pt-BR" sz="3600" b="1" dirty="0"/>
              <a:t>fontes formais</a:t>
            </a:r>
            <a:r>
              <a:rPr lang="pt-BR" sz="3600" dirty="0"/>
              <a:t> </a:t>
            </a:r>
            <a:r>
              <a:rPr lang="pt-BR" sz="3600" dirty="0">
                <a:solidFill>
                  <a:schemeClr val="accent5"/>
                </a:solidFill>
              </a:rPr>
              <a:t>imediatas</a:t>
            </a:r>
            <a:r>
              <a:rPr lang="pt-BR" sz="3600" dirty="0"/>
              <a:t> </a:t>
            </a:r>
            <a:r>
              <a:rPr lang="pt-BR" sz="3600" b="1" dirty="0"/>
              <a:t>são</a:t>
            </a:r>
            <a:r>
              <a:rPr lang="pt-BR" sz="3600" dirty="0"/>
              <a:t> aqueles fatos que, por si só, </a:t>
            </a:r>
            <a:r>
              <a:rPr lang="pt-BR" sz="3600" b="1" dirty="0"/>
              <a:t>são</a:t>
            </a:r>
            <a:r>
              <a:rPr lang="pt-BR" sz="3600" dirty="0"/>
              <a:t> fatos geradores do </a:t>
            </a:r>
            <a:r>
              <a:rPr lang="pt-BR" sz="3600" b="1" dirty="0"/>
              <a:t>direito</a:t>
            </a:r>
            <a:r>
              <a:rPr lang="pt-BR" sz="3600" dirty="0"/>
              <a:t>, como por exemplo, as normas legais. </a:t>
            </a:r>
            <a:endParaRPr lang="pt-BR" sz="3600" dirty="0" smtClean="0"/>
          </a:p>
          <a:p>
            <a:r>
              <a:rPr lang="pt-BR" sz="3600" dirty="0" smtClean="0"/>
              <a:t>As</a:t>
            </a:r>
            <a:r>
              <a:rPr lang="pt-BR" sz="3600" dirty="0"/>
              <a:t> </a:t>
            </a:r>
            <a:r>
              <a:rPr lang="pt-BR" sz="3600" b="1" dirty="0"/>
              <a:t>fontes formais</a:t>
            </a:r>
            <a:r>
              <a:rPr lang="pt-BR" sz="3600" dirty="0"/>
              <a:t> </a:t>
            </a:r>
            <a:r>
              <a:rPr lang="pt-BR" sz="3600" dirty="0">
                <a:solidFill>
                  <a:schemeClr val="accent5"/>
                </a:solidFill>
              </a:rPr>
              <a:t>mediatas</a:t>
            </a:r>
            <a:r>
              <a:rPr lang="pt-BR" sz="3600" dirty="0"/>
              <a:t> </a:t>
            </a:r>
            <a:r>
              <a:rPr lang="pt-BR" sz="3600" b="1" dirty="0"/>
              <a:t>são</a:t>
            </a:r>
            <a:r>
              <a:rPr lang="pt-BR" sz="3600" dirty="0"/>
              <a:t> os costumes, os princípios gerais do </a:t>
            </a:r>
            <a:r>
              <a:rPr lang="pt-BR" sz="3600" b="1" dirty="0"/>
              <a:t>direito</a:t>
            </a:r>
            <a:r>
              <a:rPr lang="pt-BR" sz="3600" dirty="0"/>
              <a:t>, a jurisprudência e a doutrina.</a:t>
            </a:r>
            <a:endParaRPr lang="pt-BR" sz="3600" dirty="0" smtClean="0"/>
          </a:p>
        </p:txBody>
      </p:sp>
    </p:spTree>
    <p:extLst>
      <p:ext uri="{BB962C8B-B14F-4D97-AF65-F5344CB8AC3E}">
        <p14:creationId xmlns:p14="http://schemas.microsoft.com/office/powerpoint/2010/main" val="4188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Materiais</a:t>
            </a:r>
          </a:p>
          <a:p>
            <a:endParaRPr lang="pt-BR" dirty="0" smtClean="0"/>
          </a:p>
          <a:p>
            <a:r>
              <a:rPr lang="pt-BR" sz="3600" dirty="0" smtClean="0"/>
              <a:t>Fontes </a:t>
            </a:r>
            <a:r>
              <a:rPr lang="pt-BR" sz="3600" dirty="0"/>
              <a:t>materiais “</a:t>
            </a:r>
            <a:r>
              <a:rPr lang="pt-BR" sz="3600" b="1" dirty="0"/>
              <a:t>todas as autoridades, pessoas, grupos e situações que influenciam a criação do direito em determinada sociedade</a:t>
            </a:r>
            <a:r>
              <a:rPr lang="pt-BR" sz="3600" dirty="0" smtClean="0"/>
              <a:t>”, </a:t>
            </a:r>
            <a:r>
              <a:rPr lang="pt-BR" sz="3600" dirty="0" err="1"/>
              <a:t>Dimitri</a:t>
            </a:r>
            <a:r>
              <a:rPr lang="pt-BR" sz="3600" dirty="0"/>
              <a:t> </a:t>
            </a:r>
            <a:r>
              <a:rPr lang="pt-BR" sz="3600" dirty="0" err="1" smtClean="0"/>
              <a:t>Dimoulis</a:t>
            </a:r>
            <a:r>
              <a:rPr lang="pt-BR" sz="3600" dirty="0" smtClean="0"/>
              <a:t>. </a:t>
            </a:r>
          </a:p>
          <a:p>
            <a:r>
              <a:rPr lang="pt-BR" sz="3600" dirty="0" smtClean="0"/>
              <a:t>Corresponde </a:t>
            </a:r>
            <a:r>
              <a:rPr lang="pt-BR" sz="3600" dirty="0"/>
              <a:t>aquilo que está intrínseco na elaboração de uma lei, ao valor que possui o fato social.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28968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6" name="AutoShape 4" descr="Fontes do Direito – Resumos de Um Estudante de Direi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372077"/>
            <a:ext cx="11659486" cy="49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Lei</a:t>
            </a:r>
          </a:p>
          <a:p>
            <a:r>
              <a:rPr lang="pt-BR" dirty="0" smtClean="0"/>
              <a:t>Costumes</a:t>
            </a:r>
          </a:p>
          <a:p>
            <a:r>
              <a:rPr lang="pt-BR" dirty="0" smtClean="0"/>
              <a:t>Doutrina</a:t>
            </a:r>
          </a:p>
          <a:p>
            <a:r>
              <a:rPr lang="pt-BR" dirty="0" smtClean="0"/>
              <a:t>Jurisprudência</a:t>
            </a:r>
          </a:p>
          <a:p>
            <a:r>
              <a:rPr lang="pt-BR" dirty="0" smtClean="0"/>
              <a:t>Analogia, Equidade, Princípios Gerais do Direito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39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 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Lei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199" y="2352332"/>
            <a:ext cx="106250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04040"/>
                </a:solidFill>
                <a:latin typeface="Roboto"/>
              </a:rPr>
              <a:t>A legislação é a principal </a:t>
            </a:r>
            <a:r>
              <a:rPr lang="pt-BR" sz="3600" dirty="0" smtClean="0">
                <a:solidFill>
                  <a:srgbClr val="404040"/>
                </a:solidFill>
                <a:latin typeface="Roboto"/>
              </a:rPr>
              <a:t>das </a:t>
            </a:r>
            <a:r>
              <a:rPr lang="pt-BR" sz="3600" dirty="0">
                <a:solidFill>
                  <a:srgbClr val="404040"/>
                </a:solidFill>
                <a:latin typeface="Roboto"/>
              </a:rPr>
              <a:t>fontes, preenchendo todos os requisitos de segurança do ordenamento jurídico brasileiro. </a:t>
            </a:r>
            <a:endParaRPr lang="pt-BR" sz="3600" dirty="0" smtClean="0">
              <a:solidFill>
                <a:srgbClr val="40404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94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Costumes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200" y="2549158"/>
            <a:ext cx="10515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Roboto"/>
              </a:rPr>
              <a:t>Quando entende-se que o direito parte de fenômenos sociais, os costumes assumem alta relevância para criação e interpretação de leis. </a:t>
            </a:r>
            <a:endParaRPr lang="pt-BR" sz="3200" dirty="0" smtClean="0">
              <a:solidFill>
                <a:srgbClr val="404040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404040"/>
                </a:solidFill>
                <a:latin typeface="Roboto"/>
              </a:rPr>
              <a:t>Um costume é </a:t>
            </a:r>
            <a:r>
              <a:rPr lang="pt-BR" sz="3200" dirty="0">
                <a:solidFill>
                  <a:srgbClr val="404040"/>
                </a:solidFill>
                <a:latin typeface="Roboto"/>
              </a:rPr>
              <a:t>um fato que acontece constantemente e com notoriedade em uma sociedade. </a:t>
            </a:r>
            <a:endParaRPr lang="pt-BR" sz="3200" dirty="0" smtClean="0">
              <a:solidFill>
                <a:srgbClr val="404040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404040"/>
                </a:solidFill>
                <a:latin typeface="Roboto"/>
              </a:rPr>
              <a:t>Além </a:t>
            </a:r>
            <a:r>
              <a:rPr lang="pt-BR" sz="3200" dirty="0">
                <a:solidFill>
                  <a:srgbClr val="404040"/>
                </a:solidFill>
                <a:latin typeface="Roboto"/>
              </a:rPr>
              <a:t>disso, é preciso que essa sociedade entenda aquele fato como obrigatório, mesmo que não seja exigido por normas jurídicas.</a:t>
            </a:r>
            <a:endParaRPr lang="el-GR" sz="3200" dirty="0"/>
          </a:p>
        </p:txBody>
      </p:sp>
    </p:spTree>
    <p:extLst>
      <p:ext uri="{BB962C8B-B14F-4D97-AF65-F5344CB8AC3E}">
        <p14:creationId xmlns:p14="http://schemas.microsoft.com/office/powerpoint/2010/main" val="2554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Doutrina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200" y="2446589"/>
            <a:ext cx="1051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04040"/>
                </a:solidFill>
                <a:latin typeface="Roboto"/>
              </a:rPr>
              <a:t>A doutrina é entendida como um compilado de produções intelectuais de escritores que se dedicam ao estudo teórico do direito. </a:t>
            </a:r>
            <a:endParaRPr lang="pt-BR" sz="3200" dirty="0" smtClean="0">
              <a:solidFill>
                <a:srgbClr val="40404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963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Jurisprudência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200" y="2502099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04040"/>
                </a:solidFill>
                <a:latin typeface="Roboto"/>
              </a:rPr>
              <a:t>É o </a:t>
            </a:r>
            <a:r>
              <a:rPr lang="pt-BR" sz="2800" dirty="0">
                <a:solidFill>
                  <a:srgbClr val="404040"/>
                </a:solidFill>
                <a:latin typeface="Roboto"/>
              </a:rPr>
              <a:t>conjunto </a:t>
            </a:r>
            <a:r>
              <a:rPr lang="pt-BR" sz="2800" dirty="0" smtClean="0">
                <a:solidFill>
                  <a:srgbClr val="404040"/>
                </a:solidFill>
                <a:latin typeface="Roboto"/>
              </a:rPr>
              <a:t>reiterado de </a:t>
            </a:r>
            <a:r>
              <a:rPr lang="pt-BR" sz="2800" dirty="0">
                <a:solidFill>
                  <a:srgbClr val="404040"/>
                </a:solidFill>
                <a:latin typeface="Roboto"/>
              </a:rPr>
              <a:t>decisões de tribunais que reconhecem determinada conduta como obrigatória. </a:t>
            </a:r>
            <a:endParaRPr lang="pt-BR" sz="2800" dirty="0" smtClean="0">
              <a:solidFill>
                <a:srgbClr val="404040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04040"/>
                </a:solidFill>
                <a:latin typeface="Roboto"/>
              </a:rPr>
              <a:t>É </a:t>
            </a:r>
            <a:r>
              <a:rPr lang="pt-BR" sz="2800" dirty="0">
                <a:solidFill>
                  <a:srgbClr val="404040"/>
                </a:solidFill>
                <a:latin typeface="Roboto"/>
              </a:rPr>
              <a:t>importante ressaltar que não se considera jurisprudência a decisão de um tribunal isolado, mas sim um conjunto de julgamentos </a:t>
            </a:r>
            <a:r>
              <a:rPr lang="pt-BR" sz="2800" dirty="0" smtClean="0">
                <a:solidFill>
                  <a:srgbClr val="404040"/>
                </a:solidFill>
                <a:latin typeface="Roboto"/>
              </a:rPr>
              <a:t>com </a:t>
            </a:r>
            <a:r>
              <a:rPr lang="pt-BR" sz="2800" dirty="0">
                <a:solidFill>
                  <a:srgbClr val="404040"/>
                </a:solidFill>
                <a:latin typeface="Roboto"/>
              </a:rPr>
              <a:t>a mesma ideia. </a:t>
            </a:r>
            <a:endParaRPr lang="pt-BR" sz="2800" dirty="0" smtClean="0">
              <a:solidFill>
                <a:srgbClr val="404040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9173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e Moral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morais são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seguidas naturalmente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de modo espontâneo.</a:t>
            </a: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Regras de direito são seguidas porque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existe uma coação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principal distinção entre o direito e a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moral é a coercibilidade.</a:t>
            </a:r>
          </a:p>
          <a:p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não cumprimento da primeira poderá resultar em uma condenação moral, com consequência abstrata.</a:t>
            </a:r>
          </a:p>
          <a:p>
            <a:pPr lvl="1"/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não cumprimento da segunda poderá acarretar uma consequência concreta. </a:t>
            </a:r>
            <a:endParaRPr lang="el-G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666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Princípios Gerais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200" y="2387252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04040"/>
                </a:solidFill>
                <a:latin typeface="Roboto"/>
              </a:rPr>
              <a:t>Devem ser aplicados diante de uma omissão legislativa, o que significa que a legislação deve ser priorizada, mesmo que esses princípios sejam o fundamento de todo o sistema jurídico. </a:t>
            </a:r>
            <a:endParaRPr lang="pt-BR" sz="2400" dirty="0" smtClean="0">
              <a:solidFill>
                <a:srgbClr val="404040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404040"/>
                </a:solidFill>
                <a:latin typeface="Roboto"/>
              </a:rPr>
              <a:t>Contudo</a:t>
            </a:r>
            <a:r>
              <a:rPr lang="pt-BR" sz="2400" dirty="0">
                <a:solidFill>
                  <a:srgbClr val="404040"/>
                </a:solidFill>
                <a:latin typeface="Roboto"/>
              </a:rPr>
              <a:t>, estes podem criar margens muito amplas para a interpretação do juiz. </a:t>
            </a:r>
            <a:endParaRPr lang="pt-BR" sz="2400" dirty="0" smtClean="0">
              <a:solidFill>
                <a:srgbClr val="404040"/>
              </a:solidFill>
              <a:latin typeface="Robot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404040"/>
                </a:solidFill>
                <a:latin typeface="Roboto"/>
              </a:rPr>
              <a:t>Por </a:t>
            </a:r>
            <a:r>
              <a:rPr lang="pt-BR" sz="2400" dirty="0">
                <a:solidFill>
                  <a:srgbClr val="404040"/>
                </a:solidFill>
                <a:latin typeface="Roboto"/>
              </a:rPr>
              <a:t>esse motivo, as decisões tomadas com base nessa fonte devem ter o mínimo de subjetivismo possível e ser fundamentadas de modo detalhado e complexo, deixando claro todos os princípios adotados e a razão da escolha de cada um.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128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Analogia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200" y="2526899"/>
            <a:ext cx="1051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latin typeface="Merriweather"/>
              </a:rPr>
              <a:t>Analogia é fonte formal mediata do direito, utilizada com a finalidade de integração da lei, ou seja, a aplicação de dispositivos legais relativos a casos análogos, ante a ausência de normas que regulem o caso </a:t>
            </a:r>
            <a:r>
              <a:rPr lang="pt-BR" sz="3600" dirty="0" smtClean="0">
                <a:latin typeface="Merriweather"/>
              </a:rPr>
              <a:t>concretamente.</a:t>
            </a:r>
            <a:endParaRPr lang="el-GR" sz="3600" dirty="0"/>
          </a:p>
        </p:txBody>
      </p:sp>
    </p:spTree>
    <p:extLst>
      <p:ext uri="{BB962C8B-B14F-4D97-AF65-F5344CB8AC3E}">
        <p14:creationId xmlns:p14="http://schemas.microsoft.com/office/powerpoint/2010/main" val="38099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Fontes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Equidade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200" y="2875894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pt-BR" sz="3600" b="1" dirty="0">
                <a:solidFill>
                  <a:srgbClr val="202124"/>
                </a:solidFill>
                <a:latin typeface="arial" panose="020B0604020202020204" pitchFamily="34" charset="0"/>
              </a:rPr>
              <a:t>equidade</a:t>
            </a:r>
            <a:r>
              <a:rPr lang="pt-BR" sz="3600" dirty="0">
                <a:solidFill>
                  <a:srgbClr val="202124"/>
                </a:solidFill>
                <a:latin typeface="arial" panose="020B0604020202020204" pitchFamily="34" charset="0"/>
              </a:rPr>
              <a:t> consiste em </a:t>
            </a:r>
            <a:r>
              <a:rPr lang="pt-BR" sz="3600" dirty="0" smtClean="0">
                <a:solidFill>
                  <a:srgbClr val="202124"/>
                </a:solidFill>
                <a:latin typeface="arial" panose="020B0604020202020204" pitchFamily="34" charset="0"/>
              </a:rPr>
              <a:t>aliviar </a:t>
            </a:r>
            <a:r>
              <a:rPr lang="pt-BR" sz="3600" dirty="0">
                <a:solidFill>
                  <a:srgbClr val="202124"/>
                </a:solidFill>
                <a:latin typeface="arial" panose="020B0604020202020204" pitchFamily="34" charset="0"/>
              </a:rPr>
              <a:t>o fato concreto para adaptá-lo à previsão legal, mas de acordo com a individualidade da situação.</a:t>
            </a: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172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Lei de Introdução às normas do Direito Brasileiro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200" dirty="0"/>
              <a:t>Art. 1o Salvo disposição contrária, a lei começa a vigorar em todo o país quarenta e cinco dias depois de oficialmente publicada. </a:t>
            </a:r>
            <a:endParaRPr lang="pt-BR" sz="3200" dirty="0" smtClean="0"/>
          </a:p>
          <a:p>
            <a:pPr lvl="1"/>
            <a:r>
              <a:rPr lang="pt-BR" sz="2800" dirty="0" smtClean="0"/>
              <a:t>§ </a:t>
            </a:r>
            <a:r>
              <a:rPr lang="pt-BR" sz="2800" dirty="0"/>
              <a:t>1o Nos Estados, estrangeiros, a obrigatoriedade da lei brasileira, quando admitida, se inicia três meses depois de oficialmente publicada. </a:t>
            </a:r>
            <a:endParaRPr lang="pt-BR" sz="2800" dirty="0" smtClean="0"/>
          </a:p>
          <a:p>
            <a:pPr lvl="1"/>
            <a:r>
              <a:rPr lang="pt-BR" sz="2800" dirty="0" smtClean="0"/>
              <a:t>§ </a:t>
            </a:r>
            <a:r>
              <a:rPr lang="pt-BR" sz="2800" dirty="0"/>
              <a:t>2o (Revogado pela Lei nº 12.036, de 2009). </a:t>
            </a:r>
            <a:endParaRPr lang="pt-BR" sz="2800" dirty="0" smtClean="0"/>
          </a:p>
          <a:p>
            <a:pPr lvl="1"/>
            <a:r>
              <a:rPr lang="pt-BR" sz="2800" dirty="0" smtClean="0"/>
              <a:t>§ </a:t>
            </a:r>
            <a:r>
              <a:rPr lang="pt-BR" sz="2800" dirty="0"/>
              <a:t>3o Se, antes de entrar a lei em vigor, ocorrer nova publicação de seu texto, destinada a correção, o prazo deste artigo e dos parágrafos anteriores começará a correr da nova publicação. </a:t>
            </a:r>
            <a:endParaRPr lang="pt-BR" sz="2800" dirty="0" smtClean="0"/>
          </a:p>
          <a:p>
            <a:pPr lvl="1"/>
            <a:r>
              <a:rPr lang="pt-BR" sz="2800" dirty="0" smtClean="0"/>
              <a:t>§ </a:t>
            </a:r>
            <a:r>
              <a:rPr lang="pt-BR" sz="2800" dirty="0"/>
              <a:t>4o As correções a texto de lei já em vigor consideram-se lei nova.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45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Lei de Introdução às normas do Direito Brasileiro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Art. 3o Ninguém se escusa de cumprir a lei, alegando que não a conhece. </a:t>
            </a:r>
            <a:endParaRPr lang="pt-BR" dirty="0" smtClean="0"/>
          </a:p>
          <a:p>
            <a:r>
              <a:rPr lang="pt-BR" dirty="0"/>
              <a:t>Art. 4o Quando a lei for omissa, o juiz decidirá o caso de acordo com a analogia, os costumes e os princípios gerais de direito. </a:t>
            </a:r>
          </a:p>
          <a:p>
            <a:endParaRPr lang="pt-B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483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Hierarquia da Lei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9" y="1825625"/>
            <a:ext cx="8183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Conceito</a:t>
            </a:r>
            <a:r>
              <a:rPr lang="pt-BR" dirty="0" smtClean="0"/>
              <a:t>:</a:t>
            </a:r>
            <a:endParaRPr lang="el-GR" dirty="0"/>
          </a:p>
        </p:txBody>
      </p:sp>
      <p:sp>
        <p:nvSpPr>
          <p:cNvPr id="4" name="Retângulo 3"/>
          <p:cNvSpPr/>
          <p:nvPr/>
        </p:nvSpPr>
        <p:spPr>
          <a:xfrm>
            <a:off x="838198" y="2435597"/>
            <a:ext cx="105156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rgbClr val="334155"/>
                </a:solidFill>
                <a:latin typeface="Plus Jakarta Sans"/>
              </a:rPr>
              <a:t>Relação </a:t>
            </a:r>
            <a:r>
              <a:rPr lang="pt-BR" sz="2800" b="1" dirty="0">
                <a:solidFill>
                  <a:srgbClr val="334155"/>
                </a:solidFill>
                <a:latin typeface="Plus Jakarta Sans"/>
              </a:rPr>
              <a:t>jurídica</a:t>
            </a:r>
            <a:r>
              <a:rPr lang="pt-BR" sz="2800" dirty="0">
                <a:solidFill>
                  <a:srgbClr val="334155"/>
                </a:solidFill>
                <a:latin typeface="Plus Jakarta Sans"/>
              </a:rPr>
              <a:t> é o vínculo entre duas ou mais pessoas, ao quais as normas jurídicas atribuem efeitos obrigatórios</a:t>
            </a:r>
            <a:r>
              <a:rPr lang="pt-BR" sz="2800" dirty="0" smtClean="0">
                <a:solidFill>
                  <a:srgbClr val="334155"/>
                </a:solidFill>
                <a:latin typeface="Plus Jakarta Sans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34155"/>
              </a:solidFill>
              <a:latin typeface="Plus Jakarta Sans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334155"/>
                </a:solidFill>
                <a:latin typeface="Plus Jakarta Sans"/>
              </a:rPr>
              <a:t>O conceito de </a:t>
            </a:r>
            <a:r>
              <a:rPr lang="pt-BR" sz="2800" b="1" dirty="0">
                <a:solidFill>
                  <a:srgbClr val="334155"/>
                </a:solidFill>
                <a:latin typeface="Plus Jakarta Sans"/>
              </a:rPr>
              <a:t>relação jurídica</a:t>
            </a:r>
            <a:r>
              <a:rPr lang="pt-BR" sz="2800" dirty="0">
                <a:solidFill>
                  <a:srgbClr val="334155"/>
                </a:solidFill>
                <a:latin typeface="Plus Jakarta Sans"/>
              </a:rPr>
              <a:t> é fundamental na Ciência do Direito. </a:t>
            </a:r>
            <a:r>
              <a:rPr lang="pt-BR" sz="2800" dirty="0" err="1">
                <a:solidFill>
                  <a:srgbClr val="334155"/>
                </a:solidFill>
                <a:latin typeface="Plus Jakarta Sans"/>
              </a:rPr>
              <a:t>Jhering</a:t>
            </a:r>
            <a:r>
              <a:rPr lang="pt-BR" sz="2800" dirty="0">
                <a:solidFill>
                  <a:srgbClr val="334155"/>
                </a:solidFill>
                <a:latin typeface="Plus Jakarta Sans"/>
              </a:rPr>
              <a:t> afirmou que a relação Jurídica está para a Ciência do Direito assim como o alfabeto está para a palavra. F.C. </a:t>
            </a:r>
            <a:r>
              <a:rPr lang="pt-BR" sz="2800" dirty="0" err="1">
                <a:solidFill>
                  <a:srgbClr val="334155"/>
                </a:solidFill>
                <a:latin typeface="Plus Jakarta Sans"/>
              </a:rPr>
              <a:t>Savigny</a:t>
            </a:r>
            <a:r>
              <a:rPr lang="pt-BR" sz="2800" dirty="0">
                <a:solidFill>
                  <a:srgbClr val="334155"/>
                </a:solidFill>
                <a:latin typeface="Plus Jakarta Sans"/>
              </a:rPr>
              <a:t>, em sua época, século XIX, foi o responsável por firmar de maneira mais clara o conceito de relação jurídica.</a:t>
            </a:r>
            <a:endParaRPr lang="pt-BR" sz="2800" b="0" i="0" dirty="0">
              <a:solidFill>
                <a:srgbClr val="334155"/>
              </a:solidFill>
              <a:effectLst/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0381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3610292" y="1399591"/>
            <a:ext cx="8357118" cy="4488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</a:t>
            </a:r>
            <a:endParaRPr lang="el-G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Elementos</a:t>
            </a:r>
            <a:r>
              <a:rPr lang="pt-BR" dirty="0" smtClean="0">
                <a:solidFill>
                  <a:srgbClr val="FF000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pt-BR" dirty="0"/>
              <a:t>Sujeito ativo,</a:t>
            </a:r>
          </a:p>
          <a:p>
            <a:pPr marL="457200" lvl="1" indent="0">
              <a:buNone/>
            </a:pPr>
            <a:r>
              <a:rPr lang="pt-BR" dirty="0"/>
              <a:t>Sujeito passivo,</a:t>
            </a:r>
          </a:p>
          <a:p>
            <a:pPr marL="457200" lvl="1" indent="0">
              <a:buNone/>
            </a:pPr>
            <a:r>
              <a:rPr lang="pt-BR" dirty="0" smtClean="0"/>
              <a:t>Objeto</a:t>
            </a:r>
            <a:r>
              <a:rPr lang="pt-BR" dirty="0"/>
              <a:t>,</a:t>
            </a:r>
          </a:p>
          <a:p>
            <a:pPr marL="457200" lvl="1" indent="0">
              <a:buNone/>
            </a:pPr>
            <a:r>
              <a:rPr lang="pt-BR" dirty="0" smtClean="0"/>
              <a:t>Vínculo </a:t>
            </a:r>
            <a:r>
              <a:rPr lang="pt-BR" dirty="0"/>
              <a:t>Jurídico.</a:t>
            </a:r>
            <a:endParaRPr lang="el-G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51" y="2683453"/>
            <a:ext cx="7196884" cy="2128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aixaDeTexto 6"/>
          <p:cNvSpPr txBox="1"/>
          <p:nvPr/>
        </p:nvSpPr>
        <p:spPr>
          <a:xfrm>
            <a:off x="6683970" y="1737024"/>
            <a:ext cx="18591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Objeto</a:t>
            </a:r>
            <a:endParaRPr lang="el-GR" sz="4400" dirty="0"/>
          </a:p>
        </p:txBody>
      </p:sp>
    </p:spTree>
    <p:extLst>
      <p:ext uri="{BB962C8B-B14F-4D97-AF65-F5344CB8AC3E}">
        <p14:creationId xmlns:p14="http://schemas.microsoft.com/office/powerpoint/2010/main" val="19132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3708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Elementos</a:t>
            </a:r>
            <a:r>
              <a:rPr lang="pt-BR" dirty="0" smtClean="0"/>
              <a:t>: Sujeito ativo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199" y="2387749"/>
            <a:ext cx="106832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525252"/>
                </a:solidFill>
                <a:latin typeface="Arial" panose="020B0604020202020204" pitchFamily="34" charset="0"/>
              </a:rPr>
              <a:t>Sujeito </a:t>
            </a:r>
            <a:r>
              <a:rPr lang="pt-BR" sz="3600" dirty="0">
                <a:solidFill>
                  <a:srgbClr val="525252"/>
                </a:solidFill>
                <a:latin typeface="Arial" panose="020B0604020202020204" pitchFamily="34" charset="0"/>
              </a:rPr>
              <a:t>ativo pode ser classificado como a pessoa que tem o direito subjetivo, ou seja, pode exigir da outra pessoa o cumprimento de uma prestação.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4991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Elementos</a:t>
            </a:r>
            <a:r>
              <a:rPr lang="pt-BR" dirty="0" smtClean="0"/>
              <a:t>: Sujeito passivo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199" y="2387749"/>
            <a:ext cx="106832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525252"/>
                </a:solidFill>
                <a:latin typeface="Arial" panose="020B0604020202020204" pitchFamily="34" charset="0"/>
              </a:rPr>
              <a:t>Sujeito </a:t>
            </a:r>
            <a:r>
              <a:rPr lang="pt-BR" sz="3600" dirty="0">
                <a:solidFill>
                  <a:srgbClr val="525252"/>
                </a:solidFill>
                <a:latin typeface="Arial" panose="020B0604020202020204" pitchFamily="34" charset="0"/>
              </a:rPr>
              <a:t>passivo é aquele que dever cumprir a obrigação em favor do outro, prestação essa, denominada dever jurídico.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298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Finalidade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finalidade básica do direito é a COEXISTÊNCIA PACÍFICA.</a:t>
            </a:r>
          </a:p>
          <a:p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fim atribuído ao Direito não é o de criar uma ordem ideal, mas uma ordem real de convivência”. Thomas Hobbes (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1588-1679)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314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Elementos</a:t>
            </a:r>
            <a:r>
              <a:rPr lang="pt-BR" dirty="0" smtClean="0"/>
              <a:t>: Objeto</a:t>
            </a:r>
          </a:p>
        </p:txBody>
      </p:sp>
      <p:sp>
        <p:nvSpPr>
          <p:cNvPr id="5" name="Retângulo 4"/>
          <p:cNvSpPr/>
          <p:nvPr/>
        </p:nvSpPr>
        <p:spPr>
          <a:xfrm>
            <a:off x="838198" y="2432779"/>
            <a:ext cx="106832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525252"/>
                </a:solidFill>
                <a:latin typeface="Arial" panose="020B0604020202020204" pitchFamily="34" charset="0"/>
              </a:rPr>
              <a:t>O objeto da </a:t>
            </a:r>
            <a:r>
              <a:rPr lang="pt-BR" sz="3600" dirty="0">
                <a:solidFill>
                  <a:srgbClr val="525252"/>
                </a:solidFill>
                <a:latin typeface="Arial" panose="020B0604020202020204" pitchFamily="34" charset="0"/>
              </a:rPr>
              <a:t>relação jurídica, pode ser explicado como a coisa sobre a qual recai o direito do sujeito ativo, e o dever do sujeito passivo.</a:t>
            </a: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/>
              <a:t/>
            </a:r>
            <a:br>
              <a:rPr lang="pt-BR" sz="3600" dirty="0"/>
            </a:br>
            <a:r>
              <a:rPr lang="pt-BR" sz="3600" dirty="0" smtClean="0">
                <a:solidFill>
                  <a:srgbClr val="525252"/>
                </a:solidFill>
                <a:latin typeface="Arial" panose="020B0604020202020204" pitchFamily="34" charset="0"/>
              </a:rPr>
              <a:t>O objeto </a:t>
            </a:r>
            <a:r>
              <a:rPr lang="pt-BR" sz="3600" dirty="0">
                <a:solidFill>
                  <a:srgbClr val="525252"/>
                </a:solidFill>
                <a:latin typeface="Arial" panose="020B0604020202020204" pitchFamily="34" charset="0"/>
              </a:rPr>
              <a:t>da relação jurídica sempre será um bem, que pode ser patrimonial ou não, ou seja, pode possuir valor financeiro ou não.</a:t>
            </a:r>
            <a:r>
              <a:rPr lang="pt-BR" dirty="0"/>
              <a:t/>
            </a:r>
            <a:br>
              <a:rPr lang="pt-B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6318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Elementos</a:t>
            </a:r>
            <a:r>
              <a:rPr lang="pt-BR" dirty="0" smtClean="0"/>
              <a:t>: Vínculo</a:t>
            </a:r>
          </a:p>
        </p:txBody>
      </p:sp>
      <p:sp>
        <p:nvSpPr>
          <p:cNvPr id="4" name="Retângulo 3"/>
          <p:cNvSpPr/>
          <p:nvPr/>
        </p:nvSpPr>
        <p:spPr>
          <a:xfrm>
            <a:off x="838199" y="2387749"/>
            <a:ext cx="106832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 smtClean="0">
                <a:solidFill>
                  <a:srgbClr val="525252"/>
                </a:solidFill>
                <a:latin typeface="Arial" panose="020B0604020202020204" pitchFamily="34" charset="0"/>
              </a:rPr>
              <a:t>O vínculo pode </a:t>
            </a:r>
            <a:r>
              <a:rPr lang="pt-BR" sz="3600" dirty="0">
                <a:solidFill>
                  <a:srgbClr val="525252"/>
                </a:solidFill>
                <a:latin typeface="Arial" panose="020B0604020202020204" pitchFamily="34" charset="0"/>
              </a:rPr>
              <a:t>ser explicado como a ligação entre os sujeitos da relação, estabelecendo os sujeitos ativos e passivos de cada relação.</a:t>
            </a:r>
            <a:r>
              <a:rPr lang="pt-BR" dirty="0"/>
              <a:t/>
            </a:r>
            <a:br>
              <a:rPr lang="pt-B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096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Simples e Complexas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3600" dirty="0" smtClean="0"/>
              <a:t>no </a:t>
            </a:r>
            <a:r>
              <a:rPr lang="pt-BR" sz="3600" dirty="0"/>
              <a:t>primeiro caso quando há o envolvimento de apenas duas pessoas (sujeitos, um em cada polo da relação) já a complexa tem o envolvimento de </a:t>
            </a:r>
            <a:r>
              <a:rPr lang="pt-BR" sz="3600" dirty="0" smtClean="0"/>
              <a:t>mais </a:t>
            </a:r>
            <a:r>
              <a:rPr lang="pt-BR" sz="3600" dirty="0"/>
              <a:t>de duas pessoas em um ou em ambos os polos da relação; </a:t>
            </a: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05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Relativas e  Absolutas</a:t>
            </a:r>
          </a:p>
          <a:p>
            <a:pPr marL="457200" lvl="1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será relativa quando sujeito passivo encontra-se determinado (direito de crédito) e absoluta quando o sujeito passivo é indeterminado (direitos personalíssimos) </a:t>
            </a:r>
          </a:p>
          <a:p>
            <a:pPr marL="457200" lvl="1" indent="0">
              <a:buNone/>
            </a:pP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Pública e Privada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pública, quando o Estado participa da relação jurídica, impondo sua autoridade e estabelecendo uma situação de desigualdade, caracterizada pela subordinação e privada quando ocorre entre particulares em plano de igualdade (relação de </a:t>
            </a:r>
            <a:r>
              <a:rPr lang="pt-BR" sz="3600" dirty="0" smtClean="0"/>
              <a:t>coordenação) </a:t>
            </a:r>
            <a:endParaRPr lang="pt-BR" sz="3600" dirty="0"/>
          </a:p>
          <a:p>
            <a:pPr marL="457200" lvl="1" indent="0">
              <a:buNone/>
            </a:pPr>
            <a:endParaRPr lang="el-G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4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Patrimonial e Extrapatrimonial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será patrimonial quando o objeto apresenta valor pecuniário (compra e venda); extrapatrimonial quando o objeto não possui valor pecuniário (ofensa a dignidade e a honra</a:t>
            </a:r>
            <a:r>
              <a:rPr lang="pt-BR" sz="3600" dirty="0" smtClean="0"/>
              <a:t>) </a:t>
            </a:r>
            <a:endParaRPr lang="pt-BR" sz="3600" dirty="0"/>
          </a:p>
          <a:p>
            <a:pPr marL="457200" lvl="1" indent="0">
              <a:buNone/>
            </a:pP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Abstrata e Concreta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na relação abstrata não há individualização dos titulares de direitos e deveres (direito a vida). Em contrapartida, na relação concreta, os sujeitos estão individualizados (credor e devedor</a:t>
            </a:r>
            <a:r>
              <a:rPr lang="pt-BR" sz="3600" dirty="0" smtClean="0"/>
              <a:t>) </a:t>
            </a:r>
            <a:endParaRPr lang="pt-BR" sz="3600" dirty="0"/>
          </a:p>
          <a:p>
            <a:pPr marL="457200" lvl="1" indent="0">
              <a:buNone/>
            </a:pP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Principal e Acessória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a relação principal independe de outra relação jurídica para existir(nascimento e morte) e a acessória depende de outra relação jurídica para existir (cobrança por dívida não paga) </a:t>
            </a:r>
          </a:p>
          <a:p>
            <a:pPr marL="457200" lvl="1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354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Pessoal, Real e Obrigatória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lvl="1"/>
            <a:r>
              <a:rPr lang="pt-BR" sz="3600" dirty="0"/>
              <a:t>Pessoal, vincula o titular do direito a um número determinado de pessoas (filiação</a:t>
            </a:r>
            <a:r>
              <a:rPr lang="pt-BR" sz="3600" dirty="0" smtClean="0"/>
              <a:t>); </a:t>
            </a:r>
          </a:p>
          <a:p>
            <a:pPr lvl="1"/>
            <a:r>
              <a:rPr lang="pt-BR" sz="3600" dirty="0" smtClean="0"/>
              <a:t>Real </a:t>
            </a:r>
            <a:r>
              <a:rPr lang="pt-BR" sz="3600" dirty="0"/>
              <a:t>vincula o titular do direito a um número indeterminado de pessoas(relação Estatal de segurança pública</a:t>
            </a:r>
            <a:r>
              <a:rPr lang="pt-BR" sz="3600" dirty="0" smtClean="0"/>
              <a:t>); </a:t>
            </a:r>
          </a:p>
          <a:p>
            <a:pPr lvl="1"/>
            <a:r>
              <a:rPr lang="pt-BR" sz="3600" dirty="0" smtClean="0"/>
              <a:t>Obrigacional </a:t>
            </a:r>
            <a:r>
              <a:rPr lang="pt-BR" sz="3600" dirty="0"/>
              <a:t>vincula entre si pessoas determinadas (contrato de aluguel) </a:t>
            </a:r>
          </a:p>
          <a:p>
            <a:pPr marL="457200" lvl="1" indent="0">
              <a:buNone/>
            </a:pPr>
            <a:endParaRPr lang="el-G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3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Relação Jurídica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Material e Processual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sz="3600" dirty="0"/>
              <a:t>material é a relação entre pessoas, relação corriqueira estabelecida pela convivência social e Processual se desenvolve com a prestação jurisdicional do Estado na resolução de conflitos em juízo. </a:t>
            </a:r>
          </a:p>
          <a:p>
            <a:pPr marL="457200" lvl="1" indent="0">
              <a:buNone/>
            </a:pPr>
            <a:endParaRPr lang="pt-B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6852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Natural e Direito Positivo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direito natural, ou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jusnaturalismo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, supõe a existência de um direito universal, estabelecido pela natureza. Seu fundamento é o da lei natural, e não o da lei humana, que rege os acordos e contratos sociais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l-GR" dirty="0"/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Direito Natural não é escrito, não é criado pela sociedade e nem é formulado pelo Estado. É um Direito espontâneo que se origina na natureza social do homem e que é revelado pela experiência e razão. Princípios de caráter universal e imutáveis.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: o direito à vida, direito à liberdade. </a:t>
            </a:r>
          </a:p>
          <a:p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8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Posição Jurídica Passiva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5760" y="1379792"/>
            <a:ext cx="113751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5"/>
                </a:solidFill>
              </a:rPr>
              <a:t>ocupada por quem detém algum tipo de: </a:t>
            </a:r>
            <a:endParaRPr lang="pt-BR" sz="3200" b="1" dirty="0" smtClean="0">
              <a:solidFill>
                <a:schemeClr val="accent5"/>
              </a:solidFill>
            </a:endParaRPr>
          </a:p>
          <a:p>
            <a:pPr marL="800100" lvl="1" indent="-342900">
              <a:buAutoNum type="alphaLcParenR"/>
            </a:pPr>
            <a:r>
              <a:rPr lang="pt-BR" sz="3200" b="1" dirty="0" smtClean="0">
                <a:solidFill>
                  <a:srgbClr val="FF0000"/>
                </a:solidFill>
              </a:rPr>
              <a:t>obrigação</a:t>
            </a:r>
            <a:r>
              <a:rPr lang="pt-BR" sz="3200" dirty="0" smtClean="0">
                <a:solidFill>
                  <a:srgbClr val="000000"/>
                </a:solidFill>
              </a:rPr>
              <a:t> </a:t>
            </a:r>
            <a:r>
              <a:rPr lang="pt-BR" sz="3200" dirty="0">
                <a:solidFill>
                  <a:srgbClr val="000000"/>
                </a:solidFill>
              </a:rPr>
              <a:t>(dever jurídico patrimonial); </a:t>
            </a:r>
            <a:endParaRPr lang="pt-BR" sz="3200" dirty="0" smtClean="0">
              <a:solidFill>
                <a:srgbClr val="000000"/>
              </a:solidFill>
            </a:endParaRPr>
          </a:p>
          <a:p>
            <a:pPr marL="800100" lvl="1" indent="-342900">
              <a:buAutoNum type="alphaLcParenR"/>
            </a:pPr>
            <a:r>
              <a:rPr lang="pt-BR" sz="3200" b="1" dirty="0" smtClean="0">
                <a:solidFill>
                  <a:srgbClr val="FF0000"/>
                </a:solidFill>
              </a:rPr>
              <a:t>ônus</a:t>
            </a:r>
            <a:r>
              <a:rPr lang="pt-BR" sz="3200" dirty="0" smtClean="0">
                <a:solidFill>
                  <a:srgbClr val="000000"/>
                </a:solidFill>
              </a:rPr>
              <a:t> </a:t>
            </a:r>
            <a:r>
              <a:rPr lang="pt-BR" sz="3200" dirty="0">
                <a:solidFill>
                  <a:srgbClr val="000000"/>
                </a:solidFill>
              </a:rPr>
              <a:t>(necessidade de que uma pessoa se comporte de uma determinada maneira, para garantir-lhe a realização de um desejo); </a:t>
            </a:r>
            <a:endParaRPr lang="pt-BR" sz="3200" dirty="0" smtClean="0">
              <a:solidFill>
                <a:srgbClr val="000000"/>
              </a:solidFill>
            </a:endParaRPr>
          </a:p>
          <a:p>
            <a:pPr marL="800100" lvl="1" indent="-342900">
              <a:buAutoNum type="alphaLcParenR"/>
            </a:pPr>
            <a:r>
              <a:rPr lang="pt-BR" sz="3200" b="1" dirty="0" smtClean="0">
                <a:solidFill>
                  <a:srgbClr val="FF0000"/>
                </a:solidFill>
              </a:rPr>
              <a:t>dever </a:t>
            </a:r>
            <a:r>
              <a:rPr lang="pt-BR" sz="3200" b="1" dirty="0">
                <a:solidFill>
                  <a:srgbClr val="FF0000"/>
                </a:solidFill>
              </a:rPr>
              <a:t>jurídico </a:t>
            </a:r>
            <a:r>
              <a:rPr lang="pt-BR" sz="3200" dirty="0">
                <a:solidFill>
                  <a:srgbClr val="000000"/>
                </a:solidFill>
              </a:rPr>
              <a:t>(observância de um determinado comportamento compatível com o interesse do sujeito ativo, para que o interesse deste seja satisfeito); </a:t>
            </a:r>
            <a:endParaRPr lang="pt-BR" sz="3200" dirty="0" smtClean="0">
              <a:solidFill>
                <a:srgbClr val="000000"/>
              </a:solidFill>
            </a:endParaRPr>
          </a:p>
          <a:p>
            <a:pPr marL="800100" lvl="1" indent="-342900">
              <a:buAutoNum type="alphaLcParenR"/>
            </a:pPr>
            <a:r>
              <a:rPr lang="pt-BR" sz="3200" b="1" dirty="0" smtClean="0">
                <a:solidFill>
                  <a:srgbClr val="FF0000"/>
                </a:solidFill>
              </a:rPr>
              <a:t>sujeição</a:t>
            </a:r>
            <a:r>
              <a:rPr lang="pt-BR" sz="3200" dirty="0" smtClean="0">
                <a:solidFill>
                  <a:srgbClr val="000000"/>
                </a:solidFill>
              </a:rPr>
              <a:t> </a:t>
            </a:r>
            <a:r>
              <a:rPr lang="pt-BR" sz="3200" dirty="0">
                <a:solidFill>
                  <a:srgbClr val="000000"/>
                </a:solidFill>
              </a:rPr>
              <a:t>(ao domínio ou à dependência de outra coisa ou pessoa). </a:t>
            </a:r>
          </a:p>
        </p:txBody>
      </p:sp>
    </p:spTree>
    <p:extLst>
      <p:ext uri="{BB962C8B-B14F-4D97-AF65-F5344CB8AC3E}">
        <p14:creationId xmlns:p14="http://schemas.microsoft.com/office/powerpoint/2010/main" val="11171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335" y="109093"/>
            <a:ext cx="11129211" cy="1325563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Posição Jurídica Ativa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66928" y="1164134"/>
            <a:ext cx="1095451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rgbClr val="0070C0"/>
                </a:solidFill>
              </a:rPr>
              <a:t>ocupada por quem detém, na relação jurídica, algum tipo de: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endParaRPr lang="pt-BR" sz="2800" dirty="0" smtClean="0">
              <a:solidFill>
                <a:srgbClr val="000000"/>
              </a:solidFill>
            </a:endParaRPr>
          </a:p>
          <a:p>
            <a:pPr marL="342900" indent="-342900">
              <a:buAutoNum type="alphaLcParenR"/>
            </a:pPr>
            <a:r>
              <a:rPr lang="pt-BR" sz="2800" b="1" dirty="0" smtClean="0">
                <a:solidFill>
                  <a:srgbClr val="FF0000"/>
                </a:solidFill>
              </a:rPr>
              <a:t>direito </a:t>
            </a:r>
            <a:r>
              <a:rPr lang="pt-BR" sz="2800" b="1" dirty="0">
                <a:solidFill>
                  <a:srgbClr val="FF0000"/>
                </a:solidFill>
              </a:rPr>
              <a:t>subjetivo </a:t>
            </a:r>
            <a:r>
              <a:rPr lang="pt-BR" sz="2800" dirty="0">
                <a:solidFill>
                  <a:srgbClr val="000000"/>
                </a:solidFill>
              </a:rPr>
              <a:t>(poder ou uma faculdade em favor de uma pessoa, podendo esta exigir ou pretender de outrem um determinado comportamento positivo - dar, pagar, fazer - ou negativo - não fazer, abster-se); </a:t>
            </a:r>
            <a:endParaRPr lang="pt-BR" sz="2800" dirty="0" smtClean="0">
              <a:solidFill>
                <a:srgbClr val="000000"/>
              </a:solidFill>
            </a:endParaRPr>
          </a:p>
          <a:p>
            <a:pPr marL="342900" indent="-342900">
              <a:buAutoNum type="alphaLcParenR"/>
            </a:pPr>
            <a:r>
              <a:rPr lang="pt-BR" sz="2800" b="1" dirty="0">
                <a:solidFill>
                  <a:srgbClr val="FF0000"/>
                </a:solidFill>
              </a:rPr>
              <a:t>direito </a:t>
            </a:r>
            <a:r>
              <a:rPr lang="pt-BR" sz="2800" b="1" dirty="0" err="1">
                <a:solidFill>
                  <a:srgbClr val="FF0000"/>
                </a:solidFill>
              </a:rPr>
              <a:t>potestativo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dirty="0">
                <a:solidFill>
                  <a:srgbClr val="000000"/>
                </a:solidFill>
              </a:rPr>
              <a:t>(poder de se praticar determinado ato em conformidade com o Direito, poder </a:t>
            </a:r>
            <a:r>
              <a:rPr lang="pt-BR" sz="2800" dirty="0" smtClean="0">
                <a:solidFill>
                  <a:srgbClr val="000000"/>
                </a:solidFill>
              </a:rPr>
              <a:t>que é exercido </a:t>
            </a:r>
            <a:r>
              <a:rPr lang="pt-BR" sz="2800" dirty="0">
                <a:solidFill>
                  <a:srgbClr val="000000"/>
                </a:solidFill>
              </a:rPr>
              <a:t>unilateralmente e não pode ser contestado, provocando a sujeição da coisa ou da pessoa - o divórcio); </a:t>
            </a:r>
            <a:endParaRPr lang="pt-BR" sz="2800" dirty="0" smtClean="0">
              <a:solidFill>
                <a:srgbClr val="000000"/>
              </a:solidFill>
            </a:endParaRPr>
          </a:p>
          <a:p>
            <a:pPr marL="342900" indent="-342900">
              <a:buAutoNum type="alphaLcParenR"/>
            </a:pPr>
            <a:r>
              <a:rPr lang="pt-BR" sz="2800" b="1" dirty="0">
                <a:solidFill>
                  <a:srgbClr val="FF0000"/>
                </a:solidFill>
              </a:rPr>
              <a:t>poder jurídico </a:t>
            </a:r>
            <a:r>
              <a:rPr lang="pt-BR" sz="2800" dirty="0">
                <a:solidFill>
                  <a:srgbClr val="000000"/>
                </a:solidFill>
              </a:rPr>
              <a:t>(pessoa com poderes sobre outra, os quais são exercíveis em favor e no interesse desta - poder familiar, tutela e curatela); </a:t>
            </a:r>
            <a:endParaRPr lang="pt-BR" sz="2800" dirty="0" smtClean="0">
              <a:solidFill>
                <a:srgbClr val="000000"/>
              </a:solidFill>
            </a:endParaRPr>
          </a:p>
          <a:p>
            <a:pPr marL="342900" indent="-342900">
              <a:buAutoNum type="alphaLcParenR"/>
            </a:pPr>
            <a:r>
              <a:rPr lang="pt-BR" sz="2800" b="1" dirty="0">
                <a:solidFill>
                  <a:srgbClr val="FF0000"/>
                </a:solidFill>
              </a:rPr>
              <a:t>faculdade jurídica </a:t>
            </a:r>
            <a:r>
              <a:rPr lang="pt-BR" sz="2800" dirty="0">
                <a:solidFill>
                  <a:srgbClr val="000000"/>
                </a:solidFill>
              </a:rPr>
              <a:t>(obtenção, por ato próprio, de resultado jurídico independente da atuação de outrem - adoção) </a:t>
            </a:r>
          </a:p>
        </p:txBody>
      </p:sp>
    </p:spTree>
    <p:extLst>
      <p:ext uri="{BB962C8B-B14F-4D97-AF65-F5344CB8AC3E}">
        <p14:creationId xmlns:p14="http://schemas.microsoft.com/office/powerpoint/2010/main" val="5943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/>
              <a:t>LEGISLAÇÃO APLICADA À INTERNET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000" dirty="0" smtClean="0">
                <a:solidFill>
                  <a:srgbClr val="FF0000"/>
                </a:solidFill>
              </a:rPr>
              <a:t>LAI-01 – Introdução ao Direito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373318" y="6488668"/>
            <a:ext cx="2589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Prof. Celio Sormani Junior</a:t>
            </a:r>
            <a:endParaRPr lang="el-G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884" y="3600450"/>
            <a:ext cx="208823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Natural e Direito Positivo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 Direito Positivo é 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Direito institucionalizado pelo Estado. É a ordem jurídica obrigatória em determinado tempo e lugar.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: Código Civil, Código Penal. </a:t>
            </a:r>
          </a:p>
          <a:p>
            <a:endParaRPr lang="el-G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6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Objetivo e Direito Subjetivo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objetivo são as normas criadas pelo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Estado,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cujo seus descumprimentos, geralmente, acarretam em uma sanção. </a:t>
            </a:r>
            <a:endParaRPr lang="pt-BR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Direito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subjetivo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é o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poder que a ordem jurídica confere a alguém de agir e de exigir de outrem determinado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comportamento.</a:t>
            </a:r>
            <a:endParaRPr lang="el-G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Ramos do direito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Toda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ciência, para ser bem estudada, precisa ser dividida, ter as suas partes claramente discriminadas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primeira divisão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encontrada na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história da Ciência do Direito é a feita pelos romanos, entre Direito Público e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Privado.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716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Direito Público e Direito Privado</a:t>
            </a:r>
            <a:endParaRPr lang="el-G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primeiro diz respeito às coisas do Estado.</a:t>
            </a:r>
          </a:p>
          <a:p>
            <a:pPr marL="0" indent="0">
              <a:buNone/>
            </a:pPr>
            <a:endParaRPr lang="pt-BR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segundo refere-se ao interesse de cada um.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800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A434A6D12C04458ADA5CF2F28F2C2B" ma:contentTypeVersion="3" ma:contentTypeDescription="Crie um novo documento." ma:contentTypeScope="" ma:versionID="319ace22554600d17ae8b593ddf8225c">
  <xsd:schema xmlns:xsd="http://www.w3.org/2001/XMLSchema" xmlns:xs="http://www.w3.org/2001/XMLSchema" xmlns:p="http://schemas.microsoft.com/office/2006/metadata/properties" xmlns:ns2="aa9e8e54-5607-4702-b288-a4ab270152ca" targetNamespace="http://schemas.microsoft.com/office/2006/metadata/properties" ma:root="true" ma:fieldsID="2ca087003bc3e9a2fb0e07ffae519c3b" ns2:_="">
    <xsd:import namespace="aa9e8e54-5607-4702-b288-a4ab270152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e8e54-5607-4702-b288-a4ab27015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273686-F6EB-4044-AB89-1BF9FF87D8C0}"/>
</file>

<file path=customXml/itemProps2.xml><?xml version="1.0" encoding="utf-8"?>
<ds:datastoreItem xmlns:ds="http://schemas.openxmlformats.org/officeDocument/2006/customXml" ds:itemID="{3734A220-9254-4A29-9645-EE1D680F1588}"/>
</file>

<file path=customXml/itemProps3.xml><?xml version="1.0" encoding="utf-8"?>
<ds:datastoreItem xmlns:ds="http://schemas.openxmlformats.org/officeDocument/2006/customXml" ds:itemID="{A4DD2BF7-51B5-4E57-84C8-FA0C47AC7252}"/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2074</Words>
  <Application>Microsoft Office PowerPoint</Application>
  <PresentationFormat>Widescreen</PresentationFormat>
  <Paragraphs>219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1" baseType="lpstr">
      <vt:lpstr>Arial</vt:lpstr>
      <vt:lpstr>Arial</vt:lpstr>
      <vt:lpstr>Calibri</vt:lpstr>
      <vt:lpstr>Calibri Light</vt:lpstr>
      <vt:lpstr>inherit</vt:lpstr>
      <vt:lpstr>Merriweather</vt:lpstr>
      <vt:lpstr>Plus Jakarta Sans</vt:lpstr>
      <vt:lpstr>Roboto</vt:lpstr>
      <vt:lpstr>Tema do Office</vt:lpstr>
      <vt:lpstr>Apresentação do PowerPoint</vt:lpstr>
      <vt:lpstr>Conceito de direito</vt:lpstr>
      <vt:lpstr>Direito e Moral</vt:lpstr>
      <vt:lpstr>Finalidade do direito</vt:lpstr>
      <vt:lpstr>Direito Natural e Direito Positivo</vt:lpstr>
      <vt:lpstr>Direito Natural e Direito Positivo</vt:lpstr>
      <vt:lpstr>Direito Objetivo e Direito Subjetivo</vt:lpstr>
      <vt:lpstr>Ramos do direito</vt:lpstr>
      <vt:lpstr>Direito Público e Direito Privado</vt:lpstr>
      <vt:lpstr>Direito Público Interno</vt:lpstr>
      <vt:lpstr>Direito Público Interno</vt:lpstr>
      <vt:lpstr>Direito Público Interno</vt:lpstr>
      <vt:lpstr>Direito Público Interno</vt:lpstr>
      <vt:lpstr>Direito Público Interno</vt:lpstr>
      <vt:lpstr>Direito Público Interno</vt:lpstr>
      <vt:lpstr>Direito Público Interno</vt:lpstr>
      <vt:lpstr>Direito Público Interno</vt:lpstr>
      <vt:lpstr>Direito Público Interno</vt:lpstr>
      <vt:lpstr>Direito Público Externo</vt:lpstr>
      <vt:lpstr>Direito Privado</vt:lpstr>
      <vt:lpstr>Fontes do Direito</vt:lpstr>
      <vt:lpstr>Fontes do Direito</vt:lpstr>
      <vt:lpstr>Fontes do Direito</vt:lpstr>
      <vt:lpstr>Fontes do Direito</vt:lpstr>
      <vt:lpstr>Fontes do Direito</vt:lpstr>
      <vt:lpstr>Fontes do Direito </vt:lpstr>
      <vt:lpstr>Fontes do Direito</vt:lpstr>
      <vt:lpstr>Fontes do Direito</vt:lpstr>
      <vt:lpstr>Fontes do Direito</vt:lpstr>
      <vt:lpstr>Fontes do Direito</vt:lpstr>
      <vt:lpstr>Fontes do Direito</vt:lpstr>
      <vt:lpstr>Fontes do Direito</vt:lpstr>
      <vt:lpstr>Lei de Introdução às normas do Direito Brasileiro</vt:lpstr>
      <vt:lpstr>Lei de Introdução às normas do Direito Brasileiro</vt:lpstr>
      <vt:lpstr>Hierarquia da Lei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Relação Jurídica</vt:lpstr>
      <vt:lpstr>Posição Jurídica Passiva</vt:lpstr>
      <vt:lpstr>Posição Jurídica Ativa</vt:lpstr>
      <vt:lpstr>LEGISLAÇÃO APLICADA À INTERNET LAI-01 – Introdução ao Direito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Legislação Aplicada à Internet</dc:title>
  <dc:creator>supervisor</dc:creator>
  <cp:lastModifiedBy>supervisor</cp:lastModifiedBy>
  <cp:revision>32</cp:revision>
  <dcterms:created xsi:type="dcterms:W3CDTF">2022-08-15T21:17:39Z</dcterms:created>
  <dcterms:modified xsi:type="dcterms:W3CDTF">2022-08-23T04:00:35Z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0x01010007A434A6D12C04458ADA5CF2F28F2C2B</vt:lpwstr>
  </property>
</Properties>
</file>