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20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18" r:id="rId12"/>
    <p:sldId id="328" r:id="rId13"/>
    <p:sldId id="332" r:id="rId14"/>
    <p:sldId id="330" r:id="rId15"/>
    <p:sldId id="333" r:id="rId16"/>
    <p:sldId id="334" r:id="rId17"/>
    <p:sldId id="335" r:id="rId18"/>
    <p:sldId id="317" r:id="rId19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3" d="100"/>
          <a:sy n="53" d="100"/>
        </p:scale>
        <p:origin x="7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l-G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l-G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A67E-0EE8-40B5-B574-3BE7EED0C1CA}" type="datetimeFigureOut">
              <a:rPr lang="el-GR" smtClean="0"/>
              <a:t>30/8/2022</a:t>
            </a:fld>
            <a:endParaRPr lang="el-G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394D-27AB-406D-98DE-5CDE21B819B2}" type="slidenum">
              <a:rPr lang="el-GR" smtClean="0"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23234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l-G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l-G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A67E-0EE8-40B5-B574-3BE7EED0C1CA}" type="datetimeFigureOut">
              <a:rPr lang="el-GR" smtClean="0"/>
              <a:t>30/8/2022</a:t>
            </a:fld>
            <a:endParaRPr lang="el-G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394D-27AB-406D-98DE-5CDE21B819B2}" type="slidenum">
              <a:rPr lang="el-GR" smtClean="0"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78380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l-G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l-G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A67E-0EE8-40B5-B574-3BE7EED0C1CA}" type="datetimeFigureOut">
              <a:rPr lang="el-GR" smtClean="0"/>
              <a:t>30/8/2022</a:t>
            </a:fld>
            <a:endParaRPr lang="el-G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394D-27AB-406D-98DE-5CDE21B819B2}" type="slidenum">
              <a:rPr lang="el-GR" smtClean="0"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7050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l-G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l-G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A67E-0EE8-40B5-B574-3BE7EED0C1CA}" type="datetimeFigureOut">
              <a:rPr lang="el-GR" smtClean="0"/>
              <a:t>30/8/2022</a:t>
            </a:fld>
            <a:endParaRPr lang="el-G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394D-27AB-406D-98DE-5CDE21B819B2}" type="slidenum">
              <a:rPr lang="el-GR" smtClean="0"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1369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l-G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A67E-0EE8-40B5-B574-3BE7EED0C1CA}" type="datetimeFigureOut">
              <a:rPr lang="el-GR" smtClean="0"/>
              <a:t>30/8/2022</a:t>
            </a:fld>
            <a:endParaRPr lang="el-G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394D-27AB-406D-98DE-5CDE21B819B2}" type="slidenum">
              <a:rPr lang="el-GR" smtClean="0"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05524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l-G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l-G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l-G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A67E-0EE8-40B5-B574-3BE7EED0C1CA}" type="datetimeFigureOut">
              <a:rPr lang="el-GR" smtClean="0"/>
              <a:t>30/8/2022</a:t>
            </a:fld>
            <a:endParaRPr lang="el-G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394D-27AB-406D-98DE-5CDE21B819B2}" type="slidenum">
              <a:rPr lang="el-GR" smtClean="0"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7999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l-G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l-G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l-G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A67E-0EE8-40B5-B574-3BE7EED0C1CA}" type="datetimeFigureOut">
              <a:rPr lang="el-GR" smtClean="0"/>
              <a:t>30/8/2022</a:t>
            </a:fld>
            <a:endParaRPr lang="el-G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394D-27AB-406D-98DE-5CDE21B819B2}" type="slidenum">
              <a:rPr lang="el-GR" smtClean="0"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8448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l-G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A67E-0EE8-40B5-B574-3BE7EED0C1CA}" type="datetimeFigureOut">
              <a:rPr lang="el-GR" smtClean="0"/>
              <a:t>30/8/2022</a:t>
            </a:fld>
            <a:endParaRPr lang="el-G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394D-27AB-406D-98DE-5CDE21B819B2}" type="slidenum">
              <a:rPr lang="el-GR" smtClean="0"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4408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A67E-0EE8-40B5-B574-3BE7EED0C1CA}" type="datetimeFigureOut">
              <a:rPr lang="el-GR" smtClean="0"/>
              <a:t>30/8/2022</a:t>
            </a:fld>
            <a:endParaRPr lang="el-G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394D-27AB-406D-98DE-5CDE21B819B2}" type="slidenum">
              <a:rPr lang="el-GR" smtClean="0"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6273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l-G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l-G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A67E-0EE8-40B5-B574-3BE7EED0C1CA}" type="datetimeFigureOut">
              <a:rPr lang="el-GR" smtClean="0"/>
              <a:t>30/8/2022</a:t>
            </a:fld>
            <a:endParaRPr lang="el-G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394D-27AB-406D-98DE-5CDE21B819B2}" type="slidenum">
              <a:rPr lang="el-GR" smtClean="0"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96159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l-G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A67E-0EE8-40B5-B574-3BE7EED0C1CA}" type="datetimeFigureOut">
              <a:rPr lang="el-GR" smtClean="0"/>
              <a:t>30/8/2022</a:t>
            </a:fld>
            <a:endParaRPr lang="el-G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394D-27AB-406D-98DE-5CDE21B819B2}" type="slidenum">
              <a:rPr lang="el-GR" smtClean="0"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42166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l-G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l-G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9A67E-0EE8-40B5-B574-3BE7EED0C1CA}" type="datetimeFigureOut">
              <a:rPr lang="el-GR" smtClean="0"/>
              <a:t>30/8/2022</a:t>
            </a:fld>
            <a:endParaRPr lang="el-G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5394D-27AB-406D-98DE-5CDE21B819B2}" type="slidenum">
              <a:rPr lang="el-GR" smtClean="0"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060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375757" y="2215515"/>
            <a:ext cx="9663545" cy="14700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b="1" dirty="0" smtClean="0"/>
              <a:t>LEGISLAÇÃO APLICADA À INTERNET</a:t>
            </a:r>
            <a:br>
              <a:rPr lang="pt-BR" sz="4800" b="1" dirty="0" smtClean="0"/>
            </a:br>
            <a:r>
              <a:rPr lang="pt-BR" sz="4000" dirty="0" smtClean="0">
                <a:solidFill>
                  <a:srgbClr val="FF0000"/>
                </a:solidFill>
              </a:rPr>
              <a:t>LAI-02 – Introdução ao direito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9469287" y="6488668"/>
            <a:ext cx="2589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Prof. Celio Sormani Junior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7886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08547"/>
            <a:ext cx="10515600" cy="1482141"/>
          </a:xfrm>
        </p:spPr>
        <p:txBody>
          <a:bodyPr>
            <a:norm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Norma Jurídica</a:t>
            </a:r>
            <a:br>
              <a:rPr lang="pt-BR" b="1" dirty="0" smtClean="0">
                <a:solidFill>
                  <a:srgbClr val="FF0000"/>
                </a:solidFill>
              </a:rPr>
            </a:br>
            <a:r>
              <a:rPr lang="pt-BR" sz="3200" b="1" dirty="0">
                <a:solidFill>
                  <a:srgbClr val="0070C0"/>
                </a:solidFill>
              </a:rPr>
              <a:t>A norma como um Imperativo </a:t>
            </a:r>
            <a:r>
              <a:rPr lang="pt-BR" sz="3200" b="1" dirty="0" err="1" smtClean="0">
                <a:solidFill>
                  <a:srgbClr val="0070C0"/>
                </a:solidFill>
              </a:rPr>
              <a:t>Autorizante</a:t>
            </a:r>
            <a:endParaRPr lang="el-GR" b="1" dirty="0">
              <a:solidFill>
                <a:srgbClr val="0070C0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56674" y="1860884"/>
            <a:ext cx="1169469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BR" sz="3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 elemento "imperativo" revela seu gênero próximo, incluindo-a no grupo das normas éticas que regem a conduta humana, diferenciando-a das leis físico-naturais. </a:t>
            </a:r>
            <a:endParaRPr lang="pt-BR" sz="3200" dirty="0" smtClean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BR" sz="32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 elemento "</a:t>
            </a:r>
            <a:r>
              <a:rPr lang="pt-BR" sz="32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autorizante</a:t>
            </a:r>
            <a:r>
              <a:rPr lang="pt-BR" sz="3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 indica sua diferença específica, distinguindo-a das demais normas, pois só a jurídica é </a:t>
            </a:r>
            <a:r>
              <a:rPr lang="pt-BR" sz="32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autorizante</a:t>
            </a:r>
            <a:r>
              <a:rPr lang="pt-BR" sz="3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l-GR" sz="32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pt-B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DINIZ, Maria Helena , </a:t>
            </a:r>
            <a:r>
              <a:rPr lang="pt-BR" sz="20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Curso de direito civil brasileiro</a:t>
            </a:r>
            <a:r>
              <a:rPr lang="pt-BR" sz="2000" i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pt-B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l-GR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69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Norma Jurídica - Classificação</a:t>
            </a:r>
            <a:endParaRPr lang="el-GR" b="1" dirty="0">
              <a:solidFill>
                <a:srgbClr val="FF0000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65221" y="1690688"/>
            <a:ext cx="1148614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pt-BR" sz="4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</a:t>
            </a:r>
            <a:r>
              <a:rPr lang="pt-BR" sz="4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doutrina pode apresentar distintas </a:t>
            </a:r>
            <a:r>
              <a:rPr lang="pt-BR" sz="4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classificações, conforme </a:t>
            </a:r>
            <a:r>
              <a:rPr lang="pt-BR" sz="4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 propósito de cada estudioso. </a:t>
            </a:r>
            <a:endParaRPr lang="pt-BR" sz="4400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endParaRPr lang="pt-BR" sz="4400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pt-BR" sz="4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Neste resumo, serão apresentadas algumas delas.</a:t>
            </a:r>
            <a:endParaRPr lang="el-GR" sz="4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66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120048"/>
            <a:ext cx="10515600" cy="1325563"/>
          </a:xfrm>
        </p:spPr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Norma Jurídica - Classificação</a:t>
            </a:r>
            <a:endParaRPr lang="el-GR" b="1" dirty="0">
              <a:solidFill>
                <a:srgbClr val="FF0000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7778262" y="358067"/>
            <a:ext cx="3548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QUANTO À IMPERATIVIDADE</a:t>
            </a:r>
            <a:endParaRPr lang="el-GR" dirty="0"/>
          </a:p>
        </p:txBody>
      </p:sp>
      <p:sp>
        <p:nvSpPr>
          <p:cNvPr id="7" name="AutoShape 27"/>
          <p:cNvSpPr>
            <a:spLocks noChangeArrowheads="1"/>
          </p:cNvSpPr>
          <p:nvPr/>
        </p:nvSpPr>
        <p:spPr bwMode="auto">
          <a:xfrm>
            <a:off x="3106566" y="8619100"/>
            <a:ext cx="866775" cy="408940"/>
          </a:xfrm>
          <a:prstGeom prst="rightArrow">
            <a:avLst>
              <a:gd name="adj1" fmla="val 50000"/>
              <a:gd name="adj2" fmla="val 52989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l-GR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45809" y="1174738"/>
            <a:ext cx="74366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16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016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016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016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016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016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016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016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016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1613" algn="l"/>
              </a:tabLst>
            </a:pPr>
            <a:r>
              <a:rPr kumimoji="0" lang="pt-BR" altLang="el-GR" sz="2800" b="1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 imperatividade absoluta ou impositivas</a:t>
            </a:r>
            <a:endParaRPr kumimoji="0" lang="pt-BR" altLang="el-GR" sz="4000" b="0" i="0" u="none" strike="noStrike" cap="none" normalizeH="0" baseline="0" dirty="0" smtClean="0">
              <a:ln>
                <a:noFill/>
              </a:ln>
              <a:solidFill>
                <a:schemeClr val="accent5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45809" y="2620681"/>
            <a:ext cx="1154139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São as que ordenam ou proíbem alguma coisa (obrigação de fazer ou de não fazer) de modo absoluto. </a:t>
            </a:r>
            <a:endParaRPr lang="pt-BR" sz="3600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/>
            <a:endParaRPr lang="pt-BR" sz="36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/>
            <a:r>
              <a:rPr lang="pt-BR" sz="36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São </a:t>
            </a:r>
            <a:r>
              <a:rPr lang="pt-BR" sz="3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 que determinam, em certas circunstâncias, a ação, a abstenção ou o estado das pessoas, sem admitir qualquer alternativa, vinculando o destinatário a um único esquema de conduta.</a:t>
            </a:r>
            <a:endParaRPr lang="el-G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81686" y="1610205"/>
            <a:ext cx="1225491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3185">
              <a:lnSpc>
                <a:spcPct val="150000"/>
              </a:lnSpc>
              <a:spcAft>
                <a:spcPts val="0"/>
              </a:spcAft>
            </a:pPr>
            <a:r>
              <a:rPr lang="pt-BR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(também chamadas de absolutamente cogentes ou de ordem pública)</a:t>
            </a:r>
            <a:endParaRPr lang="el-GR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72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120048"/>
            <a:ext cx="10515600" cy="1325563"/>
          </a:xfrm>
        </p:spPr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Norma Jurídica - Classificação</a:t>
            </a:r>
            <a:endParaRPr lang="el-GR" b="1" dirty="0">
              <a:solidFill>
                <a:srgbClr val="FF0000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7778262" y="358067"/>
            <a:ext cx="3548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QUANTO À IMPERATIVIDADE</a:t>
            </a:r>
            <a:endParaRPr lang="el-GR" dirty="0"/>
          </a:p>
        </p:txBody>
      </p:sp>
      <p:sp>
        <p:nvSpPr>
          <p:cNvPr id="7" name="AutoShape 27"/>
          <p:cNvSpPr>
            <a:spLocks noChangeArrowheads="1"/>
          </p:cNvSpPr>
          <p:nvPr/>
        </p:nvSpPr>
        <p:spPr bwMode="auto">
          <a:xfrm>
            <a:off x="3106566" y="8619100"/>
            <a:ext cx="866775" cy="408940"/>
          </a:xfrm>
          <a:prstGeom prst="rightArrow">
            <a:avLst>
              <a:gd name="adj1" fmla="val 50000"/>
              <a:gd name="adj2" fmla="val 52989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l-GR"/>
          </a:p>
        </p:txBody>
      </p:sp>
      <p:sp>
        <p:nvSpPr>
          <p:cNvPr id="3" name="Retângulo 2"/>
          <p:cNvSpPr/>
          <p:nvPr/>
        </p:nvSpPr>
        <p:spPr>
          <a:xfrm>
            <a:off x="345809" y="1075240"/>
            <a:ext cx="7318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>
                <a:solidFill>
                  <a:schemeClr val="accent5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 imperatividade relativa ou dispositivas</a:t>
            </a:r>
            <a:endParaRPr lang="el-GR" sz="28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45809" y="1598460"/>
            <a:ext cx="3429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podem ser permissivas e supletivas</a:t>
            </a:r>
            <a:endParaRPr lang="el-GR" dirty="0">
              <a:solidFill>
                <a:srgbClr val="FF0000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45809" y="2022790"/>
            <a:ext cx="1165862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buFont typeface="Symbol" panose="05050102010706020507" pitchFamily="18" charset="2"/>
              <a:buChar char=""/>
              <a:tabLst>
                <a:tab pos="291465" algn="l"/>
              </a:tabLst>
            </a:pPr>
            <a:r>
              <a:rPr lang="pt-BR" sz="32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Não </a:t>
            </a:r>
            <a:r>
              <a:rPr lang="pt-BR" sz="3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ordenam, nem proíbem de modo absoluto; permitem ação ou abstenção ou suprem a declaração de vontade não existente. </a:t>
            </a:r>
            <a:r>
              <a:rPr lang="pt-BR" sz="32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Podem ser: </a:t>
            </a:r>
          </a:p>
          <a:p>
            <a:pPr marL="800100" lvl="1" indent="-342900" algn="just">
              <a:buFont typeface="Symbol" panose="05050102010706020507" pitchFamily="18" charset="2"/>
              <a:buChar char=""/>
              <a:tabLst>
                <a:tab pos="291465" algn="l"/>
              </a:tabLst>
            </a:pPr>
            <a:r>
              <a:rPr lang="pt-BR" sz="3200" b="1" dirty="0" smtClean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Permissivas</a:t>
            </a:r>
            <a:r>
              <a:rPr lang="pt-BR" sz="32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pt-BR" sz="3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quando permitem uma ação ou abstenção. </a:t>
            </a:r>
            <a:endParaRPr lang="el-GR" sz="32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Symbol" panose="05050102010706020507" pitchFamily="18" charset="2"/>
              <a:buChar char=""/>
              <a:tabLst>
                <a:tab pos="291465" algn="l"/>
              </a:tabLst>
            </a:pPr>
            <a:r>
              <a:rPr lang="pt-BR" sz="3200" b="1" i="1" dirty="0" smtClean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Supletivas: </a:t>
            </a:r>
            <a:r>
              <a:rPr lang="pt-BR" sz="3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quando suprem a falta de manifestação de vontade das partes. </a:t>
            </a:r>
            <a:endParaRPr lang="pt-BR" sz="3200" dirty="0" smtClean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  <a:tabLst>
                <a:tab pos="291465" algn="l"/>
              </a:tabLst>
            </a:pPr>
            <a:r>
              <a:rPr lang="pt-BR" sz="32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Só se </a:t>
            </a:r>
            <a:r>
              <a:rPr lang="pt-BR" sz="3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aplicam na ausência da declaração de vontade dos interessados. </a:t>
            </a:r>
            <a:r>
              <a:rPr lang="pt-BR" sz="32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 estes </a:t>
            </a:r>
            <a:r>
              <a:rPr lang="pt-BR" sz="3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nada estipularem, em determinadas circunstâncias, a norma estipula em lugar </a:t>
            </a:r>
            <a:r>
              <a:rPr lang="pt-BR" sz="32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deles.</a:t>
            </a:r>
            <a:endParaRPr lang="pt-BR" sz="32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71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2285" y="184665"/>
            <a:ext cx="10515600" cy="766579"/>
          </a:xfrm>
        </p:spPr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Norma Jurídica - Classificação</a:t>
            </a:r>
            <a:endParaRPr lang="el-GR" b="1" dirty="0">
              <a:solidFill>
                <a:srgbClr val="FF0000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7251869" y="383288"/>
            <a:ext cx="3737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QUANTO AO AUTORIZAMENTO</a:t>
            </a:r>
            <a:endParaRPr lang="el-GR" dirty="0"/>
          </a:p>
        </p:txBody>
      </p:sp>
      <p:sp>
        <p:nvSpPr>
          <p:cNvPr id="8" name="Retângulo 7"/>
          <p:cNvSpPr/>
          <p:nvPr/>
        </p:nvSpPr>
        <p:spPr>
          <a:xfrm>
            <a:off x="192285" y="1159170"/>
            <a:ext cx="38956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solidFill>
                  <a:schemeClr val="accent5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mais que perfeitas </a:t>
            </a:r>
            <a:endParaRPr lang="el-GR" sz="3200" b="1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92285" y="2150494"/>
            <a:ext cx="1160113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São as que por sua violação autorizam a aplicação de duas sanções: a nulidade do ato praticado ou o restabelecimento da situação anterior e ainda a aplicação de uma pena ao </a:t>
            </a:r>
            <a:r>
              <a:rPr lang="pt-BR" sz="4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violador.</a:t>
            </a:r>
            <a:endParaRPr lang="el-GR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85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2285" y="184665"/>
            <a:ext cx="10515600" cy="766579"/>
          </a:xfrm>
        </p:spPr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Norma Jurídica - Classificação</a:t>
            </a:r>
            <a:endParaRPr lang="el-GR" b="1" dirty="0">
              <a:solidFill>
                <a:srgbClr val="FF0000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7251869" y="383288"/>
            <a:ext cx="3737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QUANTO AO AUTORIZAMENTO</a:t>
            </a:r>
            <a:endParaRPr lang="el-GR" dirty="0"/>
          </a:p>
        </p:txBody>
      </p:sp>
      <p:sp>
        <p:nvSpPr>
          <p:cNvPr id="3" name="Retângulo 2"/>
          <p:cNvSpPr/>
          <p:nvPr/>
        </p:nvSpPr>
        <p:spPr>
          <a:xfrm>
            <a:off x="379854" y="1115917"/>
            <a:ext cx="18918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solidFill>
                  <a:schemeClr val="accent5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perfeitas</a:t>
            </a:r>
            <a:endParaRPr lang="el-GR" sz="3200" b="1" dirty="0">
              <a:solidFill>
                <a:schemeClr val="accent5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79854" y="1865366"/>
            <a:ext cx="1153550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São aquelas cuja violação as leva autorizar a declaração da nulidade do ato ou a possibilidade de anulação do ato praticado contra sua disposição e não a aplicação de pena ao violador</a:t>
            </a:r>
            <a:endParaRPr lang="el-GR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22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2285" y="184665"/>
            <a:ext cx="10515600" cy="766579"/>
          </a:xfrm>
        </p:spPr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Norma Jurídica - Classificação</a:t>
            </a:r>
            <a:endParaRPr lang="el-GR" b="1" dirty="0">
              <a:solidFill>
                <a:srgbClr val="FF0000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7251869" y="383288"/>
            <a:ext cx="3737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QUANTO AO AUTORIZAMENTO</a:t>
            </a:r>
            <a:endParaRPr lang="el-GR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75138" y="1266688"/>
            <a:ext cx="494242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1613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01613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01613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01613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01613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01613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01613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01613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01613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1613" algn="l"/>
                <a:tab pos="457200" algn="l"/>
              </a:tabLst>
            </a:pPr>
            <a:r>
              <a:rPr kumimoji="0" lang="pt-BR" altLang="el-GR" sz="3200" b="1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menos que perfeitas</a:t>
            </a:r>
            <a:endParaRPr kumimoji="0" lang="pt-BR" altLang="el-GR" sz="3200" b="0" i="0" u="none" strike="noStrike" cap="none" normalizeH="0" baseline="0" dirty="0" smtClean="0">
              <a:ln>
                <a:noFill/>
              </a:ln>
              <a:solidFill>
                <a:schemeClr val="accent5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75138" y="2166907"/>
            <a:ext cx="11551947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São as que autorizam, no caso de serem violadas, a aplicação da pena ao violador, mas não a nulidade ou anulação do ato que as violou</a:t>
            </a:r>
            <a:endParaRPr lang="el-GR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02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2285" y="184665"/>
            <a:ext cx="10515600" cy="766579"/>
          </a:xfrm>
        </p:spPr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Norma Jurídica - Classificação</a:t>
            </a:r>
            <a:endParaRPr lang="el-GR" b="1" dirty="0">
              <a:solidFill>
                <a:srgbClr val="FF0000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7251869" y="383288"/>
            <a:ext cx="3737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QUANTO AO AUTORIZAMENTO</a:t>
            </a:r>
            <a:endParaRPr lang="el-GR" dirty="0"/>
          </a:p>
        </p:txBody>
      </p:sp>
      <p:sp>
        <p:nvSpPr>
          <p:cNvPr id="3" name="Retângulo 2"/>
          <p:cNvSpPr/>
          <p:nvPr/>
        </p:nvSpPr>
        <p:spPr>
          <a:xfrm>
            <a:off x="379854" y="1142607"/>
            <a:ext cx="23711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solidFill>
                  <a:schemeClr val="accent5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imperfeitas</a:t>
            </a:r>
            <a:endParaRPr lang="el-GR" sz="32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79854" y="1817327"/>
            <a:ext cx="117348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São aquelas cuja violação não acarreta qualquer </a:t>
            </a:r>
            <a:r>
              <a:rPr lang="pt-BR" sz="4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consequência </a:t>
            </a:r>
            <a:r>
              <a:rPr lang="pt-BR" sz="4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jurídica. São normas </a:t>
            </a:r>
            <a:r>
              <a:rPr lang="pt-BR" sz="4400" i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sui generis, </a:t>
            </a:r>
            <a:r>
              <a:rPr lang="pt-BR" sz="4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não são propriamente normas jurídicas, pois estas são </a:t>
            </a:r>
            <a:r>
              <a:rPr lang="pt-BR" sz="4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autorizantes</a:t>
            </a:r>
            <a:r>
              <a:rPr lang="pt-BR" sz="4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Casos típicos são as obrigações decorrentes de dívidas de jogo, dívidas prescritas e juros não convencionados</a:t>
            </a:r>
            <a:endParaRPr lang="el-GR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55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000" b="1" dirty="0" smtClean="0"/>
              <a:t>LEGISLAÇÃO APLICADA À INTERNET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4000" dirty="0" smtClean="0">
                <a:solidFill>
                  <a:srgbClr val="FF0000"/>
                </a:solidFill>
              </a:rPr>
              <a:t>LAI-02 – Introdução ao Direito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9373318" y="6488668"/>
            <a:ext cx="2589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Prof. Celio Sormani Junior</a:t>
            </a:r>
            <a:endParaRPr lang="el-G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884" y="3600450"/>
            <a:ext cx="2088232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84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Norma Jurídica</a:t>
            </a:r>
            <a:endParaRPr lang="el-GR" b="1" dirty="0">
              <a:solidFill>
                <a:srgbClr val="FF0000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315" y="1342125"/>
            <a:ext cx="8787063" cy="507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77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Norma Jurídica</a:t>
            </a:r>
            <a:endParaRPr lang="el-GR" b="1" dirty="0">
              <a:solidFill>
                <a:srgbClr val="FF0000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05" y="1461995"/>
            <a:ext cx="10267789" cy="487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18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Norma Jurídica - Características</a:t>
            </a:r>
            <a:endParaRPr lang="el-GR" b="1" dirty="0">
              <a:solidFill>
                <a:srgbClr val="FF0000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537" y="1690688"/>
            <a:ext cx="9496926" cy="493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64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Norma Jurídica - Características</a:t>
            </a:r>
            <a:endParaRPr lang="el-GR" b="1" dirty="0">
              <a:solidFill>
                <a:srgbClr val="FF0000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01259"/>
            <a:ext cx="11277600" cy="508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07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08547"/>
            <a:ext cx="10515600" cy="1482141"/>
          </a:xfrm>
        </p:spPr>
        <p:txBody>
          <a:bodyPr>
            <a:norm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Norma Jurídica</a:t>
            </a:r>
            <a:br>
              <a:rPr lang="pt-BR" b="1" dirty="0" smtClean="0">
                <a:solidFill>
                  <a:srgbClr val="FF0000"/>
                </a:solidFill>
              </a:rPr>
            </a:br>
            <a:r>
              <a:rPr lang="pt-BR" sz="3200" b="1" dirty="0">
                <a:solidFill>
                  <a:srgbClr val="0070C0"/>
                </a:solidFill>
              </a:rPr>
              <a:t>A norma como um Imperativo </a:t>
            </a:r>
            <a:r>
              <a:rPr lang="pt-BR" sz="3200" b="1" dirty="0" err="1" smtClean="0">
                <a:solidFill>
                  <a:srgbClr val="0070C0"/>
                </a:solidFill>
              </a:rPr>
              <a:t>Autorizante</a:t>
            </a:r>
            <a:endParaRPr lang="el-GR" b="1" dirty="0">
              <a:solidFill>
                <a:srgbClr val="0070C0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" y="1690687"/>
            <a:ext cx="118069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4572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3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Uma primeira parte da norma – DIREITO OBJETIVO – supõe um </a:t>
            </a:r>
            <a:r>
              <a:rPr lang="pt-BR" sz="32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FATO LÍCITO </a:t>
            </a:r>
            <a:r>
              <a:rPr lang="pt-BR" sz="3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 possível ocorrência na realidade para atribuir aos sujeitos nele envolvidos (caso ele se realize efetivamente) uma série de Direitos e Deveres. </a:t>
            </a:r>
            <a:endParaRPr lang="pt-BR" sz="3200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685800" indent="-457200" algn="just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3200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685800" indent="-4572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32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Essa </a:t>
            </a:r>
            <a:r>
              <a:rPr lang="pt-BR" sz="32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propriedade de criar direitos e deveres </a:t>
            </a:r>
            <a:r>
              <a:rPr lang="pt-BR" sz="3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é o que chamamos de </a:t>
            </a:r>
            <a:r>
              <a:rPr lang="pt-BR" sz="3200" b="1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Imperatividade da Norma</a:t>
            </a:r>
            <a:r>
              <a:rPr lang="pt-BR" sz="3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endParaRPr lang="pt-BR" sz="3200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685800" indent="-457200" algn="just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3200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685800" indent="-4572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32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Nesse </a:t>
            </a:r>
            <a:r>
              <a:rPr lang="pt-BR" sz="3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sentido a norma jurídica é um imperativo de conduta.</a:t>
            </a:r>
            <a:endParaRPr lang="el-GR" sz="32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75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08547"/>
            <a:ext cx="10515600" cy="1482141"/>
          </a:xfrm>
        </p:spPr>
        <p:txBody>
          <a:bodyPr>
            <a:norm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Norma Jurídica</a:t>
            </a:r>
            <a:br>
              <a:rPr lang="pt-BR" b="1" dirty="0" smtClean="0">
                <a:solidFill>
                  <a:srgbClr val="FF0000"/>
                </a:solidFill>
              </a:rPr>
            </a:br>
            <a:r>
              <a:rPr lang="pt-BR" sz="3200" b="1" dirty="0">
                <a:solidFill>
                  <a:srgbClr val="0070C0"/>
                </a:solidFill>
              </a:rPr>
              <a:t>A norma como um Imperativo </a:t>
            </a:r>
            <a:r>
              <a:rPr lang="pt-BR" sz="3200" b="1" dirty="0" err="1" smtClean="0">
                <a:solidFill>
                  <a:srgbClr val="0070C0"/>
                </a:solidFill>
              </a:rPr>
              <a:t>Autorizante</a:t>
            </a:r>
            <a:endParaRPr lang="el-GR" b="1" dirty="0">
              <a:solidFill>
                <a:srgbClr val="0070C0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2020850"/>
            <a:ext cx="1179094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4572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4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Mas......</a:t>
            </a:r>
          </a:p>
          <a:p>
            <a:pPr marL="685800" indent="-4572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4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todas </a:t>
            </a:r>
            <a:r>
              <a:rPr lang="pt-BR" sz="4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 normas éticas (costume, moral, religião, etc.) criam deveres. </a:t>
            </a:r>
            <a:endParaRPr lang="pt-BR" sz="4400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685800" indent="-4572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4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É </a:t>
            </a:r>
            <a:r>
              <a:rPr lang="pt-BR" sz="4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preciso </a:t>
            </a:r>
            <a:r>
              <a:rPr lang="pt-BR" sz="44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distinguir</a:t>
            </a:r>
            <a:r>
              <a:rPr lang="pt-BR" sz="4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o Direito dos demais sistemas normativos.</a:t>
            </a:r>
            <a:endParaRPr lang="el-GR" sz="4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59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08547"/>
            <a:ext cx="10515600" cy="1482141"/>
          </a:xfrm>
        </p:spPr>
        <p:txBody>
          <a:bodyPr>
            <a:norm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Norma Jurídica</a:t>
            </a:r>
            <a:br>
              <a:rPr lang="pt-BR" b="1" dirty="0" smtClean="0">
                <a:solidFill>
                  <a:srgbClr val="FF0000"/>
                </a:solidFill>
              </a:rPr>
            </a:br>
            <a:r>
              <a:rPr lang="pt-BR" sz="3200" b="1" dirty="0">
                <a:solidFill>
                  <a:srgbClr val="0070C0"/>
                </a:solidFill>
              </a:rPr>
              <a:t>A norma como um Imperativo </a:t>
            </a:r>
            <a:r>
              <a:rPr lang="pt-BR" sz="3200" b="1" dirty="0" err="1" smtClean="0">
                <a:solidFill>
                  <a:srgbClr val="0070C0"/>
                </a:solidFill>
              </a:rPr>
              <a:t>Autorizante</a:t>
            </a:r>
            <a:endParaRPr lang="el-GR" b="1" dirty="0">
              <a:solidFill>
                <a:srgbClr val="0070C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92505" y="1690688"/>
            <a:ext cx="1179094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just">
              <a:spcAft>
                <a:spcPts val="0"/>
              </a:spcAft>
            </a:pPr>
            <a:r>
              <a:rPr lang="pt-BR" sz="36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Para isso, temos </a:t>
            </a:r>
            <a:r>
              <a:rPr lang="pt-BR" sz="3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uma segunda característica essencial da norma. </a:t>
            </a:r>
            <a:endParaRPr lang="pt-BR" sz="3600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algn="just">
              <a:spcAft>
                <a:spcPts val="0"/>
              </a:spcAft>
            </a:pPr>
            <a:endParaRPr lang="pt-BR" sz="3600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algn="just">
              <a:spcAft>
                <a:spcPts val="0"/>
              </a:spcAft>
            </a:pPr>
            <a:r>
              <a:rPr lang="pt-BR" sz="36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 </a:t>
            </a:r>
            <a:r>
              <a:rPr lang="pt-BR" sz="3600" b="1" u="sng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AUTORIZAMENTO</a:t>
            </a:r>
            <a:r>
              <a:rPr lang="pt-BR" sz="3600" u="sng" dirty="0" smtClean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L="228600" algn="just">
              <a:spcAft>
                <a:spcPts val="0"/>
              </a:spcAft>
            </a:pPr>
            <a:r>
              <a:rPr lang="pt-BR" sz="36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  <a:p>
            <a:pPr marL="228600" algn="just">
              <a:spcAft>
                <a:spcPts val="0"/>
              </a:spcAft>
            </a:pPr>
            <a:r>
              <a:rPr lang="pt-BR" sz="36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norma considera que o </a:t>
            </a:r>
            <a:r>
              <a:rPr lang="pt-BR" sz="3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descumprimento do dever </a:t>
            </a:r>
            <a:r>
              <a:rPr lang="pt-BR" sz="36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“</a:t>
            </a:r>
            <a:r>
              <a:rPr lang="pt-BR" sz="3600" b="1" dirty="0" smtClean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AUTORIZA</a:t>
            </a:r>
            <a:r>
              <a:rPr lang="pt-BR" sz="36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” </a:t>
            </a:r>
            <a:r>
              <a:rPr lang="pt-BR" sz="3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parte lesada a interpor uma ação (ou, como exceção, exercer a </a:t>
            </a:r>
            <a:r>
              <a:rPr lang="pt-BR" sz="3600" i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autodefesa</a:t>
            </a:r>
            <a:r>
              <a:rPr lang="pt-BR" sz="3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que garanta o cumprimento coercitivo de seu direito pelo infrator.</a:t>
            </a:r>
            <a:endParaRPr lang="el-GR" sz="36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7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08547"/>
            <a:ext cx="10515600" cy="1482141"/>
          </a:xfrm>
        </p:spPr>
        <p:txBody>
          <a:bodyPr>
            <a:norm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Norma Jurídica</a:t>
            </a:r>
            <a:br>
              <a:rPr lang="pt-BR" b="1" dirty="0" smtClean="0">
                <a:solidFill>
                  <a:srgbClr val="FF0000"/>
                </a:solidFill>
              </a:rPr>
            </a:br>
            <a:r>
              <a:rPr lang="pt-BR" sz="3200" b="1" dirty="0">
                <a:solidFill>
                  <a:srgbClr val="0070C0"/>
                </a:solidFill>
              </a:rPr>
              <a:t>A norma como um Imperativo </a:t>
            </a:r>
            <a:r>
              <a:rPr lang="pt-BR" sz="3200" b="1" dirty="0" err="1" smtClean="0">
                <a:solidFill>
                  <a:srgbClr val="0070C0"/>
                </a:solidFill>
              </a:rPr>
              <a:t>Autorizante</a:t>
            </a:r>
            <a:endParaRPr lang="el-GR" b="1" dirty="0">
              <a:solidFill>
                <a:srgbClr val="0070C0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56674" y="2181726"/>
            <a:ext cx="1167865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just">
              <a:spcAft>
                <a:spcPts val="0"/>
              </a:spcAft>
            </a:pPr>
            <a:r>
              <a:rPr lang="pt-BR" sz="5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Essa característica estabelece a </a:t>
            </a:r>
            <a:r>
              <a:rPr lang="pt-BR" sz="5400" i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diferença especifica </a:t>
            </a:r>
            <a:r>
              <a:rPr lang="pt-BR" sz="5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 Direito, capaz de distingui-lo de todos os demais objetos do mesmo gênero (normas éticas). </a:t>
            </a:r>
            <a:endParaRPr lang="el-GR" sz="5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83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7A434A6D12C04458ADA5CF2F28F2C2B" ma:contentTypeVersion="3" ma:contentTypeDescription="Crie um novo documento." ma:contentTypeScope="" ma:versionID="319ace22554600d17ae8b593ddf8225c">
  <xsd:schema xmlns:xsd="http://www.w3.org/2001/XMLSchema" xmlns:xs="http://www.w3.org/2001/XMLSchema" xmlns:p="http://schemas.microsoft.com/office/2006/metadata/properties" xmlns:ns2="aa9e8e54-5607-4702-b288-a4ab270152ca" targetNamespace="http://schemas.microsoft.com/office/2006/metadata/properties" ma:root="true" ma:fieldsID="2ca087003bc3e9a2fb0e07ffae519c3b" ns2:_="">
    <xsd:import namespace="aa9e8e54-5607-4702-b288-a4ab270152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9e8e54-5607-4702-b288-a4ab270152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DF22941-EC1B-4F40-A9B7-EBA6577D2E87}"/>
</file>

<file path=customXml/itemProps2.xml><?xml version="1.0" encoding="utf-8"?>
<ds:datastoreItem xmlns:ds="http://schemas.openxmlformats.org/officeDocument/2006/customXml" ds:itemID="{59D70A93-127A-4CB1-86A5-8ABD3705EBBD}"/>
</file>

<file path=customXml/itemProps3.xml><?xml version="1.0" encoding="utf-8"?>
<ds:datastoreItem xmlns:ds="http://schemas.openxmlformats.org/officeDocument/2006/customXml" ds:itemID="{1414B845-9D4F-4704-B9C3-8BBC50864DBE}"/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642</Words>
  <Application>Microsoft Office PowerPoint</Application>
  <PresentationFormat>Widescreen</PresentationFormat>
  <Paragraphs>65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Symbol</vt:lpstr>
      <vt:lpstr>Times New Roman</vt:lpstr>
      <vt:lpstr>Tema do Office</vt:lpstr>
      <vt:lpstr>Apresentação do PowerPoint</vt:lpstr>
      <vt:lpstr>Norma Jurídica</vt:lpstr>
      <vt:lpstr>Norma Jurídica</vt:lpstr>
      <vt:lpstr>Norma Jurídica - Características</vt:lpstr>
      <vt:lpstr>Norma Jurídica - Características</vt:lpstr>
      <vt:lpstr>Norma Jurídica A norma como um Imperativo Autorizante</vt:lpstr>
      <vt:lpstr>Norma Jurídica A norma como um Imperativo Autorizante</vt:lpstr>
      <vt:lpstr>Norma Jurídica A norma como um Imperativo Autorizante</vt:lpstr>
      <vt:lpstr>Norma Jurídica A norma como um Imperativo Autorizante</vt:lpstr>
      <vt:lpstr>Norma Jurídica A norma como um Imperativo Autorizante</vt:lpstr>
      <vt:lpstr>Norma Jurídica - Classificação</vt:lpstr>
      <vt:lpstr>Norma Jurídica - Classificação</vt:lpstr>
      <vt:lpstr>Norma Jurídica - Classificação</vt:lpstr>
      <vt:lpstr>Norma Jurídica - Classificação</vt:lpstr>
      <vt:lpstr>Norma Jurídica - Classificação</vt:lpstr>
      <vt:lpstr>Norma Jurídica - Classificação</vt:lpstr>
      <vt:lpstr>Norma Jurídica - Classificação</vt:lpstr>
      <vt:lpstr>LEGISLAÇÃO APLICADA À INTERNET LAI-02 – Introdução ao Direito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Legislação Aplicada à Internet</dc:title>
  <dc:creator>supervisor</dc:creator>
  <cp:lastModifiedBy>supervisor</cp:lastModifiedBy>
  <cp:revision>42</cp:revision>
  <dcterms:created xsi:type="dcterms:W3CDTF">2022-08-15T21:17:39Z</dcterms:created>
  <dcterms:modified xsi:type="dcterms:W3CDTF">2022-08-30T03:56:31Z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0x01010007A434A6D12C04458ADA5CF2F28F2C2B</vt:lpwstr>
  </property>
</Properties>
</file>