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6" r:id="rId3"/>
    <p:sldId id="335" r:id="rId4"/>
    <p:sldId id="338" r:id="rId5"/>
    <p:sldId id="343" r:id="rId6"/>
    <p:sldId id="344" r:id="rId7"/>
    <p:sldId id="346" r:id="rId8"/>
    <p:sldId id="342" r:id="rId9"/>
    <p:sldId id="337" r:id="rId10"/>
    <p:sldId id="339" r:id="rId11"/>
    <p:sldId id="340" r:id="rId12"/>
    <p:sldId id="341" r:id="rId13"/>
    <p:sldId id="317" r:id="rId1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l-G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3/10/2022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323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3/10/2022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7838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3/10/2022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050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3/10/2022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369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3/10/2022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552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3/10/2022</a:t>
            </a:fld>
            <a:endParaRPr lang="el-G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999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3/10/2022</a:t>
            </a:fld>
            <a:endParaRPr lang="el-G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44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3/10/2022</a:t>
            </a:fld>
            <a:endParaRPr lang="el-G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408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3/10/2022</a:t>
            </a:fld>
            <a:endParaRPr lang="el-G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6273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3/10/2022</a:t>
            </a:fld>
            <a:endParaRPr lang="el-G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615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3/10/2022</a:t>
            </a:fld>
            <a:endParaRPr lang="el-G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216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9A67E-0EE8-40B5-B574-3BE7EED0C1CA}" type="datetimeFigureOut">
              <a:rPr lang="el-GR" smtClean="0"/>
              <a:t>3/10/2022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6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lanalto.gov.br/ccivil_03/_ato2011-2014/2012/lei/l12737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lanalto.gov.br/ccivil_03/_ato2011-2014/2014/lei/l12965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lanalto.gov.br/ccivil_03/_ato2015-2018/2018/lei/L13709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1-2014/2014/lei/l12965.htm" TargetMode="External"/><Relationship Id="rId2" Type="http://schemas.openxmlformats.org/officeDocument/2006/relationships/hyperlink" Target="http://www.planalto.gov.br/ccivil_03/_ato2011-2014/2012/lei/l12737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lanalto.gov.br/ccivil_03/_ato2015-2018/2018/lei/L13709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375757" y="2215515"/>
            <a:ext cx="9663545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 smtClean="0"/>
              <a:t>LEGISLAÇÃO APLICADA À INTERNET</a:t>
            </a:r>
            <a:r>
              <a:rPr lang="pt-BR" sz="4800" b="1" smtClean="0"/>
              <a:t/>
            </a:r>
            <a:br>
              <a:rPr lang="pt-BR" sz="4800" b="1" smtClean="0"/>
            </a:br>
            <a:r>
              <a:rPr lang="pt-BR" sz="4000" smtClean="0">
                <a:solidFill>
                  <a:srgbClr val="FF0000"/>
                </a:solidFill>
              </a:rPr>
              <a:t>LAI-03 </a:t>
            </a:r>
            <a:r>
              <a:rPr lang="pt-BR" sz="4000" dirty="0" smtClean="0">
                <a:solidFill>
                  <a:srgbClr val="FF0000"/>
                </a:solidFill>
              </a:rPr>
              <a:t>– Introdução ao direito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69287" y="6488668"/>
            <a:ext cx="25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Prof. Celio Sormani Junior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886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3236" y="223646"/>
            <a:ext cx="3880951" cy="766579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DIGITAL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23899" y="990225"/>
            <a:ext cx="117796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000000"/>
                </a:solidFill>
                <a:latin typeface="Helvetica" panose="020B0604020202020204" pitchFamily="34" charset="0"/>
              </a:rPr>
              <a:t>Lei Carolina </a:t>
            </a:r>
            <a:r>
              <a:rPr lang="pt-BR" sz="3200" b="1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Dieckmann</a:t>
            </a:r>
          </a:p>
          <a:p>
            <a:pPr algn="ctr"/>
            <a:r>
              <a:rPr lang="pt-BR" sz="2000" dirty="0">
                <a:solidFill>
                  <a:srgbClr val="0756E4"/>
                </a:solidFill>
                <a:latin typeface="Helvetica" panose="020B0604020202020204" pitchFamily="34" charset="0"/>
                <a:hlinkClick r:id="rId2"/>
              </a:rPr>
              <a:t>lei nº </a:t>
            </a:r>
            <a:r>
              <a:rPr lang="pt-BR" sz="2000" dirty="0" smtClean="0">
                <a:solidFill>
                  <a:srgbClr val="0756E4"/>
                </a:solidFill>
                <a:latin typeface="Helvetica" panose="020B0604020202020204" pitchFamily="34" charset="0"/>
                <a:hlinkClick r:id="rId2"/>
              </a:rPr>
              <a:t>12.737/2012</a:t>
            </a:r>
            <a:endParaRPr lang="pt-BR" sz="2000" dirty="0" smtClean="0">
              <a:solidFill>
                <a:srgbClr val="0756E4"/>
              </a:solidFill>
              <a:latin typeface="Helvetica" panose="020B0604020202020204" pitchFamily="34" charset="0"/>
            </a:endParaRPr>
          </a:p>
          <a:p>
            <a:pPr algn="ctr"/>
            <a:endParaRPr lang="pt-BR" sz="20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pt-BR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Trata da </a:t>
            </a:r>
            <a:r>
              <a:rPr lang="pt-BR" sz="3200" dirty="0">
                <a:solidFill>
                  <a:srgbClr val="000000"/>
                </a:solidFill>
                <a:latin typeface="Helvetica" panose="020B0604020202020204" pitchFamily="34" charset="0"/>
              </a:rPr>
              <a:t>tipificação de crimes informáticos, alterando o Código </a:t>
            </a:r>
            <a:r>
              <a:rPr lang="pt-BR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Penal, impondo penas </a:t>
            </a:r>
            <a:r>
              <a:rPr lang="pt-BR" sz="3200" dirty="0">
                <a:solidFill>
                  <a:srgbClr val="000000"/>
                </a:solidFill>
                <a:latin typeface="Helvetica" panose="020B0604020202020204" pitchFamily="34" charset="0"/>
              </a:rPr>
              <a:t>para crimes como invasão de aparelhos eletrônicos, interrupção de serviços digitais ou de conexão, falsificação de documentos ou de cartões de crédito ou débito</a:t>
            </a:r>
            <a:r>
              <a:rPr lang="pt-BR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endParaRPr lang="pt-BR" sz="32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pt-BR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O nome da Lei surgiu do fato de ter </a:t>
            </a:r>
            <a:r>
              <a:rPr lang="pt-BR" sz="3200" dirty="0">
                <a:solidFill>
                  <a:srgbClr val="000000"/>
                </a:solidFill>
                <a:latin typeface="Helvetica" panose="020B0604020202020204" pitchFamily="34" charset="0"/>
              </a:rPr>
              <a:t>sido aprovada no mesmo ano em que a atriz teve fotos e conversas íntimas vazadas por uma pessoa que havia recebido aparelhos eletrônicos dela para conserto.</a:t>
            </a:r>
            <a:endParaRPr lang="pt-BR" sz="32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3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3236" y="223646"/>
            <a:ext cx="3880951" cy="766579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DIGITAL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9647" y="990225"/>
            <a:ext cx="1189437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000000"/>
                </a:solidFill>
                <a:latin typeface="Helvetica" panose="020B0604020202020204" pitchFamily="34" charset="0"/>
              </a:rPr>
              <a:t>Marco Civil da Internet</a:t>
            </a:r>
            <a:endParaRPr lang="pt-BR" sz="32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ctr"/>
            <a:r>
              <a:rPr lang="pt-BR" sz="2000" dirty="0">
                <a:solidFill>
                  <a:srgbClr val="0756E4"/>
                </a:solidFill>
                <a:latin typeface="Helvetica" panose="020B0604020202020204" pitchFamily="34" charset="0"/>
                <a:hlinkClick r:id="rId2"/>
              </a:rPr>
              <a:t>lei nº 12.965/2014</a:t>
            </a:r>
            <a:endParaRPr lang="pt-BR" sz="2000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pt-BR" sz="3200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pt-BR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Estabelece </a:t>
            </a:r>
            <a:r>
              <a:rPr lang="pt-BR" sz="3200" dirty="0">
                <a:solidFill>
                  <a:srgbClr val="000000"/>
                </a:solidFill>
                <a:latin typeface="Helvetica" panose="020B0604020202020204" pitchFamily="34" charset="0"/>
              </a:rPr>
              <a:t>princípios, garantias, direitos e deveres para o uso da internet no Brasil, além de estipular diretrizes para a ação do Estado dentro das redes</a:t>
            </a:r>
            <a:r>
              <a:rPr lang="pt-BR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endParaRPr lang="pt-BR" sz="32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pt-BR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Preserva </a:t>
            </a:r>
            <a:r>
              <a:rPr lang="pt-BR" sz="3200" dirty="0">
                <a:solidFill>
                  <a:srgbClr val="000000"/>
                </a:solidFill>
                <a:latin typeface="Helvetica" panose="020B0604020202020204" pitchFamily="34" charset="0"/>
              </a:rPr>
              <a:t>valores como liberdade de expressão, neutralidade e </a:t>
            </a:r>
            <a:r>
              <a:rPr lang="pt-BR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privacidade, direitos </a:t>
            </a:r>
            <a:r>
              <a:rPr lang="pt-BR" sz="3200" dirty="0">
                <a:solidFill>
                  <a:srgbClr val="000000"/>
                </a:solidFill>
                <a:latin typeface="Helvetica" panose="020B0604020202020204" pitchFamily="34" charset="0"/>
              </a:rPr>
              <a:t>e deveres de usuários, além de trazer regras para a manutenção da privacidade dos mesmos por terceiros, como provedores de serviços de internet e demais empresas.</a:t>
            </a:r>
            <a:endParaRPr lang="pt-BR" sz="32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8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3236" y="223646"/>
            <a:ext cx="3880951" cy="766579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DIGITAL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00404" y="990225"/>
            <a:ext cx="11894371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000000"/>
                </a:solidFill>
                <a:latin typeface="Helvetica" panose="020B0604020202020204" pitchFamily="34" charset="0"/>
              </a:rPr>
              <a:t>Lei Geral de Proteção de Dados (LGPD</a:t>
            </a:r>
            <a:r>
              <a:rPr lang="pt-BR" sz="3200" b="1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</a:p>
          <a:p>
            <a:pPr algn="ctr"/>
            <a:r>
              <a:rPr lang="pt-BR" sz="2000" dirty="0">
                <a:solidFill>
                  <a:srgbClr val="0756E4"/>
                </a:solidFill>
                <a:latin typeface="Helvetica" panose="020B0604020202020204" pitchFamily="34" charset="0"/>
                <a:hlinkClick r:id="rId2"/>
              </a:rPr>
              <a:t>lei nº </a:t>
            </a:r>
            <a:r>
              <a:rPr lang="pt-BR" sz="2000" dirty="0" smtClean="0">
                <a:solidFill>
                  <a:srgbClr val="0756E4"/>
                </a:solidFill>
                <a:latin typeface="Helvetica" panose="020B0604020202020204" pitchFamily="34" charset="0"/>
                <a:hlinkClick r:id="rId2"/>
              </a:rPr>
              <a:t>13.709/2018</a:t>
            </a:r>
            <a:endParaRPr lang="pt-BR" sz="2000" dirty="0" smtClean="0">
              <a:solidFill>
                <a:srgbClr val="0756E4"/>
              </a:solidFill>
              <a:latin typeface="Helvetica" panose="020B0604020202020204" pitchFamily="34" charset="0"/>
            </a:endParaRPr>
          </a:p>
          <a:p>
            <a:pPr algn="ctr"/>
            <a:endParaRPr lang="pt-BR" sz="20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pt-BR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Tem </a:t>
            </a:r>
            <a:r>
              <a:rPr lang="pt-BR" sz="3200" dirty="0">
                <a:solidFill>
                  <a:srgbClr val="000000"/>
                </a:solidFill>
                <a:latin typeface="Helvetica" panose="020B0604020202020204" pitchFamily="34" charset="0"/>
              </a:rPr>
              <a:t>como objetivo específico resguardar os dados pessoais de pessoas e empresas que estão dentro da </a:t>
            </a:r>
            <a:r>
              <a:rPr lang="pt-BR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internet.</a:t>
            </a:r>
          </a:p>
          <a:p>
            <a:endParaRPr lang="pt-BR" sz="3200" b="0" i="0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Tem grande </a:t>
            </a:r>
            <a:r>
              <a:rPr lang="pt-BR" sz="3200" dirty="0">
                <a:latin typeface="Helvetica" panose="020B0604020202020204" pitchFamily="34" charset="0"/>
                <a:cs typeface="Helvetica" panose="020B0604020202020204" pitchFamily="34" charset="0"/>
              </a:rPr>
              <a:t>impacto enorme nas relações comerciais de empresas que utilizam os dados das pessoas para prospecção de clientes, uma vez que garante maior transparência das empresas com o público, mostrando como utilizam dados pessoais dos indivíduos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120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/>
              <a:t>LEGISLAÇÃO APLICADA À INTERNET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000" dirty="0" smtClean="0">
                <a:solidFill>
                  <a:srgbClr val="FF0000"/>
                </a:solidFill>
              </a:rPr>
              <a:t>LAI-03 – Introdução ao Direito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373318" y="6488668"/>
            <a:ext cx="25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Prof. Celio Sormani Junior</a:t>
            </a:r>
            <a:endParaRPr lang="el-G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884" y="3600450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3236" y="223646"/>
            <a:ext cx="3880951" cy="766579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DIGITAL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04395" y="1337657"/>
            <a:ext cx="11790381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00000"/>
                </a:solidFill>
                <a:latin typeface="Helvetica" panose="020B0604020202020204" pitchFamily="34" charset="0"/>
              </a:rPr>
              <a:t>O que é direito digital</a:t>
            </a:r>
            <a:r>
              <a:rPr lang="pt-BR" sz="2800" dirty="0">
                <a:solidFill>
                  <a:srgbClr val="000000"/>
                </a:solidFill>
                <a:latin typeface="Helvetica" panose="020B0604020202020204" pitchFamily="34" charset="0"/>
              </a:rPr>
              <a:t>?</a:t>
            </a:r>
          </a:p>
          <a:p>
            <a:endParaRPr lang="pt-BR" sz="2800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pt-BR" sz="28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O </a:t>
            </a:r>
            <a:r>
              <a:rPr lang="pt-BR" sz="2800" dirty="0">
                <a:solidFill>
                  <a:srgbClr val="000000"/>
                </a:solidFill>
                <a:latin typeface="Helvetica" panose="020B0604020202020204" pitchFamily="34" charset="0"/>
              </a:rPr>
              <a:t>direito digital é um ramo do direito que tem como objetivo </a:t>
            </a:r>
            <a:r>
              <a:rPr lang="pt-BR" sz="28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regulamentar o </a:t>
            </a:r>
            <a:r>
              <a:rPr lang="pt-BR" sz="2800" dirty="0">
                <a:solidFill>
                  <a:srgbClr val="000000"/>
                </a:solidFill>
                <a:latin typeface="Helvetica" panose="020B0604020202020204" pitchFamily="34" charset="0"/>
              </a:rPr>
              <a:t>uso dos ambientes </a:t>
            </a:r>
            <a:r>
              <a:rPr lang="pt-BR" sz="28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digitais, sobretudo a internet, </a:t>
            </a:r>
            <a:r>
              <a:rPr lang="pt-BR" sz="2800" dirty="0">
                <a:solidFill>
                  <a:srgbClr val="000000"/>
                </a:solidFill>
                <a:latin typeface="Helvetica" panose="020B0604020202020204" pitchFamily="34" charset="0"/>
              </a:rPr>
              <a:t>pelas pessoas, além de oferecer proteção de informações contidas nesses espaços e em aparelhos eletrônicos</a:t>
            </a:r>
            <a:r>
              <a:rPr lang="pt-BR" sz="28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endParaRPr lang="pt-BR" sz="28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pt-BR" sz="28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Onde existe </a:t>
            </a:r>
            <a:r>
              <a:rPr lang="pt-BR" sz="2800" dirty="0">
                <a:solidFill>
                  <a:srgbClr val="000000"/>
                </a:solidFill>
                <a:latin typeface="Helvetica" panose="020B0604020202020204" pitchFamily="34" charset="0"/>
              </a:rPr>
              <a:t>tecnologia, </a:t>
            </a:r>
            <a:r>
              <a:rPr lang="pt-BR" sz="28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também existem riscos maiores de </a:t>
            </a:r>
            <a:r>
              <a:rPr lang="pt-BR" sz="2800" dirty="0">
                <a:solidFill>
                  <a:srgbClr val="000000"/>
                </a:solidFill>
                <a:latin typeface="Helvetica" panose="020B0604020202020204" pitchFamily="34" charset="0"/>
              </a:rPr>
              <a:t>ataques virtuais, roubo, vazamento e destruição de dados e </a:t>
            </a:r>
            <a:r>
              <a:rPr lang="pt-BR" sz="2800" dirty="0" err="1">
                <a:solidFill>
                  <a:srgbClr val="000000"/>
                </a:solidFill>
                <a:latin typeface="Helvetica" panose="020B0604020202020204" pitchFamily="34" charset="0"/>
              </a:rPr>
              <a:t>hackeamento</a:t>
            </a:r>
            <a:r>
              <a:rPr lang="pt-BR" sz="2800" dirty="0">
                <a:solidFill>
                  <a:srgbClr val="000000"/>
                </a:solidFill>
                <a:latin typeface="Helvetica" panose="020B0604020202020204" pitchFamily="34" charset="0"/>
              </a:rPr>
              <a:t> de informações relevantes para pessoas, empresas e governos.</a:t>
            </a:r>
          </a:p>
          <a:p>
            <a: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033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3236" y="223646"/>
            <a:ext cx="3880951" cy="766579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DIGITAL</a:t>
            </a:r>
            <a:endParaRPr lang="el-GR" b="1" dirty="0">
              <a:solidFill>
                <a:srgbClr val="FF0000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86" y="1401385"/>
            <a:ext cx="3270623" cy="327062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077" y="2151609"/>
            <a:ext cx="2765060" cy="1753679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4073236" y="2151609"/>
            <a:ext cx="4197928" cy="558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Seta para a Direita 13"/>
          <p:cNvSpPr/>
          <p:nvPr/>
        </p:nvSpPr>
        <p:spPr>
          <a:xfrm rot="10800000">
            <a:off x="4007280" y="3028448"/>
            <a:ext cx="4197928" cy="558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CaixaDeTexto 14"/>
          <p:cNvSpPr txBox="1"/>
          <p:nvPr/>
        </p:nvSpPr>
        <p:spPr>
          <a:xfrm>
            <a:off x="1332376" y="4790668"/>
            <a:ext cx="193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Atividade humana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8960352" y="4796179"/>
            <a:ext cx="188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Uso da tecnologia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150822" y="3972713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Relacionamento cada vez mais inseparável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19" name="Chave Direita 18"/>
          <p:cNvSpPr/>
          <p:nvPr/>
        </p:nvSpPr>
        <p:spPr>
          <a:xfrm rot="16200000">
            <a:off x="5949239" y="-4315729"/>
            <a:ext cx="255493" cy="1086739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1586" y="1820735"/>
            <a:ext cx="695031" cy="7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5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7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3236" y="223646"/>
            <a:ext cx="3880951" cy="766579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DIGITAL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66165" y="1204857"/>
            <a:ext cx="1172583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smtClean="0"/>
              <a:t>Toda Legislação tem como objetivo principal garantir a tranquilidade social.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smtClean="0"/>
              <a:t>A Legislação existente desde antes da internet já garante as relações jurídicas ocasionadas pelo uso da tecnologia.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smtClean="0"/>
              <a:t>Assim como novas formas de relacionamento surgem, também surgem necessidades de novas normas jurídicas.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smtClean="0"/>
              <a:t>Portanto, há necessidade de se adequar a Legislação para regulamentar de modo específico essas relações jurídicas.</a:t>
            </a:r>
          </a:p>
        </p:txBody>
      </p:sp>
    </p:spTree>
    <p:extLst>
      <p:ext uri="{BB962C8B-B14F-4D97-AF65-F5344CB8AC3E}">
        <p14:creationId xmlns:p14="http://schemas.microsoft.com/office/powerpoint/2010/main" val="281955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3236" y="223646"/>
            <a:ext cx="3880951" cy="766579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DIGITAL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83066" y="867636"/>
            <a:ext cx="1166129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BR" sz="3200" b="1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Crimes “Cibernéticos”</a:t>
            </a:r>
            <a:endParaRPr lang="pt-BR" sz="3200" b="1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3200" b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Racismo</a:t>
            </a:r>
            <a:r>
              <a:rPr lang="pt-BR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Homofobia;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Pornografia infantil;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Os crimes contra a honra (calúnia, difamação e injúria);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Furtos;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Extorsão;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Ameaças;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Violação de direitos autorais;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Estelionato;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Fraudes com cartão de crédito;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Desvio de dinheiro de contas </a:t>
            </a:r>
            <a:r>
              <a:rPr lang="pt-BR" sz="3200" b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bancárias; etc....</a:t>
            </a:r>
            <a:endParaRPr lang="pt-BR" sz="3200" b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3236" y="223646"/>
            <a:ext cx="3880951" cy="766579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DIGITAL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58183" y="990225"/>
            <a:ext cx="1179038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BR" sz="3200" b="1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Legislação para ações na </a:t>
            </a:r>
            <a:r>
              <a:rPr lang="pt-BR" sz="3200" b="1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internet. </a:t>
            </a:r>
            <a:endParaRPr lang="pt-BR" sz="3200" b="1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fontAlgn="base"/>
            <a:endParaRPr lang="pt-BR" sz="2000" dirty="0" smtClean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fontAlgn="base"/>
            <a:r>
              <a:rPr lang="pt-BR" sz="20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Previstos no Código Penal </a:t>
            </a:r>
            <a:r>
              <a:rPr lang="pt-BR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pt-BR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Decreto-lei 2848/40 </a:t>
            </a:r>
            <a:endParaRPr lang="pt-BR" sz="2000" dirty="0" smtClean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insultar </a:t>
            </a:r>
            <a:r>
              <a:rPr lang="pt-BR" sz="30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honra de alguém (calúnia – artigo 138</a:t>
            </a:r>
            <a:r>
              <a:rPr lang="pt-BR" sz="3000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); </a:t>
            </a:r>
            <a:endParaRPr lang="pt-BR" sz="30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30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espalhar boatos </a:t>
            </a:r>
            <a:r>
              <a:rPr lang="pt-BR" sz="3000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sobre </a:t>
            </a:r>
            <a:r>
              <a:rPr lang="pt-BR" sz="30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pessoas (difamação – artigo 139</a:t>
            </a:r>
            <a:r>
              <a:rPr lang="pt-BR" sz="3000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); </a:t>
            </a:r>
            <a:endParaRPr lang="pt-BR" sz="30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30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insultar pessoas com apelidos grosseiros (injúria – artigo 140</a:t>
            </a:r>
            <a:r>
              <a:rPr lang="pt-BR" sz="3000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30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ameaçar alguém, por palavras, gestos ou outros </a:t>
            </a:r>
            <a:r>
              <a:rPr lang="pt-BR" sz="30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meios (ameaça – artigo 147);</a:t>
            </a:r>
            <a:endParaRPr lang="pt-BR" sz="30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desvio </a:t>
            </a:r>
            <a:r>
              <a:rPr lang="pt-BR" sz="30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 saque indevido de dinheiro (furto – artigo 155</a:t>
            </a:r>
            <a:r>
              <a:rPr lang="pt-BR" sz="3000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30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enganar </a:t>
            </a:r>
            <a:r>
              <a:rPr lang="pt-BR" sz="3000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outros </a:t>
            </a:r>
            <a:r>
              <a:rPr lang="pt-BR" sz="30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para </a:t>
            </a:r>
            <a:r>
              <a:rPr lang="pt-BR" sz="3000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obter </a:t>
            </a:r>
            <a:r>
              <a:rPr lang="pt-BR" sz="30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benefícios </a:t>
            </a:r>
            <a:r>
              <a:rPr lang="pt-BR" sz="3000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(estelionato – artigo 171);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etc...</a:t>
            </a:r>
            <a:endParaRPr lang="pt-BR" sz="30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3236" y="223646"/>
            <a:ext cx="3880951" cy="766579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DIGITAL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58183" y="990225"/>
            <a:ext cx="1179038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BR" sz="3200" b="1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Legislação para ações na </a:t>
            </a:r>
            <a:r>
              <a:rPr lang="pt-BR" sz="3200" b="1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internet. </a:t>
            </a:r>
            <a:endParaRPr lang="pt-BR" sz="3200" b="1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fontAlgn="base"/>
            <a:endParaRPr lang="pt-BR" sz="2000" dirty="0" smtClean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fontAlgn="base"/>
            <a:r>
              <a:rPr lang="pt-BR" sz="20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Lei</a:t>
            </a:r>
            <a:r>
              <a:rPr lang="pt-BR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do </a:t>
            </a:r>
            <a:r>
              <a:rPr lang="pt-BR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Racismo - </a:t>
            </a:r>
            <a:r>
              <a:rPr lang="pt-BR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Lei </a:t>
            </a:r>
            <a:r>
              <a:rPr lang="pt-BR" sz="20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7.716/89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3000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comentários </a:t>
            </a:r>
            <a:r>
              <a:rPr lang="pt-BR" sz="30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negativos sobre raças e religiões (preconceito ou discriminação – artigo </a:t>
            </a:r>
            <a:r>
              <a:rPr lang="pt-BR" sz="3000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20);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fontAlgn="base"/>
            <a:r>
              <a:rPr lang="pt-BR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Estatuto da Criança e do </a:t>
            </a:r>
            <a:r>
              <a:rPr lang="pt-BR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Adolescente</a:t>
            </a:r>
            <a:r>
              <a:rPr lang="pt-BR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– Lei 8069/90</a:t>
            </a:r>
            <a:endParaRPr lang="pt-BR" sz="20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30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enviar fotos de crianças nuas (pedofilia – artigo </a:t>
            </a:r>
            <a:r>
              <a:rPr lang="pt-BR" sz="3000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247);</a:t>
            </a:r>
          </a:p>
          <a:p>
            <a:pPr marL="342900" indent="-342900" fontAlgn="base">
              <a:buFont typeface="Arial" pitchFamily="34" charset="0"/>
              <a:buChar char="•"/>
            </a:pPr>
            <a:endParaRPr lang="pt-BR" sz="30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fontAlgn="base"/>
            <a:r>
              <a:rPr lang="pt-BR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Lei </a:t>
            </a:r>
            <a:r>
              <a:rPr lang="pt-BR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 </a:t>
            </a:r>
            <a:r>
              <a:rPr lang="pt-BR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software - </a:t>
            </a:r>
            <a:r>
              <a:rPr lang="pt-BR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Lei 9609/98</a:t>
            </a:r>
            <a:endParaRPr lang="pt-BR" sz="20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usar cópia de software sem licença (crime de pirataria – artigo 12).</a:t>
            </a:r>
            <a:endParaRPr lang="pt-BR" sz="30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3236" y="223646"/>
            <a:ext cx="3880951" cy="766579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DIGITAL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04395" y="1120676"/>
            <a:ext cx="118011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BR" sz="3200" b="1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internet ocasionou adequação na Legislação.</a:t>
            </a:r>
            <a:endParaRPr lang="pt-BR" sz="3200" b="1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fontAlgn="base"/>
            <a:endParaRPr lang="pt-BR" sz="3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fontAlgn="base"/>
            <a:endParaRPr lang="pt-BR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fontAlgn="base"/>
            <a:r>
              <a:rPr lang="pt-BR" sz="3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sensação de anonimato e de invisibilidade no uso da internet, com uso de e-mails falsos ou roubados, adoção de perfil falso o em função da aparente distância entre os usuários.</a:t>
            </a:r>
          </a:p>
          <a:p>
            <a:pPr algn="ctr" fontAlgn="base"/>
            <a:endParaRPr lang="pt-BR" sz="3200" b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fontAlgn="base"/>
            <a:endParaRPr lang="pt-BR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fontAlgn="base"/>
            <a:r>
              <a:rPr lang="pt-BR" sz="24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Esta sensação é falsa pois é possível identificar os micros de onde originam-se mensagens através do IP, mas nem sempre é possível identificar o autor, por exemplo no uso de LAN HOUSES.</a:t>
            </a:r>
          </a:p>
        </p:txBody>
      </p:sp>
    </p:spTree>
    <p:extLst>
      <p:ext uri="{BB962C8B-B14F-4D97-AF65-F5344CB8AC3E}">
        <p14:creationId xmlns:p14="http://schemas.microsoft.com/office/powerpoint/2010/main" val="30617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3236" y="223646"/>
            <a:ext cx="3880951" cy="766579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DIGITAL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82880" y="1103605"/>
            <a:ext cx="118979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Legislação do </a:t>
            </a:r>
            <a:r>
              <a:rPr lang="pt-BR" sz="3200" b="1" dirty="0">
                <a:solidFill>
                  <a:srgbClr val="000000"/>
                </a:solidFill>
                <a:latin typeface="Helvetica" panose="020B0604020202020204" pitchFamily="34" charset="0"/>
              </a:rPr>
              <a:t>direito digital </a:t>
            </a:r>
            <a:r>
              <a:rPr lang="pt-BR" sz="3200" b="1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brasileiro</a:t>
            </a:r>
          </a:p>
          <a:p>
            <a:endParaRPr lang="pt-BR" sz="32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pt-BR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Leis </a:t>
            </a:r>
            <a:r>
              <a:rPr lang="pt-BR" sz="3200" dirty="0">
                <a:solidFill>
                  <a:srgbClr val="000000"/>
                </a:solidFill>
                <a:latin typeface="Helvetica" panose="020B0604020202020204" pitchFamily="34" charset="0"/>
              </a:rPr>
              <a:t>que foram aprovadas nos últimos dez </a:t>
            </a:r>
            <a:r>
              <a:rPr lang="pt-BR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anos: </a:t>
            </a:r>
          </a:p>
          <a:p>
            <a:endParaRPr lang="pt-BR" sz="3200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pt-BR" sz="3200" b="1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Lei </a:t>
            </a:r>
            <a:r>
              <a:rPr lang="pt-BR" sz="3200" b="1" dirty="0">
                <a:solidFill>
                  <a:srgbClr val="FF0000"/>
                </a:solidFill>
                <a:latin typeface="Helvetica" panose="020B0604020202020204" pitchFamily="34" charset="0"/>
              </a:rPr>
              <a:t>Carolina Dieckmann </a:t>
            </a:r>
            <a:r>
              <a:rPr lang="pt-BR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(</a:t>
            </a:r>
            <a:r>
              <a:rPr lang="pt-BR" sz="3200" dirty="0" smtClean="0">
                <a:solidFill>
                  <a:srgbClr val="0756E4"/>
                </a:solidFill>
                <a:latin typeface="Helvetica" panose="020B0604020202020204" pitchFamily="34" charset="0"/>
                <a:hlinkClick r:id="rId2"/>
              </a:rPr>
              <a:t>Lei </a:t>
            </a:r>
            <a:r>
              <a:rPr lang="pt-BR" sz="3200" dirty="0">
                <a:solidFill>
                  <a:srgbClr val="0756E4"/>
                </a:solidFill>
                <a:latin typeface="Helvetica" panose="020B0604020202020204" pitchFamily="34" charset="0"/>
                <a:hlinkClick r:id="rId2"/>
              </a:rPr>
              <a:t>nº 12.737/2012</a:t>
            </a:r>
            <a:r>
              <a:rPr lang="pt-BR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) </a:t>
            </a:r>
          </a:p>
          <a:p>
            <a:endParaRPr lang="pt-BR" sz="3200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pt-BR" sz="3200" b="1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Marco </a:t>
            </a:r>
            <a:r>
              <a:rPr lang="pt-BR" sz="3200" b="1" dirty="0">
                <a:solidFill>
                  <a:srgbClr val="FF0000"/>
                </a:solidFill>
                <a:latin typeface="Helvetica" panose="020B0604020202020204" pitchFamily="34" charset="0"/>
              </a:rPr>
              <a:t>Civil da Internet </a:t>
            </a:r>
            <a:r>
              <a:rPr lang="pt-BR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(</a:t>
            </a:r>
            <a:r>
              <a:rPr lang="pt-BR" sz="3200" dirty="0" smtClean="0">
                <a:solidFill>
                  <a:srgbClr val="0756E4"/>
                </a:solidFill>
                <a:latin typeface="Helvetica" panose="020B0604020202020204" pitchFamily="34" charset="0"/>
                <a:hlinkClick r:id="rId3"/>
              </a:rPr>
              <a:t>Lei </a:t>
            </a:r>
            <a:r>
              <a:rPr lang="pt-BR" sz="3200" dirty="0">
                <a:solidFill>
                  <a:srgbClr val="0756E4"/>
                </a:solidFill>
                <a:latin typeface="Helvetica" panose="020B0604020202020204" pitchFamily="34" charset="0"/>
                <a:hlinkClick r:id="rId3"/>
              </a:rPr>
              <a:t>nº 12.965/2014</a:t>
            </a:r>
            <a:r>
              <a:rPr lang="pt-BR" sz="3200" dirty="0">
                <a:solidFill>
                  <a:srgbClr val="000000"/>
                </a:solidFill>
                <a:latin typeface="Helvetica" panose="020B0604020202020204" pitchFamily="34" charset="0"/>
              </a:rPr>
              <a:t>) </a:t>
            </a:r>
            <a:endParaRPr lang="pt-BR" sz="3200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pt-BR" sz="3200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pt-BR" sz="3200" b="1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Lei </a:t>
            </a:r>
            <a:r>
              <a:rPr lang="pt-BR" sz="3200" b="1" dirty="0">
                <a:solidFill>
                  <a:srgbClr val="FF0000"/>
                </a:solidFill>
                <a:latin typeface="Helvetica" panose="020B0604020202020204" pitchFamily="34" charset="0"/>
              </a:rPr>
              <a:t>Geral de Proteção de Dados </a:t>
            </a:r>
            <a:r>
              <a:rPr lang="pt-BR" sz="3200" b="1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Pessoais</a:t>
            </a:r>
            <a:r>
              <a:rPr lang="pt-BR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(</a:t>
            </a:r>
            <a:r>
              <a:rPr lang="pt-BR" sz="3200" dirty="0" smtClean="0">
                <a:solidFill>
                  <a:srgbClr val="0756E4"/>
                </a:solidFill>
                <a:latin typeface="Helvetica" panose="020B0604020202020204" pitchFamily="34" charset="0"/>
                <a:hlinkClick r:id="rId4"/>
              </a:rPr>
              <a:t>Lei </a:t>
            </a:r>
            <a:r>
              <a:rPr lang="pt-BR" sz="3200" dirty="0">
                <a:solidFill>
                  <a:srgbClr val="0756E4"/>
                </a:solidFill>
                <a:latin typeface="Helvetica" panose="020B0604020202020204" pitchFamily="34" charset="0"/>
                <a:hlinkClick r:id="rId4"/>
              </a:rPr>
              <a:t>nº 13.709/2018</a:t>
            </a:r>
            <a:r>
              <a:rPr lang="pt-BR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endParaRPr lang="pt-BR" sz="32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27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7A434A6D12C04458ADA5CF2F28F2C2B" ma:contentTypeVersion="3" ma:contentTypeDescription="Crie um novo documento." ma:contentTypeScope="" ma:versionID="319ace22554600d17ae8b593ddf8225c">
  <xsd:schema xmlns:xsd="http://www.w3.org/2001/XMLSchema" xmlns:xs="http://www.w3.org/2001/XMLSchema" xmlns:p="http://schemas.microsoft.com/office/2006/metadata/properties" xmlns:ns2="aa9e8e54-5607-4702-b288-a4ab270152ca" targetNamespace="http://schemas.microsoft.com/office/2006/metadata/properties" ma:root="true" ma:fieldsID="2ca087003bc3e9a2fb0e07ffae519c3b" ns2:_="">
    <xsd:import namespace="aa9e8e54-5607-4702-b288-a4ab270152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e8e54-5607-4702-b288-a4ab270152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79F64A-C003-48EA-AFCE-91B0B27E0C1B}"/>
</file>

<file path=customXml/itemProps2.xml><?xml version="1.0" encoding="utf-8"?>
<ds:datastoreItem xmlns:ds="http://schemas.openxmlformats.org/officeDocument/2006/customXml" ds:itemID="{D17AD535-5564-4E53-A3B9-5AB7ECADAE63}"/>
</file>

<file path=customXml/itemProps3.xml><?xml version="1.0" encoding="utf-8"?>
<ds:datastoreItem xmlns:ds="http://schemas.openxmlformats.org/officeDocument/2006/customXml" ds:itemID="{BF9A8921-BBD5-4783-9C1D-1DDADA1FD9D1}"/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608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Tema do Office</vt:lpstr>
      <vt:lpstr>Apresentação do PowerPoint</vt:lpstr>
      <vt:lpstr>DIREITO DIGITAL</vt:lpstr>
      <vt:lpstr>DIREITO DIGITAL</vt:lpstr>
      <vt:lpstr>DIREITO DIGITAL</vt:lpstr>
      <vt:lpstr>DIREITO DIGITAL</vt:lpstr>
      <vt:lpstr>DIREITO DIGITAL</vt:lpstr>
      <vt:lpstr>DIREITO DIGITAL</vt:lpstr>
      <vt:lpstr>DIREITO DIGITAL</vt:lpstr>
      <vt:lpstr>DIREITO DIGITAL</vt:lpstr>
      <vt:lpstr>DIREITO DIGITAL</vt:lpstr>
      <vt:lpstr>DIREITO DIGITAL</vt:lpstr>
      <vt:lpstr>DIREITO DIGITAL</vt:lpstr>
      <vt:lpstr>LEGISLAÇÃO APLICADA À INTERNET LAI-03 – Introdução ao Direito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Legislação Aplicada à Internet</dc:title>
  <dc:creator>supervisor</dc:creator>
  <cp:lastModifiedBy>supervisor</cp:lastModifiedBy>
  <cp:revision>57</cp:revision>
  <dcterms:created xsi:type="dcterms:W3CDTF">2022-08-15T21:17:39Z</dcterms:created>
  <dcterms:modified xsi:type="dcterms:W3CDTF">2022-10-04T05:19:00Z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0x01010007A434A6D12C04458ADA5CF2F28F2C2B</vt:lpwstr>
  </property>
</Properties>
</file>