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345" r:id="rId4"/>
    <p:sldId id="342" r:id="rId5"/>
    <p:sldId id="339" r:id="rId6"/>
    <p:sldId id="340" r:id="rId7"/>
    <p:sldId id="346" r:id="rId8"/>
    <p:sldId id="349" r:id="rId9"/>
    <p:sldId id="350" r:id="rId10"/>
    <p:sldId id="341" r:id="rId11"/>
    <p:sldId id="343" r:id="rId12"/>
    <p:sldId id="344" r:id="rId13"/>
    <p:sldId id="351" r:id="rId14"/>
    <p:sldId id="352" r:id="rId15"/>
    <p:sldId id="353" r:id="rId16"/>
    <p:sldId id="354" r:id="rId17"/>
    <p:sldId id="355" r:id="rId18"/>
    <p:sldId id="317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CD6"/>
    <a:srgbClr val="B9D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3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22/5/2023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323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22/5/2023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838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22/5/2023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05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22/5/2023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36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22/5/2023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552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22/5/2023</a:t>
            </a:fld>
            <a:endParaRPr lang="el-G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999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22/5/2023</a:t>
            </a:fld>
            <a:endParaRPr lang="el-G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4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22/5/2023</a:t>
            </a:fld>
            <a:endParaRPr lang="el-G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40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22/5/2023</a:t>
            </a:fld>
            <a:endParaRPr lang="el-G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27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22/5/2023</a:t>
            </a:fld>
            <a:endParaRPr lang="el-G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615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22/5/2023</a:t>
            </a:fld>
            <a:endParaRPr lang="el-G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216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A67E-0EE8-40B5-B574-3BE7EED0C1CA}" type="datetimeFigureOut">
              <a:rPr lang="el-GR" smtClean="0"/>
              <a:t>22/5/2023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6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nalto.gov.br/ccivil_03/_ato2011-2014/2012/lei/l12737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planalto.gov.br/ccivil_03/_ato2011-2014/2012/lei/l12737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itize.com.br/artigo-5/liberdade-de-expressao/),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469287" y="6488668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Celio Sormani Junior</a:t>
            </a:r>
            <a:endParaRPr lang="el-GR" dirty="0"/>
          </a:p>
        </p:txBody>
      </p:sp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532312" y="15380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4000" b="1" dirty="0" smtClean="0"/>
              <a:t>LEGISLAÇÃO APLICADA À 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000" dirty="0" smtClean="0">
                <a:solidFill>
                  <a:srgbClr val="FF0000"/>
                </a:solidFill>
              </a:rPr>
              <a:t>LAI-05 – </a:t>
            </a:r>
            <a:r>
              <a:rPr lang="pt-BR" sz="40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Marco Civil da Internet</a:t>
            </a:r>
            <a:r>
              <a:rPr lang="pt-BR" sz="4000" b="1" dirty="0">
                <a:solidFill>
                  <a:srgbClr val="000000"/>
                </a:solidFill>
                <a:latin typeface="Helvetica" panose="020B0604020202020204" pitchFamily="34" charset="0"/>
              </a:rPr>
              <a:t/>
            </a:r>
            <a:br>
              <a:rPr lang="pt-BR" sz="40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pt-BR" sz="2800" dirty="0">
                <a:solidFill>
                  <a:srgbClr val="FF0000"/>
                </a:solidFill>
                <a:latin typeface="Helvetica" panose="020B0604020202020204" pitchFamily="34" charset="0"/>
                <a:hlinkClick r:id="rId2"/>
              </a:rPr>
              <a:t>lei nº </a:t>
            </a:r>
            <a:r>
              <a:rPr lang="pt-BR" sz="2800" dirty="0" smtClean="0">
                <a:solidFill>
                  <a:srgbClr val="FF0000"/>
                </a:solidFill>
                <a:latin typeface="Helvetica" panose="020B0604020202020204" pitchFamily="34" charset="0"/>
                <a:hlinkClick r:id="rId2"/>
              </a:rPr>
              <a:t>12.965/2014</a:t>
            </a:r>
            <a:r>
              <a:rPr lang="pt-BR" sz="2800" dirty="0">
                <a:solidFill>
                  <a:srgbClr val="0756E4"/>
                </a:solidFill>
                <a:latin typeface="Helvetica" panose="020B0604020202020204" pitchFamily="34" charset="0"/>
              </a:rPr>
              <a:t/>
            </a:r>
            <a:br>
              <a:rPr lang="pt-BR" sz="2800" dirty="0">
                <a:solidFill>
                  <a:srgbClr val="0756E4"/>
                </a:solidFill>
                <a:latin typeface="Helvetica" panose="020B0604020202020204" pitchFamily="34" charset="0"/>
              </a:rPr>
            </a:b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188" y="1077571"/>
            <a:ext cx="11779624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el-GR" sz="4800" b="0" i="0" u="none" strike="noStrike" cap="none" normalizeH="0" baseline="0" dirty="0" smtClean="0">
                <a:ln>
                  <a:noFill/>
                </a:ln>
                <a:solidFill>
                  <a:srgbClr val="585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Princípios do Marco</a:t>
            </a:r>
            <a:r>
              <a:rPr kumimoji="0" lang="pt-BR" altLang="el-GR" sz="4800" b="0" i="0" u="none" strike="noStrike" cap="none" normalizeH="0" dirty="0" smtClean="0">
                <a:ln>
                  <a:noFill/>
                </a:ln>
                <a:solidFill>
                  <a:srgbClr val="585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Civil </a:t>
            </a:r>
            <a:r>
              <a:rPr kumimoji="0" lang="el-GR" altLang="el-GR" sz="4800" b="0" i="0" u="none" strike="noStrike" cap="none" normalizeH="0" baseline="0" dirty="0" smtClean="0">
                <a:ln>
                  <a:noFill/>
                </a:ln>
                <a:solidFill>
                  <a:srgbClr val="585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 internet</a:t>
            </a:r>
            <a:r>
              <a:rPr kumimoji="0" lang="pt-BR" altLang="el-GR" sz="4800" b="0" i="0" u="none" strike="noStrike" cap="none" normalizeH="0" baseline="0" dirty="0" smtClean="0">
                <a:ln>
                  <a:noFill/>
                </a:ln>
                <a:solidFill>
                  <a:srgbClr val="585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el-GR" sz="2000" dirty="0">
              <a:solidFill>
                <a:srgbClr val="58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 – garantia da liberdade de expressão, comunicação e manifestação de pensamento, nos termos da Constituição Federal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II – proteção da privacidade.</a:t>
            </a:r>
            <a:endParaRPr kumimoji="0" lang="pt-BR" altLang="el-GR" sz="4000" b="0" i="0" u="none" strike="noStrike" cap="none" normalizeH="0" baseline="0" dirty="0" smtClean="0">
              <a:ln>
                <a:noFill/>
              </a:ln>
              <a:solidFill>
                <a:srgbClr val="58596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188" y="844062"/>
            <a:ext cx="11779624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el-GR" sz="4800" b="0" i="0" u="none" strike="noStrike" cap="none" normalizeH="0" baseline="0" dirty="0" smtClean="0">
                <a:ln>
                  <a:noFill/>
                </a:ln>
                <a:solidFill>
                  <a:srgbClr val="585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Direito dos usuários: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el-GR" sz="2000" dirty="0">
              <a:solidFill>
                <a:srgbClr val="58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I – inviolabilidade da intimidade e da vida privada, sua proteção e indenização pelo dano material ou moral decorrente de sua violação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VII – não fornecimento a terceiros de seus dados pessoais, inclusive registros de conexão, e de acesso a aplicações de internet, salvo mediante consentimento livre, expresso e informado ou nas hipóteses previstas em lei.</a:t>
            </a:r>
            <a:endParaRPr kumimoji="0" lang="pt-BR" altLang="el-GR" sz="3600" b="0" i="0" u="none" strike="noStrike" cap="none" normalizeH="0" baseline="0" dirty="0" smtClean="0">
              <a:ln>
                <a:noFill/>
              </a:ln>
              <a:solidFill>
                <a:srgbClr val="58596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7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188" y="844063"/>
            <a:ext cx="11779624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el-GR" sz="4800" b="0" i="0" u="none" strike="noStrike" cap="none" normalizeH="0" baseline="0" dirty="0" smtClean="0">
                <a:ln>
                  <a:noFill/>
                </a:ln>
                <a:solidFill>
                  <a:srgbClr val="58596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Direito à liberdade de expressão: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el-GR" sz="2000" dirty="0">
              <a:solidFill>
                <a:srgbClr val="5859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 intuito de assegurar a liberdade de expressão e impedir a censura, o provedor de aplicações de internet somente poderá ser responsabilizado civilmente por danos decorrentes de conteúdo gerado por terceiros se, após ordem judicial específica, não tomar as providências para, no âmbito e nos limites técnicos do seu serviço e dentro do prazo assinalado, tornar indisponível o conteúdo apontado como infringente, ressalvadas as disposições legais em contrário.</a:t>
            </a:r>
            <a:endParaRPr kumimoji="0" lang="pt-BR" altLang="el-GR" sz="6000" b="0" i="0" u="none" strike="noStrike" cap="none" normalizeH="0" baseline="0" dirty="0" smtClean="0">
              <a:ln>
                <a:noFill/>
              </a:ln>
              <a:solidFill>
                <a:srgbClr val="58596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4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4869" y="1067503"/>
            <a:ext cx="118622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o Marco Civil da Internet, analise as seguintes afirmativas: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- A disciplina do uso da internet no Brasil tem como fundamento o respeito à liberdade de expressão, o reconhecimento da escala mundial da rede, os direitos humanos, o desenvolvimento da personalidade e o exercício da cidadania em meios digitais, a pluralidade e a diversidade, a abertura e a colaboração, a livre iniciativa, a livre concorrência e a defesa do consumidor e a finalidade social da rede.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 - A disciplina do uso da internet no Brasil tem como um de seus princípios a neutralidade da rede, que se trata da vedação de sua utilização ou controle para fins políticos ou partidários.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 - São nulas de pleno direito as cláusulas contratuais que violem a garantia à privacidade e à liberdade de expressão nas comunicações.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 - Como meio de exercício de cidadania, não é permitida a suspensão da conexão à internet em virtude de débito diretamente decorrente de sua utilização.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Assinale a alternativa CORRETA:</a:t>
            </a:r>
            <a:endParaRPr lang="pt-BR" altLang="el-G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l-GR" altLang="el-G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b="1" dirty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el-GR" b="1" dirty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l-GR" altLang="el-G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 as assertivas II e IV estão incorretas.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b="1" dirty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altLang="el-GR" b="1" dirty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l-GR" altLang="el-G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 as assertivas I e III estão incorretas.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b="1" dirty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altLang="el-GR" b="1" dirty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l-GR" altLang="el-G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Apenas a assertiva III está correta.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b="1" dirty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altLang="el-GR" b="1" dirty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l-GR" altLang="el-G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Todas as assertivas estão corretas.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b="1" dirty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altLang="el-GR" b="1" dirty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l-GR" altLang="el-G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respondida.</a:t>
            </a:r>
            <a:endParaRPr lang="el-GR" altLang="el-G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" y="987944"/>
            <a:ext cx="1207008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Ao requisitar dados pessoais armazenados por provedor de serviços de internet, o magistrado deve indicar:</a:t>
            </a:r>
            <a:endParaRPr kumimoji="0" lang="el-GR" altLang="el-G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el-GR" sz="2000" b="1" i="0" u="none" strike="noStrike" cap="none" normalizeH="0" baseline="0" dirty="0" smtClean="0">
              <a:ln>
                <a:noFill/>
              </a:ln>
              <a:solidFill>
                <a:srgbClr val="0067FF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A</a:t>
            </a:r>
            <a:r>
              <a:rPr kumimoji="0" lang="pt-B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 - </a:t>
            </a:r>
            <a:r>
              <a:rPr kumimoji="0" lang="el-GR" altLang="el-GR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a ocorrência dos fatos de interesse em território nacional;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B</a:t>
            </a:r>
            <a:r>
              <a:rPr kumimoji="0" lang="pt-B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 - </a:t>
            </a:r>
            <a:r>
              <a:rPr kumimoji="0" lang="el-GR" altLang="el-GR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a indispensabilidade da medida e indícios da prática de ilícito de natureza grave;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C</a:t>
            </a:r>
            <a:r>
              <a:rPr kumimoji="0" lang="pt-B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 - </a:t>
            </a:r>
            <a:r>
              <a:rPr kumimoji="0" lang="el-GR" altLang="el-GR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qualquer elemento de individualização pessoal dos alvos da busca;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D</a:t>
            </a:r>
            <a:r>
              <a:rPr kumimoji="0" lang="pt-B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 - </a:t>
            </a:r>
            <a:r>
              <a:rPr kumimoji="0" lang="el-GR" altLang="el-GR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indícios do ilícito, justificativa da utilidade e período dos registros;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E</a:t>
            </a:r>
            <a:r>
              <a:rPr kumimoji="0" lang="pt-B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 - </a:t>
            </a:r>
            <a:r>
              <a:rPr kumimoji="0" lang="el-GR" altLang="el-GR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elementos que possibilitem a identificação dos alvos da busca e sua geolocalização.</a:t>
            </a:r>
            <a:endParaRPr kumimoji="0" lang="el-GR" altLang="el-G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6982" y="1324371"/>
            <a:ext cx="119232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20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Apesar do dever de respeito à neutralidade de rede, o responsável pelo roteamento pode fazer distinção dos pacotes de dados com relação à sua origem e ao seu destino, mas não ao seu conteúdo.</a:t>
            </a:r>
            <a:endParaRPr lang="el-GR" altLang="el-G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el-GR" sz="2000" b="1" dirty="0">
              <a:solidFill>
                <a:srgbClr val="006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2000" b="1" dirty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altLang="el-GR" sz="2000" b="1" dirty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l-GR" altLang="el-GR" sz="20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2000" b="1" dirty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altLang="el-GR" sz="2000" b="1" dirty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l-GR" altLang="el-GR" sz="20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Errado</a:t>
            </a:r>
            <a:endParaRPr lang="el-GR" altLang="el-G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6503" y="844062"/>
            <a:ext cx="1193707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João, inconformado com o término do relacionamento amoroso, decide publicar em sua rede social vídeos de cenas de nudez e atos sexuais com Maria, que haviam sido gravados na constância do relacionamento e com o consentimento dela. João publicou tais vídeos com o objetivo de chantagear Maria para que ela permanecesse relacionando-se com ele. Maria não consentiu tal publicação e, visando à remoção imediata do conteúdo, notifica extrajudicialmente a rede social. A notificação foi recebida pelos administradores da rede social e continha todos os elementos que permitiam a identificação específica do material apontado como violador da intimidade.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l-GR" altLang="el-G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altLang="el-GR" sz="160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Considerando </a:t>
            </a:r>
            <a:r>
              <a:rPr lang="el-GR" altLang="el-G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caso concreto, é correto afirmar que</a:t>
            </a:r>
            <a:r>
              <a:rPr lang="el-GR" altLang="el-GR" sz="160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altLang="el-GR" sz="1600" dirty="0" smtClean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l-GR" alt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1600" b="1" dirty="0" smtClean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el-GR" sz="1600" b="1" dirty="0" smtClean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l-GR" altLang="el-GR" sz="160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l-GR" altLang="el-G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provedor de aplicações de internet somente poderá ser responsabilizado civilmente por danos decorrentes de conteúdo gerado por João se descumprir ordem judicial específica, de modo que o conteúdo sob exame só pode ser removido mediante decisão judicial, sendo ineficaz a notificação de Maria para fins de responsabilização do provedor;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1600" b="1" dirty="0" smtClean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altLang="el-GR" sz="1600" b="1" dirty="0" smtClean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l-GR" altLang="el-GR" sz="160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</a:t>
            </a:r>
            <a:r>
              <a:rPr lang="el-GR" altLang="el-G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haverá responsabilidade civil do provedor de aplicações de internet pelo fato de o conteúdo ter sido gerado por terceiro, incidindo o fato de terceiro como excludente do nexo de causalidade;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1600" b="1" dirty="0" smtClean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altLang="el-GR" sz="1600" b="1" dirty="0" smtClean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l-GR" altLang="el-GR" sz="160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somente </a:t>
            </a:r>
            <a:r>
              <a:rPr lang="el-GR" altLang="el-G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João, autor da conduta de postar, pode ser responsabilizado civilmente pelos danos causados a Maria, respondendo mediante o regime objetivo de responsabilidade civil, considerando o grave dano à dignidade da pessoa humana e seus aspectos da personalidade, sobrelevando-se a importância de ampliação da tutela da mulher vítima do assédio sexual online;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1600" b="1" dirty="0" smtClean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altLang="el-GR" sz="1600" b="1" dirty="0" smtClean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l-GR" altLang="el-GR" sz="160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l-GR" altLang="el-G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provedor de aplicações de internet será responsabilizado subsidiariamente pelos danos sofridos por Maria quando, após o recebimento de notificação, deixar de promover a indisponibilização do conteúdo de forma diligente, no âmbito e nos limites técnicos do seu serviço;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sz="1600" b="1" dirty="0" smtClean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altLang="el-GR" sz="1600" b="1" dirty="0" smtClean="0">
                <a:solidFill>
                  <a:srgbClr val="006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l-GR" altLang="el-GR" sz="160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l-GR" altLang="el-G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provedor de aplicações de internet responderá objetivamente pelos danos causados a Maria e, ainda, solidariamente com João, deflagrando-se o dever de indenizar a partir do imediato momento em que João postou o material ofensivo.</a:t>
            </a:r>
            <a:endParaRPr lang="el-GR" alt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8669" y="861455"/>
            <a:ext cx="1210333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Determinada associação beneficente, em página no Facebook, passa a receber mensagens grosseiras. Desse modo, requer judicialmente que o Facebook disponibilize os nomes e as qualificações pessoais dos usuários responsáveis pela criação dos perfis (como: “josé ladrão”; “segredos associação”) responsáveis pelas mensagens grosseiras. Com base no disposto na Lei n. 12.965/2014, que estabelece princípios, garantias, direitos e deveres para o uso da Internet no Brasil, assinale a alternativa CORRETA.</a:t>
            </a:r>
            <a:endParaRPr kumimoji="0" lang="pt-BR" altLang="el-GR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A</a:t>
            </a:r>
            <a:r>
              <a:rPr kumimoji="0" lang="pt-B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 - </a:t>
            </a:r>
            <a:r>
              <a:rPr kumimoji="0" lang="el-GR" altLang="el-GR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A requisição judicial de fornecimento de registros de conexão ou acesso a aplicações de internet apresentado pela Associação Beneficente não possui requisitos legais mínimos para ser admitida, devendo no mínimo elucidar os fundados indícios da ocorrência de um ilícito.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B</a:t>
            </a:r>
            <a:r>
              <a:rPr kumimoji="0" lang="pt-B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 - </a:t>
            </a:r>
            <a:r>
              <a:rPr kumimoji="0" lang="el-GR" altLang="el-GR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Aos usuários responsáveis pela criação dos perfis é assegurada a inviolabilidade e sigilo do fluxo de suas comunicações pela internet, que não poderão ser infringidas mesmo mediante ordem judicial.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C</a:t>
            </a:r>
            <a:r>
              <a:rPr kumimoji="0" lang="pt-B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 - </a:t>
            </a:r>
            <a:r>
              <a:rPr kumimoji="0" lang="el-GR" altLang="el-GR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No caso narrado no enunciado, não se aplica a Lei n. 12.965/2014.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D</a:t>
            </a:r>
            <a:r>
              <a:rPr kumimoji="0" lang="pt-B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 - </a:t>
            </a:r>
            <a:r>
              <a:rPr kumimoji="0" lang="el-GR" altLang="el-GR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A preservação da intimidade, da vida privada, da honra e da imagem dos usuários responsáveis pela criação dos perfis impede o acesso aos dados cadastrais que informem qualificação pessoal, filiação e endereço a qualquer requisitante.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E</a:t>
            </a:r>
            <a:r>
              <a:rPr kumimoji="0" lang="pt-BR" altLang="el-GR" sz="2000" b="1" i="0" u="none" strike="noStrike" cap="none" normalizeH="0" baseline="0" dirty="0" smtClean="0">
                <a:ln>
                  <a:noFill/>
                </a:ln>
                <a:solidFill>
                  <a:srgbClr val="0067FF"/>
                </a:solidFill>
                <a:effectLst/>
                <a:cs typeface="Arial" panose="020B0604020202020204" pitchFamily="34" charset="0"/>
              </a:rPr>
              <a:t> - </a:t>
            </a:r>
            <a:r>
              <a:rPr kumimoji="0" lang="el-GR" altLang="el-GR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cs typeface="Arial" panose="020B0604020202020204" pitchFamily="34" charset="0"/>
              </a:rPr>
              <a:t>O Facebook somente será obrigado a disponibilizar os registros de conexão e de acesso a aplicações de internet, de forma autônoma ou associados a dados pessoais ou a outras informações que possam contribuir para a identificação do usuário ou do terminal, mediante ordem judicial.</a:t>
            </a:r>
            <a:endParaRPr kumimoji="0" lang="el-GR" altLang="el-G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 dirty="0" smtClean="0"/>
              <a:t>LEGISLAÇÃO APLICADA À 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000" dirty="0" smtClean="0">
                <a:solidFill>
                  <a:srgbClr val="FF0000"/>
                </a:solidFill>
              </a:rPr>
              <a:t>LAI-05 – </a:t>
            </a:r>
            <a:r>
              <a:rPr lang="pt-BR" sz="40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Marco Civil da Internet</a:t>
            </a:r>
            <a:r>
              <a:rPr lang="pt-BR" sz="4000" b="1" dirty="0">
                <a:solidFill>
                  <a:srgbClr val="000000"/>
                </a:solidFill>
                <a:latin typeface="Helvetica" panose="020B0604020202020204" pitchFamily="34" charset="0"/>
              </a:rPr>
              <a:t/>
            </a:r>
            <a:br>
              <a:rPr lang="pt-BR" sz="40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pt-BR" sz="2800" dirty="0">
                <a:solidFill>
                  <a:srgbClr val="FF0000"/>
                </a:solidFill>
                <a:latin typeface="Helvetica" panose="020B0604020202020204" pitchFamily="34" charset="0"/>
                <a:hlinkClick r:id="rId2"/>
              </a:rPr>
              <a:t>lei nº </a:t>
            </a:r>
            <a:r>
              <a:rPr lang="pt-BR" sz="2800" dirty="0" smtClean="0">
                <a:solidFill>
                  <a:srgbClr val="FF0000"/>
                </a:solidFill>
                <a:latin typeface="Helvetica" panose="020B0604020202020204" pitchFamily="34" charset="0"/>
                <a:hlinkClick r:id="rId2"/>
              </a:rPr>
              <a:t>12.965/2014</a:t>
            </a:r>
            <a:r>
              <a:rPr lang="pt-BR" sz="2800" dirty="0">
                <a:solidFill>
                  <a:srgbClr val="0756E4"/>
                </a:solidFill>
                <a:latin typeface="Helvetica" panose="020B0604020202020204" pitchFamily="34" charset="0"/>
              </a:rPr>
              <a:t/>
            </a:r>
            <a:br>
              <a:rPr lang="pt-BR" sz="2800" dirty="0">
                <a:solidFill>
                  <a:srgbClr val="0756E4"/>
                </a:solidFill>
                <a:latin typeface="Helvetica" panose="020B0604020202020204" pitchFamily="34" charset="0"/>
              </a:rPr>
            </a:b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373318" y="6488668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Prof. Celio Sormani Junior</a:t>
            </a:r>
            <a:endParaRPr lang="el-G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884" y="3600450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C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79307" y="1259519"/>
            <a:ext cx="7604448" cy="223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Provedores de internet: 6 oportunidades da área - ISP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33" y="3946101"/>
            <a:ext cx="1999445" cy="199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962" y="4508140"/>
            <a:ext cx="3219796" cy="1900843"/>
          </a:xfrm>
          <a:prstGeom prst="rect">
            <a:avLst/>
          </a:prstGeom>
          <a:solidFill>
            <a:srgbClr val="B9D4DF"/>
          </a:solidFill>
        </p:spPr>
      </p:pic>
      <p:pic>
        <p:nvPicPr>
          <p:cNvPr id="1028" name="Picture 4" descr="ícone Utilizador em User Collection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3849559"/>
            <a:ext cx="2076986" cy="207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rramentas para Desenvolvimento Web - Portal WebDesig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800" y="1643955"/>
            <a:ext cx="1738538" cy="146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vegadores da Web. - Puzzle Facto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89" y="1643955"/>
            <a:ext cx="2338938" cy="14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879002" y="3117675"/>
            <a:ext cx="15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FERRAMENTAS</a:t>
            </a:r>
            <a:endParaRPr lang="el-G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65939" y="3081900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MAVEGADORES</a:t>
            </a:r>
            <a:endParaRPr lang="el-G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114522" y="5760880"/>
            <a:ext cx="115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USUÁRIOS</a:t>
            </a:r>
            <a:endParaRPr lang="el-G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995525" y="5926234"/>
            <a:ext cx="127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CONTEÚDO</a:t>
            </a:r>
            <a:endParaRPr lang="el-GR" dirty="0"/>
          </a:p>
        </p:txBody>
      </p:sp>
      <p:sp>
        <p:nvSpPr>
          <p:cNvPr id="12" name="CaixaDeTexto 11"/>
          <p:cNvSpPr txBox="1"/>
          <p:nvPr/>
        </p:nvSpPr>
        <p:spPr>
          <a:xfrm flipH="1">
            <a:off x="5501367" y="6295566"/>
            <a:ext cx="163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PROVEDORES</a:t>
            </a:r>
            <a:endParaRPr lang="el-G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58654" y="98152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DESENVOLVEDORES</a:t>
            </a:r>
            <a:endParaRPr lang="el-GR" dirty="0"/>
          </a:p>
        </p:txBody>
      </p:sp>
      <p:sp>
        <p:nvSpPr>
          <p:cNvPr id="14" name="Seta para a Esquerda e para a Direita 13"/>
          <p:cNvSpPr/>
          <p:nvPr/>
        </p:nvSpPr>
        <p:spPr>
          <a:xfrm>
            <a:off x="2892174" y="4757188"/>
            <a:ext cx="1483567" cy="37727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Seta para a Esquerda e para a Direita 18"/>
          <p:cNvSpPr/>
          <p:nvPr/>
        </p:nvSpPr>
        <p:spPr>
          <a:xfrm>
            <a:off x="7919629" y="4757188"/>
            <a:ext cx="1483567" cy="37727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Seta para a Esquerda e para a Direita 19"/>
          <p:cNvSpPr/>
          <p:nvPr/>
        </p:nvSpPr>
        <p:spPr>
          <a:xfrm rot="5400000">
            <a:off x="5536469" y="3691427"/>
            <a:ext cx="1483567" cy="37727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32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188" y="1336504"/>
            <a:ext cx="11779624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el-GR" sz="4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l-GR" altLang="el-GR" sz="4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esponsável por regularizar o uso da internet no Brasil.</a:t>
            </a:r>
            <a:endParaRPr kumimoji="0" lang="pt-BR" altLang="el-GR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el-GR" sz="1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el-GR" sz="4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l-GR" altLang="el-GR" sz="4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objetivo é estabelecer direitos, </a:t>
            </a:r>
            <a:r>
              <a:rPr kumimoji="0" lang="pt-BR" altLang="el-GR" sz="4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l-GR" altLang="el-GR" sz="4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everes e garantias</a:t>
            </a:r>
            <a:r>
              <a:rPr kumimoji="0" lang="pt-BR" altLang="el-GR" sz="4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l-GR" altLang="el-GR" sz="44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meio digital.</a:t>
            </a:r>
            <a:endParaRPr kumimoji="0" lang="pt-BR" altLang="el-GR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el-G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Rege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o uso da internet no Brasil por meio de princípios que ajudam a tornar o ambiente digital mais seguro e democrático. </a:t>
            </a:r>
            <a:r>
              <a:rPr kumimoji="0" lang="el-GR" altLang="el-GR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73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188" y="1226606"/>
            <a:ext cx="1177962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Composta de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32 artigos. </a:t>
            </a:r>
            <a:endParaRPr lang="pt-BR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Sua formação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contou com a ajuda e opinião pública. </a:t>
            </a:r>
            <a:r>
              <a:rPr kumimoji="0" lang="el-GR" altLang="el-GR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15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188" y="1119891"/>
            <a:ext cx="1177962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Foi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sancionado em 2014, pela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presidente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Dilma Rousseff. </a:t>
            </a:r>
            <a:endParaRPr lang="pt-BR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Inicio-se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em 2009.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Foi debatido no legislativo desde 2011.</a:t>
            </a:r>
            <a:endParaRPr kumimoji="0" lang="el-GR" altLang="el-GR" sz="48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188" y="1059505"/>
            <a:ext cx="11779624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 Lei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n° 12.965/2014 é 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fundamentada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em três pilares: </a:t>
            </a:r>
            <a:endParaRPr lang="pt-BR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liberdade de </a:t>
            </a:r>
            <a:r>
              <a:rPr lang="pt-B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expressão;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neutralidade de </a:t>
            </a:r>
            <a:r>
              <a:rPr lang="pt-B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rede;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privacidade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kumimoji="0" lang="el-GR" altLang="el-GR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32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2376" y="844062"/>
            <a:ext cx="11779624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liberdade de </a:t>
            </a:r>
            <a:r>
              <a:rPr lang="pt-B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expressão;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primeiro,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respeitando o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inciso IX do artigo 5°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 da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Constituição Federal,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corresponde à liberdade de pensar e adotar livremente a ideias que circulam nas redes sem ser julgado por isso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Importante lembrar que o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texto constitucional,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proíbe o anonimato e cabe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 responsabilização cível ou criminal daquele que excede os limites na hora de se expressar.</a:t>
            </a:r>
            <a:r>
              <a:rPr kumimoji="0" lang="el-GR" altLang="el-G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50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188" y="844062"/>
            <a:ext cx="11779624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neutralidade de rede;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Prevista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no artigo 9° do Marco Civil,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esse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princípio, que foi um dos mais polêmicos quando da discussão do projeto de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lei.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Garante que seja possível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acessar qualquer conteúdo na internet sem que a operadora de telecomunicação interfira na navegação, tornando-a mais lenta ou bloqueando o acesso.</a:t>
            </a:r>
            <a:endParaRPr kumimoji="0" lang="el-GR" altLang="el-G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40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Marco Civil da Internet – Lei 12.965/14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090283"/>
            <a:ext cx="11779624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privacidade;</a:t>
            </a:r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Também garantida pela Constituição Federal.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Tem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por objetivo proteger os dados dos usuários, exigindo o consentimento expresso destes para quaisquer operações realizadas com estas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informações.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 indenização por dano material ou moral decorrente de violações à intimidade, comunicações sigilosas e à vida privada dos usuários.</a:t>
            </a:r>
            <a:endParaRPr kumimoji="0" lang="el-GR" altLang="el-G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2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A434A6D12C04458ADA5CF2F28F2C2B" ma:contentTypeVersion="3" ma:contentTypeDescription="Crie um novo documento." ma:contentTypeScope="" ma:versionID="319ace22554600d17ae8b593ddf8225c">
  <xsd:schema xmlns:xsd="http://www.w3.org/2001/XMLSchema" xmlns:xs="http://www.w3.org/2001/XMLSchema" xmlns:p="http://schemas.microsoft.com/office/2006/metadata/properties" xmlns:ns2="aa9e8e54-5607-4702-b288-a4ab270152ca" targetNamespace="http://schemas.microsoft.com/office/2006/metadata/properties" ma:root="true" ma:fieldsID="2ca087003bc3e9a2fb0e07ffae519c3b" ns2:_="">
    <xsd:import namespace="aa9e8e54-5607-4702-b288-a4ab270152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e8e54-5607-4702-b288-a4ab27015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04FFB0-0C45-480C-8EAF-FA01F01983E6}"/>
</file>

<file path=customXml/itemProps2.xml><?xml version="1.0" encoding="utf-8"?>
<ds:datastoreItem xmlns:ds="http://schemas.openxmlformats.org/officeDocument/2006/customXml" ds:itemID="{9B9DED05-334E-43DC-89FF-6A0D4F9FDE9E}"/>
</file>

<file path=customXml/itemProps3.xml><?xml version="1.0" encoding="utf-8"?>
<ds:datastoreItem xmlns:ds="http://schemas.openxmlformats.org/officeDocument/2006/customXml" ds:itemID="{716F1309-D6F4-40FF-B584-4118D35C9A45}"/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1091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Tema do Office</vt:lpstr>
      <vt:lpstr>LEGISLAÇÃO APLICADA À INTERNET LAI-05 – Marco Civil da Internet lei nº 12.965/2014 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Marco Civil da Internet – Lei 12.965/14</vt:lpstr>
      <vt:lpstr>LEGISLAÇÃO APLICADA À INTERNET LAI-05 – Marco Civil da Internet lei nº 12.965/2014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Legislação Aplicada à Internet</dc:title>
  <dc:creator>supervisor</dc:creator>
  <cp:lastModifiedBy>supervisor</cp:lastModifiedBy>
  <cp:revision>79</cp:revision>
  <dcterms:created xsi:type="dcterms:W3CDTF">2022-08-15T21:17:39Z</dcterms:created>
  <dcterms:modified xsi:type="dcterms:W3CDTF">2023-05-23T03:17:31Z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0x01010007A434A6D12C04458ADA5CF2F28F2C2B</vt:lpwstr>
  </property>
</Properties>
</file>