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84" r:id="rId3"/>
    <p:sldId id="283" r:id="rId4"/>
    <p:sldId id="297" r:id="rId5"/>
    <p:sldId id="288" r:id="rId6"/>
    <p:sldId id="289" r:id="rId7"/>
    <p:sldId id="290" r:id="rId8"/>
    <p:sldId id="298" r:id="rId9"/>
    <p:sldId id="292" r:id="rId10"/>
    <p:sldId id="294" r:id="rId11"/>
    <p:sldId id="29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9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46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6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0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09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07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0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9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4F30A-DD16-45A4-BBC5-4FBA86490D77}" type="datetimeFigureOut">
              <a:rPr lang="pt-BR" smtClean="0"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4C66-E539-43B3-BF89-BE9043403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LEGISLAÇÃO APLICADA À INTERNET</a:t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LAI-00 </a:t>
            </a:r>
            <a:r>
              <a:rPr lang="pt-BR" sz="4000" dirty="0" smtClean="0">
                <a:solidFill>
                  <a:srgbClr val="FF0000"/>
                </a:solidFill>
              </a:rPr>
              <a:t>- Apresentação da disciplina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54637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Celio Sormani Junior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840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DINÂMICA DA AULA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548680"/>
            <a:ext cx="89289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</a:rPr>
              <a:t>Aula expositiva.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</a:rPr>
              <a:t>Pesquisa WEB.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</a:rPr>
              <a:t>Debate em sala de aula.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</a:rPr>
              <a:t>Elaboração de textos.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>
                <a:solidFill>
                  <a:srgbClr val="FF0000"/>
                </a:solidFill>
              </a:rPr>
              <a:t>Utilização de plataforma EAD (TEAMS)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8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LEGISLAÇÃO APLICADA À INTERNET</a:t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LAI-00 - Apresentação da disciplina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54637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Celio Sormani Junior</a:t>
            </a:r>
            <a:endParaRPr lang="el-G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84" y="360045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59275" y="590695"/>
            <a:ext cx="878497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Formação acadêmica</a:t>
            </a:r>
          </a:p>
          <a:p>
            <a:pPr lvl="1"/>
            <a:r>
              <a:rPr lang="pt-BR" sz="2400" dirty="0" smtClean="0"/>
              <a:t>1984 - Engenharia </a:t>
            </a:r>
            <a:r>
              <a:rPr lang="pt-BR" sz="2400" dirty="0"/>
              <a:t>de Produção </a:t>
            </a:r>
            <a:r>
              <a:rPr lang="pt-BR" sz="2400" dirty="0" smtClean="0"/>
              <a:t>Materiais</a:t>
            </a:r>
            <a:r>
              <a:rPr lang="pt-BR" sz="2400" dirty="0"/>
              <a:t> - </a:t>
            </a:r>
            <a:r>
              <a:rPr lang="pt-BR" sz="2400" dirty="0" smtClean="0"/>
              <a:t>UFSCAR.</a:t>
            </a:r>
          </a:p>
          <a:p>
            <a:pPr lvl="1"/>
            <a:r>
              <a:rPr lang="pt-BR" sz="2400" dirty="0" smtClean="0"/>
              <a:t>1990 - Direito </a:t>
            </a:r>
            <a:r>
              <a:rPr lang="pt-BR" sz="2400" dirty="0"/>
              <a:t>- </a:t>
            </a:r>
            <a:r>
              <a:rPr lang="pt-BR" sz="2400" dirty="0" smtClean="0"/>
              <a:t>ITE.</a:t>
            </a:r>
          </a:p>
          <a:p>
            <a:pPr lvl="1"/>
            <a:r>
              <a:rPr lang="pt-BR" sz="2400" dirty="0" smtClean="0"/>
              <a:t>1993</a:t>
            </a:r>
            <a:r>
              <a:rPr lang="pt-BR" sz="2400" dirty="0"/>
              <a:t> - </a:t>
            </a:r>
            <a:r>
              <a:rPr lang="pt-BR" sz="2400" dirty="0" smtClean="0"/>
              <a:t>Especialização Análise de Sistemas</a:t>
            </a:r>
            <a:r>
              <a:rPr lang="pt-BR" sz="2400" dirty="0"/>
              <a:t> - </a:t>
            </a:r>
            <a:r>
              <a:rPr lang="pt-BR" sz="2400" dirty="0" smtClean="0"/>
              <a:t>UNIFRAN.</a:t>
            </a:r>
          </a:p>
          <a:p>
            <a:pPr lvl="1"/>
            <a:r>
              <a:rPr lang="pt-BR" sz="2400" dirty="0" smtClean="0"/>
              <a:t>2002 - Mestrado Ciência </a:t>
            </a:r>
            <a:r>
              <a:rPr lang="pt-BR" sz="2400" dirty="0"/>
              <a:t>da Informação </a:t>
            </a:r>
            <a:r>
              <a:rPr lang="pt-BR" sz="2400" dirty="0" smtClean="0"/>
              <a:t>- PUCAMP.</a:t>
            </a:r>
          </a:p>
          <a:p>
            <a:pPr lvl="1"/>
            <a:r>
              <a:rPr lang="pt-BR" sz="2400" dirty="0" smtClean="0"/>
              <a:t>2006 - Mestrado Educação</a:t>
            </a:r>
            <a:r>
              <a:rPr lang="pt-BR" sz="2400" dirty="0"/>
              <a:t> - </a:t>
            </a:r>
            <a:r>
              <a:rPr lang="pt-BR" sz="2400" dirty="0" smtClean="0"/>
              <a:t>UNESP Bauru.</a:t>
            </a:r>
          </a:p>
          <a:p>
            <a:pPr lvl="1"/>
            <a:endParaRPr lang="pt-BR" sz="500" dirty="0" smtClean="0"/>
          </a:p>
          <a:p>
            <a:r>
              <a:rPr lang="pt-BR" sz="2400" b="1" dirty="0">
                <a:solidFill>
                  <a:srgbClr val="FF0000"/>
                </a:solidFill>
              </a:rPr>
              <a:t>Atuação profissional</a:t>
            </a:r>
          </a:p>
          <a:p>
            <a:pPr lvl="1"/>
            <a:r>
              <a:rPr lang="pt-BR" sz="2400" dirty="0"/>
              <a:t>1993 a 2011 – Diretor de TI – Fundação Dr. Raul </a:t>
            </a:r>
            <a:r>
              <a:rPr lang="pt-BR" sz="2400" dirty="0" err="1"/>
              <a:t>Bauab</a:t>
            </a:r>
            <a:r>
              <a:rPr lang="pt-BR" sz="2400" dirty="0"/>
              <a:t>.</a:t>
            </a:r>
          </a:p>
          <a:p>
            <a:pPr lvl="1"/>
            <a:r>
              <a:rPr lang="pt-BR" sz="2400" dirty="0"/>
              <a:t>Desde 1996 – Professor Pleno </a:t>
            </a:r>
            <a:r>
              <a:rPr lang="pt-BR" sz="2400" dirty="0" smtClean="0"/>
              <a:t>II–FATEC-JH.</a:t>
            </a:r>
          </a:p>
          <a:p>
            <a:pPr lvl="1"/>
            <a:r>
              <a:rPr lang="pt-BR" sz="2400" dirty="0" smtClean="0"/>
              <a:t>Desde 2011 – Consultor de TI </a:t>
            </a:r>
            <a:endParaRPr lang="pt-BR" sz="2400" dirty="0"/>
          </a:p>
          <a:p>
            <a:pPr lvl="1"/>
            <a:endParaRPr lang="pt-BR" sz="500" dirty="0"/>
          </a:p>
          <a:p>
            <a:r>
              <a:rPr lang="pt-BR" sz="2400" b="1" dirty="0">
                <a:solidFill>
                  <a:srgbClr val="FF0000"/>
                </a:solidFill>
              </a:rPr>
              <a:t>Áreas de Interesse</a:t>
            </a:r>
          </a:p>
          <a:p>
            <a:pPr lvl="1"/>
            <a:r>
              <a:rPr lang="pt-BR" sz="2400" dirty="0"/>
              <a:t>Tecnologia Educacional.</a:t>
            </a:r>
          </a:p>
          <a:p>
            <a:pPr lvl="1"/>
            <a:r>
              <a:rPr lang="pt-BR" sz="2400" dirty="0"/>
              <a:t>Ensino a distância (</a:t>
            </a:r>
            <a:r>
              <a:rPr lang="pt-BR" sz="2400" dirty="0" err="1"/>
              <a:t>ead</a:t>
            </a:r>
            <a:r>
              <a:rPr lang="pt-BR" sz="2400" dirty="0"/>
              <a:t>).</a:t>
            </a:r>
          </a:p>
          <a:p>
            <a:pPr lvl="1"/>
            <a:r>
              <a:rPr lang="pt-BR" sz="2400" dirty="0"/>
              <a:t>Gestão e Governança de TI</a:t>
            </a:r>
            <a:r>
              <a:rPr lang="pt-BR" sz="2400" dirty="0" smtClean="0"/>
              <a:t>.</a:t>
            </a:r>
          </a:p>
          <a:p>
            <a:pPr lvl="1"/>
            <a:r>
              <a:rPr lang="pt-BR" sz="2400" dirty="0" smtClean="0"/>
              <a:t>Desenvolvimento WEB.</a:t>
            </a:r>
            <a:endParaRPr lang="pt-BR" sz="2400" dirty="0"/>
          </a:p>
        </p:txBody>
      </p:sp>
      <p:pic>
        <p:nvPicPr>
          <p:cNvPr id="2050" name="Picture 2" descr="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01" y="369332"/>
            <a:ext cx="12763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APRESENTAÇÃO DO PROFESSOR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9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3214" y="398203"/>
            <a:ext cx="877757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Carga horária:</a:t>
            </a:r>
            <a:r>
              <a:rPr lang="pt-BR" sz="3600" b="1" dirty="0" smtClean="0">
                <a:solidFill>
                  <a:srgbClr val="FF0000"/>
                </a:solidFill>
              </a:rPr>
              <a:t> </a:t>
            </a:r>
            <a:r>
              <a:rPr lang="pt-BR" sz="3600" b="1" dirty="0">
                <a:solidFill>
                  <a:schemeClr val="tx2"/>
                </a:solidFill>
              </a:rPr>
              <a:t>40 aulas</a:t>
            </a:r>
          </a:p>
          <a:p>
            <a:endParaRPr lang="pt-BR" sz="3200" dirty="0"/>
          </a:p>
          <a:p>
            <a:r>
              <a:rPr lang="pt-BR" sz="3200" b="1" dirty="0" smtClean="0">
                <a:solidFill>
                  <a:srgbClr val="FF0000"/>
                </a:solidFill>
              </a:rPr>
              <a:t>Objetivos gerais: </a:t>
            </a:r>
            <a:endParaRPr lang="pt-BR" sz="3200" b="1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Discutir </a:t>
            </a:r>
            <a:r>
              <a:rPr lang="pt-BR" sz="3200" dirty="0"/>
              <a:t>os fundamentos do Direito aplicado à Internet. </a:t>
            </a: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3200" dirty="0"/>
          </a:p>
          <a:p>
            <a:r>
              <a:rPr lang="pt-BR" sz="3200" b="1" dirty="0">
                <a:solidFill>
                  <a:srgbClr val="FF0000"/>
                </a:solidFill>
              </a:rPr>
              <a:t>Objetivos </a:t>
            </a:r>
            <a:r>
              <a:rPr lang="pt-BR" sz="3200" b="1" dirty="0" smtClean="0">
                <a:solidFill>
                  <a:srgbClr val="FF0000"/>
                </a:solidFill>
              </a:rPr>
              <a:t>específicos: </a:t>
            </a:r>
            <a:endParaRPr lang="pt-BR" sz="3200" b="1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3200" dirty="0" smtClean="0"/>
              <a:t>Compreender </a:t>
            </a:r>
            <a:r>
              <a:rPr lang="pt-BR" sz="3200" dirty="0"/>
              <a:t>os fundamentos do Direito e os aspectos legais do uso da tecnologia da informação</a:t>
            </a:r>
            <a:r>
              <a:rPr lang="pt-BR" sz="3200" dirty="0" smtClean="0"/>
              <a:t>.</a:t>
            </a:r>
            <a:endParaRPr lang="pt-BR" sz="3200" dirty="0">
              <a:solidFill>
                <a:schemeClr val="tx2"/>
              </a:solidFill>
            </a:endParaRPr>
          </a:p>
          <a:p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308258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Ementa: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Introdução </a:t>
            </a:r>
            <a:r>
              <a:rPr lang="pt-BR" sz="3200" dirty="0"/>
              <a:t>ao Direito. </a:t>
            </a: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Estudo </a:t>
            </a:r>
            <a:r>
              <a:rPr lang="pt-BR" sz="3200" dirty="0"/>
              <a:t>dos impactos na sociedade trazidos pelo computador. </a:t>
            </a: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Estudo </a:t>
            </a:r>
            <a:r>
              <a:rPr lang="pt-BR" sz="3200" dirty="0"/>
              <a:t>dos princípios éticos relacionados ao uso da Internet. </a:t>
            </a: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Noções </a:t>
            </a:r>
            <a:r>
              <a:rPr lang="pt-BR" sz="3200" dirty="0"/>
              <a:t>de perícia forense computacional. </a:t>
            </a:r>
            <a:endParaRPr lang="pt-BR" sz="32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94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308258"/>
            <a:ext cx="892899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Ementa: </a:t>
            </a:r>
          </a:p>
          <a:p>
            <a:endParaRPr lang="pt-BR" sz="3200" b="1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Aspectos </a:t>
            </a:r>
            <a:r>
              <a:rPr lang="pt-BR" sz="3200" dirty="0"/>
              <a:t>legais de contrato de serviços de TI</a:t>
            </a:r>
            <a:r>
              <a:rPr lang="pt-BR" sz="32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Aspectos </a:t>
            </a:r>
            <a:r>
              <a:rPr lang="pt-BR" sz="3200" dirty="0"/>
              <a:t>legais relacionados à Internet. </a:t>
            </a: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Garantias </a:t>
            </a:r>
            <a:r>
              <a:rPr lang="pt-BR" sz="3200" dirty="0"/>
              <a:t>legais de acesso à informação (dados abertos). </a:t>
            </a: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Governos </a:t>
            </a:r>
            <a:r>
              <a:rPr lang="pt-BR" sz="3200" dirty="0"/>
              <a:t>eletrônicos. </a:t>
            </a: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3200" dirty="0" smtClean="0"/>
              <a:t>Aspectos </a:t>
            </a:r>
            <a:r>
              <a:rPr lang="pt-BR" sz="3200" dirty="0"/>
              <a:t>legais quanto a negócios intermediados pela Internet e web.</a:t>
            </a: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6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308258"/>
            <a:ext cx="89289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Bibliografia básica: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PAESANI</a:t>
            </a:r>
            <a:r>
              <a:rPr lang="pt-BR" sz="3200" dirty="0"/>
              <a:t>, L. M. Direito e internet - liberdade de informação, 5. ed. São Paulo: Atlas, 2011</a:t>
            </a:r>
            <a:r>
              <a:rPr lang="pt-B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 </a:t>
            </a:r>
            <a:r>
              <a:rPr lang="pt-BR" sz="3200" dirty="0"/>
              <a:t>FINKELSTEIN, M. E. R. Direito do comércio eletrônico. Rio de Janeiro: Campus, 2010</a:t>
            </a:r>
            <a:r>
              <a:rPr lang="pt-BR" sz="32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SALGARELLI</a:t>
            </a:r>
            <a:r>
              <a:rPr lang="pt-BR" sz="3200" dirty="0"/>
              <a:t>, K. C. Direito do consumidor no comércio eletrônico. São Paulo: </a:t>
            </a:r>
            <a:r>
              <a:rPr lang="pt-BR" sz="3200" dirty="0" err="1"/>
              <a:t>Icone</a:t>
            </a:r>
            <a:r>
              <a:rPr lang="pt-BR" sz="3200" dirty="0"/>
              <a:t>, 2010.</a:t>
            </a:r>
            <a:endParaRPr lang="pt-BR" sz="3200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308258"/>
            <a:ext cx="8928992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Bibliografia complementar: </a:t>
            </a:r>
          </a:p>
          <a:p>
            <a:pPr marL="342900" indent="-342900">
              <a:buFont typeface="+mj-lt"/>
              <a:buAutoNum type="arabicPeriod"/>
            </a:pPr>
            <a:endParaRPr lang="pt-BR" sz="6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/>
              <a:t>AQUINO </a:t>
            </a:r>
            <a:r>
              <a:rPr lang="pt-BR" sz="3000" dirty="0"/>
              <a:t>JR, Geraldo F. Contratos eletrônicos a boa-fé objetiva e a autonomia da vontade. Curitiba: Juruá, 2012. </a:t>
            </a:r>
            <a:endParaRPr lang="pt-BR" sz="30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14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/>
              <a:t>FRAGOSO</a:t>
            </a:r>
            <a:r>
              <a:rPr lang="pt-BR" sz="3000" dirty="0"/>
              <a:t>, J. H. R. Direito autoral - da antiguidade a internet. São Paulo: </a:t>
            </a:r>
            <a:r>
              <a:rPr lang="pt-BR" sz="3000" dirty="0" err="1"/>
              <a:t>Quartier</a:t>
            </a:r>
            <a:r>
              <a:rPr lang="pt-BR" sz="3000" dirty="0"/>
              <a:t> </a:t>
            </a:r>
            <a:r>
              <a:rPr lang="pt-BR" sz="3000" dirty="0" err="1"/>
              <a:t>Latin</a:t>
            </a:r>
            <a:r>
              <a:rPr lang="pt-BR" sz="3000" dirty="0"/>
              <a:t>, 2009. </a:t>
            </a:r>
            <a:endParaRPr lang="pt-BR" sz="30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14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/>
              <a:t>QUEIROZ</a:t>
            </a:r>
            <a:r>
              <a:rPr lang="pt-BR" sz="3000" dirty="0"/>
              <a:t>, C; VARGAS, R. Investigação e perícia forense computacional. Rio de Janeiro: </a:t>
            </a:r>
            <a:r>
              <a:rPr lang="pt-BR" sz="3000" dirty="0" err="1"/>
              <a:t>Brasport</a:t>
            </a:r>
            <a:r>
              <a:rPr lang="pt-BR" sz="3000" dirty="0"/>
              <a:t>, 2010. </a:t>
            </a:r>
            <a:endParaRPr lang="pt-BR" sz="3000" dirty="0" smtClean="0"/>
          </a:p>
          <a:p>
            <a:pPr marL="457200" indent="-457200">
              <a:buFont typeface="Arial" pitchFamily="34" charset="0"/>
              <a:buChar char="•"/>
            </a:pPr>
            <a:endParaRPr lang="pt-BR" sz="1400" dirty="0"/>
          </a:p>
          <a:p>
            <a:pPr marL="457200" indent="-457200">
              <a:buFont typeface="Arial" pitchFamily="34" charset="0"/>
              <a:buChar char="•"/>
            </a:pPr>
            <a:r>
              <a:rPr lang="pt-BR" sz="3000" dirty="0" smtClean="0"/>
              <a:t>SCHWARTZ</a:t>
            </a:r>
            <a:r>
              <a:rPr lang="pt-BR" sz="3000" dirty="0"/>
              <a:t>, N. Noções de direito. Curitiba: Juruá, 2009. </a:t>
            </a:r>
            <a:endParaRPr lang="pt-BR" sz="3000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6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APRESENTAÇÃO DA DISCIPLINA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04" y="308258"/>
            <a:ext cx="89289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Bibliografia - outras: </a:t>
            </a:r>
          </a:p>
          <a:p>
            <a:pPr marL="342900" indent="-342900">
              <a:buFont typeface="+mj-lt"/>
              <a:buAutoNum type="arabicPeriod"/>
            </a:pPr>
            <a:endParaRPr lang="pt-BR" sz="600" dirty="0" smtClean="0"/>
          </a:p>
          <a:p>
            <a:pPr marL="457200" lvl="0" indent="-457200">
              <a:buFont typeface="Arial" pitchFamily="34" charset="0"/>
              <a:buChar char="•"/>
            </a:pPr>
            <a:endParaRPr lang="pt-BR" altLang="el-GR" sz="2800" smtClean="0">
              <a:latin typeface="Arial" panose="020B0604020202020204" pitchFamily="34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r>
              <a:rPr lang="el-GR" altLang="el-GR" sz="2800" smtClean="0">
                <a:latin typeface="Arial" panose="020B0604020202020204" pitchFamily="34" charset="0"/>
              </a:rPr>
              <a:t>LEI </a:t>
            </a:r>
            <a:r>
              <a:rPr lang="el-GR" altLang="el-GR" sz="2800" dirty="0">
                <a:latin typeface="Arial" panose="020B0604020202020204" pitchFamily="34" charset="0"/>
              </a:rPr>
              <a:t>Nº 12.527, DE 18 DE NOVEMBRO DE 2011. Lei de acesso à informação. Disponível em: . Acesso em: 20 nov. 2012. </a:t>
            </a:r>
            <a:endParaRPr lang="pt-BR" altLang="el-GR" sz="2800" dirty="0" smtClean="0">
              <a:latin typeface="Arial" panose="020B0604020202020204" pitchFamily="34" charset="0"/>
            </a:endParaRPr>
          </a:p>
          <a:p>
            <a:pPr marL="457200" lvl="0" indent="-457200">
              <a:buFont typeface="Arial" pitchFamily="34" charset="0"/>
              <a:buChar char="•"/>
            </a:pPr>
            <a:endParaRPr lang="pt-BR" altLang="el-GR" sz="2800" dirty="0" smtClean="0">
              <a:latin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</a:rPr>
              <a:t>Marco Civil da Internet, </a:t>
            </a:r>
            <a:r>
              <a:rPr lang="pt-BR" sz="2800" dirty="0" smtClean="0">
                <a:latin typeface="Arial" panose="020B0604020202020204" pitchFamily="34" charset="0"/>
              </a:rPr>
              <a:t>Lei </a:t>
            </a:r>
            <a:r>
              <a:rPr lang="pt-BR" sz="2800" dirty="0">
                <a:latin typeface="Arial" panose="020B0604020202020204" pitchFamily="34" charset="0"/>
              </a:rPr>
              <a:t>n° 12.965, de 23 de abril </a:t>
            </a:r>
            <a:r>
              <a:rPr lang="pt-BR" sz="2800" dirty="0" smtClean="0">
                <a:latin typeface="Arial" panose="020B0604020202020204" pitchFamily="34" charset="0"/>
              </a:rPr>
              <a:t>2014.</a:t>
            </a:r>
          </a:p>
          <a:p>
            <a:pPr marL="457200" indent="-457200">
              <a:buFont typeface="Arial" pitchFamily="34" charset="0"/>
              <a:buChar char="•"/>
            </a:pPr>
            <a:endParaRPr lang="pt-BR" altLang="el-GR" sz="2800" dirty="0">
              <a:latin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</a:rPr>
              <a:t>Lei Geral de Proteção de Dados Pessoais, Lei nº 13.709/2018,</a:t>
            </a:r>
            <a:endParaRPr lang="el-GR" altLang="el-GR" sz="2800" dirty="0">
              <a:latin typeface="Arial" panose="020B0604020202020204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pt-BR" sz="32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0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gradFill flip="none" rotWithShape="1">
            <a:gsLst>
              <a:gs pos="12000">
                <a:srgbClr val="00B050">
                  <a:lumMod val="67000"/>
                  <a:lumOff val="33000"/>
                </a:srgbClr>
              </a:gs>
              <a:gs pos="96000">
                <a:schemeClr val="bg1"/>
              </a:gs>
            </a:gsLst>
            <a:lin ang="5400000" scaled="0"/>
            <a:tileRect/>
          </a:gradFill>
          <a:ln w="0">
            <a:noFill/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 smtClean="0"/>
              <a:t>CRITÉRIOS DE AVALIAÇÃO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1223628" y="620688"/>
            <a:ext cx="6696744" cy="2592288"/>
            <a:chOff x="1223628" y="620688"/>
            <a:chExt cx="6696744" cy="2592288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1223628" y="620688"/>
              <a:ext cx="6696744" cy="25922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tângulo 2"/>
                <p:cNvSpPr/>
                <p:nvPr/>
              </p:nvSpPr>
              <p:spPr>
                <a:xfrm>
                  <a:off x="1223628" y="1124744"/>
                  <a:ext cx="6696744" cy="922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>
                            <a:latin typeface="Cambria Math"/>
                          </a:rPr>
                          <m:t>𝑀</m:t>
                        </m:r>
                        <m:r>
                          <a:rPr lang="pt-BR" sz="2400" i="1">
                            <a:latin typeface="Cambria Math"/>
                          </a:rPr>
                          <m:t>É</m:t>
                        </m:r>
                        <m:r>
                          <a:rPr lang="pt-BR" sz="2400" i="1">
                            <a:latin typeface="Cambria Math"/>
                          </a:rPr>
                          <m:t>𝐷𝐼𝐴</m:t>
                        </m:r>
                        <m:r>
                          <a:rPr lang="pt-BR" sz="2400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2+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pt-BR" sz="2400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400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" name="Retângulo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628" y="1124744"/>
                  <a:ext cx="6696744" cy="92217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tângulo 5"/>
            <p:cNvSpPr/>
            <p:nvPr/>
          </p:nvSpPr>
          <p:spPr>
            <a:xfrm>
              <a:off x="1475656" y="2459504"/>
              <a:ext cx="33123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P1, P2, P3 </a:t>
              </a:r>
              <a:r>
                <a:rPr lang="pt-BR" dirty="0" smtClean="0"/>
                <a:t> – </a:t>
              </a:r>
              <a:r>
                <a:rPr lang="pt-BR" dirty="0"/>
                <a:t>provas ou trabalhos</a:t>
              </a:r>
            </a:p>
            <a:p>
              <a:r>
                <a:rPr lang="pt-BR" dirty="0"/>
                <a:t>T </a:t>
              </a:r>
              <a:r>
                <a:rPr lang="pt-BR" dirty="0" smtClean="0"/>
                <a:t>	  – trabalhinhos</a:t>
              </a:r>
              <a:endParaRPr lang="pt-BR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2379180" y="3381531"/>
            <a:ext cx="4053792" cy="648072"/>
            <a:chOff x="2722480" y="3583178"/>
            <a:chExt cx="3722158" cy="648072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2722480" y="3583178"/>
              <a:ext cx="372215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71795" y="3676382"/>
              <a:ext cx="33093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400" dirty="0"/>
                <a:t>APROVAÇÃO: </a:t>
              </a:r>
              <a:r>
                <a:rPr lang="pt-BR" sz="2400" dirty="0" smtClean="0"/>
                <a:t>MÉDIA </a:t>
              </a:r>
              <a:r>
                <a:rPr lang="pt-BR" sz="2400" dirty="0"/>
                <a:t>&gt;= 6,0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2181652" y="4156665"/>
            <a:ext cx="44488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Caso não consiga aprovação: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1935971" y="4850589"/>
            <a:ext cx="5164926" cy="720080"/>
            <a:chOff x="2647434" y="5589240"/>
            <a:chExt cx="5164926" cy="720080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2647434" y="5589240"/>
              <a:ext cx="5164926" cy="7200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tângulo 12"/>
                <p:cNvSpPr/>
                <p:nvPr/>
              </p:nvSpPr>
              <p:spPr>
                <a:xfrm>
                  <a:off x="2647434" y="5733256"/>
                  <a:ext cx="5057795" cy="473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>
                            <a:latin typeface="Cambria Math"/>
                          </a:rPr>
                          <m:t>𝑀</m:t>
                        </m:r>
                        <m:r>
                          <a:rPr lang="pt-BR" sz="2400" b="0" i="1">
                            <a:latin typeface="Cambria Math"/>
                          </a:rPr>
                          <m:t>É</m:t>
                        </m:r>
                        <m:r>
                          <a:rPr lang="pt-BR" sz="2400" b="0" i="1">
                            <a:latin typeface="Cambria Math"/>
                          </a:rPr>
                          <m:t>𝐷𝐼𝐴</m:t>
                        </m:r>
                        <m:r>
                          <a:rPr lang="pt-BR" sz="2400" b="0" i="1">
                            <a:latin typeface="Cambria Math"/>
                          </a:rPr>
                          <m:t> </m:t>
                        </m:r>
                        <m:r>
                          <a:rPr lang="pt-BR" sz="2400" b="0" i="1">
                            <a:latin typeface="Cambria Math"/>
                          </a:rPr>
                          <m:t>𝐹𝐼𝑁𝐴𝐿</m:t>
                        </m:r>
                        <m:r>
                          <a:rPr lang="pt-BR" sz="2400" b="0" i="1">
                            <a:latin typeface="Cambria Math"/>
                          </a:rPr>
                          <m:t>=(</m:t>
                        </m:r>
                        <m:r>
                          <a:rPr lang="pt-BR" sz="2400" b="0" i="1">
                            <a:latin typeface="Cambria Math"/>
                          </a:rPr>
                          <m:t>𝑀</m:t>
                        </m:r>
                        <m:r>
                          <a:rPr lang="pt-BR" sz="2400" b="0" i="1">
                            <a:latin typeface="Cambria Math"/>
                          </a:rPr>
                          <m:t>É</m:t>
                        </m:r>
                        <m:r>
                          <a:rPr lang="pt-BR" sz="2400" b="0" i="1">
                            <a:latin typeface="Cambria Math"/>
                          </a:rPr>
                          <m:t>𝐷𝐼𝐴</m:t>
                        </m:r>
                        <m:r>
                          <a:rPr lang="pt-BR" sz="2400" b="0" i="1">
                            <a:latin typeface="Cambria Math"/>
                          </a:rPr>
                          <m:t>+</m:t>
                        </m:r>
                        <m:r>
                          <a:rPr lang="pt-B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𝑺𝑼𝑩</m:t>
                        </m:r>
                        <m:r>
                          <a:rPr lang="pt-BR" sz="2400" b="0" i="1">
                            <a:latin typeface="Cambria Math"/>
                          </a:rPr>
                          <m:t>)/2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Retângulo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434" y="5733256"/>
                  <a:ext cx="5057795" cy="47359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41" b="-1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CaixaDeTexto 15"/>
          <p:cNvSpPr txBox="1"/>
          <p:nvPr/>
        </p:nvSpPr>
        <p:spPr>
          <a:xfrm>
            <a:off x="359532" y="600212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FF0000"/>
                </a:solidFill>
              </a:rPr>
              <a:t>Cuidado com as faltas. Frequência mínima = 75%</a:t>
            </a:r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818488" y="5570669"/>
            <a:ext cx="22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7030A0"/>
                </a:solidFill>
              </a:rPr>
              <a:t>SUB – MATÉRIA TODA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gradFill>
            <a:gsLst>
              <a:gs pos="98000">
                <a:srgbClr val="00B050">
                  <a:lumMod val="67000"/>
                  <a:lumOff val="33000"/>
                </a:srgbClr>
              </a:gs>
              <a:gs pos="0">
                <a:schemeClr val="bg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pt-BR" dirty="0" smtClean="0"/>
              <a:t>legislação aplicada à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A434A6D12C04458ADA5CF2F28F2C2B" ma:contentTypeVersion="3" ma:contentTypeDescription="Crie um novo documento." ma:contentTypeScope="" ma:versionID="319ace22554600d17ae8b593ddf8225c">
  <xsd:schema xmlns:xsd="http://www.w3.org/2001/XMLSchema" xmlns:xs="http://www.w3.org/2001/XMLSchema" xmlns:p="http://schemas.microsoft.com/office/2006/metadata/properties" xmlns:ns2="aa9e8e54-5607-4702-b288-a4ab270152ca" targetNamespace="http://schemas.microsoft.com/office/2006/metadata/properties" ma:root="true" ma:fieldsID="2ca087003bc3e9a2fb0e07ffae519c3b" ns2:_="">
    <xsd:import namespace="aa9e8e54-5607-4702-b288-a4ab27015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e8e54-5607-4702-b288-a4ab27015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A31C2D-B1F6-4EBA-862A-97791DE4C438}"/>
</file>

<file path=customXml/itemProps2.xml><?xml version="1.0" encoding="utf-8"?>
<ds:datastoreItem xmlns:ds="http://schemas.openxmlformats.org/officeDocument/2006/customXml" ds:itemID="{82E79041-E6CB-46C9-9527-CE87ED4B0B99}"/>
</file>

<file path=customXml/itemProps3.xml><?xml version="1.0" encoding="utf-8"?>
<ds:datastoreItem xmlns:ds="http://schemas.openxmlformats.org/officeDocument/2006/customXml" ds:itemID="{92068F9E-FFAF-455D-9145-C6B3E55ED887}"/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573</Words>
  <Application>Microsoft Office PowerPoint</Application>
  <PresentationFormat>Apresentação na tela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Tema do Office</vt:lpstr>
      <vt:lpstr>LEGISLAÇÃO APLICADA À INTERNET LAI-00 - Apresentação da disciplina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LEGISLAÇÃO APLICADA À INTERNET LAI-00 - Apresentação da disciplina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Supervisor</dc:creator>
  <cp:lastModifiedBy>supervisor</cp:lastModifiedBy>
  <cp:revision>115</cp:revision>
  <dcterms:created xsi:type="dcterms:W3CDTF">2013-09-25T16:38:06Z</dcterms:created>
  <dcterms:modified xsi:type="dcterms:W3CDTF">2022-08-23T03:59:36Z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0x01010007A434A6D12C04458ADA5CF2F28F2C2B</vt:lpwstr>
  </property>
</Properties>
</file>