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1.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39" r:id="rId3"/>
    <p:sldId id="341" r:id="rId4"/>
    <p:sldId id="342" r:id="rId5"/>
    <p:sldId id="343" r:id="rId6"/>
    <p:sldId id="344" r:id="rId7"/>
    <p:sldId id="345" r:id="rId8"/>
    <p:sldId id="346" r:id="rId9"/>
    <p:sldId id="347" r:id="rId10"/>
    <p:sldId id="348" r:id="rId11"/>
    <p:sldId id="349" r:id="rId12"/>
    <p:sldId id="351" r:id="rId13"/>
    <p:sldId id="350" r:id="rId14"/>
    <p:sldId id="317" r:id="rId15"/>
  </p:sldIdLst>
  <p:sldSz cx="12192000" cy="6858000"/>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5" d="100"/>
          <a:sy n="115" d="100"/>
        </p:scale>
        <p:origin x="372"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ustomXml" Target="../customXml/item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BR" smtClean="0"/>
              <a:t>Clique para editar o título mestre</a:t>
            </a:r>
            <a:endParaRPr lang="el-G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smtClean="0"/>
              <a:t>Clique para editar o estilo do subtítulo Mestre</a:t>
            </a:r>
            <a:endParaRPr lang="el-GR"/>
          </a:p>
        </p:txBody>
      </p:sp>
      <p:sp>
        <p:nvSpPr>
          <p:cNvPr id="4" name="Espaço Reservado para Data 3"/>
          <p:cNvSpPr>
            <a:spLocks noGrp="1"/>
          </p:cNvSpPr>
          <p:nvPr>
            <p:ph type="dt" sz="half" idx="10"/>
          </p:nvPr>
        </p:nvSpPr>
        <p:spPr/>
        <p:txBody>
          <a:bodyPr/>
          <a:lstStyle/>
          <a:p>
            <a:fld id="{D369A67E-0EE8-40B5-B574-3BE7EED0C1CA}" type="datetimeFigureOut">
              <a:rPr lang="el-GR" smtClean="0"/>
              <a:t>17/10/2022</a:t>
            </a:fld>
            <a:endParaRPr lang="el-GR"/>
          </a:p>
        </p:txBody>
      </p:sp>
      <p:sp>
        <p:nvSpPr>
          <p:cNvPr id="5" name="Espaço Reservado para Rodapé 4"/>
          <p:cNvSpPr>
            <a:spLocks noGrp="1"/>
          </p:cNvSpPr>
          <p:nvPr>
            <p:ph type="ftr" sz="quarter" idx="11"/>
          </p:nvPr>
        </p:nvSpPr>
        <p:spPr/>
        <p:txBody>
          <a:bodyPr/>
          <a:lstStyle/>
          <a:p>
            <a:endParaRPr lang="el-GR"/>
          </a:p>
        </p:txBody>
      </p:sp>
      <p:sp>
        <p:nvSpPr>
          <p:cNvPr id="6" name="Espaço Reservado para Número de Slide 5"/>
          <p:cNvSpPr>
            <a:spLocks noGrp="1"/>
          </p:cNvSpPr>
          <p:nvPr>
            <p:ph type="sldNum" sz="quarter" idx="12"/>
          </p:nvPr>
        </p:nvSpPr>
        <p:spPr/>
        <p:txBody>
          <a:bodyPr/>
          <a:lstStyle/>
          <a:p>
            <a:fld id="{BF45394D-27AB-406D-98DE-5CDE21B819B2}" type="slidenum">
              <a:rPr lang="el-GR" smtClean="0"/>
              <a:t>‹nº›</a:t>
            </a:fld>
            <a:endParaRPr lang="el-GR"/>
          </a:p>
        </p:txBody>
      </p:sp>
    </p:spTree>
    <p:extLst>
      <p:ext uri="{BB962C8B-B14F-4D97-AF65-F5344CB8AC3E}">
        <p14:creationId xmlns:p14="http://schemas.microsoft.com/office/powerpoint/2010/main" val="2923234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l-GR"/>
          </a:p>
        </p:txBody>
      </p:sp>
      <p:sp>
        <p:nvSpPr>
          <p:cNvPr id="3" name="Espaço Reservado para Texto Vertical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l-GR"/>
          </a:p>
        </p:txBody>
      </p:sp>
      <p:sp>
        <p:nvSpPr>
          <p:cNvPr id="4" name="Espaço Reservado para Data 3"/>
          <p:cNvSpPr>
            <a:spLocks noGrp="1"/>
          </p:cNvSpPr>
          <p:nvPr>
            <p:ph type="dt" sz="half" idx="10"/>
          </p:nvPr>
        </p:nvSpPr>
        <p:spPr/>
        <p:txBody>
          <a:bodyPr/>
          <a:lstStyle/>
          <a:p>
            <a:fld id="{D369A67E-0EE8-40B5-B574-3BE7EED0C1CA}" type="datetimeFigureOut">
              <a:rPr lang="el-GR" smtClean="0"/>
              <a:t>17/10/2022</a:t>
            </a:fld>
            <a:endParaRPr lang="el-GR"/>
          </a:p>
        </p:txBody>
      </p:sp>
      <p:sp>
        <p:nvSpPr>
          <p:cNvPr id="5" name="Espaço Reservado para Rodapé 4"/>
          <p:cNvSpPr>
            <a:spLocks noGrp="1"/>
          </p:cNvSpPr>
          <p:nvPr>
            <p:ph type="ftr" sz="quarter" idx="11"/>
          </p:nvPr>
        </p:nvSpPr>
        <p:spPr/>
        <p:txBody>
          <a:bodyPr/>
          <a:lstStyle/>
          <a:p>
            <a:endParaRPr lang="el-GR"/>
          </a:p>
        </p:txBody>
      </p:sp>
      <p:sp>
        <p:nvSpPr>
          <p:cNvPr id="6" name="Espaço Reservado para Número de Slide 5"/>
          <p:cNvSpPr>
            <a:spLocks noGrp="1"/>
          </p:cNvSpPr>
          <p:nvPr>
            <p:ph type="sldNum" sz="quarter" idx="12"/>
          </p:nvPr>
        </p:nvSpPr>
        <p:spPr/>
        <p:txBody>
          <a:bodyPr/>
          <a:lstStyle/>
          <a:p>
            <a:fld id="{BF45394D-27AB-406D-98DE-5CDE21B819B2}" type="slidenum">
              <a:rPr lang="el-GR" smtClean="0"/>
              <a:t>‹nº›</a:t>
            </a:fld>
            <a:endParaRPr lang="el-GR"/>
          </a:p>
        </p:txBody>
      </p:sp>
    </p:spTree>
    <p:extLst>
      <p:ext uri="{BB962C8B-B14F-4D97-AF65-F5344CB8AC3E}">
        <p14:creationId xmlns:p14="http://schemas.microsoft.com/office/powerpoint/2010/main" val="3178380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BR" smtClean="0"/>
              <a:t>Clique para editar o título mestre</a:t>
            </a:r>
            <a:endParaRPr lang="el-GR"/>
          </a:p>
        </p:txBody>
      </p:sp>
      <p:sp>
        <p:nvSpPr>
          <p:cNvPr id="3" name="Espaço Reservado para Texto Vertical 2"/>
          <p:cNvSpPr>
            <a:spLocks noGrp="1"/>
          </p:cNvSpPr>
          <p:nvPr>
            <p:ph type="body" orient="vert" idx="1"/>
          </p:nvPr>
        </p:nvSpPr>
        <p:spPr>
          <a:xfrm>
            <a:off x="838200" y="365125"/>
            <a:ext cx="7734300" cy="5811838"/>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l-GR"/>
          </a:p>
        </p:txBody>
      </p:sp>
      <p:sp>
        <p:nvSpPr>
          <p:cNvPr id="4" name="Espaço Reservado para Data 3"/>
          <p:cNvSpPr>
            <a:spLocks noGrp="1"/>
          </p:cNvSpPr>
          <p:nvPr>
            <p:ph type="dt" sz="half" idx="10"/>
          </p:nvPr>
        </p:nvSpPr>
        <p:spPr/>
        <p:txBody>
          <a:bodyPr/>
          <a:lstStyle/>
          <a:p>
            <a:fld id="{D369A67E-0EE8-40B5-B574-3BE7EED0C1CA}" type="datetimeFigureOut">
              <a:rPr lang="el-GR" smtClean="0"/>
              <a:t>17/10/2022</a:t>
            </a:fld>
            <a:endParaRPr lang="el-GR"/>
          </a:p>
        </p:txBody>
      </p:sp>
      <p:sp>
        <p:nvSpPr>
          <p:cNvPr id="5" name="Espaço Reservado para Rodapé 4"/>
          <p:cNvSpPr>
            <a:spLocks noGrp="1"/>
          </p:cNvSpPr>
          <p:nvPr>
            <p:ph type="ftr" sz="quarter" idx="11"/>
          </p:nvPr>
        </p:nvSpPr>
        <p:spPr/>
        <p:txBody>
          <a:bodyPr/>
          <a:lstStyle/>
          <a:p>
            <a:endParaRPr lang="el-GR"/>
          </a:p>
        </p:txBody>
      </p:sp>
      <p:sp>
        <p:nvSpPr>
          <p:cNvPr id="6" name="Espaço Reservado para Número de Slide 5"/>
          <p:cNvSpPr>
            <a:spLocks noGrp="1"/>
          </p:cNvSpPr>
          <p:nvPr>
            <p:ph type="sldNum" sz="quarter" idx="12"/>
          </p:nvPr>
        </p:nvSpPr>
        <p:spPr/>
        <p:txBody>
          <a:bodyPr/>
          <a:lstStyle/>
          <a:p>
            <a:fld id="{BF45394D-27AB-406D-98DE-5CDE21B819B2}" type="slidenum">
              <a:rPr lang="el-GR" smtClean="0"/>
              <a:t>‹nº›</a:t>
            </a:fld>
            <a:endParaRPr lang="el-GR"/>
          </a:p>
        </p:txBody>
      </p:sp>
    </p:spTree>
    <p:extLst>
      <p:ext uri="{BB962C8B-B14F-4D97-AF65-F5344CB8AC3E}">
        <p14:creationId xmlns:p14="http://schemas.microsoft.com/office/powerpoint/2010/main" val="33705068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l-GR"/>
          </a:p>
        </p:txBody>
      </p:sp>
      <p:sp>
        <p:nvSpPr>
          <p:cNvPr id="3" name="Espaço Reservado para Conteúdo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l-GR"/>
          </a:p>
        </p:txBody>
      </p:sp>
      <p:sp>
        <p:nvSpPr>
          <p:cNvPr id="4" name="Espaço Reservado para Data 3"/>
          <p:cNvSpPr>
            <a:spLocks noGrp="1"/>
          </p:cNvSpPr>
          <p:nvPr>
            <p:ph type="dt" sz="half" idx="10"/>
          </p:nvPr>
        </p:nvSpPr>
        <p:spPr/>
        <p:txBody>
          <a:bodyPr/>
          <a:lstStyle/>
          <a:p>
            <a:fld id="{D369A67E-0EE8-40B5-B574-3BE7EED0C1CA}" type="datetimeFigureOut">
              <a:rPr lang="el-GR" smtClean="0"/>
              <a:t>17/10/2022</a:t>
            </a:fld>
            <a:endParaRPr lang="el-GR"/>
          </a:p>
        </p:txBody>
      </p:sp>
      <p:sp>
        <p:nvSpPr>
          <p:cNvPr id="5" name="Espaço Reservado para Rodapé 4"/>
          <p:cNvSpPr>
            <a:spLocks noGrp="1"/>
          </p:cNvSpPr>
          <p:nvPr>
            <p:ph type="ftr" sz="quarter" idx="11"/>
          </p:nvPr>
        </p:nvSpPr>
        <p:spPr/>
        <p:txBody>
          <a:bodyPr/>
          <a:lstStyle/>
          <a:p>
            <a:endParaRPr lang="el-GR"/>
          </a:p>
        </p:txBody>
      </p:sp>
      <p:sp>
        <p:nvSpPr>
          <p:cNvPr id="6" name="Espaço Reservado para Número de Slide 5"/>
          <p:cNvSpPr>
            <a:spLocks noGrp="1"/>
          </p:cNvSpPr>
          <p:nvPr>
            <p:ph type="sldNum" sz="quarter" idx="12"/>
          </p:nvPr>
        </p:nvSpPr>
        <p:spPr/>
        <p:txBody>
          <a:bodyPr/>
          <a:lstStyle/>
          <a:p>
            <a:fld id="{BF45394D-27AB-406D-98DE-5CDE21B819B2}" type="slidenum">
              <a:rPr lang="el-GR" smtClean="0"/>
              <a:t>‹nº›</a:t>
            </a:fld>
            <a:endParaRPr lang="el-GR"/>
          </a:p>
        </p:txBody>
      </p:sp>
    </p:spTree>
    <p:extLst>
      <p:ext uri="{BB962C8B-B14F-4D97-AF65-F5344CB8AC3E}">
        <p14:creationId xmlns:p14="http://schemas.microsoft.com/office/powerpoint/2010/main" val="301369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BR" smtClean="0"/>
              <a:t>Clique para editar o título mestre</a:t>
            </a:r>
            <a:endParaRPr lang="el-GR"/>
          </a:p>
        </p:txBody>
      </p:sp>
      <p:sp>
        <p:nvSpPr>
          <p:cNvPr id="3" name="Espaço Reservado para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smtClean="0"/>
              <a:t>Editar estilos de texto Mestre</a:t>
            </a:r>
          </a:p>
        </p:txBody>
      </p:sp>
      <p:sp>
        <p:nvSpPr>
          <p:cNvPr id="4" name="Espaço Reservado para Data 3"/>
          <p:cNvSpPr>
            <a:spLocks noGrp="1"/>
          </p:cNvSpPr>
          <p:nvPr>
            <p:ph type="dt" sz="half" idx="10"/>
          </p:nvPr>
        </p:nvSpPr>
        <p:spPr/>
        <p:txBody>
          <a:bodyPr/>
          <a:lstStyle/>
          <a:p>
            <a:fld id="{D369A67E-0EE8-40B5-B574-3BE7EED0C1CA}" type="datetimeFigureOut">
              <a:rPr lang="el-GR" smtClean="0"/>
              <a:t>17/10/2022</a:t>
            </a:fld>
            <a:endParaRPr lang="el-GR"/>
          </a:p>
        </p:txBody>
      </p:sp>
      <p:sp>
        <p:nvSpPr>
          <p:cNvPr id="5" name="Espaço Reservado para Rodapé 4"/>
          <p:cNvSpPr>
            <a:spLocks noGrp="1"/>
          </p:cNvSpPr>
          <p:nvPr>
            <p:ph type="ftr" sz="quarter" idx="11"/>
          </p:nvPr>
        </p:nvSpPr>
        <p:spPr/>
        <p:txBody>
          <a:bodyPr/>
          <a:lstStyle/>
          <a:p>
            <a:endParaRPr lang="el-GR"/>
          </a:p>
        </p:txBody>
      </p:sp>
      <p:sp>
        <p:nvSpPr>
          <p:cNvPr id="6" name="Espaço Reservado para Número de Slide 5"/>
          <p:cNvSpPr>
            <a:spLocks noGrp="1"/>
          </p:cNvSpPr>
          <p:nvPr>
            <p:ph type="sldNum" sz="quarter" idx="12"/>
          </p:nvPr>
        </p:nvSpPr>
        <p:spPr/>
        <p:txBody>
          <a:bodyPr/>
          <a:lstStyle/>
          <a:p>
            <a:fld id="{BF45394D-27AB-406D-98DE-5CDE21B819B2}" type="slidenum">
              <a:rPr lang="el-GR" smtClean="0"/>
              <a:t>‹nº›</a:t>
            </a:fld>
            <a:endParaRPr lang="el-GR"/>
          </a:p>
        </p:txBody>
      </p:sp>
    </p:spTree>
    <p:extLst>
      <p:ext uri="{BB962C8B-B14F-4D97-AF65-F5344CB8AC3E}">
        <p14:creationId xmlns:p14="http://schemas.microsoft.com/office/powerpoint/2010/main" val="8055241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l-GR"/>
          </a:p>
        </p:txBody>
      </p:sp>
      <p:sp>
        <p:nvSpPr>
          <p:cNvPr id="3" name="Espaço Reservado para Conteúdo 2"/>
          <p:cNvSpPr>
            <a:spLocks noGrp="1"/>
          </p:cNvSpPr>
          <p:nvPr>
            <p:ph sz="half" idx="1"/>
          </p:nvPr>
        </p:nvSpPr>
        <p:spPr>
          <a:xfrm>
            <a:off x="838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l-GR"/>
          </a:p>
        </p:txBody>
      </p:sp>
      <p:sp>
        <p:nvSpPr>
          <p:cNvPr id="4" name="Espaço Reservado para Conteúdo 3"/>
          <p:cNvSpPr>
            <a:spLocks noGrp="1"/>
          </p:cNvSpPr>
          <p:nvPr>
            <p:ph sz="half" idx="2"/>
          </p:nvPr>
        </p:nvSpPr>
        <p:spPr>
          <a:xfrm>
            <a:off x="6172200" y="1825625"/>
            <a:ext cx="5181600" cy="435133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l-GR"/>
          </a:p>
        </p:txBody>
      </p:sp>
      <p:sp>
        <p:nvSpPr>
          <p:cNvPr id="5" name="Espaço Reservado para Data 4"/>
          <p:cNvSpPr>
            <a:spLocks noGrp="1"/>
          </p:cNvSpPr>
          <p:nvPr>
            <p:ph type="dt" sz="half" idx="10"/>
          </p:nvPr>
        </p:nvSpPr>
        <p:spPr/>
        <p:txBody>
          <a:bodyPr/>
          <a:lstStyle/>
          <a:p>
            <a:fld id="{D369A67E-0EE8-40B5-B574-3BE7EED0C1CA}" type="datetimeFigureOut">
              <a:rPr lang="el-GR" smtClean="0"/>
              <a:t>17/10/2022</a:t>
            </a:fld>
            <a:endParaRPr lang="el-GR"/>
          </a:p>
        </p:txBody>
      </p:sp>
      <p:sp>
        <p:nvSpPr>
          <p:cNvPr id="6" name="Espaço Reservado para Rodapé 5"/>
          <p:cNvSpPr>
            <a:spLocks noGrp="1"/>
          </p:cNvSpPr>
          <p:nvPr>
            <p:ph type="ftr" sz="quarter" idx="11"/>
          </p:nvPr>
        </p:nvSpPr>
        <p:spPr/>
        <p:txBody>
          <a:bodyPr/>
          <a:lstStyle/>
          <a:p>
            <a:endParaRPr lang="el-GR"/>
          </a:p>
        </p:txBody>
      </p:sp>
      <p:sp>
        <p:nvSpPr>
          <p:cNvPr id="7" name="Espaço Reservado para Número de Slide 6"/>
          <p:cNvSpPr>
            <a:spLocks noGrp="1"/>
          </p:cNvSpPr>
          <p:nvPr>
            <p:ph type="sldNum" sz="quarter" idx="12"/>
          </p:nvPr>
        </p:nvSpPr>
        <p:spPr/>
        <p:txBody>
          <a:bodyPr/>
          <a:lstStyle/>
          <a:p>
            <a:fld id="{BF45394D-27AB-406D-98DE-5CDE21B819B2}" type="slidenum">
              <a:rPr lang="el-GR" smtClean="0"/>
              <a:t>‹nº›</a:t>
            </a:fld>
            <a:endParaRPr lang="el-GR"/>
          </a:p>
        </p:txBody>
      </p:sp>
    </p:spTree>
    <p:extLst>
      <p:ext uri="{BB962C8B-B14F-4D97-AF65-F5344CB8AC3E}">
        <p14:creationId xmlns:p14="http://schemas.microsoft.com/office/powerpoint/2010/main" val="4079994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BR" smtClean="0"/>
              <a:t>Clique para editar o título mestre</a:t>
            </a:r>
            <a:endParaRPr lang="el-GR"/>
          </a:p>
        </p:txBody>
      </p:sp>
      <p:sp>
        <p:nvSpPr>
          <p:cNvPr id="3" name="Espaço Reservado para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Espaço Reservado para Conteúdo 3"/>
          <p:cNvSpPr>
            <a:spLocks noGrp="1"/>
          </p:cNvSpPr>
          <p:nvPr>
            <p:ph sz="half" idx="2"/>
          </p:nvPr>
        </p:nvSpPr>
        <p:spPr>
          <a:xfrm>
            <a:off x="839788" y="2505075"/>
            <a:ext cx="5157787"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l-GR"/>
          </a:p>
        </p:txBody>
      </p:sp>
      <p:sp>
        <p:nvSpPr>
          <p:cNvPr id="5" name="Espaço Reservado para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Espaço Reservado para Conteúdo 5"/>
          <p:cNvSpPr>
            <a:spLocks noGrp="1"/>
          </p:cNvSpPr>
          <p:nvPr>
            <p:ph sz="quarter" idx="4"/>
          </p:nvPr>
        </p:nvSpPr>
        <p:spPr>
          <a:xfrm>
            <a:off x="6172200" y="2505075"/>
            <a:ext cx="5183188" cy="368458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l-GR"/>
          </a:p>
        </p:txBody>
      </p:sp>
      <p:sp>
        <p:nvSpPr>
          <p:cNvPr id="7" name="Espaço Reservado para Data 6"/>
          <p:cNvSpPr>
            <a:spLocks noGrp="1"/>
          </p:cNvSpPr>
          <p:nvPr>
            <p:ph type="dt" sz="half" idx="10"/>
          </p:nvPr>
        </p:nvSpPr>
        <p:spPr/>
        <p:txBody>
          <a:bodyPr/>
          <a:lstStyle/>
          <a:p>
            <a:fld id="{D369A67E-0EE8-40B5-B574-3BE7EED0C1CA}" type="datetimeFigureOut">
              <a:rPr lang="el-GR" smtClean="0"/>
              <a:t>17/10/2022</a:t>
            </a:fld>
            <a:endParaRPr lang="el-GR"/>
          </a:p>
        </p:txBody>
      </p:sp>
      <p:sp>
        <p:nvSpPr>
          <p:cNvPr id="8" name="Espaço Reservado para Rodapé 7"/>
          <p:cNvSpPr>
            <a:spLocks noGrp="1"/>
          </p:cNvSpPr>
          <p:nvPr>
            <p:ph type="ftr" sz="quarter" idx="11"/>
          </p:nvPr>
        </p:nvSpPr>
        <p:spPr/>
        <p:txBody>
          <a:bodyPr/>
          <a:lstStyle/>
          <a:p>
            <a:endParaRPr lang="el-GR"/>
          </a:p>
        </p:txBody>
      </p:sp>
      <p:sp>
        <p:nvSpPr>
          <p:cNvPr id="9" name="Espaço Reservado para Número de Slide 8"/>
          <p:cNvSpPr>
            <a:spLocks noGrp="1"/>
          </p:cNvSpPr>
          <p:nvPr>
            <p:ph type="sldNum" sz="quarter" idx="12"/>
          </p:nvPr>
        </p:nvSpPr>
        <p:spPr/>
        <p:txBody>
          <a:bodyPr/>
          <a:lstStyle/>
          <a:p>
            <a:fld id="{BF45394D-27AB-406D-98DE-5CDE21B819B2}" type="slidenum">
              <a:rPr lang="el-GR" smtClean="0"/>
              <a:t>‹nº›</a:t>
            </a:fld>
            <a:endParaRPr lang="el-GR"/>
          </a:p>
        </p:txBody>
      </p:sp>
    </p:spTree>
    <p:extLst>
      <p:ext uri="{BB962C8B-B14F-4D97-AF65-F5344CB8AC3E}">
        <p14:creationId xmlns:p14="http://schemas.microsoft.com/office/powerpoint/2010/main" val="3884487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smtClean="0"/>
              <a:t>Clique para editar o título mestre</a:t>
            </a:r>
            <a:endParaRPr lang="el-GR"/>
          </a:p>
        </p:txBody>
      </p:sp>
      <p:sp>
        <p:nvSpPr>
          <p:cNvPr id="3" name="Espaço Reservado para Data 2"/>
          <p:cNvSpPr>
            <a:spLocks noGrp="1"/>
          </p:cNvSpPr>
          <p:nvPr>
            <p:ph type="dt" sz="half" idx="10"/>
          </p:nvPr>
        </p:nvSpPr>
        <p:spPr/>
        <p:txBody>
          <a:bodyPr/>
          <a:lstStyle/>
          <a:p>
            <a:fld id="{D369A67E-0EE8-40B5-B574-3BE7EED0C1CA}" type="datetimeFigureOut">
              <a:rPr lang="el-GR" smtClean="0"/>
              <a:t>17/10/2022</a:t>
            </a:fld>
            <a:endParaRPr lang="el-GR"/>
          </a:p>
        </p:txBody>
      </p:sp>
      <p:sp>
        <p:nvSpPr>
          <p:cNvPr id="4" name="Espaço Reservado para Rodapé 3"/>
          <p:cNvSpPr>
            <a:spLocks noGrp="1"/>
          </p:cNvSpPr>
          <p:nvPr>
            <p:ph type="ftr" sz="quarter" idx="11"/>
          </p:nvPr>
        </p:nvSpPr>
        <p:spPr/>
        <p:txBody>
          <a:bodyPr/>
          <a:lstStyle/>
          <a:p>
            <a:endParaRPr lang="el-GR"/>
          </a:p>
        </p:txBody>
      </p:sp>
      <p:sp>
        <p:nvSpPr>
          <p:cNvPr id="5" name="Espaço Reservado para Número de Slide 4"/>
          <p:cNvSpPr>
            <a:spLocks noGrp="1"/>
          </p:cNvSpPr>
          <p:nvPr>
            <p:ph type="sldNum" sz="quarter" idx="12"/>
          </p:nvPr>
        </p:nvSpPr>
        <p:spPr/>
        <p:txBody>
          <a:bodyPr/>
          <a:lstStyle/>
          <a:p>
            <a:fld id="{BF45394D-27AB-406D-98DE-5CDE21B819B2}" type="slidenum">
              <a:rPr lang="el-GR" smtClean="0"/>
              <a:t>‹nº›</a:t>
            </a:fld>
            <a:endParaRPr lang="el-GR"/>
          </a:p>
        </p:txBody>
      </p:sp>
    </p:spTree>
    <p:extLst>
      <p:ext uri="{BB962C8B-B14F-4D97-AF65-F5344CB8AC3E}">
        <p14:creationId xmlns:p14="http://schemas.microsoft.com/office/powerpoint/2010/main" val="21440851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p:cNvSpPr>
            <a:spLocks noGrp="1"/>
          </p:cNvSpPr>
          <p:nvPr>
            <p:ph type="dt" sz="half" idx="10"/>
          </p:nvPr>
        </p:nvSpPr>
        <p:spPr/>
        <p:txBody>
          <a:bodyPr/>
          <a:lstStyle/>
          <a:p>
            <a:fld id="{D369A67E-0EE8-40B5-B574-3BE7EED0C1CA}" type="datetimeFigureOut">
              <a:rPr lang="el-GR" smtClean="0"/>
              <a:t>17/10/2022</a:t>
            </a:fld>
            <a:endParaRPr lang="el-GR"/>
          </a:p>
        </p:txBody>
      </p:sp>
      <p:sp>
        <p:nvSpPr>
          <p:cNvPr id="3" name="Espaço Reservado para Rodapé 2"/>
          <p:cNvSpPr>
            <a:spLocks noGrp="1"/>
          </p:cNvSpPr>
          <p:nvPr>
            <p:ph type="ftr" sz="quarter" idx="11"/>
          </p:nvPr>
        </p:nvSpPr>
        <p:spPr/>
        <p:txBody>
          <a:bodyPr/>
          <a:lstStyle/>
          <a:p>
            <a:endParaRPr lang="el-GR"/>
          </a:p>
        </p:txBody>
      </p:sp>
      <p:sp>
        <p:nvSpPr>
          <p:cNvPr id="4" name="Espaço Reservado para Número de Slide 3"/>
          <p:cNvSpPr>
            <a:spLocks noGrp="1"/>
          </p:cNvSpPr>
          <p:nvPr>
            <p:ph type="sldNum" sz="quarter" idx="12"/>
          </p:nvPr>
        </p:nvSpPr>
        <p:spPr/>
        <p:txBody>
          <a:bodyPr/>
          <a:lstStyle/>
          <a:p>
            <a:fld id="{BF45394D-27AB-406D-98DE-5CDE21B819B2}" type="slidenum">
              <a:rPr lang="el-GR" smtClean="0"/>
              <a:t>‹nº›</a:t>
            </a:fld>
            <a:endParaRPr lang="el-GR"/>
          </a:p>
        </p:txBody>
      </p:sp>
    </p:spTree>
    <p:extLst>
      <p:ext uri="{BB962C8B-B14F-4D97-AF65-F5344CB8AC3E}">
        <p14:creationId xmlns:p14="http://schemas.microsoft.com/office/powerpoint/2010/main" val="1762731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el-GR"/>
          </a:p>
        </p:txBody>
      </p:sp>
      <p:sp>
        <p:nvSpPr>
          <p:cNvPr id="3" name="Espaço Reservado para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l-G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D369A67E-0EE8-40B5-B574-3BE7EED0C1CA}" type="datetimeFigureOut">
              <a:rPr lang="el-GR" smtClean="0"/>
              <a:t>17/10/2022</a:t>
            </a:fld>
            <a:endParaRPr lang="el-GR"/>
          </a:p>
        </p:txBody>
      </p:sp>
      <p:sp>
        <p:nvSpPr>
          <p:cNvPr id="6" name="Espaço Reservado para Rodapé 5"/>
          <p:cNvSpPr>
            <a:spLocks noGrp="1"/>
          </p:cNvSpPr>
          <p:nvPr>
            <p:ph type="ftr" sz="quarter" idx="11"/>
          </p:nvPr>
        </p:nvSpPr>
        <p:spPr/>
        <p:txBody>
          <a:bodyPr/>
          <a:lstStyle/>
          <a:p>
            <a:endParaRPr lang="el-GR"/>
          </a:p>
        </p:txBody>
      </p:sp>
      <p:sp>
        <p:nvSpPr>
          <p:cNvPr id="7" name="Espaço Reservado para Número de Slide 6"/>
          <p:cNvSpPr>
            <a:spLocks noGrp="1"/>
          </p:cNvSpPr>
          <p:nvPr>
            <p:ph type="sldNum" sz="quarter" idx="12"/>
          </p:nvPr>
        </p:nvSpPr>
        <p:spPr/>
        <p:txBody>
          <a:bodyPr/>
          <a:lstStyle/>
          <a:p>
            <a:fld id="{BF45394D-27AB-406D-98DE-5CDE21B819B2}" type="slidenum">
              <a:rPr lang="el-GR" smtClean="0"/>
              <a:t>‹nº›</a:t>
            </a:fld>
            <a:endParaRPr lang="el-GR"/>
          </a:p>
        </p:txBody>
      </p:sp>
    </p:spTree>
    <p:extLst>
      <p:ext uri="{BB962C8B-B14F-4D97-AF65-F5344CB8AC3E}">
        <p14:creationId xmlns:p14="http://schemas.microsoft.com/office/powerpoint/2010/main" val="9961595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BR" smtClean="0"/>
              <a:t>Clique para editar o título mestre</a:t>
            </a:r>
            <a:endParaRPr lang="el-GR"/>
          </a:p>
        </p:txBody>
      </p:sp>
      <p:sp>
        <p:nvSpPr>
          <p:cNvPr id="3" name="Espaço Reservado par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Espaço Reservado para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smtClean="0"/>
              <a:t>Editar estilos de texto Mestre</a:t>
            </a:r>
          </a:p>
        </p:txBody>
      </p:sp>
      <p:sp>
        <p:nvSpPr>
          <p:cNvPr id="5" name="Espaço Reservado para Data 4"/>
          <p:cNvSpPr>
            <a:spLocks noGrp="1"/>
          </p:cNvSpPr>
          <p:nvPr>
            <p:ph type="dt" sz="half" idx="10"/>
          </p:nvPr>
        </p:nvSpPr>
        <p:spPr/>
        <p:txBody>
          <a:bodyPr/>
          <a:lstStyle/>
          <a:p>
            <a:fld id="{D369A67E-0EE8-40B5-B574-3BE7EED0C1CA}" type="datetimeFigureOut">
              <a:rPr lang="el-GR" smtClean="0"/>
              <a:t>17/10/2022</a:t>
            </a:fld>
            <a:endParaRPr lang="el-GR"/>
          </a:p>
        </p:txBody>
      </p:sp>
      <p:sp>
        <p:nvSpPr>
          <p:cNvPr id="6" name="Espaço Reservado para Rodapé 5"/>
          <p:cNvSpPr>
            <a:spLocks noGrp="1"/>
          </p:cNvSpPr>
          <p:nvPr>
            <p:ph type="ftr" sz="quarter" idx="11"/>
          </p:nvPr>
        </p:nvSpPr>
        <p:spPr/>
        <p:txBody>
          <a:bodyPr/>
          <a:lstStyle/>
          <a:p>
            <a:endParaRPr lang="el-GR"/>
          </a:p>
        </p:txBody>
      </p:sp>
      <p:sp>
        <p:nvSpPr>
          <p:cNvPr id="7" name="Espaço Reservado para Número de Slide 6"/>
          <p:cNvSpPr>
            <a:spLocks noGrp="1"/>
          </p:cNvSpPr>
          <p:nvPr>
            <p:ph type="sldNum" sz="quarter" idx="12"/>
          </p:nvPr>
        </p:nvSpPr>
        <p:spPr/>
        <p:txBody>
          <a:bodyPr/>
          <a:lstStyle/>
          <a:p>
            <a:fld id="{BF45394D-27AB-406D-98DE-5CDE21B819B2}" type="slidenum">
              <a:rPr lang="el-GR" smtClean="0"/>
              <a:t>‹nº›</a:t>
            </a:fld>
            <a:endParaRPr lang="el-GR"/>
          </a:p>
        </p:txBody>
      </p:sp>
    </p:spTree>
    <p:extLst>
      <p:ext uri="{BB962C8B-B14F-4D97-AF65-F5344CB8AC3E}">
        <p14:creationId xmlns:p14="http://schemas.microsoft.com/office/powerpoint/2010/main" val="26421660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smtClean="0"/>
              <a:t>Clique para editar o título mestre</a:t>
            </a:r>
            <a:endParaRPr lang="el-GR"/>
          </a:p>
        </p:txBody>
      </p:sp>
      <p:sp>
        <p:nvSpPr>
          <p:cNvPr id="3" name="Espaço Reservado para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l-GR"/>
          </a:p>
        </p:txBody>
      </p:sp>
      <p:sp>
        <p:nvSpPr>
          <p:cNvPr id="4" name="Espaço Reservado par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369A67E-0EE8-40B5-B574-3BE7EED0C1CA}" type="datetimeFigureOut">
              <a:rPr lang="el-GR" smtClean="0"/>
              <a:t>17/10/2022</a:t>
            </a:fld>
            <a:endParaRPr lang="el-GR"/>
          </a:p>
        </p:txBody>
      </p:sp>
      <p:sp>
        <p:nvSpPr>
          <p:cNvPr id="5" name="Espaço Reservado para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Espaço Reservado para Número de Slid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F45394D-27AB-406D-98DE-5CDE21B819B2}" type="slidenum">
              <a:rPr lang="el-GR" smtClean="0"/>
              <a:t>‹nº›</a:t>
            </a:fld>
            <a:endParaRPr lang="el-GR"/>
          </a:p>
        </p:txBody>
      </p:sp>
    </p:spTree>
    <p:extLst>
      <p:ext uri="{BB962C8B-B14F-4D97-AF65-F5344CB8AC3E}">
        <p14:creationId xmlns:p14="http://schemas.microsoft.com/office/powerpoint/2010/main" val="3206008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planalto.gov.br/ccivil_03/_ato2011-2014/2012/lei/l12737.htm"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blog.fmp.edu.br/direito-administrativo-e-gestao-publica-por-que-optar-por-uma-pos-na-area/" TargetMode="External"/><Relationship Id="rId2" Type="http://schemas.openxmlformats.org/officeDocument/2006/relationships/hyperlink" Target="http://www.planalto.gov.br/ccivil_03/_ato2011-2014/2012/lei/l12737.htm"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blog.fmp.edu.br/profissional-de-direito-do-futuro-perfil-e-caracteristicas/" TargetMode="External"/><Relationship Id="rId2" Type="http://schemas.openxmlformats.org/officeDocument/2006/relationships/hyperlink" Target="http://www.planalto.gov.br/ccivil_03/_ato2011-2014/2012/lei/l12737.ht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www.planalto.gov.br/ccivil_03/_ato2011-2014/2012/lei/l12737.htm"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planalto.gov.br/ccivil_03/_ato2011-2014/2012/lei/l12737.htm"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planalto.gov.br/ccivil_03/_ato2011-2014/2012/lei/l12737.htm"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planalto.gov.br/ccivil_03/decreto-lei/Del2848compilado.htm" TargetMode="External"/><Relationship Id="rId2" Type="http://schemas.openxmlformats.org/officeDocument/2006/relationships/hyperlink" Target="http://www.planalto.gov.br/ccivil_03/_ato2011-2014/2012/lei/l12737.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planalto.gov.br/ccivil_03/_ato2011-2014/2012/lei/l12737.ht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log.fmp.edu.br/direito-penal-por-que-se-especializar/" TargetMode="External"/><Relationship Id="rId2" Type="http://schemas.openxmlformats.org/officeDocument/2006/relationships/hyperlink" Target="http://www.planalto.gov.br/ccivil_03/_ato2011-2014/2012/lei/l12737.htm"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blog.fmp.edu.br/gestao-publica-saiba-por-que-escolher-essa-area/" TargetMode="External"/><Relationship Id="rId2" Type="http://schemas.openxmlformats.org/officeDocument/2006/relationships/hyperlink" Target="http://www.planalto.gov.br/ccivil_03/_ato2011-2014/2012/lei/l12737.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www.planalto.gov.br/ccivil_03/_ato2011-2014/2012/lei/l12737.htm"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www.planalto.gov.br/ccivil_03/_ato2011-2014/2012/lei/l12737.htm"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www.planalto.gov.br/ccivil_03/_ato2011-2014/2012/lei/l12737.htm"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www.planalto.gov.br/ccivil_03/_ato2011-2014/2012/lei/l12737.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aixaDeTexto 7"/>
          <p:cNvSpPr txBox="1"/>
          <p:nvPr/>
        </p:nvSpPr>
        <p:spPr>
          <a:xfrm>
            <a:off x="9469287" y="6488668"/>
            <a:ext cx="2589363" cy="369332"/>
          </a:xfrm>
          <a:prstGeom prst="rect">
            <a:avLst/>
          </a:prstGeom>
          <a:noFill/>
        </p:spPr>
        <p:txBody>
          <a:bodyPr wrap="none" rtlCol="0">
            <a:spAutoFit/>
          </a:bodyPr>
          <a:lstStyle/>
          <a:p>
            <a:r>
              <a:rPr lang="pt-BR" dirty="0" smtClean="0"/>
              <a:t>Prof. Celio Sormani Junior</a:t>
            </a:r>
            <a:endParaRPr lang="el-GR" dirty="0"/>
          </a:p>
        </p:txBody>
      </p:sp>
      <p:sp>
        <p:nvSpPr>
          <p:cNvPr id="4" name="Título 1"/>
          <p:cNvSpPr>
            <a:spLocks noGrp="1"/>
          </p:cNvSpPr>
          <p:nvPr>
            <p:ph type="ctrTitle"/>
          </p:nvPr>
        </p:nvSpPr>
        <p:spPr>
          <a:xfrm>
            <a:off x="1532312" y="1538000"/>
            <a:ext cx="9144000" cy="2387600"/>
          </a:xfrm>
        </p:spPr>
        <p:txBody>
          <a:bodyPr>
            <a:normAutofit fontScale="90000"/>
          </a:bodyPr>
          <a:lstStyle/>
          <a:p>
            <a:r>
              <a:rPr lang="pt-BR" sz="4000" b="1" dirty="0" smtClean="0"/>
              <a:t>LEGISLAÇÃO APLICADA À INTERNET</a:t>
            </a:r>
            <a:r>
              <a:rPr lang="pt-BR" dirty="0" smtClean="0"/>
              <a:t/>
            </a:r>
            <a:br>
              <a:rPr lang="pt-BR" dirty="0" smtClean="0"/>
            </a:br>
            <a:r>
              <a:rPr lang="pt-BR" sz="4000" dirty="0" smtClean="0">
                <a:solidFill>
                  <a:srgbClr val="FF0000"/>
                </a:solidFill>
              </a:rPr>
              <a:t>LAI-04 </a:t>
            </a:r>
            <a:r>
              <a:rPr lang="pt-BR" sz="4000" dirty="0" smtClean="0">
                <a:solidFill>
                  <a:srgbClr val="FF0000"/>
                </a:solidFill>
              </a:rPr>
              <a:t>– </a:t>
            </a:r>
            <a:r>
              <a:rPr lang="pt-BR" sz="4000" dirty="0">
                <a:solidFill>
                  <a:srgbClr val="FF0000"/>
                </a:solidFill>
                <a:latin typeface="Helvetica" panose="020B0604020202020204" pitchFamily="34" charset="0"/>
              </a:rPr>
              <a:t>Lei Carolina Dieckmann</a:t>
            </a:r>
            <a:r>
              <a:rPr lang="pt-BR" sz="4000" b="1" dirty="0">
                <a:solidFill>
                  <a:srgbClr val="000000"/>
                </a:solidFill>
                <a:latin typeface="Helvetica" panose="020B0604020202020204" pitchFamily="34" charset="0"/>
              </a:rPr>
              <a:t/>
            </a:r>
            <a:br>
              <a:rPr lang="pt-BR" sz="4000" b="1" dirty="0">
                <a:solidFill>
                  <a:srgbClr val="000000"/>
                </a:solidFill>
                <a:latin typeface="Helvetica" panose="020B0604020202020204" pitchFamily="34" charset="0"/>
              </a:rPr>
            </a:br>
            <a:r>
              <a:rPr lang="pt-BR" sz="2800" dirty="0">
                <a:solidFill>
                  <a:srgbClr val="FF0000"/>
                </a:solidFill>
                <a:latin typeface="Helvetica" panose="020B0604020202020204" pitchFamily="34" charset="0"/>
                <a:hlinkClick r:id="rId2"/>
              </a:rPr>
              <a:t>lei nº 12.737/2012</a:t>
            </a:r>
            <a:r>
              <a:rPr lang="pt-BR" sz="2800" dirty="0">
                <a:solidFill>
                  <a:srgbClr val="0756E4"/>
                </a:solidFill>
                <a:latin typeface="Helvetica" panose="020B0604020202020204" pitchFamily="34" charset="0"/>
              </a:rPr>
              <a:t/>
            </a:r>
            <a:br>
              <a:rPr lang="pt-BR" sz="2800" dirty="0">
                <a:solidFill>
                  <a:srgbClr val="0756E4"/>
                </a:solidFill>
                <a:latin typeface="Helvetica" panose="020B0604020202020204" pitchFamily="34" charset="0"/>
              </a:rPr>
            </a:br>
            <a:endParaRPr lang="pt-BR" dirty="0">
              <a:solidFill>
                <a:srgbClr val="FF0000"/>
              </a:solidFill>
            </a:endParaRPr>
          </a:p>
        </p:txBody>
      </p:sp>
    </p:spTree>
    <p:extLst>
      <p:ext uri="{BB962C8B-B14F-4D97-AF65-F5344CB8AC3E}">
        <p14:creationId xmlns:p14="http://schemas.microsoft.com/office/powerpoint/2010/main" val="17886794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3236" y="223646"/>
            <a:ext cx="3880951" cy="766579"/>
          </a:xfrm>
        </p:spPr>
        <p:txBody>
          <a:bodyPr/>
          <a:lstStyle/>
          <a:p>
            <a:r>
              <a:rPr lang="pt-BR" b="1" dirty="0" smtClean="0">
                <a:solidFill>
                  <a:srgbClr val="FF0000"/>
                </a:solidFill>
              </a:rPr>
              <a:t>DIREITO DIGITAL</a:t>
            </a:r>
            <a:endParaRPr lang="el-GR" b="1" dirty="0">
              <a:solidFill>
                <a:srgbClr val="FF0000"/>
              </a:solidFill>
            </a:endParaRPr>
          </a:p>
        </p:txBody>
      </p:sp>
      <p:sp>
        <p:nvSpPr>
          <p:cNvPr id="3" name="Retângulo 2"/>
          <p:cNvSpPr/>
          <p:nvPr/>
        </p:nvSpPr>
        <p:spPr>
          <a:xfrm>
            <a:off x="123899" y="990225"/>
            <a:ext cx="11887992" cy="1169551"/>
          </a:xfrm>
          <a:prstGeom prst="rect">
            <a:avLst/>
          </a:prstGeom>
        </p:spPr>
        <p:txBody>
          <a:bodyPr wrap="square">
            <a:spAutoFit/>
          </a:bodyPr>
          <a:lstStyle/>
          <a:p>
            <a:pPr algn="ctr"/>
            <a:r>
              <a:rPr lang="pt-BR" sz="3200" b="1" dirty="0">
                <a:solidFill>
                  <a:srgbClr val="000000"/>
                </a:solidFill>
                <a:latin typeface="Helvetica" panose="020B0604020202020204" pitchFamily="34" charset="0"/>
              </a:rPr>
              <a:t>Lei Carolina </a:t>
            </a:r>
            <a:r>
              <a:rPr lang="pt-BR" sz="3200" b="1" dirty="0" smtClean="0">
                <a:solidFill>
                  <a:srgbClr val="000000"/>
                </a:solidFill>
                <a:latin typeface="Helvetica" panose="020B0604020202020204" pitchFamily="34" charset="0"/>
              </a:rPr>
              <a:t>Dieckmann</a:t>
            </a:r>
          </a:p>
          <a:p>
            <a:pPr algn="ctr"/>
            <a:r>
              <a:rPr lang="pt-BR" sz="2000" dirty="0">
                <a:solidFill>
                  <a:srgbClr val="0756E4"/>
                </a:solidFill>
                <a:latin typeface="Helvetica" panose="020B0604020202020204" pitchFamily="34" charset="0"/>
                <a:hlinkClick r:id="rId2"/>
              </a:rPr>
              <a:t>lei nº </a:t>
            </a:r>
            <a:r>
              <a:rPr lang="pt-BR" sz="2000" dirty="0" smtClean="0">
                <a:solidFill>
                  <a:srgbClr val="0756E4"/>
                </a:solidFill>
                <a:latin typeface="Helvetica" panose="020B0604020202020204" pitchFamily="34" charset="0"/>
                <a:hlinkClick r:id="rId2"/>
              </a:rPr>
              <a:t>12.737/2012</a:t>
            </a:r>
            <a:endParaRPr lang="pt-BR" sz="2000" dirty="0" smtClean="0">
              <a:solidFill>
                <a:srgbClr val="0756E4"/>
              </a:solidFill>
              <a:latin typeface="Helvetica" panose="020B0604020202020204" pitchFamily="34" charset="0"/>
            </a:endParaRPr>
          </a:p>
          <a:p>
            <a:endParaRPr lang="pt-BR" dirty="0" smtClean="0"/>
          </a:p>
        </p:txBody>
      </p:sp>
      <p:sp>
        <p:nvSpPr>
          <p:cNvPr id="4" name="Retângulo 3"/>
          <p:cNvSpPr/>
          <p:nvPr/>
        </p:nvSpPr>
        <p:spPr>
          <a:xfrm>
            <a:off x="123899" y="2049192"/>
            <a:ext cx="11887992" cy="4031873"/>
          </a:xfrm>
          <a:prstGeom prst="rect">
            <a:avLst/>
          </a:prstGeom>
        </p:spPr>
        <p:txBody>
          <a:bodyPr wrap="square">
            <a:spAutoFit/>
          </a:bodyPr>
          <a:lstStyle/>
          <a:p>
            <a:r>
              <a:rPr lang="pt-BR" sz="2400" cap="all" dirty="0" smtClean="0">
                <a:solidFill>
                  <a:srgbClr val="FF0000"/>
                </a:solidFill>
              </a:rPr>
              <a:t>PENAS PREVISTAS</a:t>
            </a:r>
          </a:p>
          <a:p>
            <a:endParaRPr lang="pt-BR" sz="2400" cap="all" dirty="0"/>
          </a:p>
          <a:p>
            <a:r>
              <a:rPr lang="pt-BR" sz="2400" dirty="0" smtClean="0"/>
              <a:t>Existe ainda previsão de aumento </a:t>
            </a:r>
            <a:r>
              <a:rPr lang="pt-BR" sz="2400" dirty="0"/>
              <a:t>de 1/3 até metade se o crime for praticado contra as seguintes autoridades</a:t>
            </a:r>
            <a:r>
              <a:rPr lang="pt-BR" sz="2400" dirty="0" smtClean="0"/>
              <a:t>: </a:t>
            </a:r>
          </a:p>
          <a:p>
            <a:r>
              <a:rPr lang="pt-BR" sz="2400" dirty="0" smtClean="0"/>
              <a:t>prefeito</a:t>
            </a:r>
            <a:r>
              <a:rPr lang="pt-BR" sz="2400" dirty="0"/>
              <a:t>, governador ou presidente da república;</a:t>
            </a:r>
          </a:p>
          <a:p>
            <a:r>
              <a:rPr lang="pt-BR" sz="2400" dirty="0"/>
              <a:t>presidente do Supremo Tribunal Federal (STF);</a:t>
            </a:r>
          </a:p>
          <a:p>
            <a:r>
              <a:rPr lang="pt-BR" sz="2400" dirty="0"/>
              <a:t>presidentes dos órgãos legislativos municipais, estaduais ou da União, como Senado Federal, Câmara Municipal, Câmara Legislativa etc.;</a:t>
            </a:r>
          </a:p>
          <a:p>
            <a:r>
              <a:rPr lang="pt-BR" sz="2400" dirty="0"/>
              <a:t>dirigentes máximos da </a:t>
            </a:r>
            <a:r>
              <a:rPr lang="pt-BR" sz="2400" u="sng" dirty="0">
                <a:hlinkClick r:id="rId3"/>
              </a:rPr>
              <a:t>administração</a:t>
            </a:r>
            <a:r>
              <a:rPr lang="pt-BR" sz="2400" dirty="0"/>
              <a:t> municipal, estadual ou federal.</a:t>
            </a:r>
          </a:p>
          <a:p>
            <a:endParaRPr lang="pt-BR" sz="4000" dirty="0" smtClean="0">
              <a:solidFill>
                <a:srgbClr val="212529"/>
              </a:solidFill>
              <a:latin typeface="Lato"/>
            </a:endParaRPr>
          </a:p>
        </p:txBody>
      </p:sp>
    </p:spTree>
    <p:extLst>
      <p:ext uri="{BB962C8B-B14F-4D97-AF65-F5344CB8AC3E}">
        <p14:creationId xmlns:p14="http://schemas.microsoft.com/office/powerpoint/2010/main" val="250642928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3236" y="223646"/>
            <a:ext cx="3880951" cy="766579"/>
          </a:xfrm>
        </p:spPr>
        <p:txBody>
          <a:bodyPr/>
          <a:lstStyle/>
          <a:p>
            <a:r>
              <a:rPr lang="pt-BR" b="1" dirty="0" smtClean="0">
                <a:solidFill>
                  <a:srgbClr val="FF0000"/>
                </a:solidFill>
              </a:rPr>
              <a:t>DIREITO DIGITAL</a:t>
            </a:r>
            <a:endParaRPr lang="el-GR" b="1" dirty="0">
              <a:solidFill>
                <a:srgbClr val="FF0000"/>
              </a:solidFill>
            </a:endParaRPr>
          </a:p>
        </p:txBody>
      </p:sp>
      <p:sp>
        <p:nvSpPr>
          <p:cNvPr id="3" name="Retângulo 2"/>
          <p:cNvSpPr/>
          <p:nvPr/>
        </p:nvSpPr>
        <p:spPr>
          <a:xfrm>
            <a:off x="123899" y="990225"/>
            <a:ext cx="11887992" cy="1169551"/>
          </a:xfrm>
          <a:prstGeom prst="rect">
            <a:avLst/>
          </a:prstGeom>
        </p:spPr>
        <p:txBody>
          <a:bodyPr wrap="square">
            <a:spAutoFit/>
          </a:bodyPr>
          <a:lstStyle/>
          <a:p>
            <a:pPr algn="ctr"/>
            <a:r>
              <a:rPr lang="pt-BR" sz="3200" b="1" dirty="0">
                <a:solidFill>
                  <a:srgbClr val="000000"/>
                </a:solidFill>
                <a:latin typeface="Helvetica" panose="020B0604020202020204" pitchFamily="34" charset="0"/>
              </a:rPr>
              <a:t>Lei Carolina </a:t>
            </a:r>
            <a:r>
              <a:rPr lang="pt-BR" sz="3200" b="1" dirty="0" smtClean="0">
                <a:solidFill>
                  <a:srgbClr val="000000"/>
                </a:solidFill>
                <a:latin typeface="Helvetica" panose="020B0604020202020204" pitchFamily="34" charset="0"/>
              </a:rPr>
              <a:t>Dieckmann</a:t>
            </a:r>
          </a:p>
          <a:p>
            <a:pPr algn="ctr"/>
            <a:r>
              <a:rPr lang="pt-BR" sz="2000" dirty="0">
                <a:solidFill>
                  <a:srgbClr val="0756E4"/>
                </a:solidFill>
                <a:latin typeface="Helvetica" panose="020B0604020202020204" pitchFamily="34" charset="0"/>
                <a:hlinkClick r:id="rId2"/>
              </a:rPr>
              <a:t>lei nº </a:t>
            </a:r>
            <a:r>
              <a:rPr lang="pt-BR" sz="2000" dirty="0" smtClean="0">
                <a:solidFill>
                  <a:srgbClr val="0756E4"/>
                </a:solidFill>
                <a:latin typeface="Helvetica" panose="020B0604020202020204" pitchFamily="34" charset="0"/>
                <a:hlinkClick r:id="rId2"/>
              </a:rPr>
              <a:t>12.737/2012</a:t>
            </a:r>
            <a:endParaRPr lang="pt-BR" sz="2000" dirty="0" smtClean="0">
              <a:solidFill>
                <a:srgbClr val="0756E4"/>
              </a:solidFill>
              <a:latin typeface="Helvetica" panose="020B0604020202020204" pitchFamily="34" charset="0"/>
            </a:endParaRPr>
          </a:p>
          <a:p>
            <a:endParaRPr lang="pt-BR" dirty="0" smtClean="0"/>
          </a:p>
        </p:txBody>
      </p:sp>
      <p:sp>
        <p:nvSpPr>
          <p:cNvPr id="4" name="Retângulo 3"/>
          <p:cNvSpPr/>
          <p:nvPr/>
        </p:nvSpPr>
        <p:spPr>
          <a:xfrm>
            <a:off x="123899" y="2049192"/>
            <a:ext cx="11887992" cy="3785652"/>
          </a:xfrm>
          <a:prstGeom prst="rect">
            <a:avLst/>
          </a:prstGeom>
        </p:spPr>
        <p:txBody>
          <a:bodyPr wrap="square">
            <a:spAutoFit/>
          </a:bodyPr>
          <a:lstStyle/>
          <a:p>
            <a:r>
              <a:rPr lang="pt-BR" sz="2400" cap="all" dirty="0" smtClean="0">
                <a:solidFill>
                  <a:srgbClr val="FF0000"/>
                </a:solidFill>
              </a:rPr>
              <a:t>CRÍTICAS </a:t>
            </a:r>
            <a:r>
              <a:rPr lang="pt-BR" sz="2400" cap="all" dirty="0">
                <a:solidFill>
                  <a:srgbClr val="FF0000"/>
                </a:solidFill>
              </a:rPr>
              <a:t>QUE A LEI </a:t>
            </a:r>
            <a:r>
              <a:rPr lang="pt-BR" sz="2400" cap="all" dirty="0" smtClean="0">
                <a:solidFill>
                  <a:srgbClr val="FF0000"/>
                </a:solidFill>
              </a:rPr>
              <a:t>RECEBEU</a:t>
            </a:r>
          </a:p>
          <a:p>
            <a:endParaRPr lang="pt-BR" sz="2400" cap="all" dirty="0"/>
          </a:p>
          <a:p>
            <a:r>
              <a:rPr lang="pt-BR" sz="2400" dirty="0" smtClean="0"/>
              <a:t>A principal crítica está relacionada ao fato de </a:t>
            </a:r>
            <a:r>
              <a:rPr lang="pt-BR" sz="2400" dirty="0"/>
              <a:t>o texto ser essencialmente vago e carecer de aspectos técnicos</a:t>
            </a:r>
            <a:r>
              <a:rPr lang="pt-BR" sz="2400" dirty="0" smtClean="0"/>
              <a:t>. Por exemplo: </a:t>
            </a:r>
          </a:p>
          <a:p>
            <a:r>
              <a:rPr lang="pt-BR" sz="2400" dirty="0" smtClean="0"/>
              <a:t>O caso da invasão </a:t>
            </a:r>
            <a:r>
              <a:rPr lang="pt-BR" sz="2400" dirty="0"/>
              <a:t>de seu próprio dispositivo </a:t>
            </a:r>
            <a:r>
              <a:rPr lang="pt-BR" sz="2400" dirty="0" smtClean="0"/>
              <a:t>ser ou não considerada </a:t>
            </a:r>
            <a:r>
              <a:rPr lang="pt-BR" sz="2400" dirty="0"/>
              <a:t>como crime. Isso pode gerar opiniões diversas entre os </a:t>
            </a:r>
            <a:r>
              <a:rPr lang="pt-BR" sz="2400" u="sng" dirty="0">
                <a:hlinkClick r:id="rId3"/>
              </a:rPr>
              <a:t>profissionais jurídicos</a:t>
            </a:r>
            <a:r>
              <a:rPr lang="pt-BR" sz="2400" dirty="0"/>
              <a:t> e, consequentemente, incertezas jurídicas em casos concretos.</a:t>
            </a:r>
          </a:p>
          <a:p>
            <a:endParaRPr lang="pt-BR" sz="2400" dirty="0" smtClean="0"/>
          </a:p>
          <a:p>
            <a:r>
              <a:rPr lang="pt-BR" sz="2400" dirty="0" smtClean="0"/>
              <a:t>Outro ponto de discussão é </a:t>
            </a:r>
            <a:r>
              <a:rPr lang="pt-BR" sz="2400" dirty="0"/>
              <a:t>o fato de a lei não especificar o tipo de dispositivo em que o crime pode ser cometido, o que deixa margem para interpretação por parte das </a:t>
            </a:r>
            <a:r>
              <a:rPr lang="pt-BR" sz="2400" dirty="0" smtClean="0"/>
              <a:t>autoridades.</a:t>
            </a:r>
          </a:p>
        </p:txBody>
      </p:sp>
    </p:spTree>
    <p:extLst>
      <p:ext uri="{BB962C8B-B14F-4D97-AF65-F5344CB8AC3E}">
        <p14:creationId xmlns:p14="http://schemas.microsoft.com/office/powerpoint/2010/main" val="334794351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3236" y="223646"/>
            <a:ext cx="3880951" cy="766579"/>
          </a:xfrm>
        </p:spPr>
        <p:txBody>
          <a:bodyPr/>
          <a:lstStyle/>
          <a:p>
            <a:r>
              <a:rPr lang="pt-BR" b="1" dirty="0" smtClean="0">
                <a:solidFill>
                  <a:srgbClr val="FF0000"/>
                </a:solidFill>
              </a:rPr>
              <a:t>DIREITO DIGITAL</a:t>
            </a:r>
            <a:endParaRPr lang="el-GR" b="1" dirty="0">
              <a:solidFill>
                <a:srgbClr val="FF0000"/>
              </a:solidFill>
            </a:endParaRPr>
          </a:p>
        </p:txBody>
      </p:sp>
      <p:sp>
        <p:nvSpPr>
          <p:cNvPr id="3" name="Retângulo 2"/>
          <p:cNvSpPr/>
          <p:nvPr/>
        </p:nvSpPr>
        <p:spPr>
          <a:xfrm>
            <a:off x="123899" y="990225"/>
            <a:ext cx="11887992" cy="1169551"/>
          </a:xfrm>
          <a:prstGeom prst="rect">
            <a:avLst/>
          </a:prstGeom>
        </p:spPr>
        <p:txBody>
          <a:bodyPr wrap="square">
            <a:spAutoFit/>
          </a:bodyPr>
          <a:lstStyle/>
          <a:p>
            <a:pPr algn="ctr"/>
            <a:r>
              <a:rPr lang="pt-BR" sz="3200" b="1" dirty="0">
                <a:solidFill>
                  <a:srgbClr val="000000"/>
                </a:solidFill>
                <a:latin typeface="Helvetica" panose="020B0604020202020204" pitchFamily="34" charset="0"/>
              </a:rPr>
              <a:t>Lei Carolina </a:t>
            </a:r>
            <a:r>
              <a:rPr lang="pt-BR" sz="3200" b="1" dirty="0" smtClean="0">
                <a:solidFill>
                  <a:srgbClr val="000000"/>
                </a:solidFill>
                <a:latin typeface="Helvetica" panose="020B0604020202020204" pitchFamily="34" charset="0"/>
              </a:rPr>
              <a:t>Dieckmann</a:t>
            </a:r>
          </a:p>
          <a:p>
            <a:pPr algn="ctr"/>
            <a:r>
              <a:rPr lang="pt-BR" sz="2000" dirty="0">
                <a:solidFill>
                  <a:srgbClr val="0756E4"/>
                </a:solidFill>
                <a:latin typeface="Helvetica" panose="020B0604020202020204" pitchFamily="34" charset="0"/>
                <a:hlinkClick r:id="rId2"/>
              </a:rPr>
              <a:t>lei nº </a:t>
            </a:r>
            <a:r>
              <a:rPr lang="pt-BR" sz="2000" dirty="0" smtClean="0">
                <a:solidFill>
                  <a:srgbClr val="0756E4"/>
                </a:solidFill>
                <a:latin typeface="Helvetica" panose="020B0604020202020204" pitchFamily="34" charset="0"/>
                <a:hlinkClick r:id="rId2"/>
              </a:rPr>
              <a:t>12.737/2012</a:t>
            </a:r>
            <a:endParaRPr lang="pt-BR" sz="2000" dirty="0" smtClean="0">
              <a:solidFill>
                <a:srgbClr val="0756E4"/>
              </a:solidFill>
              <a:latin typeface="Helvetica" panose="020B0604020202020204" pitchFamily="34" charset="0"/>
            </a:endParaRPr>
          </a:p>
          <a:p>
            <a:endParaRPr lang="pt-BR" dirty="0" smtClean="0"/>
          </a:p>
        </p:txBody>
      </p:sp>
      <p:sp>
        <p:nvSpPr>
          <p:cNvPr id="4" name="Retângulo 3"/>
          <p:cNvSpPr/>
          <p:nvPr/>
        </p:nvSpPr>
        <p:spPr>
          <a:xfrm>
            <a:off x="123899" y="2049192"/>
            <a:ext cx="11887992" cy="1569660"/>
          </a:xfrm>
          <a:prstGeom prst="rect">
            <a:avLst/>
          </a:prstGeom>
        </p:spPr>
        <p:txBody>
          <a:bodyPr wrap="square">
            <a:spAutoFit/>
          </a:bodyPr>
          <a:lstStyle/>
          <a:p>
            <a:r>
              <a:rPr lang="pt-BR" sz="2400" cap="all" dirty="0" smtClean="0">
                <a:solidFill>
                  <a:srgbClr val="FF0000"/>
                </a:solidFill>
              </a:rPr>
              <a:t>CRÍTICAS </a:t>
            </a:r>
            <a:r>
              <a:rPr lang="pt-BR" sz="2400" cap="all" dirty="0">
                <a:solidFill>
                  <a:srgbClr val="FF0000"/>
                </a:solidFill>
              </a:rPr>
              <a:t>QUE A LEI </a:t>
            </a:r>
            <a:r>
              <a:rPr lang="pt-BR" sz="2400" cap="all" dirty="0" smtClean="0">
                <a:solidFill>
                  <a:srgbClr val="FF0000"/>
                </a:solidFill>
              </a:rPr>
              <a:t>RECEBEU</a:t>
            </a:r>
          </a:p>
          <a:p>
            <a:endParaRPr lang="pt-BR" sz="2400" cap="all" dirty="0"/>
          </a:p>
          <a:p>
            <a:r>
              <a:rPr lang="pt-BR" sz="2400" dirty="0" smtClean="0"/>
              <a:t>Algum juristas consideram ineficaz o </a:t>
            </a:r>
            <a:r>
              <a:rPr lang="pt-BR" sz="2400" dirty="0"/>
              <a:t>tempo de pena </a:t>
            </a:r>
            <a:r>
              <a:rPr lang="pt-BR" sz="2400" dirty="0" smtClean="0"/>
              <a:t>previsto, entendendo que a pena </a:t>
            </a:r>
            <a:r>
              <a:rPr lang="pt-BR" sz="2400" smtClean="0"/>
              <a:t>imposta não </a:t>
            </a:r>
            <a:r>
              <a:rPr lang="pt-BR" sz="2400" dirty="0"/>
              <a:t>amedrontou em nada seus reais infratores.</a:t>
            </a:r>
            <a:endParaRPr lang="pt-BR" sz="3200" dirty="0" smtClean="0"/>
          </a:p>
        </p:txBody>
      </p:sp>
    </p:spTree>
    <p:extLst>
      <p:ext uri="{BB962C8B-B14F-4D97-AF65-F5344CB8AC3E}">
        <p14:creationId xmlns:p14="http://schemas.microsoft.com/office/powerpoint/2010/main" val="37776108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3236" y="223646"/>
            <a:ext cx="3880951" cy="766579"/>
          </a:xfrm>
        </p:spPr>
        <p:txBody>
          <a:bodyPr/>
          <a:lstStyle/>
          <a:p>
            <a:r>
              <a:rPr lang="pt-BR" b="1" dirty="0" smtClean="0">
                <a:solidFill>
                  <a:srgbClr val="FF0000"/>
                </a:solidFill>
              </a:rPr>
              <a:t>DIREITO DIGITAL</a:t>
            </a:r>
            <a:endParaRPr lang="el-GR" b="1" dirty="0">
              <a:solidFill>
                <a:srgbClr val="FF0000"/>
              </a:solidFill>
            </a:endParaRPr>
          </a:p>
        </p:txBody>
      </p:sp>
      <p:sp>
        <p:nvSpPr>
          <p:cNvPr id="3" name="Retângulo 2"/>
          <p:cNvSpPr/>
          <p:nvPr/>
        </p:nvSpPr>
        <p:spPr>
          <a:xfrm>
            <a:off x="123899" y="990225"/>
            <a:ext cx="11887992" cy="1169551"/>
          </a:xfrm>
          <a:prstGeom prst="rect">
            <a:avLst/>
          </a:prstGeom>
        </p:spPr>
        <p:txBody>
          <a:bodyPr wrap="square">
            <a:spAutoFit/>
          </a:bodyPr>
          <a:lstStyle/>
          <a:p>
            <a:pPr algn="ctr"/>
            <a:r>
              <a:rPr lang="pt-BR" sz="3200" b="1" dirty="0">
                <a:solidFill>
                  <a:srgbClr val="000000"/>
                </a:solidFill>
                <a:latin typeface="Helvetica" panose="020B0604020202020204" pitchFamily="34" charset="0"/>
              </a:rPr>
              <a:t>Lei Carolina </a:t>
            </a:r>
            <a:r>
              <a:rPr lang="pt-BR" sz="3200" b="1" dirty="0" smtClean="0">
                <a:solidFill>
                  <a:srgbClr val="000000"/>
                </a:solidFill>
                <a:latin typeface="Helvetica" panose="020B0604020202020204" pitchFamily="34" charset="0"/>
              </a:rPr>
              <a:t>Dieckmann</a:t>
            </a:r>
          </a:p>
          <a:p>
            <a:pPr algn="ctr"/>
            <a:r>
              <a:rPr lang="pt-BR" sz="2000" dirty="0">
                <a:solidFill>
                  <a:srgbClr val="0756E4"/>
                </a:solidFill>
                <a:latin typeface="Helvetica" panose="020B0604020202020204" pitchFamily="34" charset="0"/>
                <a:hlinkClick r:id="rId2"/>
              </a:rPr>
              <a:t>lei nº </a:t>
            </a:r>
            <a:r>
              <a:rPr lang="pt-BR" sz="2000" dirty="0" smtClean="0">
                <a:solidFill>
                  <a:srgbClr val="0756E4"/>
                </a:solidFill>
                <a:latin typeface="Helvetica" panose="020B0604020202020204" pitchFamily="34" charset="0"/>
                <a:hlinkClick r:id="rId2"/>
              </a:rPr>
              <a:t>12.737/2012</a:t>
            </a:r>
            <a:endParaRPr lang="pt-BR" sz="2000" dirty="0" smtClean="0">
              <a:solidFill>
                <a:srgbClr val="0756E4"/>
              </a:solidFill>
              <a:latin typeface="Helvetica" panose="020B0604020202020204" pitchFamily="34" charset="0"/>
            </a:endParaRPr>
          </a:p>
          <a:p>
            <a:endParaRPr lang="pt-BR" dirty="0" smtClean="0"/>
          </a:p>
        </p:txBody>
      </p:sp>
      <p:sp>
        <p:nvSpPr>
          <p:cNvPr id="4" name="Retângulo 3"/>
          <p:cNvSpPr/>
          <p:nvPr/>
        </p:nvSpPr>
        <p:spPr>
          <a:xfrm>
            <a:off x="123899" y="2049192"/>
            <a:ext cx="11887992" cy="2677656"/>
          </a:xfrm>
          <a:prstGeom prst="rect">
            <a:avLst/>
          </a:prstGeom>
        </p:spPr>
        <p:txBody>
          <a:bodyPr wrap="square">
            <a:spAutoFit/>
          </a:bodyPr>
          <a:lstStyle/>
          <a:p>
            <a:r>
              <a:rPr lang="pt-BR" sz="2400" cap="all" dirty="0" smtClean="0">
                <a:solidFill>
                  <a:srgbClr val="FF0000"/>
                </a:solidFill>
              </a:rPr>
              <a:t>CONCLUSÃO</a:t>
            </a:r>
          </a:p>
          <a:p>
            <a:endParaRPr lang="pt-BR" sz="2400" cap="all" dirty="0"/>
          </a:p>
          <a:p>
            <a:r>
              <a:rPr lang="pt-BR" sz="2400" dirty="0" smtClean="0"/>
              <a:t>A </a:t>
            </a:r>
            <a:r>
              <a:rPr lang="pt-BR" sz="2400" dirty="0"/>
              <a:t>Lei Carolina Dieckmann </a:t>
            </a:r>
            <a:r>
              <a:rPr lang="pt-BR" sz="2400" dirty="0" smtClean="0"/>
              <a:t>é considerada um </a:t>
            </a:r>
            <a:r>
              <a:rPr lang="pt-BR" sz="2400" dirty="0"/>
              <a:t>marco inicial para </a:t>
            </a:r>
            <a:r>
              <a:rPr lang="pt-BR" sz="2400" dirty="0" smtClean="0"/>
              <a:t>garantir a proteção </a:t>
            </a:r>
            <a:r>
              <a:rPr lang="pt-BR" sz="2400" dirty="0"/>
              <a:t>dos dados pessoais dos cidadãos contra criminosos virtuais, </a:t>
            </a:r>
            <a:r>
              <a:rPr lang="pt-BR" sz="2400" dirty="0" smtClean="0"/>
              <a:t>entretanto ficou claro que existem aspectos da Lei que devem ser melhor regulamentados para eliminar necessidade de interpretações, que podem conduzir a incertezas jurídicas.</a:t>
            </a:r>
            <a:endParaRPr lang="pt-BR" sz="2400" dirty="0"/>
          </a:p>
          <a:p>
            <a:endParaRPr lang="pt-BR" sz="2400" dirty="0" smtClean="0">
              <a:solidFill>
                <a:srgbClr val="212529"/>
              </a:solidFill>
              <a:latin typeface="Lato"/>
            </a:endParaRPr>
          </a:p>
        </p:txBody>
      </p:sp>
    </p:spTree>
    <p:extLst>
      <p:ext uri="{BB962C8B-B14F-4D97-AF65-F5344CB8AC3E}">
        <p14:creationId xmlns:p14="http://schemas.microsoft.com/office/powerpoint/2010/main" val="283496700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normAutofit fontScale="90000"/>
          </a:bodyPr>
          <a:lstStyle/>
          <a:p>
            <a:r>
              <a:rPr lang="pt-BR" sz="4000" b="1" dirty="0" smtClean="0"/>
              <a:t>LEGISLAÇÃO APLICADA À INTERNET</a:t>
            </a:r>
            <a:r>
              <a:rPr lang="pt-BR" dirty="0" smtClean="0"/>
              <a:t/>
            </a:r>
            <a:br>
              <a:rPr lang="pt-BR" dirty="0" smtClean="0"/>
            </a:br>
            <a:r>
              <a:rPr lang="pt-BR" sz="4000" dirty="0" smtClean="0">
                <a:solidFill>
                  <a:srgbClr val="FF0000"/>
                </a:solidFill>
              </a:rPr>
              <a:t>LAI-04 </a:t>
            </a:r>
            <a:r>
              <a:rPr lang="pt-BR" sz="4000" dirty="0" smtClean="0">
                <a:solidFill>
                  <a:srgbClr val="FF0000"/>
                </a:solidFill>
              </a:rPr>
              <a:t>– </a:t>
            </a:r>
            <a:r>
              <a:rPr lang="pt-BR" sz="4000" dirty="0">
                <a:solidFill>
                  <a:srgbClr val="FF0000"/>
                </a:solidFill>
                <a:latin typeface="Helvetica" panose="020B0604020202020204" pitchFamily="34" charset="0"/>
              </a:rPr>
              <a:t>Lei Carolina Dieckmann</a:t>
            </a:r>
            <a:r>
              <a:rPr lang="pt-BR" sz="4000" b="1" dirty="0">
                <a:solidFill>
                  <a:srgbClr val="000000"/>
                </a:solidFill>
                <a:latin typeface="Helvetica" panose="020B0604020202020204" pitchFamily="34" charset="0"/>
              </a:rPr>
              <a:t/>
            </a:r>
            <a:br>
              <a:rPr lang="pt-BR" sz="4000" b="1" dirty="0">
                <a:solidFill>
                  <a:srgbClr val="000000"/>
                </a:solidFill>
                <a:latin typeface="Helvetica" panose="020B0604020202020204" pitchFamily="34" charset="0"/>
              </a:rPr>
            </a:br>
            <a:r>
              <a:rPr lang="pt-BR" sz="2800" dirty="0">
                <a:solidFill>
                  <a:srgbClr val="FF0000"/>
                </a:solidFill>
                <a:latin typeface="Helvetica" panose="020B0604020202020204" pitchFamily="34" charset="0"/>
                <a:hlinkClick r:id="rId2"/>
              </a:rPr>
              <a:t>lei nº 12.737/2012</a:t>
            </a:r>
            <a:r>
              <a:rPr lang="pt-BR" sz="2800" dirty="0">
                <a:solidFill>
                  <a:srgbClr val="0756E4"/>
                </a:solidFill>
                <a:latin typeface="Helvetica" panose="020B0604020202020204" pitchFamily="34" charset="0"/>
              </a:rPr>
              <a:t/>
            </a:r>
            <a:br>
              <a:rPr lang="pt-BR" sz="2800" dirty="0">
                <a:solidFill>
                  <a:srgbClr val="0756E4"/>
                </a:solidFill>
                <a:latin typeface="Helvetica" panose="020B0604020202020204" pitchFamily="34" charset="0"/>
              </a:rPr>
            </a:br>
            <a:endParaRPr lang="pt-BR" dirty="0">
              <a:solidFill>
                <a:srgbClr val="FF0000"/>
              </a:solidFill>
            </a:endParaRPr>
          </a:p>
        </p:txBody>
      </p:sp>
      <p:sp>
        <p:nvSpPr>
          <p:cNvPr id="3" name="CaixaDeTexto 2"/>
          <p:cNvSpPr txBox="1"/>
          <p:nvPr/>
        </p:nvSpPr>
        <p:spPr>
          <a:xfrm>
            <a:off x="9373318" y="6488668"/>
            <a:ext cx="2589363" cy="369332"/>
          </a:xfrm>
          <a:prstGeom prst="rect">
            <a:avLst/>
          </a:prstGeom>
          <a:noFill/>
        </p:spPr>
        <p:txBody>
          <a:bodyPr wrap="none" rtlCol="0">
            <a:spAutoFit/>
          </a:bodyPr>
          <a:lstStyle/>
          <a:p>
            <a:r>
              <a:rPr lang="pt-BR" dirty="0"/>
              <a:t>Prof. Celio Sormani Junior</a:t>
            </a:r>
            <a:endParaRPr lang="el-GR" dirty="0"/>
          </a:p>
        </p:txBody>
      </p:sp>
      <p:pic>
        <p:nvPicPr>
          <p:cNvPr id="4" name="Imagem 3"/>
          <p:cNvPicPr>
            <a:picLocks noChangeAspect="1"/>
          </p:cNvPicPr>
          <p:nvPr/>
        </p:nvPicPr>
        <p:blipFill>
          <a:blip r:embed="rId3"/>
          <a:stretch>
            <a:fillRect/>
          </a:stretch>
        </p:blipFill>
        <p:spPr>
          <a:xfrm>
            <a:off x="5051884" y="3600450"/>
            <a:ext cx="2088232" cy="2088232"/>
          </a:xfrm>
          <a:prstGeom prst="rect">
            <a:avLst/>
          </a:prstGeom>
        </p:spPr>
      </p:pic>
    </p:spTree>
    <p:extLst>
      <p:ext uri="{BB962C8B-B14F-4D97-AF65-F5344CB8AC3E}">
        <p14:creationId xmlns:p14="http://schemas.microsoft.com/office/powerpoint/2010/main" val="334584350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3236" y="223646"/>
            <a:ext cx="3880951" cy="766579"/>
          </a:xfrm>
        </p:spPr>
        <p:txBody>
          <a:bodyPr/>
          <a:lstStyle/>
          <a:p>
            <a:r>
              <a:rPr lang="pt-BR" b="1" dirty="0" smtClean="0">
                <a:solidFill>
                  <a:srgbClr val="FF0000"/>
                </a:solidFill>
              </a:rPr>
              <a:t>DIREITO DIGITAL</a:t>
            </a:r>
            <a:endParaRPr lang="el-GR" b="1" dirty="0">
              <a:solidFill>
                <a:srgbClr val="FF0000"/>
              </a:solidFill>
            </a:endParaRPr>
          </a:p>
        </p:txBody>
      </p:sp>
      <p:sp>
        <p:nvSpPr>
          <p:cNvPr id="3" name="Retângulo 2"/>
          <p:cNvSpPr/>
          <p:nvPr/>
        </p:nvSpPr>
        <p:spPr>
          <a:xfrm>
            <a:off x="123899" y="990225"/>
            <a:ext cx="11779624" cy="5601533"/>
          </a:xfrm>
          <a:prstGeom prst="rect">
            <a:avLst/>
          </a:prstGeom>
        </p:spPr>
        <p:txBody>
          <a:bodyPr wrap="square">
            <a:spAutoFit/>
          </a:bodyPr>
          <a:lstStyle/>
          <a:p>
            <a:pPr algn="ctr"/>
            <a:r>
              <a:rPr lang="pt-BR" sz="3200" b="1" dirty="0">
                <a:solidFill>
                  <a:srgbClr val="000000"/>
                </a:solidFill>
                <a:latin typeface="Helvetica" panose="020B0604020202020204" pitchFamily="34" charset="0"/>
              </a:rPr>
              <a:t>Lei Carolina </a:t>
            </a:r>
            <a:r>
              <a:rPr lang="pt-BR" sz="3200" b="1" dirty="0" smtClean="0">
                <a:solidFill>
                  <a:srgbClr val="000000"/>
                </a:solidFill>
                <a:latin typeface="Helvetica" panose="020B0604020202020204" pitchFamily="34" charset="0"/>
              </a:rPr>
              <a:t>Dieckmann</a:t>
            </a:r>
          </a:p>
          <a:p>
            <a:pPr algn="ctr"/>
            <a:r>
              <a:rPr lang="pt-BR" sz="2000" dirty="0">
                <a:solidFill>
                  <a:srgbClr val="0756E4"/>
                </a:solidFill>
                <a:latin typeface="Helvetica" panose="020B0604020202020204" pitchFamily="34" charset="0"/>
                <a:hlinkClick r:id="rId2"/>
              </a:rPr>
              <a:t>lei nº </a:t>
            </a:r>
            <a:r>
              <a:rPr lang="pt-BR" sz="2000" dirty="0" smtClean="0">
                <a:solidFill>
                  <a:srgbClr val="0756E4"/>
                </a:solidFill>
                <a:latin typeface="Helvetica" panose="020B0604020202020204" pitchFamily="34" charset="0"/>
                <a:hlinkClick r:id="rId2"/>
              </a:rPr>
              <a:t>12.737/2012</a:t>
            </a:r>
            <a:endParaRPr lang="pt-BR" sz="2000" dirty="0" smtClean="0">
              <a:solidFill>
                <a:srgbClr val="0756E4"/>
              </a:solidFill>
              <a:latin typeface="Helvetica" panose="020B0604020202020204" pitchFamily="34" charset="0"/>
            </a:endParaRPr>
          </a:p>
          <a:p>
            <a:endParaRPr lang="pt-BR" dirty="0" smtClean="0"/>
          </a:p>
          <a:p>
            <a:r>
              <a:rPr lang="pt-BR" sz="2400" dirty="0" smtClean="0"/>
              <a:t>Trata-se de uma </a:t>
            </a:r>
            <a:r>
              <a:rPr lang="pt-BR" sz="2400" dirty="0"/>
              <a:t>alteração no </a:t>
            </a:r>
            <a:r>
              <a:rPr lang="pt-BR" sz="2400" u="sng" dirty="0">
                <a:hlinkClick r:id="rId3"/>
              </a:rPr>
              <a:t>Código Penal Brasileiro</a:t>
            </a:r>
            <a:r>
              <a:rPr lang="pt-BR" sz="2400" dirty="0"/>
              <a:t> </a:t>
            </a:r>
            <a:r>
              <a:rPr lang="pt-BR" sz="2400" dirty="0" smtClean="0"/>
              <a:t>especificamente para crimes </a:t>
            </a:r>
            <a:r>
              <a:rPr lang="pt-BR" sz="2400" dirty="0"/>
              <a:t>virtuais e delitos informáticos. </a:t>
            </a:r>
            <a:endParaRPr lang="pt-BR" sz="2400" dirty="0" smtClean="0"/>
          </a:p>
          <a:p>
            <a:endParaRPr lang="pt-BR" sz="2400" dirty="0"/>
          </a:p>
          <a:p>
            <a:r>
              <a:rPr lang="pt-BR" sz="2400" dirty="0" smtClean="0"/>
              <a:t>Foi consequência direta do avanço </a:t>
            </a:r>
            <a:r>
              <a:rPr lang="pt-BR" sz="2400" dirty="0"/>
              <a:t>da tecnologia e </a:t>
            </a:r>
            <a:r>
              <a:rPr lang="pt-BR" sz="2400" dirty="0" smtClean="0"/>
              <a:t>do acesso cada vez mais fácil às </a:t>
            </a:r>
            <a:r>
              <a:rPr lang="pt-BR" sz="2400" dirty="0"/>
              <a:t>redes sociais, o </a:t>
            </a:r>
            <a:r>
              <a:rPr lang="pt-BR" sz="2400" dirty="0" smtClean="0"/>
              <a:t>que levou o sistema </a:t>
            </a:r>
            <a:r>
              <a:rPr lang="pt-BR" sz="2400" dirty="0"/>
              <a:t>judiciário </a:t>
            </a:r>
            <a:r>
              <a:rPr lang="pt-BR" sz="2400" dirty="0" smtClean="0"/>
              <a:t>a tipificar crimes </a:t>
            </a:r>
            <a:r>
              <a:rPr lang="pt-BR" sz="2400" dirty="0"/>
              <a:t>cometidos no ambiente virtual</a:t>
            </a:r>
            <a:r>
              <a:rPr lang="pt-BR" sz="2400" dirty="0" smtClean="0"/>
              <a:t>.</a:t>
            </a:r>
          </a:p>
          <a:p>
            <a:endParaRPr lang="pt-BR" sz="2400" dirty="0"/>
          </a:p>
          <a:p>
            <a:r>
              <a:rPr lang="pt-BR" sz="2400" dirty="0" smtClean="0"/>
              <a:t>Foi o primeiro </a:t>
            </a:r>
            <a:r>
              <a:rPr lang="pt-BR" sz="2400" dirty="0"/>
              <a:t>texto que tipificou os crimes cibernéticos, </a:t>
            </a:r>
            <a:r>
              <a:rPr lang="pt-BR" sz="2400" dirty="0" smtClean="0"/>
              <a:t>baseando-se nas </a:t>
            </a:r>
            <a:r>
              <a:rPr lang="pt-BR" sz="2400" dirty="0"/>
              <a:t>invasões a dispositivos que acontecem sem a permissão do proprietário</a:t>
            </a:r>
            <a:r>
              <a:rPr lang="pt-BR" sz="2400" dirty="0" smtClean="0"/>
              <a:t>.</a:t>
            </a:r>
          </a:p>
          <a:p>
            <a:endParaRPr lang="pt-BR" sz="2400" dirty="0"/>
          </a:p>
          <a:p>
            <a:r>
              <a:rPr lang="pt-BR" sz="2400" dirty="0" smtClean="0"/>
              <a:t>Uma característica específica desta Lei é que foi sancionada em apenas um ano ( </a:t>
            </a:r>
            <a:r>
              <a:rPr lang="pt-BR" sz="2400" dirty="0" err="1" smtClean="0"/>
              <a:t>record</a:t>
            </a:r>
            <a:r>
              <a:rPr lang="pt-BR" sz="2400" dirty="0" smtClean="0"/>
              <a:t> para nosso sistema jurídico ) após pressão da mídia após </a:t>
            </a:r>
            <a:r>
              <a:rPr lang="pt-BR" sz="2400" dirty="0"/>
              <a:t>uma ocorrência com a </a:t>
            </a:r>
            <a:r>
              <a:rPr lang="pt-BR" sz="2400" dirty="0" smtClean="0"/>
              <a:t>artista Carolina Dieckmann, famosa personalidade.</a:t>
            </a:r>
            <a:endParaRPr lang="pt-BR" sz="2800" dirty="0">
              <a:solidFill>
                <a:srgbClr val="000000"/>
              </a:solidFill>
              <a:latin typeface="Helvetica" panose="020B0604020202020204" pitchFamily="34" charset="0"/>
            </a:endParaRPr>
          </a:p>
        </p:txBody>
      </p:sp>
    </p:spTree>
    <p:extLst>
      <p:ext uri="{BB962C8B-B14F-4D97-AF65-F5344CB8AC3E}">
        <p14:creationId xmlns:p14="http://schemas.microsoft.com/office/powerpoint/2010/main" val="11212367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3236" y="223646"/>
            <a:ext cx="3880951" cy="766579"/>
          </a:xfrm>
        </p:spPr>
        <p:txBody>
          <a:bodyPr/>
          <a:lstStyle/>
          <a:p>
            <a:r>
              <a:rPr lang="pt-BR" b="1" dirty="0" smtClean="0">
                <a:solidFill>
                  <a:srgbClr val="FF0000"/>
                </a:solidFill>
              </a:rPr>
              <a:t>DIREITO DIGITAL</a:t>
            </a:r>
            <a:endParaRPr lang="el-GR" b="1" dirty="0">
              <a:solidFill>
                <a:srgbClr val="FF0000"/>
              </a:solidFill>
            </a:endParaRPr>
          </a:p>
        </p:txBody>
      </p:sp>
      <p:sp>
        <p:nvSpPr>
          <p:cNvPr id="3" name="Retângulo 2"/>
          <p:cNvSpPr/>
          <p:nvPr/>
        </p:nvSpPr>
        <p:spPr>
          <a:xfrm>
            <a:off x="123899" y="990225"/>
            <a:ext cx="11887992" cy="5232202"/>
          </a:xfrm>
          <a:prstGeom prst="rect">
            <a:avLst/>
          </a:prstGeom>
        </p:spPr>
        <p:txBody>
          <a:bodyPr wrap="square">
            <a:spAutoFit/>
          </a:bodyPr>
          <a:lstStyle/>
          <a:p>
            <a:pPr algn="ctr"/>
            <a:r>
              <a:rPr lang="pt-BR" sz="3200" b="1" dirty="0">
                <a:solidFill>
                  <a:srgbClr val="000000"/>
                </a:solidFill>
                <a:latin typeface="Helvetica" panose="020B0604020202020204" pitchFamily="34" charset="0"/>
              </a:rPr>
              <a:t>Lei Carolina </a:t>
            </a:r>
            <a:r>
              <a:rPr lang="pt-BR" sz="3200" b="1" dirty="0" smtClean="0">
                <a:solidFill>
                  <a:srgbClr val="000000"/>
                </a:solidFill>
                <a:latin typeface="Helvetica" panose="020B0604020202020204" pitchFamily="34" charset="0"/>
              </a:rPr>
              <a:t>Dieckmann</a:t>
            </a:r>
          </a:p>
          <a:p>
            <a:pPr algn="ctr"/>
            <a:r>
              <a:rPr lang="pt-BR" sz="2000" dirty="0">
                <a:solidFill>
                  <a:srgbClr val="0756E4"/>
                </a:solidFill>
                <a:latin typeface="Helvetica" panose="020B0604020202020204" pitchFamily="34" charset="0"/>
                <a:hlinkClick r:id="rId2"/>
              </a:rPr>
              <a:t>lei nº </a:t>
            </a:r>
            <a:r>
              <a:rPr lang="pt-BR" sz="2000" dirty="0" smtClean="0">
                <a:solidFill>
                  <a:srgbClr val="0756E4"/>
                </a:solidFill>
                <a:latin typeface="Helvetica" panose="020B0604020202020204" pitchFamily="34" charset="0"/>
                <a:hlinkClick r:id="rId2"/>
              </a:rPr>
              <a:t>12.737/2012</a:t>
            </a:r>
            <a:endParaRPr lang="pt-BR" sz="2000" dirty="0" smtClean="0">
              <a:solidFill>
                <a:srgbClr val="0756E4"/>
              </a:solidFill>
              <a:latin typeface="Helvetica" panose="020B0604020202020204" pitchFamily="34" charset="0"/>
            </a:endParaRPr>
          </a:p>
          <a:p>
            <a:endParaRPr lang="pt-BR" dirty="0" smtClean="0"/>
          </a:p>
          <a:p>
            <a:r>
              <a:rPr lang="pt-BR" sz="2400" dirty="0" smtClean="0"/>
              <a:t>Em </a:t>
            </a:r>
            <a:r>
              <a:rPr lang="pt-BR" sz="2400" dirty="0"/>
              <a:t>maio de 2011, um </a:t>
            </a:r>
            <a:r>
              <a:rPr lang="pt-BR" sz="2400" dirty="0" smtClean="0"/>
              <a:t>hacker invadiu </a:t>
            </a:r>
            <a:r>
              <a:rPr lang="pt-BR" sz="2400" dirty="0"/>
              <a:t>o computador pessoal da atriz, possibilitando que ele tivesse acesso a 36 fotos </a:t>
            </a:r>
            <a:r>
              <a:rPr lang="pt-BR" sz="2400" dirty="0" smtClean="0"/>
              <a:t>íntimas, exigindo </a:t>
            </a:r>
            <a:r>
              <a:rPr lang="pt-BR" sz="2400" dirty="0"/>
              <a:t>R$ 10 mil para não </a:t>
            </a:r>
            <a:r>
              <a:rPr lang="pt-BR" sz="2400" dirty="0" smtClean="0"/>
              <a:t>publicá-las. </a:t>
            </a:r>
          </a:p>
          <a:p>
            <a:endParaRPr lang="pt-BR" sz="2400" dirty="0"/>
          </a:p>
          <a:p>
            <a:r>
              <a:rPr lang="pt-BR" sz="2400" dirty="0" smtClean="0"/>
              <a:t>Como </a:t>
            </a:r>
            <a:r>
              <a:rPr lang="pt-BR" sz="2400" dirty="0"/>
              <a:t>a atriz recusou a exigência, acabou tendo suas fotos divulgadas na internet. </a:t>
            </a:r>
            <a:endParaRPr lang="pt-BR" sz="2400" dirty="0" smtClean="0"/>
          </a:p>
          <a:p>
            <a:endParaRPr lang="pt-BR" sz="2400" dirty="0"/>
          </a:p>
          <a:p>
            <a:r>
              <a:rPr lang="pt-BR" sz="2400" dirty="0" smtClean="0"/>
              <a:t>Isso </a:t>
            </a:r>
            <a:r>
              <a:rPr lang="pt-BR" sz="2400" dirty="0"/>
              <a:t>criou uma grande discussão popular sobre a criminalização desse tipo de prática, que ainda foi excessivamente fomentada pela </a:t>
            </a:r>
            <a:r>
              <a:rPr lang="pt-BR" sz="2400" dirty="0" smtClean="0"/>
              <a:t>mídia, com total apoio da atriz. </a:t>
            </a:r>
          </a:p>
          <a:p>
            <a:endParaRPr lang="pt-BR" sz="2400" dirty="0"/>
          </a:p>
          <a:p>
            <a:r>
              <a:rPr lang="pt-BR" sz="2400" dirty="0" smtClean="0"/>
              <a:t>Observe que mesmo antes </a:t>
            </a:r>
            <a:r>
              <a:rPr lang="pt-BR" sz="2400" dirty="0"/>
              <a:t>do surgimento da lei, o ato de invadir um ambiente virtual e subtrair dados pessoais já era crime, mas não havia nenhuma norma que tratava especificamente sobre o assunto.</a:t>
            </a:r>
          </a:p>
        </p:txBody>
      </p:sp>
    </p:spTree>
    <p:extLst>
      <p:ext uri="{BB962C8B-B14F-4D97-AF65-F5344CB8AC3E}">
        <p14:creationId xmlns:p14="http://schemas.microsoft.com/office/powerpoint/2010/main" val="107118919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3236" y="223646"/>
            <a:ext cx="3880951" cy="766579"/>
          </a:xfrm>
        </p:spPr>
        <p:txBody>
          <a:bodyPr/>
          <a:lstStyle/>
          <a:p>
            <a:r>
              <a:rPr lang="pt-BR" b="1" dirty="0" smtClean="0">
                <a:solidFill>
                  <a:srgbClr val="FF0000"/>
                </a:solidFill>
              </a:rPr>
              <a:t>DIREITO DIGITAL</a:t>
            </a:r>
            <a:endParaRPr lang="el-GR" b="1" dirty="0">
              <a:solidFill>
                <a:srgbClr val="FF0000"/>
              </a:solidFill>
            </a:endParaRPr>
          </a:p>
        </p:txBody>
      </p:sp>
      <p:sp>
        <p:nvSpPr>
          <p:cNvPr id="3" name="Retângulo 2"/>
          <p:cNvSpPr/>
          <p:nvPr/>
        </p:nvSpPr>
        <p:spPr>
          <a:xfrm>
            <a:off x="123899" y="990225"/>
            <a:ext cx="11887992" cy="1169551"/>
          </a:xfrm>
          <a:prstGeom prst="rect">
            <a:avLst/>
          </a:prstGeom>
        </p:spPr>
        <p:txBody>
          <a:bodyPr wrap="square">
            <a:spAutoFit/>
          </a:bodyPr>
          <a:lstStyle/>
          <a:p>
            <a:pPr algn="ctr"/>
            <a:r>
              <a:rPr lang="pt-BR" sz="3200" b="1" dirty="0">
                <a:solidFill>
                  <a:srgbClr val="000000"/>
                </a:solidFill>
                <a:latin typeface="Helvetica" panose="020B0604020202020204" pitchFamily="34" charset="0"/>
              </a:rPr>
              <a:t>Lei Carolina </a:t>
            </a:r>
            <a:r>
              <a:rPr lang="pt-BR" sz="3200" b="1" dirty="0" smtClean="0">
                <a:solidFill>
                  <a:srgbClr val="000000"/>
                </a:solidFill>
                <a:latin typeface="Helvetica" panose="020B0604020202020204" pitchFamily="34" charset="0"/>
              </a:rPr>
              <a:t>Dieckmann</a:t>
            </a:r>
          </a:p>
          <a:p>
            <a:pPr algn="ctr"/>
            <a:r>
              <a:rPr lang="pt-BR" sz="2000" dirty="0">
                <a:solidFill>
                  <a:srgbClr val="0756E4"/>
                </a:solidFill>
                <a:latin typeface="Helvetica" panose="020B0604020202020204" pitchFamily="34" charset="0"/>
                <a:hlinkClick r:id="rId2"/>
              </a:rPr>
              <a:t>lei nº </a:t>
            </a:r>
            <a:r>
              <a:rPr lang="pt-BR" sz="2000" dirty="0" smtClean="0">
                <a:solidFill>
                  <a:srgbClr val="0756E4"/>
                </a:solidFill>
                <a:latin typeface="Helvetica" panose="020B0604020202020204" pitchFamily="34" charset="0"/>
                <a:hlinkClick r:id="rId2"/>
              </a:rPr>
              <a:t>12.737/2012</a:t>
            </a:r>
            <a:endParaRPr lang="pt-BR" sz="2000" dirty="0" smtClean="0">
              <a:solidFill>
                <a:srgbClr val="0756E4"/>
              </a:solidFill>
              <a:latin typeface="Helvetica" panose="020B0604020202020204" pitchFamily="34" charset="0"/>
            </a:endParaRPr>
          </a:p>
          <a:p>
            <a:endParaRPr lang="pt-BR" dirty="0" smtClean="0"/>
          </a:p>
        </p:txBody>
      </p:sp>
      <p:sp>
        <p:nvSpPr>
          <p:cNvPr id="4" name="Retângulo 3"/>
          <p:cNvSpPr/>
          <p:nvPr/>
        </p:nvSpPr>
        <p:spPr>
          <a:xfrm>
            <a:off x="123899" y="2049192"/>
            <a:ext cx="11887992" cy="3046988"/>
          </a:xfrm>
          <a:prstGeom prst="rect">
            <a:avLst/>
          </a:prstGeom>
        </p:spPr>
        <p:txBody>
          <a:bodyPr wrap="square">
            <a:spAutoFit/>
          </a:bodyPr>
          <a:lstStyle/>
          <a:p>
            <a:r>
              <a:rPr lang="pt-BR" sz="2400" cap="all" dirty="0" smtClean="0">
                <a:solidFill>
                  <a:srgbClr val="FF0000"/>
                </a:solidFill>
                <a:latin typeface="Lato"/>
              </a:rPr>
              <a:t>Análise da Lei:</a:t>
            </a:r>
          </a:p>
          <a:p>
            <a:endParaRPr lang="pt-BR" sz="2400" cap="all" dirty="0">
              <a:solidFill>
                <a:srgbClr val="212529"/>
              </a:solidFill>
              <a:latin typeface="Lato"/>
            </a:endParaRPr>
          </a:p>
          <a:p>
            <a:r>
              <a:rPr lang="pt-BR" sz="2400" dirty="0" smtClean="0">
                <a:solidFill>
                  <a:srgbClr val="212529"/>
                </a:solidFill>
                <a:latin typeface="Lato"/>
              </a:rPr>
              <a:t>O objetivo desta Lei é coibir crimes </a:t>
            </a:r>
            <a:r>
              <a:rPr lang="pt-BR" sz="2400" dirty="0" err="1" smtClean="0">
                <a:solidFill>
                  <a:srgbClr val="212529"/>
                </a:solidFill>
                <a:latin typeface="Lato"/>
              </a:rPr>
              <a:t>decorrentoe</a:t>
            </a:r>
            <a:r>
              <a:rPr lang="pt-BR" sz="2400" dirty="0" smtClean="0">
                <a:solidFill>
                  <a:srgbClr val="212529"/>
                </a:solidFill>
                <a:latin typeface="Lato"/>
              </a:rPr>
              <a:t> do uso indevido de informações pessoais, tentando garantir a privacidade de uma pessoa na internet.</a:t>
            </a:r>
          </a:p>
          <a:p>
            <a:endParaRPr lang="pt-BR" sz="2400" dirty="0">
              <a:solidFill>
                <a:srgbClr val="212529"/>
              </a:solidFill>
              <a:latin typeface="Lato"/>
            </a:endParaRPr>
          </a:p>
          <a:p>
            <a:r>
              <a:rPr lang="pt-BR" sz="2400" dirty="0" smtClean="0">
                <a:solidFill>
                  <a:srgbClr val="212529"/>
                </a:solidFill>
                <a:latin typeface="Lato"/>
              </a:rPr>
              <a:t>Foram acrescentados no </a:t>
            </a:r>
            <a:r>
              <a:rPr lang="pt-BR" sz="2400" u="sng" dirty="0" smtClean="0">
                <a:solidFill>
                  <a:srgbClr val="004387"/>
                </a:solidFill>
                <a:latin typeface="Lato"/>
                <a:hlinkClick r:id="rId3"/>
              </a:rPr>
              <a:t>Direito </a:t>
            </a:r>
            <a:r>
              <a:rPr lang="pt-BR" sz="2400" u="sng" dirty="0">
                <a:solidFill>
                  <a:srgbClr val="004387"/>
                </a:solidFill>
                <a:latin typeface="Lato"/>
                <a:hlinkClick r:id="rId3"/>
              </a:rPr>
              <a:t>Penal</a:t>
            </a:r>
            <a:r>
              <a:rPr lang="pt-BR" sz="2400" dirty="0">
                <a:solidFill>
                  <a:srgbClr val="212529"/>
                </a:solidFill>
                <a:latin typeface="Lato"/>
              </a:rPr>
              <a:t>, </a:t>
            </a:r>
            <a:r>
              <a:rPr lang="pt-BR" sz="2400" dirty="0" smtClean="0">
                <a:solidFill>
                  <a:srgbClr val="212529"/>
                </a:solidFill>
                <a:latin typeface="Lato"/>
              </a:rPr>
              <a:t>os artigos </a:t>
            </a:r>
            <a:r>
              <a:rPr lang="pt-BR" sz="2400" dirty="0">
                <a:solidFill>
                  <a:srgbClr val="212529"/>
                </a:solidFill>
                <a:latin typeface="Lato"/>
              </a:rPr>
              <a:t>154-A e </a:t>
            </a:r>
            <a:r>
              <a:rPr lang="pt-BR" sz="2400" dirty="0" smtClean="0">
                <a:solidFill>
                  <a:srgbClr val="212529"/>
                </a:solidFill>
                <a:latin typeface="Lato"/>
              </a:rPr>
              <a:t>154-B.</a:t>
            </a:r>
          </a:p>
          <a:p>
            <a:endParaRPr lang="pt-BR" sz="2400" dirty="0">
              <a:solidFill>
                <a:srgbClr val="212529"/>
              </a:solidFill>
              <a:latin typeface="Lato"/>
            </a:endParaRPr>
          </a:p>
          <a:p>
            <a:r>
              <a:rPr lang="pt-BR" sz="2400" dirty="0" smtClean="0">
                <a:solidFill>
                  <a:srgbClr val="212529"/>
                </a:solidFill>
                <a:latin typeface="Lato"/>
              </a:rPr>
              <a:t>Foram alteradas as redações dos </a:t>
            </a:r>
            <a:r>
              <a:rPr lang="pt-BR" sz="2400" dirty="0">
                <a:solidFill>
                  <a:srgbClr val="212529"/>
                </a:solidFill>
                <a:latin typeface="Lato"/>
              </a:rPr>
              <a:t>artigos 266 e 298. </a:t>
            </a:r>
            <a:endParaRPr lang="pt-BR" sz="2400" dirty="0" smtClean="0">
              <a:solidFill>
                <a:srgbClr val="212529"/>
              </a:solidFill>
              <a:latin typeface="Lato"/>
            </a:endParaRPr>
          </a:p>
        </p:txBody>
      </p:sp>
    </p:spTree>
    <p:extLst>
      <p:ext uri="{BB962C8B-B14F-4D97-AF65-F5344CB8AC3E}">
        <p14:creationId xmlns:p14="http://schemas.microsoft.com/office/powerpoint/2010/main" val="244916469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3236" y="223646"/>
            <a:ext cx="3880951" cy="766579"/>
          </a:xfrm>
        </p:spPr>
        <p:txBody>
          <a:bodyPr/>
          <a:lstStyle/>
          <a:p>
            <a:r>
              <a:rPr lang="pt-BR" b="1" dirty="0" smtClean="0">
                <a:solidFill>
                  <a:srgbClr val="FF0000"/>
                </a:solidFill>
              </a:rPr>
              <a:t>DIREITO DIGITAL</a:t>
            </a:r>
            <a:endParaRPr lang="el-GR" b="1" dirty="0">
              <a:solidFill>
                <a:srgbClr val="FF0000"/>
              </a:solidFill>
            </a:endParaRPr>
          </a:p>
        </p:txBody>
      </p:sp>
      <p:sp>
        <p:nvSpPr>
          <p:cNvPr id="3" name="Retângulo 2"/>
          <p:cNvSpPr/>
          <p:nvPr/>
        </p:nvSpPr>
        <p:spPr>
          <a:xfrm>
            <a:off x="123899" y="990225"/>
            <a:ext cx="11887992" cy="1169551"/>
          </a:xfrm>
          <a:prstGeom prst="rect">
            <a:avLst/>
          </a:prstGeom>
        </p:spPr>
        <p:txBody>
          <a:bodyPr wrap="square">
            <a:spAutoFit/>
          </a:bodyPr>
          <a:lstStyle/>
          <a:p>
            <a:pPr algn="ctr"/>
            <a:r>
              <a:rPr lang="pt-BR" sz="3200" b="1" dirty="0">
                <a:solidFill>
                  <a:srgbClr val="000000"/>
                </a:solidFill>
                <a:latin typeface="Helvetica" panose="020B0604020202020204" pitchFamily="34" charset="0"/>
              </a:rPr>
              <a:t>Lei Carolina </a:t>
            </a:r>
            <a:r>
              <a:rPr lang="pt-BR" sz="3200" b="1" dirty="0" smtClean="0">
                <a:solidFill>
                  <a:srgbClr val="000000"/>
                </a:solidFill>
                <a:latin typeface="Helvetica" panose="020B0604020202020204" pitchFamily="34" charset="0"/>
              </a:rPr>
              <a:t>Dieckmann</a:t>
            </a:r>
          </a:p>
          <a:p>
            <a:pPr algn="ctr"/>
            <a:r>
              <a:rPr lang="pt-BR" sz="2000" dirty="0">
                <a:solidFill>
                  <a:srgbClr val="0756E4"/>
                </a:solidFill>
                <a:latin typeface="Helvetica" panose="020B0604020202020204" pitchFamily="34" charset="0"/>
                <a:hlinkClick r:id="rId2"/>
              </a:rPr>
              <a:t>lei nº </a:t>
            </a:r>
            <a:r>
              <a:rPr lang="pt-BR" sz="2000" dirty="0" smtClean="0">
                <a:solidFill>
                  <a:srgbClr val="0756E4"/>
                </a:solidFill>
                <a:latin typeface="Helvetica" panose="020B0604020202020204" pitchFamily="34" charset="0"/>
                <a:hlinkClick r:id="rId2"/>
              </a:rPr>
              <a:t>12.737/2012</a:t>
            </a:r>
            <a:endParaRPr lang="pt-BR" sz="2000" dirty="0" smtClean="0">
              <a:solidFill>
                <a:srgbClr val="0756E4"/>
              </a:solidFill>
              <a:latin typeface="Helvetica" panose="020B0604020202020204" pitchFamily="34" charset="0"/>
            </a:endParaRPr>
          </a:p>
          <a:p>
            <a:endParaRPr lang="pt-BR" dirty="0" smtClean="0"/>
          </a:p>
        </p:txBody>
      </p:sp>
      <p:sp>
        <p:nvSpPr>
          <p:cNvPr id="4" name="Retângulo 3"/>
          <p:cNvSpPr/>
          <p:nvPr/>
        </p:nvSpPr>
        <p:spPr>
          <a:xfrm>
            <a:off x="123899" y="2049192"/>
            <a:ext cx="11887992" cy="5016758"/>
          </a:xfrm>
          <a:prstGeom prst="rect">
            <a:avLst/>
          </a:prstGeom>
        </p:spPr>
        <p:txBody>
          <a:bodyPr wrap="square">
            <a:spAutoFit/>
          </a:bodyPr>
          <a:lstStyle/>
          <a:p>
            <a:r>
              <a:rPr lang="pt-BR" sz="2400" dirty="0"/>
              <a:t>O </a:t>
            </a:r>
            <a:r>
              <a:rPr lang="pt-BR" sz="2400" dirty="0" smtClean="0"/>
              <a:t>artigo</a:t>
            </a:r>
            <a:r>
              <a:rPr lang="pt-BR" sz="2400" dirty="0"/>
              <a:t>, 154-A, </a:t>
            </a:r>
            <a:r>
              <a:rPr lang="pt-BR" sz="2400" dirty="0" smtClean="0"/>
              <a:t>tipifica o crime </a:t>
            </a:r>
            <a:r>
              <a:rPr lang="pt-BR" sz="2400" dirty="0"/>
              <a:t>chamado “</a:t>
            </a:r>
            <a:r>
              <a:rPr lang="pt-BR" sz="2400" dirty="0">
                <a:solidFill>
                  <a:srgbClr val="FF0000"/>
                </a:solidFill>
              </a:rPr>
              <a:t>Invasão de dispositivo informático</a:t>
            </a:r>
            <a:r>
              <a:rPr lang="pt-BR" sz="2400" dirty="0" smtClean="0"/>
              <a:t>”.</a:t>
            </a:r>
          </a:p>
          <a:p>
            <a:r>
              <a:rPr lang="pt-BR" sz="2400" dirty="0" smtClean="0"/>
              <a:t>Consiste </a:t>
            </a:r>
            <a:r>
              <a:rPr lang="pt-BR" sz="2400" dirty="0"/>
              <a:t>na invasão de qualquer dispositivo informático alheio, como computadores, smartphones, </a:t>
            </a:r>
            <a:r>
              <a:rPr lang="pt-BR" sz="2400" dirty="0" err="1"/>
              <a:t>tablets</a:t>
            </a:r>
            <a:r>
              <a:rPr lang="pt-BR" sz="2400" dirty="0"/>
              <a:t> etc., independentemente se estiver conectado à internet ou </a:t>
            </a:r>
            <a:r>
              <a:rPr lang="pt-BR" sz="2400" dirty="0" smtClean="0"/>
              <a:t>não, através de violação </a:t>
            </a:r>
            <a:r>
              <a:rPr lang="pt-BR" sz="2400" dirty="0"/>
              <a:t>de mecanismo de segurança e ter o objetivo de adulterar, obter ou destruir dados sem autorização do proprietário do dispositivo. </a:t>
            </a:r>
            <a:endParaRPr lang="pt-BR" sz="2400" dirty="0" smtClean="0"/>
          </a:p>
          <a:p>
            <a:endParaRPr lang="pt-BR" sz="2400" dirty="0"/>
          </a:p>
          <a:p>
            <a:r>
              <a:rPr lang="pt-BR" sz="2400" dirty="0" smtClean="0"/>
              <a:t>A </a:t>
            </a:r>
            <a:r>
              <a:rPr lang="pt-BR" sz="2400" dirty="0"/>
              <a:t>norma também se aplica a quem instalar vulnerabilidades (como vírus) nos dispositivos para obter vantagens </a:t>
            </a:r>
            <a:r>
              <a:rPr lang="pt-BR" sz="2400" dirty="0" smtClean="0"/>
              <a:t>ilícitas e também aquele </a:t>
            </a:r>
            <a:r>
              <a:rPr lang="pt-BR" sz="2400" dirty="0"/>
              <a:t>que produzir, oferecer, distribuir, vender ou difundir um programa de computador ou dispositivo que permite </a:t>
            </a:r>
            <a:r>
              <a:rPr lang="pt-BR" sz="2400" dirty="0" smtClean="0"/>
              <a:t>estas práticas..</a:t>
            </a:r>
          </a:p>
          <a:p>
            <a:endParaRPr lang="pt-BR" sz="2400" dirty="0"/>
          </a:p>
          <a:p>
            <a:r>
              <a:rPr lang="pt-BR" sz="2400" dirty="0" smtClean="0"/>
              <a:t>Este crime depende de representação, ou seja, há necessidade que o </a:t>
            </a:r>
            <a:r>
              <a:rPr lang="pt-BR" sz="2400" dirty="0"/>
              <a:t>ofendido </a:t>
            </a:r>
            <a:r>
              <a:rPr lang="pt-BR" sz="2400" dirty="0" smtClean="0"/>
              <a:t>solicite, </a:t>
            </a:r>
            <a:r>
              <a:rPr lang="pt-BR" sz="2400" dirty="0"/>
              <a:t>exceto nos casos em que o crime é cometido contra a </a:t>
            </a:r>
            <a:r>
              <a:rPr lang="pt-BR" sz="2400" u="sng" dirty="0">
                <a:hlinkClick r:id="rId3"/>
              </a:rPr>
              <a:t>administração pública</a:t>
            </a:r>
            <a:r>
              <a:rPr lang="pt-BR" sz="2400" dirty="0"/>
              <a:t> (direta ou indireta</a:t>
            </a:r>
            <a:r>
              <a:rPr lang="pt-BR" sz="2400" dirty="0" smtClean="0"/>
              <a:t>).</a:t>
            </a:r>
            <a:endParaRPr lang="pt-BR" sz="2400" dirty="0"/>
          </a:p>
          <a:p>
            <a:endParaRPr lang="pt-BR" sz="3200" dirty="0" smtClean="0">
              <a:solidFill>
                <a:srgbClr val="212529"/>
              </a:solidFill>
              <a:latin typeface="Lato"/>
            </a:endParaRPr>
          </a:p>
        </p:txBody>
      </p:sp>
    </p:spTree>
    <p:extLst>
      <p:ext uri="{BB962C8B-B14F-4D97-AF65-F5344CB8AC3E}">
        <p14:creationId xmlns:p14="http://schemas.microsoft.com/office/powerpoint/2010/main" val="28663791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3236" y="223646"/>
            <a:ext cx="3880951" cy="766579"/>
          </a:xfrm>
        </p:spPr>
        <p:txBody>
          <a:bodyPr/>
          <a:lstStyle/>
          <a:p>
            <a:r>
              <a:rPr lang="pt-BR" b="1" dirty="0" smtClean="0">
                <a:solidFill>
                  <a:srgbClr val="FF0000"/>
                </a:solidFill>
              </a:rPr>
              <a:t>DIREITO DIGITAL</a:t>
            </a:r>
            <a:endParaRPr lang="el-GR" b="1" dirty="0">
              <a:solidFill>
                <a:srgbClr val="FF0000"/>
              </a:solidFill>
            </a:endParaRPr>
          </a:p>
        </p:txBody>
      </p:sp>
      <p:sp>
        <p:nvSpPr>
          <p:cNvPr id="3" name="Retângulo 2"/>
          <p:cNvSpPr/>
          <p:nvPr/>
        </p:nvSpPr>
        <p:spPr>
          <a:xfrm>
            <a:off x="123899" y="990225"/>
            <a:ext cx="11887992" cy="1169551"/>
          </a:xfrm>
          <a:prstGeom prst="rect">
            <a:avLst/>
          </a:prstGeom>
        </p:spPr>
        <p:txBody>
          <a:bodyPr wrap="square">
            <a:spAutoFit/>
          </a:bodyPr>
          <a:lstStyle/>
          <a:p>
            <a:pPr algn="ctr"/>
            <a:r>
              <a:rPr lang="pt-BR" sz="3200" b="1" dirty="0">
                <a:solidFill>
                  <a:srgbClr val="000000"/>
                </a:solidFill>
                <a:latin typeface="Helvetica" panose="020B0604020202020204" pitchFamily="34" charset="0"/>
              </a:rPr>
              <a:t>Lei Carolina </a:t>
            </a:r>
            <a:r>
              <a:rPr lang="pt-BR" sz="3200" b="1" dirty="0" smtClean="0">
                <a:solidFill>
                  <a:srgbClr val="000000"/>
                </a:solidFill>
                <a:latin typeface="Helvetica" panose="020B0604020202020204" pitchFamily="34" charset="0"/>
              </a:rPr>
              <a:t>Dieckmann</a:t>
            </a:r>
          </a:p>
          <a:p>
            <a:pPr algn="ctr"/>
            <a:r>
              <a:rPr lang="pt-BR" sz="2000" dirty="0">
                <a:solidFill>
                  <a:srgbClr val="0756E4"/>
                </a:solidFill>
                <a:latin typeface="Helvetica" panose="020B0604020202020204" pitchFamily="34" charset="0"/>
                <a:hlinkClick r:id="rId2"/>
              </a:rPr>
              <a:t>lei nº </a:t>
            </a:r>
            <a:r>
              <a:rPr lang="pt-BR" sz="2000" dirty="0" smtClean="0">
                <a:solidFill>
                  <a:srgbClr val="0756E4"/>
                </a:solidFill>
                <a:latin typeface="Helvetica" panose="020B0604020202020204" pitchFamily="34" charset="0"/>
                <a:hlinkClick r:id="rId2"/>
              </a:rPr>
              <a:t>12.737/2012</a:t>
            </a:r>
            <a:endParaRPr lang="pt-BR" sz="2000" dirty="0" smtClean="0">
              <a:solidFill>
                <a:srgbClr val="0756E4"/>
              </a:solidFill>
              <a:latin typeface="Helvetica" panose="020B0604020202020204" pitchFamily="34" charset="0"/>
            </a:endParaRPr>
          </a:p>
          <a:p>
            <a:endParaRPr lang="pt-BR" dirty="0" smtClean="0"/>
          </a:p>
        </p:txBody>
      </p:sp>
      <p:sp>
        <p:nvSpPr>
          <p:cNvPr id="4" name="Retângulo 3"/>
          <p:cNvSpPr/>
          <p:nvPr/>
        </p:nvSpPr>
        <p:spPr>
          <a:xfrm>
            <a:off x="123899" y="2049192"/>
            <a:ext cx="11887992" cy="3170099"/>
          </a:xfrm>
          <a:prstGeom prst="rect">
            <a:avLst/>
          </a:prstGeom>
        </p:spPr>
        <p:txBody>
          <a:bodyPr wrap="square">
            <a:spAutoFit/>
          </a:bodyPr>
          <a:lstStyle/>
          <a:p>
            <a:r>
              <a:rPr lang="pt-BR" sz="2400" cap="all" dirty="0">
                <a:solidFill>
                  <a:srgbClr val="FF0000"/>
                </a:solidFill>
              </a:rPr>
              <a:t>SERVIÇOS </a:t>
            </a:r>
            <a:r>
              <a:rPr lang="pt-BR" sz="2400" cap="all" dirty="0" smtClean="0">
                <a:solidFill>
                  <a:srgbClr val="FF0000"/>
                </a:solidFill>
              </a:rPr>
              <a:t>INFORMÁTICOS</a:t>
            </a:r>
          </a:p>
          <a:p>
            <a:endParaRPr lang="pt-BR" sz="2400" cap="all" dirty="0"/>
          </a:p>
          <a:p>
            <a:r>
              <a:rPr lang="pt-BR" sz="2400" dirty="0" smtClean="0"/>
              <a:t>Foram acrescentados os </a:t>
            </a:r>
            <a:r>
              <a:rPr lang="pt-BR" sz="2400" dirty="0"/>
              <a:t>parágrafos 1º e 2º no artigo 266, fazendo com </a:t>
            </a:r>
            <a:r>
              <a:rPr lang="pt-BR" sz="2400" dirty="0" smtClean="0"/>
              <a:t>sejam igualmente punidos quem </a:t>
            </a:r>
            <a:r>
              <a:rPr lang="pt-BR" sz="2400" dirty="0"/>
              <a:t>interrompe, impede ou dificulta serviços de informação que sejam públicos. </a:t>
            </a:r>
            <a:endParaRPr lang="pt-BR" sz="2400" dirty="0" smtClean="0"/>
          </a:p>
          <a:p>
            <a:endParaRPr lang="pt-BR" sz="2400" dirty="0"/>
          </a:p>
          <a:p>
            <a:r>
              <a:rPr lang="pt-BR" sz="2400" dirty="0" smtClean="0"/>
              <a:t>Ademais</a:t>
            </a:r>
            <a:r>
              <a:rPr lang="pt-BR" sz="2400" dirty="0"/>
              <a:t>, a pena é dobrada quando o ato é cometido em calamidades públicas (situação anormal como desastres naturais).</a:t>
            </a:r>
          </a:p>
          <a:p>
            <a:endParaRPr lang="pt-BR" sz="3200" dirty="0" smtClean="0">
              <a:solidFill>
                <a:srgbClr val="212529"/>
              </a:solidFill>
              <a:latin typeface="Lato"/>
            </a:endParaRPr>
          </a:p>
        </p:txBody>
      </p:sp>
    </p:spTree>
    <p:extLst>
      <p:ext uri="{BB962C8B-B14F-4D97-AF65-F5344CB8AC3E}">
        <p14:creationId xmlns:p14="http://schemas.microsoft.com/office/powerpoint/2010/main" val="153738070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3236" y="223646"/>
            <a:ext cx="3880951" cy="766579"/>
          </a:xfrm>
        </p:spPr>
        <p:txBody>
          <a:bodyPr/>
          <a:lstStyle/>
          <a:p>
            <a:r>
              <a:rPr lang="pt-BR" b="1" dirty="0" smtClean="0">
                <a:solidFill>
                  <a:srgbClr val="FF0000"/>
                </a:solidFill>
              </a:rPr>
              <a:t>DIREITO DIGITAL</a:t>
            </a:r>
            <a:endParaRPr lang="el-GR" b="1" dirty="0">
              <a:solidFill>
                <a:srgbClr val="FF0000"/>
              </a:solidFill>
            </a:endParaRPr>
          </a:p>
        </p:txBody>
      </p:sp>
      <p:sp>
        <p:nvSpPr>
          <p:cNvPr id="3" name="Retângulo 2"/>
          <p:cNvSpPr/>
          <p:nvPr/>
        </p:nvSpPr>
        <p:spPr>
          <a:xfrm>
            <a:off x="123899" y="990225"/>
            <a:ext cx="11887992" cy="1169551"/>
          </a:xfrm>
          <a:prstGeom prst="rect">
            <a:avLst/>
          </a:prstGeom>
        </p:spPr>
        <p:txBody>
          <a:bodyPr wrap="square">
            <a:spAutoFit/>
          </a:bodyPr>
          <a:lstStyle/>
          <a:p>
            <a:pPr algn="ctr"/>
            <a:r>
              <a:rPr lang="pt-BR" sz="3200" b="1" dirty="0">
                <a:solidFill>
                  <a:srgbClr val="000000"/>
                </a:solidFill>
                <a:latin typeface="Helvetica" panose="020B0604020202020204" pitchFamily="34" charset="0"/>
              </a:rPr>
              <a:t>Lei Carolina </a:t>
            </a:r>
            <a:r>
              <a:rPr lang="pt-BR" sz="3200" b="1" dirty="0" smtClean="0">
                <a:solidFill>
                  <a:srgbClr val="000000"/>
                </a:solidFill>
                <a:latin typeface="Helvetica" panose="020B0604020202020204" pitchFamily="34" charset="0"/>
              </a:rPr>
              <a:t>Dieckmann</a:t>
            </a:r>
          </a:p>
          <a:p>
            <a:pPr algn="ctr"/>
            <a:r>
              <a:rPr lang="pt-BR" sz="2000" dirty="0">
                <a:solidFill>
                  <a:srgbClr val="0756E4"/>
                </a:solidFill>
                <a:latin typeface="Helvetica" panose="020B0604020202020204" pitchFamily="34" charset="0"/>
                <a:hlinkClick r:id="rId2"/>
              </a:rPr>
              <a:t>lei nº </a:t>
            </a:r>
            <a:r>
              <a:rPr lang="pt-BR" sz="2000" dirty="0" smtClean="0">
                <a:solidFill>
                  <a:srgbClr val="0756E4"/>
                </a:solidFill>
                <a:latin typeface="Helvetica" panose="020B0604020202020204" pitchFamily="34" charset="0"/>
                <a:hlinkClick r:id="rId2"/>
              </a:rPr>
              <a:t>12.737/2012</a:t>
            </a:r>
            <a:endParaRPr lang="pt-BR" sz="2000" dirty="0" smtClean="0">
              <a:solidFill>
                <a:srgbClr val="0756E4"/>
              </a:solidFill>
              <a:latin typeface="Helvetica" panose="020B0604020202020204" pitchFamily="34" charset="0"/>
            </a:endParaRPr>
          </a:p>
          <a:p>
            <a:endParaRPr lang="pt-BR" dirty="0" smtClean="0"/>
          </a:p>
        </p:txBody>
      </p:sp>
      <p:sp>
        <p:nvSpPr>
          <p:cNvPr id="4" name="Retângulo 3"/>
          <p:cNvSpPr/>
          <p:nvPr/>
        </p:nvSpPr>
        <p:spPr>
          <a:xfrm>
            <a:off x="123899" y="2049192"/>
            <a:ext cx="11887992" cy="2554545"/>
          </a:xfrm>
          <a:prstGeom prst="rect">
            <a:avLst/>
          </a:prstGeom>
        </p:spPr>
        <p:txBody>
          <a:bodyPr wrap="square">
            <a:spAutoFit/>
          </a:bodyPr>
          <a:lstStyle/>
          <a:p>
            <a:r>
              <a:rPr lang="pt-BR" sz="2400" cap="all" dirty="0">
                <a:solidFill>
                  <a:srgbClr val="FF0000"/>
                </a:solidFill>
              </a:rPr>
              <a:t>FALSIFICAÇÃO DE </a:t>
            </a:r>
            <a:r>
              <a:rPr lang="pt-BR" sz="2400" cap="all" dirty="0" smtClean="0">
                <a:solidFill>
                  <a:srgbClr val="FF0000"/>
                </a:solidFill>
              </a:rPr>
              <a:t>CARTÃO</a:t>
            </a:r>
          </a:p>
          <a:p>
            <a:endParaRPr lang="pt-BR" sz="2400" cap="all" dirty="0"/>
          </a:p>
          <a:p>
            <a:r>
              <a:rPr lang="pt-BR" sz="2400" dirty="0"/>
              <a:t>A alteração do artigo 298 consiste na adição de um parágrafo único que equipara os cartões de crédito ou débito como documentos particulares, na hipótese que ocorrerem crimes de falsificação de documento.</a:t>
            </a:r>
          </a:p>
          <a:p>
            <a:endParaRPr lang="pt-BR" sz="4000" dirty="0" smtClean="0">
              <a:solidFill>
                <a:srgbClr val="212529"/>
              </a:solidFill>
              <a:latin typeface="Lato"/>
            </a:endParaRPr>
          </a:p>
        </p:txBody>
      </p:sp>
    </p:spTree>
    <p:extLst>
      <p:ext uri="{BB962C8B-B14F-4D97-AF65-F5344CB8AC3E}">
        <p14:creationId xmlns:p14="http://schemas.microsoft.com/office/powerpoint/2010/main" val="313823127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3236" y="223646"/>
            <a:ext cx="3880951" cy="766579"/>
          </a:xfrm>
        </p:spPr>
        <p:txBody>
          <a:bodyPr/>
          <a:lstStyle/>
          <a:p>
            <a:r>
              <a:rPr lang="pt-BR" b="1" dirty="0" smtClean="0">
                <a:solidFill>
                  <a:srgbClr val="FF0000"/>
                </a:solidFill>
              </a:rPr>
              <a:t>DIREITO DIGITAL</a:t>
            </a:r>
            <a:endParaRPr lang="el-GR" b="1" dirty="0">
              <a:solidFill>
                <a:srgbClr val="FF0000"/>
              </a:solidFill>
            </a:endParaRPr>
          </a:p>
        </p:txBody>
      </p:sp>
      <p:sp>
        <p:nvSpPr>
          <p:cNvPr id="3" name="Retângulo 2"/>
          <p:cNvSpPr/>
          <p:nvPr/>
        </p:nvSpPr>
        <p:spPr>
          <a:xfrm>
            <a:off x="123899" y="990225"/>
            <a:ext cx="11887992" cy="1169551"/>
          </a:xfrm>
          <a:prstGeom prst="rect">
            <a:avLst/>
          </a:prstGeom>
        </p:spPr>
        <p:txBody>
          <a:bodyPr wrap="square">
            <a:spAutoFit/>
          </a:bodyPr>
          <a:lstStyle/>
          <a:p>
            <a:pPr algn="ctr"/>
            <a:r>
              <a:rPr lang="pt-BR" sz="3200" b="1" dirty="0">
                <a:solidFill>
                  <a:srgbClr val="000000"/>
                </a:solidFill>
                <a:latin typeface="Helvetica" panose="020B0604020202020204" pitchFamily="34" charset="0"/>
              </a:rPr>
              <a:t>Lei Carolina </a:t>
            </a:r>
            <a:r>
              <a:rPr lang="pt-BR" sz="3200" b="1" dirty="0" smtClean="0">
                <a:solidFill>
                  <a:srgbClr val="000000"/>
                </a:solidFill>
                <a:latin typeface="Helvetica" panose="020B0604020202020204" pitchFamily="34" charset="0"/>
              </a:rPr>
              <a:t>Dieckmann</a:t>
            </a:r>
          </a:p>
          <a:p>
            <a:pPr algn="ctr"/>
            <a:r>
              <a:rPr lang="pt-BR" sz="2000" dirty="0">
                <a:solidFill>
                  <a:srgbClr val="0756E4"/>
                </a:solidFill>
                <a:latin typeface="Helvetica" panose="020B0604020202020204" pitchFamily="34" charset="0"/>
                <a:hlinkClick r:id="rId2"/>
              </a:rPr>
              <a:t>lei nº </a:t>
            </a:r>
            <a:r>
              <a:rPr lang="pt-BR" sz="2000" dirty="0" smtClean="0">
                <a:solidFill>
                  <a:srgbClr val="0756E4"/>
                </a:solidFill>
                <a:latin typeface="Helvetica" panose="020B0604020202020204" pitchFamily="34" charset="0"/>
                <a:hlinkClick r:id="rId2"/>
              </a:rPr>
              <a:t>12.737/2012</a:t>
            </a:r>
            <a:endParaRPr lang="pt-BR" sz="2000" dirty="0" smtClean="0">
              <a:solidFill>
                <a:srgbClr val="0756E4"/>
              </a:solidFill>
              <a:latin typeface="Helvetica" panose="020B0604020202020204" pitchFamily="34" charset="0"/>
            </a:endParaRPr>
          </a:p>
          <a:p>
            <a:endParaRPr lang="pt-BR" dirty="0" smtClean="0"/>
          </a:p>
        </p:txBody>
      </p:sp>
      <p:sp>
        <p:nvSpPr>
          <p:cNvPr id="4" name="Retângulo 3"/>
          <p:cNvSpPr/>
          <p:nvPr/>
        </p:nvSpPr>
        <p:spPr>
          <a:xfrm>
            <a:off x="123899" y="2049192"/>
            <a:ext cx="11887992" cy="1938992"/>
          </a:xfrm>
          <a:prstGeom prst="rect">
            <a:avLst/>
          </a:prstGeom>
        </p:spPr>
        <p:txBody>
          <a:bodyPr wrap="square">
            <a:spAutoFit/>
          </a:bodyPr>
          <a:lstStyle/>
          <a:p>
            <a:r>
              <a:rPr lang="pt-BR" sz="2400" cap="all" dirty="0" smtClean="0">
                <a:solidFill>
                  <a:srgbClr val="FF0000"/>
                </a:solidFill>
              </a:rPr>
              <a:t>PENAS PREVISTAS</a:t>
            </a:r>
          </a:p>
          <a:p>
            <a:endParaRPr lang="pt-BR" sz="2400" cap="all" dirty="0"/>
          </a:p>
          <a:p>
            <a:r>
              <a:rPr lang="pt-BR" sz="2400" dirty="0" smtClean="0"/>
              <a:t>A </a:t>
            </a:r>
            <a:r>
              <a:rPr lang="pt-BR" sz="2400" dirty="0"/>
              <a:t>pena do crime de invasão de dispositivos é a de detenção entre 3 meses e 1 ano mais multa, </a:t>
            </a:r>
            <a:r>
              <a:rPr lang="pt-BR" sz="2400" dirty="0" smtClean="0"/>
              <a:t>com um aumento </a:t>
            </a:r>
            <a:r>
              <a:rPr lang="pt-BR" sz="2400" dirty="0"/>
              <a:t>de 1/6 da pena caso resulte em prejuízos econômicos à vítima</a:t>
            </a:r>
            <a:r>
              <a:rPr lang="pt-BR" sz="2400" dirty="0" smtClean="0"/>
              <a:t>.</a:t>
            </a:r>
          </a:p>
          <a:p>
            <a:endParaRPr lang="pt-BR" sz="2400" dirty="0"/>
          </a:p>
        </p:txBody>
      </p:sp>
    </p:spTree>
    <p:extLst>
      <p:ext uri="{BB962C8B-B14F-4D97-AF65-F5344CB8AC3E}">
        <p14:creationId xmlns:p14="http://schemas.microsoft.com/office/powerpoint/2010/main" val="42411383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4073236" y="223646"/>
            <a:ext cx="3880951" cy="766579"/>
          </a:xfrm>
        </p:spPr>
        <p:txBody>
          <a:bodyPr/>
          <a:lstStyle/>
          <a:p>
            <a:r>
              <a:rPr lang="pt-BR" b="1" dirty="0" smtClean="0">
                <a:solidFill>
                  <a:srgbClr val="FF0000"/>
                </a:solidFill>
              </a:rPr>
              <a:t>DIREITO DIGITAL</a:t>
            </a:r>
            <a:endParaRPr lang="el-GR" b="1" dirty="0">
              <a:solidFill>
                <a:srgbClr val="FF0000"/>
              </a:solidFill>
            </a:endParaRPr>
          </a:p>
        </p:txBody>
      </p:sp>
      <p:sp>
        <p:nvSpPr>
          <p:cNvPr id="3" name="Retângulo 2"/>
          <p:cNvSpPr/>
          <p:nvPr/>
        </p:nvSpPr>
        <p:spPr>
          <a:xfrm>
            <a:off x="123899" y="990225"/>
            <a:ext cx="11887992" cy="1169551"/>
          </a:xfrm>
          <a:prstGeom prst="rect">
            <a:avLst/>
          </a:prstGeom>
        </p:spPr>
        <p:txBody>
          <a:bodyPr wrap="square">
            <a:spAutoFit/>
          </a:bodyPr>
          <a:lstStyle/>
          <a:p>
            <a:pPr algn="ctr"/>
            <a:r>
              <a:rPr lang="pt-BR" sz="3200" b="1" dirty="0">
                <a:solidFill>
                  <a:srgbClr val="000000"/>
                </a:solidFill>
                <a:latin typeface="Helvetica" panose="020B0604020202020204" pitchFamily="34" charset="0"/>
              </a:rPr>
              <a:t>Lei Carolina </a:t>
            </a:r>
            <a:r>
              <a:rPr lang="pt-BR" sz="3200" b="1" dirty="0" smtClean="0">
                <a:solidFill>
                  <a:srgbClr val="000000"/>
                </a:solidFill>
                <a:latin typeface="Helvetica" panose="020B0604020202020204" pitchFamily="34" charset="0"/>
              </a:rPr>
              <a:t>Dieckmann</a:t>
            </a:r>
          </a:p>
          <a:p>
            <a:pPr algn="ctr"/>
            <a:r>
              <a:rPr lang="pt-BR" sz="2000" dirty="0">
                <a:solidFill>
                  <a:srgbClr val="0756E4"/>
                </a:solidFill>
                <a:latin typeface="Helvetica" panose="020B0604020202020204" pitchFamily="34" charset="0"/>
                <a:hlinkClick r:id="rId2"/>
              </a:rPr>
              <a:t>lei nº </a:t>
            </a:r>
            <a:r>
              <a:rPr lang="pt-BR" sz="2000" dirty="0" smtClean="0">
                <a:solidFill>
                  <a:srgbClr val="0756E4"/>
                </a:solidFill>
                <a:latin typeface="Helvetica" panose="020B0604020202020204" pitchFamily="34" charset="0"/>
                <a:hlinkClick r:id="rId2"/>
              </a:rPr>
              <a:t>12.737/2012</a:t>
            </a:r>
            <a:endParaRPr lang="pt-BR" sz="2000" dirty="0" smtClean="0">
              <a:solidFill>
                <a:srgbClr val="0756E4"/>
              </a:solidFill>
              <a:latin typeface="Helvetica" panose="020B0604020202020204" pitchFamily="34" charset="0"/>
            </a:endParaRPr>
          </a:p>
          <a:p>
            <a:endParaRPr lang="pt-BR" dirty="0" smtClean="0"/>
          </a:p>
        </p:txBody>
      </p:sp>
      <p:sp>
        <p:nvSpPr>
          <p:cNvPr id="4" name="Retângulo 3"/>
          <p:cNvSpPr/>
          <p:nvPr/>
        </p:nvSpPr>
        <p:spPr>
          <a:xfrm>
            <a:off x="123899" y="2049192"/>
            <a:ext cx="11887992" cy="3416320"/>
          </a:xfrm>
          <a:prstGeom prst="rect">
            <a:avLst/>
          </a:prstGeom>
        </p:spPr>
        <p:txBody>
          <a:bodyPr wrap="square">
            <a:spAutoFit/>
          </a:bodyPr>
          <a:lstStyle/>
          <a:p>
            <a:r>
              <a:rPr lang="pt-BR" sz="2400" cap="all" dirty="0" smtClean="0">
                <a:solidFill>
                  <a:srgbClr val="FF0000"/>
                </a:solidFill>
              </a:rPr>
              <a:t>PENAS PREVISTAS</a:t>
            </a:r>
          </a:p>
          <a:p>
            <a:endParaRPr lang="pt-BR" sz="2400" cap="all" dirty="0"/>
          </a:p>
          <a:p>
            <a:r>
              <a:rPr lang="pt-BR" sz="2400" dirty="0" smtClean="0"/>
              <a:t>Se o crime resultar </a:t>
            </a:r>
            <a:r>
              <a:rPr lang="pt-BR" sz="2400" dirty="0"/>
              <a:t>na obtenção de conteúdo de comunicações privadas, segredos comerciais ou industriais, controle remoto de dispositivos ou dados sigilosos, a pena será de reclusão de 6 meses a 2 anos mais multa — isso se o ato não constituir crime mais grave.</a:t>
            </a:r>
          </a:p>
          <a:p>
            <a:endParaRPr lang="pt-BR" sz="2400" dirty="0" smtClean="0"/>
          </a:p>
          <a:p>
            <a:r>
              <a:rPr lang="pt-BR" sz="2400" dirty="0" smtClean="0"/>
              <a:t>Nesse </a:t>
            </a:r>
            <a:r>
              <a:rPr lang="pt-BR" sz="2400" dirty="0"/>
              <a:t>último caso, a pena ainda aumenta em 2/3 se houver transmissão, divulgação ou comercialização dos dados obtidos. </a:t>
            </a:r>
            <a:endParaRPr lang="pt-BR" sz="2400" dirty="0" smtClean="0"/>
          </a:p>
          <a:p>
            <a:endParaRPr lang="pt-BR" sz="2400" dirty="0"/>
          </a:p>
        </p:txBody>
      </p:sp>
    </p:spTree>
    <p:extLst>
      <p:ext uri="{BB962C8B-B14F-4D97-AF65-F5344CB8AC3E}">
        <p14:creationId xmlns:p14="http://schemas.microsoft.com/office/powerpoint/2010/main" val="22088322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07A434A6D12C04458ADA5CF2F28F2C2B" ma:contentTypeVersion="3" ma:contentTypeDescription="Crie um novo documento." ma:contentTypeScope="" ma:versionID="319ace22554600d17ae8b593ddf8225c">
  <xsd:schema xmlns:xsd="http://www.w3.org/2001/XMLSchema" xmlns:xs="http://www.w3.org/2001/XMLSchema" xmlns:p="http://schemas.microsoft.com/office/2006/metadata/properties" xmlns:ns2="aa9e8e54-5607-4702-b288-a4ab270152ca" targetNamespace="http://schemas.microsoft.com/office/2006/metadata/properties" ma:root="true" ma:fieldsID="2ca087003bc3e9a2fb0e07ffae519c3b" ns2:_="">
    <xsd:import namespace="aa9e8e54-5607-4702-b288-a4ab270152ca"/>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9e8e54-5607-4702-b288-a4ab270152c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EAE025-6CA6-4E9F-AD17-222479F0D502}"/>
</file>

<file path=customXml/itemProps2.xml><?xml version="1.0" encoding="utf-8"?>
<ds:datastoreItem xmlns:ds="http://schemas.openxmlformats.org/officeDocument/2006/customXml" ds:itemID="{C2071E1F-7F4B-4CD4-8D74-AE5E0F59FCCF}"/>
</file>

<file path=customXml/itemProps3.xml><?xml version="1.0" encoding="utf-8"?>
<ds:datastoreItem xmlns:ds="http://schemas.openxmlformats.org/officeDocument/2006/customXml" ds:itemID="{5B4104AA-81F1-4AC1-A6EE-C802B829715D}"/>
</file>

<file path=docProps/app.xml><?xml version="1.0" encoding="utf-8"?>
<Properties xmlns="http://schemas.openxmlformats.org/officeDocument/2006/extended-properties" xmlns:vt="http://schemas.openxmlformats.org/officeDocument/2006/docPropsVTypes">
  <TotalTime>737</TotalTime>
  <Words>784</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14</vt:i4>
      </vt:variant>
    </vt:vector>
  </HeadingPairs>
  <TitlesOfParts>
    <vt:vector size="20" baseType="lpstr">
      <vt:lpstr>Arial</vt:lpstr>
      <vt:lpstr>Calibri</vt:lpstr>
      <vt:lpstr>Calibri Light</vt:lpstr>
      <vt:lpstr>Helvetica</vt:lpstr>
      <vt:lpstr>Lato</vt:lpstr>
      <vt:lpstr>Tema do Office</vt:lpstr>
      <vt:lpstr>LEGISLAÇÃO APLICADA À INTERNET LAI-04 – Lei Carolina Dieckmann lei nº 12.737/2012 </vt:lpstr>
      <vt:lpstr>DIREITO DIGITAL</vt:lpstr>
      <vt:lpstr>DIREITO DIGITAL</vt:lpstr>
      <vt:lpstr>DIREITO DIGITAL</vt:lpstr>
      <vt:lpstr>DIREITO DIGITAL</vt:lpstr>
      <vt:lpstr>DIREITO DIGITAL</vt:lpstr>
      <vt:lpstr>DIREITO DIGITAL</vt:lpstr>
      <vt:lpstr>DIREITO DIGITAL</vt:lpstr>
      <vt:lpstr>DIREITO DIGITAL</vt:lpstr>
      <vt:lpstr>DIREITO DIGITAL</vt:lpstr>
      <vt:lpstr>DIREITO DIGITAL</vt:lpstr>
      <vt:lpstr>DIREITO DIGITAL</vt:lpstr>
      <vt:lpstr>DIREITO DIGITAL</vt:lpstr>
      <vt:lpstr>LEGISLAÇÃO APLICADA À INTERNET LAI-04 – Lei Carolina Dieckmann lei nº 12.737/2012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Legislação Aplicada à Internet</dc:title>
  <dc:creator>supervisor</dc:creator>
  <cp:lastModifiedBy>supervisor</cp:lastModifiedBy>
  <cp:revision>65</cp:revision>
  <dcterms:created xsi:type="dcterms:W3CDTF">2022-08-15T21:17:39Z</dcterms:created>
  <dcterms:modified xsi:type="dcterms:W3CDTF">2022-10-18T02:41:50Z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0x01010007A434A6D12C04458ADA5CF2F28F2C2B</vt:lpwstr>
  </property>
</Properties>
</file>