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64" r:id="rId15"/>
    <p:sldId id="271" r:id="rId16"/>
    <p:sldId id="265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ilarweb.com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jestic.com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ys4up.com/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liner.com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asecamp.com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-assistant.com/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alert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uzzsumo.com/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Ferramentas para SEO e Marketing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Encontabilidade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93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</a:t>
            </a:r>
            <a:r>
              <a:rPr lang="pt-BR" dirty="0" err="1" smtClean="0"/>
              <a:t>SimilarWeb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582943"/>
            <a:ext cx="5189538" cy="4301714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Analisa o tráfego e as origens de visitantes de qualquer site.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65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Vá para </a:t>
            </a:r>
            <a:r>
              <a:rPr lang="pt-BR" sz="2400" u="sng" dirty="0" err="1" smtClean="0">
                <a:hlinkClick r:id="rId2"/>
              </a:rPr>
              <a:t>SimilarWeb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Análise competitiva de sites, estudo de mercado digital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Insira uma URL (</a:t>
            </a:r>
            <a:r>
              <a:rPr lang="pt-BR" sz="2400" dirty="0" err="1"/>
              <a:t>ex</a:t>
            </a:r>
            <a:r>
              <a:rPr lang="pt-BR" sz="2400" dirty="0"/>
              <a:t>: concorrente).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428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Compare com outro termo.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799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Veja dados como visitas mensais, canais de tráfego, localização dos usuários. </a:t>
            </a:r>
            <a:endParaRPr lang="pt-BR" sz="2400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gray">
          <a:xfrm>
            <a:off x="1154952" y="3542156"/>
            <a:ext cx="8825660" cy="799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É uma ferramenta paga que só libera o teste grátis de 7 dias mediante inclusão de cartão de crédito.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83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71" y="169657"/>
            <a:ext cx="4582061" cy="3543271"/>
          </a:xfr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6. </a:t>
            </a:r>
            <a:r>
              <a:rPr lang="pt-BR" dirty="0" err="1" smtClean="0"/>
              <a:t>Majestic</a:t>
            </a:r>
            <a:r>
              <a:rPr lang="pt-BR" dirty="0" smtClean="0"/>
              <a:t> SEO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Análise de </a:t>
            </a:r>
            <a:r>
              <a:rPr lang="pt-BR" dirty="0" err="1"/>
              <a:t>backlinks</a:t>
            </a:r>
            <a:r>
              <a:rPr lang="pt-BR" dirty="0"/>
              <a:t> e autoridade de domínio.</a:t>
            </a:r>
            <a:endParaRPr lang="pt-BR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994" y="3238257"/>
            <a:ext cx="4136682" cy="354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7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Vá até </a:t>
            </a:r>
            <a:r>
              <a:rPr lang="pt-BR" sz="2400" u="sng" dirty="0" err="1" smtClean="0">
                <a:hlinkClick r:id="rId2"/>
              </a:rPr>
              <a:t>Majestic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Avaliação da autoridade de um site, comparação de SEO entre concorrentes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Digite um </a:t>
            </a:r>
            <a:r>
              <a:rPr lang="pt-BR" sz="2400" dirty="0" smtClean="0"/>
              <a:t>domínio.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823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Veja número de </a:t>
            </a:r>
            <a:r>
              <a:rPr lang="pt-BR" sz="2400" dirty="0" err="1"/>
              <a:t>backlinks</a:t>
            </a:r>
            <a:r>
              <a:rPr lang="pt-BR" sz="2400" dirty="0"/>
              <a:t>, domínios de referência, </a:t>
            </a:r>
            <a:r>
              <a:rPr lang="pt-BR" sz="2400" dirty="0" err="1"/>
              <a:t>Trust</a:t>
            </a:r>
            <a:r>
              <a:rPr lang="pt-BR" sz="2400" dirty="0"/>
              <a:t> </a:t>
            </a:r>
            <a:r>
              <a:rPr lang="pt-BR" sz="2400" dirty="0" err="1"/>
              <a:t>Flow</a:t>
            </a:r>
            <a:r>
              <a:rPr lang="pt-BR" sz="2400" dirty="0"/>
              <a:t> e </a:t>
            </a:r>
            <a:r>
              <a:rPr lang="pt-BR" sz="2400" dirty="0" err="1"/>
              <a:t>Citation</a:t>
            </a:r>
            <a:r>
              <a:rPr lang="pt-BR" sz="2400" dirty="0"/>
              <a:t> </a:t>
            </a:r>
            <a:r>
              <a:rPr lang="pt-BR" sz="2400" dirty="0" err="1" smtClean="0"/>
              <a:t>Flow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4" name="Título 6"/>
          <p:cNvSpPr txBox="1">
            <a:spLocks/>
          </p:cNvSpPr>
          <p:nvPr/>
        </p:nvSpPr>
        <p:spPr bwMode="gray">
          <a:xfrm>
            <a:off x="1154953" y="3138500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Limita alguns dados para não assinantes.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750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Key4Up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727073"/>
            <a:ext cx="5189538" cy="4013453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Sugere palavras-chave relacionadas sem precisar de </a:t>
            </a:r>
            <a:r>
              <a:rPr lang="pt-BR" dirty="0" err="1"/>
              <a:t>login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489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Acesse </a:t>
            </a:r>
            <a:r>
              <a:rPr lang="pt-BR" sz="2400" u="sng" dirty="0">
                <a:hlinkClick r:id="rId2"/>
              </a:rPr>
              <a:t>Keys4Up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Otimização de conteúdo com palavras-chave relacionadas, pesquisa semântica para SEO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Digite uma palavra-chave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428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Compare com outro termo.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403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Veja sugestões de termos semânticos relacionados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69596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8. </a:t>
            </a:r>
            <a:r>
              <a:rPr lang="pt-BR" dirty="0" err="1" smtClean="0"/>
              <a:t>Siteliner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451" y="-10431"/>
            <a:ext cx="2780852" cy="2963536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Analisa problemas de SEO </a:t>
            </a:r>
            <a:r>
              <a:rPr lang="pt-BR" dirty="0" err="1"/>
              <a:t>on-page</a:t>
            </a:r>
            <a:r>
              <a:rPr lang="pt-BR" dirty="0"/>
              <a:t> de um site (conteúdo duplicado, links quebrados, </a:t>
            </a:r>
            <a:r>
              <a:rPr lang="pt-BR" dirty="0" err="1"/>
              <a:t>etc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9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47" y="2895600"/>
            <a:ext cx="6133389" cy="39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7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Acesse </a:t>
            </a:r>
            <a:r>
              <a:rPr lang="pt-BR" sz="2400" u="sng" dirty="0" err="1">
                <a:hlinkClick r:id="rId2"/>
              </a:rPr>
              <a:t>Siteliner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Diagnóstico de SEO técnico de um site, comparação entre páginas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Insira a URL de um site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749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Veja relatório com porcentagem de conteúdo duplicado, velocidade, erros internos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3150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9. </a:t>
            </a:r>
            <a:r>
              <a:rPr lang="pt-BR" dirty="0" err="1" smtClean="0"/>
              <a:t>BaseCamp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860098"/>
            <a:ext cx="5189538" cy="3747403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Gerenciamento de projetos, comunicação em equipe, organização de tarefas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852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Crie uma conta em </a:t>
            </a:r>
            <a:r>
              <a:rPr lang="pt-BR" sz="2400" u="sng" dirty="0" err="1">
                <a:hlinkClick r:id="rId2"/>
              </a:rPr>
              <a:t>BaseCamp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Organização de trabalho acadêmico em grupo, cronograma de tarefas, divisão de responsabilidades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794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Monte um projeto com listas de tarefas, arquivos, prazos e mensagens.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677298"/>
            <a:ext cx="8825660" cy="428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Ideal para trabalhos em grupo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28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Google </a:t>
            </a:r>
            <a:r>
              <a:rPr lang="pt-BR" dirty="0" err="1" smtClean="0"/>
              <a:t>Trends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654761"/>
            <a:ext cx="5189538" cy="4158077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Mostra </a:t>
            </a:r>
            <a:r>
              <a:rPr lang="pt-BR" dirty="0"/>
              <a:t>o volume de buscas por termos ao longo do tempo, permitindo identificar tendências.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418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10. SEO </a:t>
            </a:r>
            <a:r>
              <a:rPr lang="pt-BR" dirty="0" err="1" smtClean="0"/>
              <a:t>PowerSuit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542" y="1643449"/>
            <a:ext cx="6723804" cy="4180702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Conjunto de ferramentas para auditoria SEO, pesquisa de palavras-chave, análise de </a:t>
            </a:r>
            <a:r>
              <a:rPr lang="pt-BR" dirty="0" err="1"/>
              <a:t>backlinks</a:t>
            </a:r>
            <a:r>
              <a:rPr lang="pt-BR" dirty="0"/>
              <a:t>, </a:t>
            </a:r>
            <a:r>
              <a:rPr lang="pt-BR" dirty="0" err="1"/>
              <a:t>rank</a:t>
            </a:r>
            <a:r>
              <a:rPr lang="pt-BR" dirty="0"/>
              <a:t> </a:t>
            </a:r>
            <a:r>
              <a:rPr lang="pt-BR" dirty="0" err="1" smtClean="0"/>
              <a:t>tracking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5421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Baixe o software em </a:t>
            </a:r>
            <a:r>
              <a:rPr lang="pt-BR" sz="2400" u="sng" dirty="0">
                <a:hlinkClick r:id="rId2"/>
              </a:rPr>
              <a:t>SEO </a:t>
            </a:r>
            <a:r>
              <a:rPr lang="pt-BR" sz="2400" u="sng" dirty="0" err="1" smtClean="0">
                <a:hlinkClick r:id="rId2"/>
              </a:rPr>
              <a:t>PowerSuite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Projeto completo de SEO, auditoria de sites, análise de concorrência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798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o Website Auditor, Rank Tracker, SEO </a:t>
            </a:r>
            <a:r>
              <a:rPr lang="en-US" sz="2400" dirty="0" err="1"/>
              <a:t>SpyGlass</a:t>
            </a:r>
            <a:r>
              <a:rPr lang="en-US" sz="2400" dirty="0"/>
              <a:t>, </a:t>
            </a:r>
            <a:r>
              <a:rPr lang="en-US" sz="2400" dirty="0" err="1"/>
              <a:t>LinkAssistant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4448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Há versão gratuita com </a:t>
            </a:r>
            <a:r>
              <a:rPr lang="pt-BR" sz="2400" dirty="0" smtClean="0"/>
              <a:t>limitações.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6487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</a:t>
            </a:r>
            <a:r>
              <a:rPr lang="pt-BR" dirty="0" err="1" smtClean="0"/>
              <a:t>Encontrabilidade</a:t>
            </a:r>
            <a:r>
              <a:rPr lang="pt-BR" dirty="0" smtClean="0"/>
              <a:t> </a:t>
            </a:r>
            <a:r>
              <a:rPr lang="pt-BR" sz="2800" dirty="0" smtClean="0"/>
              <a:t>(Análise de Ferramentas para SEO)</a:t>
            </a:r>
            <a:endParaRPr lang="pt-BR" sz="28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dirty="0" err="1" smtClean="0"/>
              <a:t>Luis</a:t>
            </a:r>
            <a:r>
              <a:rPr lang="pt-BR" dirty="0" smtClean="0"/>
              <a:t> Paulo Afonso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Anderson Rosa – Sistemas para Internet – 6º período.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92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Acesse </a:t>
            </a:r>
            <a:r>
              <a:rPr lang="pt-BR" sz="2400" u="sng" dirty="0">
                <a:hlinkClick r:id="rId2"/>
              </a:rPr>
              <a:t>Google </a:t>
            </a:r>
            <a:r>
              <a:rPr lang="pt-BR" sz="2400" u="sng" dirty="0" err="1" smtClean="0">
                <a:hlinkClick r:id="rId2"/>
              </a:rPr>
              <a:t>Trends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Analisar tendências de interesse para seu tema de pesquisa, comparar termos, planejar conteúdo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Pesquise um termo (</a:t>
            </a:r>
            <a:r>
              <a:rPr lang="pt-BR" sz="2400" dirty="0" err="1" smtClean="0"/>
              <a:t>ex</a:t>
            </a:r>
            <a:r>
              <a:rPr lang="pt-BR" sz="2400" dirty="0" smtClean="0"/>
              <a:t>: “marketing digital”).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428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Compare com outro termo.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799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Escolha região, tempo, categoria e tipo de busca (web, </a:t>
            </a:r>
            <a:r>
              <a:rPr lang="pt-BR" sz="2400" dirty="0" err="1" smtClean="0"/>
              <a:t>YouTube</a:t>
            </a:r>
            <a:r>
              <a:rPr lang="pt-BR" sz="2400" dirty="0" smtClean="0"/>
              <a:t>, notícias etc.).</a:t>
            </a:r>
            <a:endParaRPr lang="pt-BR" sz="2400" dirty="0"/>
          </a:p>
        </p:txBody>
      </p:sp>
      <p:sp>
        <p:nvSpPr>
          <p:cNvPr id="13" name="Título 6"/>
          <p:cNvSpPr txBox="1">
            <a:spLocks/>
          </p:cNvSpPr>
          <p:nvPr/>
        </p:nvSpPr>
        <p:spPr bwMode="gray">
          <a:xfrm>
            <a:off x="1154952" y="3542156"/>
            <a:ext cx="8825660" cy="7994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Use gráficos para mostrar variações sazonais ou o crescimento de interesse.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5505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2. Google Alerts</a:t>
            </a:r>
            <a:endParaRPr lang="pt-BR" dirty="0"/>
          </a:p>
        </p:txBody>
      </p:sp>
      <p:pic>
        <p:nvPicPr>
          <p:cNvPr id="9" name="Espaço Reservado para Imagem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851" y="1447800"/>
            <a:ext cx="4553185" cy="4572000"/>
          </a:xfrm>
        </p:spPr>
      </p:pic>
      <p:sp>
        <p:nvSpPr>
          <p:cNvPr id="8" name="Espaço Reservado para Texto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Envia </a:t>
            </a:r>
            <a:r>
              <a:rPr lang="pt-BR" dirty="0"/>
              <a:t>alertas por e-mail sempre que uma palavra-chave é mencionada na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9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Vá </a:t>
            </a:r>
            <a:r>
              <a:rPr lang="pt-BR" sz="2400" dirty="0"/>
              <a:t>até</a:t>
            </a:r>
            <a:r>
              <a:rPr lang="pt-BR" sz="2800" dirty="0"/>
              <a:t> </a:t>
            </a:r>
            <a:r>
              <a:rPr lang="pt-BR" sz="2800" u="sng" dirty="0">
                <a:hlinkClick r:id="rId2"/>
              </a:rPr>
              <a:t>Google Alerts</a:t>
            </a:r>
            <a:r>
              <a:rPr lang="pt-BR" sz="2800" dirty="0"/>
              <a:t>.</a:t>
            </a:r>
            <a:endParaRPr lang="pt-BR" sz="28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Monitoramento de reputação de marca, coleta de notícias atualizadas para embasar o trabalho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Digite uma palavra-chave (</a:t>
            </a:r>
            <a:r>
              <a:rPr lang="pt-BR" sz="2400" dirty="0" err="1"/>
              <a:t>ex</a:t>
            </a:r>
            <a:r>
              <a:rPr lang="pt-BR" sz="2400" dirty="0"/>
              <a:t>: “inteligência artificial</a:t>
            </a:r>
            <a:r>
              <a:rPr lang="pt-BR" sz="2400" dirty="0" smtClean="0"/>
              <a:t>”).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4283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Configure idioma, fontes, frequência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403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Receba notícias relevantes automaticamente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540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</a:t>
            </a:r>
            <a:r>
              <a:rPr lang="pt-BR" dirty="0" err="1" smtClean="0"/>
              <a:t>BuzzSumo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2118689"/>
            <a:ext cx="5189538" cy="3230222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Analisa quais conteúdos estão tendo mais engajamento nas redes sociais.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20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3"/>
            <a:ext cx="8825660" cy="4366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Acesse </a:t>
            </a:r>
            <a:r>
              <a:rPr lang="pt-BR" sz="2400" u="sng" dirty="0" err="1">
                <a:hlinkClick r:id="rId2"/>
              </a:rPr>
              <a:t>BuzzSumo</a:t>
            </a:r>
            <a:r>
              <a:rPr lang="pt-BR" sz="2400" dirty="0"/>
              <a:t> (tem plano gratuito limitado</a:t>
            </a:r>
            <a:r>
              <a:rPr lang="pt-BR" sz="2400" dirty="0" smtClean="0"/>
              <a:t>).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Análise de conteúdo viral, identificação de tendências e influenciadores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0" name="Título 6"/>
          <p:cNvSpPr txBox="1">
            <a:spLocks/>
          </p:cNvSpPr>
          <p:nvPr/>
        </p:nvSpPr>
        <p:spPr bwMode="gray">
          <a:xfrm>
            <a:off x="1154953" y="1911177"/>
            <a:ext cx="8825660" cy="403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Busque um termo ou </a:t>
            </a:r>
            <a:r>
              <a:rPr lang="pt-BR" sz="2400" dirty="0" smtClean="0"/>
              <a:t>URL.</a:t>
            </a:r>
            <a:endParaRPr lang="pt-BR" sz="2400" dirty="0"/>
          </a:p>
        </p:txBody>
      </p:sp>
      <p:sp>
        <p:nvSpPr>
          <p:cNvPr id="11" name="Título 6"/>
          <p:cNvSpPr txBox="1">
            <a:spLocks/>
          </p:cNvSpPr>
          <p:nvPr/>
        </p:nvSpPr>
        <p:spPr bwMode="gray">
          <a:xfrm>
            <a:off x="1154954" y="2314831"/>
            <a:ext cx="8825660" cy="807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Veja quais conteúdos estão mais compartilhados e influenciadores </a:t>
            </a:r>
            <a:r>
              <a:rPr lang="pt-BR" sz="2400" dirty="0" smtClean="0"/>
              <a:t>relacionados.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6933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4. </a:t>
            </a:r>
            <a:r>
              <a:rPr lang="pt-BR" dirty="0" err="1" smtClean="0"/>
              <a:t>Searchmetrics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80" y="1067148"/>
            <a:ext cx="6807328" cy="5333304"/>
          </a:xfrm>
        </p:spPr>
      </p:pic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Fornece dados de SEO, visibilidade orgânica, análise de palavras-chave e performance de sites.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9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54954" y="1474572"/>
            <a:ext cx="8825660" cy="126862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 ferramenta é paga e usada por grandes empresas. Você pode usar a versão demo ou buscar relatórios </a:t>
            </a:r>
            <a:r>
              <a:rPr lang="pt-BR" sz="2400" dirty="0" smtClean="0"/>
              <a:t>públicos.</a:t>
            </a:r>
            <a:endParaRPr lang="pt-BR" sz="2400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Aplicação:</a:t>
            </a:r>
            <a:r>
              <a:rPr lang="pt-BR" dirty="0"/>
              <a:t> Benchmark de concorrência, visibilidade SEO, performance de sites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9" name="Título 6"/>
          <p:cNvSpPr txBox="1">
            <a:spLocks/>
          </p:cNvSpPr>
          <p:nvPr/>
        </p:nvSpPr>
        <p:spPr bwMode="gray">
          <a:xfrm>
            <a:off x="1154954" y="733167"/>
            <a:ext cx="8825660" cy="56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b="1" dirty="0" smtClean="0"/>
              <a:t>Como usar:</a:t>
            </a:r>
            <a:endParaRPr lang="pt-BR" sz="2400" dirty="0"/>
          </a:p>
        </p:txBody>
      </p:sp>
      <p:sp>
        <p:nvSpPr>
          <p:cNvPr id="12" name="Título 6"/>
          <p:cNvSpPr txBox="1">
            <a:spLocks/>
          </p:cNvSpPr>
          <p:nvPr/>
        </p:nvSpPr>
        <p:spPr bwMode="gray">
          <a:xfrm>
            <a:off x="1154953" y="2743200"/>
            <a:ext cx="8825660" cy="3954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Pesquise um domínio ou palavra-chave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891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159</TotalTime>
  <Words>677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Íon - Sala da Diretoria</vt:lpstr>
      <vt:lpstr>Ferramentas para SEO e Marketing</vt:lpstr>
      <vt:lpstr>1. Google Trends</vt:lpstr>
      <vt:lpstr>Acesse Google Trends.</vt:lpstr>
      <vt:lpstr>2. Google Alerts</vt:lpstr>
      <vt:lpstr>Vá até Google Alerts.</vt:lpstr>
      <vt:lpstr>3. BuzzSumo</vt:lpstr>
      <vt:lpstr>Acesse BuzzSumo (tem plano gratuito limitado).</vt:lpstr>
      <vt:lpstr>4. Searchmetrics</vt:lpstr>
      <vt:lpstr>A ferramenta é paga e usada por grandes empresas. Você pode usar a versão demo ou buscar relatórios públicos.</vt:lpstr>
      <vt:lpstr>5. SimilarWeb</vt:lpstr>
      <vt:lpstr>Vá para SimilarWeb.</vt:lpstr>
      <vt:lpstr>6. Majestic SEO</vt:lpstr>
      <vt:lpstr>Vá até Majestic.</vt:lpstr>
      <vt:lpstr>7. Key4Up</vt:lpstr>
      <vt:lpstr>Acesse Keys4Up.</vt:lpstr>
      <vt:lpstr>8. Siteliner</vt:lpstr>
      <vt:lpstr>Acesse Siteliner.</vt:lpstr>
      <vt:lpstr>9. BaseCamp</vt:lpstr>
      <vt:lpstr>Crie uma conta em BaseCamp.</vt:lpstr>
      <vt:lpstr>10. SEO PowerSuit</vt:lpstr>
      <vt:lpstr>Baixe o software em SEO PowerSuite.</vt:lpstr>
      <vt:lpstr>Projeto de Encontrabilidade (Análise de Ferramentas para SEO)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para SEO e Marketing</dc:title>
  <dc:creator>Anderson Rosa</dc:creator>
  <cp:lastModifiedBy>Anderson Rosa</cp:lastModifiedBy>
  <cp:revision>16</cp:revision>
  <dcterms:created xsi:type="dcterms:W3CDTF">2025-05-05T18:48:14Z</dcterms:created>
  <dcterms:modified xsi:type="dcterms:W3CDTF">2025-05-05T21:27:35Z</dcterms:modified>
</cp:coreProperties>
</file>