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79" r:id="rId5"/>
    <p:sldId id="281" r:id="rId6"/>
    <p:sldId id="316" r:id="rId7"/>
    <p:sldId id="280" r:id="rId8"/>
    <p:sldId id="282" r:id="rId9"/>
    <p:sldId id="303" r:id="rId10"/>
    <p:sldId id="283" r:id="rId11"/>
    <p:sldId id="284" r:id="rId12"/>
    <p:sldId id="290" r:id="rId13"/>
    <p:sldId id="285" r:id="rId14"/>
    <p:sldId id="286" r:id="rId15"/>
    <p:sldId id="306" r:id="rId16"/>
    <p:sldId id="329" r:id="rId17"/>
    <p:sldId id="289" r:id="rId18"/>
    <p:sldId id="307" r:id="rId19"/>
    <p:sldId id="308" r:id="rId20"/>
    <p:sldId id="331" r:id="rId21"/>
    <p:sldId id="309" r:id="rId22"/>
    <p:sldId id="287" r:id="rId23"/>
    <p:sldId id="332" r:id="rId24"/>
    <p:sldId id="333" r:id="rId25"/>
    <p:sldId id="334" r:id="rId26"/>
    <p:sldId id="288" r:id="rId27"/>
    <p:sldId id="291" r:id="rId28"/>
    <p:sldId id="335" r:id="rId29"/>
    <p:sldId id="336" r:id="rId30"/>
    <p:sldId id="292" r:id="rId31"/>
    <p:sldId id="337" r:id="rId32"/>
    <p:sldId id="338" r:id="rId33"/>
    <p:sldId id="293" r:id="rId34"/>
    <p:sldId id="302" r:id="rId35"/>
    <p:sldId id="297" r:id="rId36"/>
    <p:sldId id="296" r:id="rId37"/>
    <p:sldId id="298" r:id="rId38"/>
    <p:sldId id="300" r:id="rId39"/>
    <p:sldId id="304" r:id="rId40"/>
    <p:sldId id="299" r:id="rId41"/>
    <p:sldId id="305" r:id="rId42"/>
    <p:sldId id="30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098"/>
    <a:srgbClr val="797CDE"/>
    <a:srgbClr val="73B3D1"/>
    <a:srgbClr val="7385D1"/>
    <a:srgbClr val="739CD1"/>
    <a:srgbClr val="CDE4EF"/>
    <a:srgbClr val="B177BF"/>
    <a:srgbClr val="9073D1"/>
    <a:srgbClr val="FA4840"/>
    <a:srgbClr val="BF77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319" autoAdjust="0"/>
    <p:restoredTop sz="94660"/>
  </p:normalViewPr>
  <p:slideViewPr>
    <p:cSldViewPr snapToGrid="0">
      <p:cViewPr varScale="1">
        <p:scale>
          <a:sx n="114" d="100"/>
          <a:sy n="114" d="100"/>
        </p:scale>
        <p:origin x="1068"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472247" y="4086437"/>
            <a:ext cx="3291840" cy="307777"/>
          </a:xfrm>
          <a:prstGeom prst="rect">
            <a:avLst/>
          </a:prstGeom>
          <a:noFill/>
        </p:spPr>
        <p:txBody>
          <a:bodyPr wrap="square" rtlCol="0">
            <a:spAutoFit/>
          </a:bodyPr>
          <a:lstStyle/>
          <a:p>
            <a:pPr algn="ctr"/>
            <a:r>
              <a:rPr lang="fr-CA" sz="1400" b="1" dirty="0">
                <a:solidFill>
                  <a:srgbClr val="73B3D1"/>
                </a:solidFill>
              </a:rPr>
              <a:t>Bases de données et programmation Web</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AF3ACB-7C32-4605-9708-6B49F1A6DEE9}"/>
              </a:ext>
            </a:extLst>
          </p:cNvPr>
          <p:cNvPicPr>
            <a:picLocks noChangeAspect="1"/>
          </p:cNvPicPr>
          <p:nvPr userDrawn="1"/>
        </p:nvPicPr>
        <p:blipFill>
          <a:blip r:embed="rId2"/>
          <a:stretch>
            <a:fillRect/>
          </a:stretch>
        </p:blipFill>
        <p:spPr>
          <a:xfrm>
            <a:off x="-1800" y="18781"/>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4B11609-5959-464A-A0B8-13C16A524EE0}"/>
              </a:ext>
            </a:extLst>
          </p:cNvPr>
          <p:cNvPicPr>
            <a:picLocks noChangeAspect="1"/>
          </p:cNvPicPr>
          <p:nvPr userDrawn="1"/>
        </p:nvPicPr>
        <p:blipFill>
          <a:blip r:embed="rId2"/>
          <a:stretch>
            <a:fillRect/>
          </a:stretch>
        </p:blipFill>
        <p:spPr>
          <a:xfrm>
            <a:off x="-1800" y="2365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1DDA586-F506-4D6F-A1DB-920377860232}"/>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0A2B6AA-BEDC-46F8-9B1A-690EBBCFD6C4}"/>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08B7190-DCD0-470D-AE20-691CB5B98655}"/>
              </a:ext>
            </a:extLst>
          </p:cNvPr>
          <p:cNvPicPr>
            <a:picLocks noChangeAspect="1"/>
          </p:cNvPicPr>
          <p:nvPr userDrawn="1"/>
        </p:nvPicPr>
        <p:blipFill>
          <a:blip r:embed="rId2"/>
          <a:stretch>
            <a:fillRect/>
          </a:stretch>
        </p:blipFill>
        <p:spPr>
          <a:xfrm>
            <a:off x="-1800" y="2493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1E9FEF-F323-4AE8-9CF6-B45BBDC5D45E}"/>
              </a:ext>
            </a:extLst>
          </p:cNvPr>
          <p:cNvPicPr>
            <a:picLocks noChangeAspect="1"/>
          </p:cNvPicPr>
          <p:nvPr userDrawn="1"/>
        </p:nvPicPr>
        <p:blipFill>
          <a:blip r:embed="rId2"/>
          <a:stretch>
            <a:fillRect/>
          </a:stretch>
        </p:blipFill>
        <p:spPr>
          <a:xfrm>
            <a:off x="-1800" y="22795"/>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F779D"/>
                </a:solidFill>
              </a:defRPr>
            </a:lvl1pPr>
            <a:lvl2pPr marL="685800" indent="-228600">
              <a:buFont typeface="Symbol" panose="05050102010706020507" pitchFamily="18" charset="2"/>
              <a:buChar char="¨"/>
              <a:defRPr>
                <a:solidFill>
                  <a:srgbClr val="BF779D"/>
                </a:solidFill>
              </a:defRPr>
            </a:lvl2pPr>
            <a:lvl3pPr marL="1143000" indent="-228600">
              <a:buFont typeface="Courier New" panose="02070309020205020404" pitchFamily="49" charset="0"/>
              <a:buChar char="o"/>
              <a:defRPr>
                <a:solidFill>
                  <a:srgbClr val="BF779D"/>
                </a:solidFill>
              </a:defRPr>
            </a:lvl3pPr>
            <a:lvl4pPr>
              <a:defRPr>
                <a:solidFill>
                  <a:srgbClr val="BF779D"/>
                </a:solidFill>
              </a:defRPr>
            </a:lvl4pPr>
            <a:lvl5pPr>
              <a:defRPr>
                <a:solidFill>
                  <a:srgbClr val="BF779D"/>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2023-09-04</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dirty="0"/>
              <a:t>Rencontre 3</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p:txBody>
          <a:bodyPr>
            <a:normAutofit lnSpcReduction="10000"/>
          </a:bodyPr>
          <a:lstStyle/>
          <a:p>
            <a:r>
              <a:rPr lang="fr-CA" dirty="0"/>
              <a:t>Requêtes</a:t>
            </a:r>
          </a:p>
        </p:txBody>
      </p:sp>
      <p:pic>
        <p:nvPicPr>
          <p:cNvPr id="5" name="Image 4" descr="Une image contenant herbe, extérieur, objet d’extérieur, machine agricole&#10;&#10;Description générée automatiquement">
            <a:extLst>
              <a:ext uri="{FF2B5EF4-FFF2-40B4-BE49-F238E27FC236}">
                <a16:creationId xmlns:a16="http://schemas.microsoft.com/office/drawing/2014/main" id="{9817F4E6-C88F-44D2-AE69-96CBF7BEE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15" y="4397883"/>
            <a:ext cx="2381250" cy="2000250"/>
          </a:xfrm>
          <a:prstGeom prst="rect">
            <a:avLst/>
          </a:prstGeom>
          <a:ln w="28575">
            <a:solidFill>
              <a:srgbClr val="73B3D1"/>
            </a:solidFill>
          </a:ln>
        </p:spPr>
      </p:pic>
      <p:sp>
        <p:nvSpPr>
          <p:cNvPr id="6" name="ZoneTexte 5">
            <a:extLst>
              <a:ext uri="{FF2B5EF4-FFF2-40B4-BE49-F238E27FC236}">
                <a16:creationId xmlns:a16="http://schemas.microsoft.com/office/drawing/2014/main" id="{78BC9F35-4A94-49FC-B6AB-30F5C6534913}"/>
              </a:ext>
            </a:extLst>
          </p:cNvPr>
          <p:cNvSpPr txBox="1"/>
          <p:nvPr/>
        </p:nvSpPr>
        <p:spPr>
          <a:xfrm>
            <a:off x="180974" y="6457593"/>
            <a:ext cx="2995041" cy="261610"/>
          </a:xfrm>
          <a:prstGeom prst="rect">
            <a:avLst/>
          </a:prstGeom>
          <a:noFill/>
        </p:spPr>
        <p:txBody>
          <a:bodyPr wrap="square" rtlCol="0">
            <a:spAutoFit/>
          </a:bodyPr>
          <a:lstStyle/>
          <a:p>
            <a:r>
              <a:rPr lang="fr-CA" sz="1100" dirty="0">
                <a:solidFill>
                  <a:srgbClr val="73B3D1"/>
                </a:solidFill>
              </a:rPr>
              <a:t>On va finalement </a:t>
            </a:r>
            <a:r>
              <a:rPr lang="fr-CA" sz="1100" i="1" dirty="0">
                <a:solidFill>
                  <a:srgbClr val="73B3D1"/>
                </a:solidFill>
              </a:rPr>
              <a:t>construire</a:t>
            </a:r>
            <a:r>
              <a:rPr lang="fr-CA" sz="1100" dirty="0">
                <a:solidFill>
                  <a:srgbClr val="73B3D1"/>
                </a:solidFill>
              </a:rPr>
              <a:t> la base de données !</a:t>
            </a:r>
          </a:p>
        </p:txBody>
      </p:sp>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Agrégation</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6A8AEFFC-090B-48AC-9A9E-957972C4A78F}"/>
              </a:ext>
            </a:extLst>
          </p:cNvPr>
          <p:cNvSpPr txBox="1"/>
          <p:nvPr/>
        </p:nvSpPr>
        <p:spPr>
          <a:xfrm>
            <a:off x="1408524" y="1716187"/>
            <a:ext cx="4503849"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MIN(</a:t>
            </a:r>
            <a:r>
              <a:rPr lang="fr-CA" sz="1600" dirty="0">
                <a:solidFill>
                  <a:schemeClr val="tx1"/>
                </a:solidFill>
                <a:latin typeface="Courier New" panose="02070309020205020404" pitchFamily="49" charset="0"/>
                <a:cs typeface="Courier New" panose="02070309020205020404" pitchFamily="49" charset="0"/>
              </a:rPr>
              <a:t>Colonne1</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FROM Table1</a:t>
            </a:r>
          </a:p>
        </p:txBody>
      </p:sp>
      <p:sp>
        <p:nvSpPr>
          <p:cNvPr id="6" name="ZoneTexte 5">
            <a:extLst>
              <a:ext uri="{FF2B5EF4-FFF2-40B4-BE49-F238E27FC236}">
                <a16:creationId xmlns:a16="http://schemas.microsoft.com/office/drawing/2014/main" id="{6B3B709F-D46B-01A4-08BC-A750BF1E85A4}"/>
              </a:ext>
            </a:extLst>
          </p:cNvPr>
          <p:cNvSpPr txBox="1"/>
          <p:nvPr/>
        </p:nvSpPr>
        <p:spPr>
          <a:xfrm>
            <a:off x="6279627" y="1716187"/>
            <a:ext cx="4503849" cy="584775"/>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MAX(</a:t>
            </a:r>
            <a:r>
              <a:rPr lang="fr-CA" sz="1600" dirty="0">
                <a:solidFill>
                  <a:schemeClr val="tx1"/>
                </a:solidFill>
                <a:latin typeface="Courier New" panose="02070309020205020404" pitchFamily="49" charset="0"/>
                <a:cs typeface="Courier New" panose="02070309020205020404" pitchFamily="49" charset="0"/>
              </a:rPr>
              <a:t>Colonne2</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FROM Table1</a:t>
            </a:r>
          </a:p>
          <a:p>
            <a:r>
              <a:rPr lang="fr-CA" sz="1600" dirty="0">
                <a:latin typeface="Courier New" panose="02070309020205020404" pitchFamily="49" charset="0"/>
                <a:cs typeface="Courier New" panose="02070309020205020404" pitchFamily="49" charset="0"/>
              </a:rPr>
              <a:t>WHERE condition;</a:t>
            </a:r>
            <a:endParaRPr lang="fr-CA" sz="1600" dirty="0">
              <a:solidFill>
                <a:schemeClr val="tx1"/>
              </a:solidFill>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0750E423-1B14-A197-AD30-F6817F8161AB}"/>
              </a:ext>
            </a:extLst>
          </p:cNvPr>
          <p:cNvSpPr txBox="1"/>
          <p:nvPr/>
        </p:nvSpPr>
        <p:spPr>
          <a:xfrm>
            <a:off x="1408524" y="2315361"/>
            <a:ext cx="9374952" cy="523220"/>
          </a:xfrm>
          <a:prstGeom prst="rect">
            <a:avLst/>
          </a:prstGeom>
          <a:noFill/>
        </p:spPr>
        <p:txBody>
          <a:bodyPr wrap="square" rtlCol="0">
            <a:spAutoFit/>
          </a:bodyPr>
          <a:lstStyle/>
          <a:p>
            <a:r>
              <a:rPr lang="fr-CA" sz="1400" dirty="0">
                <a:solidFill>
                  <a:srgbClr val="7385D1"/>
                </a:solidFill>
              </a:rPr>
              <a:t>Obtenir le minimum ou le maximum pour les valeurs d’une colonne. (Avec ou sans condition) Il y a également les fonctions </a:t>
            </a:r>
            <a:r>
              <a:rPr lang="fr-CA" sz="1400" dirty="0">
                <a:solidFill>
                  <a:srgbClr val="FA4098"/>
                </a:solidFill>
              </a:rPr>
              <a:t>AVG()</a:t>
            </a:r>
            <a:r>
              <a:rPr lang="fr-CA" sz="1400" dirty="0">
                <a:solidFill>
                  <a:srgbClr val="7385D1"/>
                </a:solidFill>
              </a:rPr>
              <a:t>, </a:t>
            </a:r>
            <a:r>
              <a:rPr lang="fr-CA" sz="1400" dirty="0">
                <a:solidFill>
                  <a:srgbClr val="FA4098"/>
                </a:solidFill>
              </a:rPr>
              <a:t>COUNT()</a:t>
            </a:r>
            <a:r>
              <a:rPr lang="fr-CA" sz="1400" dirty="0">
                <a:solidFill>
                  <a:srgbClr val="7385D1"/>
                </a:solidFill>
              </a:rPr>
              <a:t> et </a:t>
            </a:r>
            <a:r>
              <a:rPr lang="fr-CA" sz="1400" dirty="0">
                <a:solidFill>
                  <a:srgbClr val="FA4098"/>
                </a:solidFill>
              </a:rPr>
              <a:t>SUM()</a:t>
            </a:r>
            <a:r>
              <a:rPr lang="fr-CA" sz="1400" dirty="0">
                <a:solidFill>
                  <a:srgbClr val="7385D1"/>
                </a:solidFill>
              </a:rPr>
              <a:t> pour respectivement la moyenne des valeurs, le nombre de valeurs et la somme des valeurs.</a:t>
            </a:r>
          </a:p>
        </p:txBody>
      </p:sp>
      <p:pic>
        <p:nvPicPr>
          <p:cNvPr id="10" name="Image 9">
            <a:extLst>
              <a:ext uri="{FF2B5EF4-FFF2-40B4-BE49-F238E27FC236}">
                <a16:creationId xmlns:a16="http://schemas.microsoft.com/office/drawing/2014/main" id="{C8A326DB-78C7-92E2-6805-D419401D4F1D}"/>
              </a:ext>
            </a:extLst>
          </p:cNvPr>
          <p:cNvPicPr>
            <a:picLocks noChangeAspect="1"/>
          </p:cNvPicPr>
          <p:nvPr/>
        </p:nvPicPr>
        <p:blipFill>
          <a:blip r:embed="rId2"/>
          <a:stretch>
            <a:fillRect/>
          </a:stretch>
        </p:blipFill>
        <p:spPr>
          <a:xfrm>
            <a:off x="5757217" y="3498743"/>
            <a:ext cx="2229161" cy="571580"/>
          </a:xfrm>
          <a:prstGeom prst="rect">
            <a:avLst/>
          </a:prstGeom>
          <a:ln w="28575">
            <a:solidFill>
              <a:srgbClr val="7385D1"/>
            </a:solidFill>
          </a:ln>
        </p:spPr>
      </p:pic>
      <p:sp>
        <p:nvSpPr>
          <p:cNvPr id="13" name="Flèche : droite 12">
            <a:extLst>
              <a:ext uri="{FF2B5EF4-FFF2-40B4-BE49-F238E27FC236}">
                <a16:creationId xmlns:a16="http://schemas.microsoft.com/office/drawing/2014/main" id="{F1F36D90-ADB1-14C2-FD81-303021AC9560}"/>
              </a:ext>
            </a:extLst>
          </p:cNvPr>
          <p:cNvSpPr/>
          <p:nvPr/>
        </p:nvSpPr>
        <p:spPr>
          <a:xfrm>
            <a:off x="4303984" y="3498743"/>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4" name="Flèche : droite 13">
            <a:extLst>
              <a:ext uri="{FF2B5EF4-FFF2-40B4-BE49-F238E27FC236}">
                <a16:creationId xmlns:a16="http://schemas.microsoft.com/office/drawing/2014/main" id="{785ADDF5-26AE-C85E-B3CE-49972B1FDB4A}"/>
              </a:ext>
            </a:extLst>
          </p:cNvPr>
          <p:cNvSpPr/>
          <p:nvPr/>
        </p:nvSpPr>
        <p:spPr>
          <a:xfrm>
            <a:off x="7515843" y="5068078"/>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7" name="ZoneTexte 16">
            <a:extLst>
              <a:ext uri="{FF2B5EF4-FFF2-40B4-BE49-F238E27FC236}">
                <a16:creationId xmlns:a16="http://schemas.microsoft.com/office/drawing/2014/main" id="{50AD4604-EBCB-EE7C-4032-3407179E6B3A}"/>
              </a:ext>
            </a:extLst>
          </p:cNvPr>
          <p:cNvSpPr txBox="1"/>
          <p:nvPr/>
        </p:nvSpPr>
        <p:spPr>
          <a:xfrm>
            <a:off x="1303645" y="5756795"/>
            <a:ext cx="5860686" cy="307777"/>
          </a:xfrm>
          <a:prstGeom prst="rect">
            <a:avLst/>
          </a:prstGeom>
          <a:noFill/>
        </p:spPr>
        <p:txBody>
          <a:bodyPr wrap="square" rtlCol="0">
            <a:spAutoFit/>
          </a:bodyPr>
          <a:lstStyle/>
          <a:p>
            <a:r>
              <a:rPr lang="fr-CA" sz="1400" dirty="0">
                <a:solidFill>
                  <a:srgbClr val="7385D1"/>
                </a:solidFill>
              </a:rPr>
              <a:t>La valeur minimale de </a:t>
            </a:r>
            <a:r>
              <a:rPr lang="fr-CA" sz="1400" dirty="0" err="1">
                <a:solidFill>
                  <a:srgbClr val="7385D1"/>
                </a:solidFill>
              </a:rPr>
              <a:t>TenueDeRoute</a:t>
            </a:r>
            <a:r>
              <a:rPr lang="fr-CA" sz="1400" dirty="0">
                <a:solidFill>
                  <a:srgbClr val="7385D1"/>
                </a:solidFill>
              </a:rPr>
              <a:t> pour toutes les données de la table.</a:t>
            </a:r>
          </a:p>
        </p:txBody>
      </p:sp>
      <p:sp>
        <p:nvSpPr>
          <p:cNvPr id="18" name="ZoneTexte 17">
            <a:extLst>
              <a:ext uri="{FF2B5EF4-FFF2-40B4-BE49-F238E27FC236}">
                <a16:creationId xmlns:a16="http://schemas.microsoft.com/office/drawing/2014/main" id="{231D0143-58F2-E88C-900C-7073506E522C}"/>
              </a:ext>
            </a:extLst>
          </p:cNvPr>
          <p:cNvSpPr txBox="1"/>
          <p:nvPr/>
        </p:nvSpPr>
        <p:spPr>
          <a:xfrm>
            <a:off x="1408524" y="4196383"/>
            <a:ext cx="5372252" cy="307777"/>
          </a:xfrm>
          <a:prstGeom prst="rect">
            <a:avLst/>
          </a:prstGeom>
          <a:noFill/>
        </p:spPr>
        <p:txBody>
          <a:bodyPr wrap="square" rtlCol="0">
            <a:spAutoFit/>
          </a:bodyPr>
          <a:lstStyle/>
          <a:p>
            <a:r>
              <a:rPr lang="fr-CA" sz="1400" dirty="0">
                <a:solidFill>
                  <a:srgbClr val="7385D1"/>
                </a:solidFill>
              </a:rPr>
              <a:t>La valeur maximale de Vitesse pour toutes les données de la table.</a:t>
            </a:r>
          </a:p>
        </p:txBody>
      </p:sp>
      <p:pic>
        <p:nvPicPr>
          <p:cNvPr id="9" name="Image 8">
            <a:extLst>
              <a:ext uri="{FF2B5EF4-FFF2-40B4-BE49-F238E27FC236}">
                <a16:creationId xmlns:a16="http://schemas.microsoft.com/office/drawing/2014/main" id="{7319A323-3BBA-3178-C25F-3B1AEB3EE3C5}"/>
              </a:ext>
            </a:extLst>
          </p:cNvPr>
          <p:cNvPicPr>
            <a:picLocks noChangeAspect="1"/>
          </p:cNvPicPr>
          <p:nvPr/>
        </p:nvPicPr>
        <p:blipFill>
          <a:blip r:embed="rId3"/>
          <a:stretch>
            <a:fillRect/>
          </a:stretch>
        </p:blipFill>
        <p:spPr>
          <a:xfrm>
            <a:off x="8471363" y="5076398"/>
            <a:ext cx="1980395" cy="650495"/>
          </a:xfrm>
          <a:prstGeom prst="rect">
            <a:avLst/>
          </a:prstGeom>
          <a:ln w="25400">
            <a:solidFill>
              <a:srgbClr val="7385D1"/>
            </a:solidFill>
          </a:ln>
        </p:spPr>
      </p:pic>
      <p:pic>
        <p:nvPicPr>
          <p:cNvPr id="15" name="Image 14">
            <a:extLst>
              <a:ext uri="{FF2B5EF4-FFF2-40B4-BE49-F238E27FC236}">
                <a16:creationId xmlns:a16="http://schemas.microsoft.com/office/drawing/2014/main" id="{9650FABA-D46C-AC6D-58E2-EFB17D237215}"/>
              </a:ext>
            </a:extLst>
          </p:cNvPr>
          <p:cNvPicPr>
            <a:picLocks noChangeAspect="1"/>
          </p:cNvPicPr>
          <p:nvPr/>
        </p:nvPicPr>
        <p:blipFill>
          <a:blip r:embed="rId4"/>
          <a:stretch>
            <a:fillRect/>
          </a:stretch>
        </p:blipFill>
        <p:spPr>
          <a:xfrm>
            <a:off x="1460152" y="3480403"/>
            <a:ext cx="2419219" cy="608260"/>
          </a:xfrm>
          <a:prstGeom prst="rect">
            <a:avLst/>
          </a:prstGeom>
        </p:spPr>
      </p:pic>
      <p:pic>
        <p:nvPicPr>
          <p:cNvPr id="20" name="Image 19">
            <a:extLst>
              <a:ext uri="{FF2B5EF4-FFF2-40B4-BE49-F238E27FC236}">
                <a16:creationId xmlns:a16="http://schemas.microsoft.com/office/drawing/2014/main" id="{F6AE621D-79F0-47E6-C024-97417048910E}"/>
              </a:ext>
            </a:extLst>
          </p:cNvPr>
          <p:cNvPicPr>
            <a:picLocks noChangeAspect="1"/>
          </p:cNvPicPr>
          <p:nvPr/>
        </p:nvPicPr>
        <p:blipFill>
          <a:blip r:embed="rId5"/>
          <a:stretch>
            <a:fillRect/>
          </a:stretch>
        </p:blipFill>
        <p:spPr>
          <a:xfrm>
            <a:off x="1426114" y="5076398"/>
            <a:ext cx="5738217" cy="581754"/>
          </a:xfrm>
          <a:prstGeom prst="rect">
            <a:avLst/>
          </a:prstGeom>
          <a:ln w="25400">
            <a:solidFill>
              <a:srgbClr val="7385D1"/>
            </a:solidFill>
          </a:ln>
        </p:spPr>
      </p:pic>
    </p:spTree>
    <p:extLst>
      <p:ext uri="{BB962C8B-B14F-4D97-AF65-F5344CB8AC3E}">
        <p14:creationId xmlns:p14="http://schemas.microsoft.com/office/powerpoint/2010/main" val="1543241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Agrégation</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967E342C-C499-127E-F3E5-2342D26E319A}"/>
              </a:ext>
            </a:extLst>
          </p:cNvPr>
          <p:cNvSpPr txBox="1"/>
          <p:nvPr/>
        </p:nvSpPr>
        <p:spPr>
          <a:xfrm>
            <a:off x="1408524" y="1716187"/>
            <a:ext cx="9128048" cy="830997"/>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Colonne2 , </a:t>
            </a:r>
            <a:r>
              <a:rPr lang="fr-CA" sz="1600" b="1" dirty="0">
                <a:solidFill>
                  <a:srgbClr val="FA4098"/>
                </a:solidFill>
                <a:latin typeface="Courier New" panose="02070309020205020404" pitchFamily="49" charset="0"/>
                <a:cs typeface="Courier New" panose="02070309020205020404" pitchFamily="49" charset="0"/>
              </a:rPr>
              <a:t>MIN(</a:t>
            </a:r>
            <a:r>
              <a:rPr lang="fr-CA" sz="1600" dirty="0">
                <a:solidFill>
                  <a:schemeClr val="tx1"/>
                </a:solidFill>
                <a:latin typeface="Courier New" panose="02070309020205020404" pitchFamily="49" charset="0"/>
                <a:cs typeface="Courier New" panose="02070309020205020404" pitchFamily="49" charset="0"/>
              </a:rPr>
              <a:t>Colonne1</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a:t>
            </a:r>
          </a:p>
          <a:p>
            <a:r>
              <a:rPr lang="fr-CA" sz="1600" dirty="0">
                <a:solidFill>
                  <a:schemeClr val="tx1"/>
                </a:solidFill>
                <a:latin typeface="Courier New" panose="02070309020205020404" pitchFamily="49" charset="0"/>
                <a:cs typeface="Courier New" panose="02070309020205020404" pitchFamily="49" charset="0"/>
              </a:rPr>
              <a:t>FROM Table1</a:t>
            </a:r>
          </a:p>
          <a:p>
            <a:r>
              <a:rPr lang="fr-CA" sz="1600" b="1" dirty="0">
                <a:solidFill>
                  <a:srgbClr val="FA4098"/>
                </a:solidFill>
                <a:latin typeface="Courier New" panose="02070309020205020404" pitchFamily="49" charset="0"/>
                <a:cs typeface="Courier New" panose="02070309020205020404" pitchFamily="49" charset="0"/>
              </a:rPr>
              <a:t>GROUP BY</a:t>
            </a:r>
            <a:r>
              <a:rPr lang="fr-CA" sz="1600" dirty="0">
                <a:latin typeface="Courier New" panose="02070309020205020404" pitchFamily="49" charset="0"/>
                <a:cs typeface="Courier New" panose="02070309020205020404" pitchFamily="49" charset="0"/>
              </a:rPr>
              <a:t> Colonne2</a:t>
            </a:r>
            <a:endParaRPr lang="fr-CA" sz="1600" dirty="0">
              <a:solidFill>
                <a:schemeClr val="tx1"/>
              </a:solidFill>
              <a:latin typeface="Courier New" panose="02070309020205020404" pitchFamily="49" charset="0"/>
              <a:cs typeface="Courier New" panose="02070309020205020404" pitchFamily="49" charset="0"/>
            </a:endParaRPr>
          </a:p>
        </p:txBody>
      </p:sp>
      <p:sp>
        <p:nvSpPr>
          <p:cNvPr id="5" name="ZoneTexte 4">
            <a:extLst>
              <a:ext uri="{FF2B5EF4-FFF2-40B4-BE49-F238E27FC236}">
                <a16:creationId xmlns:a16="http://schemas.microsoft.com/office/drawing/2014/main" id="{41927ECF-BD26-5AEB-5967-497A878DA729}"/>
              </a:ext>
            </a:extLst>
          </p:cNvPr>
          <p:cNvSpPr txBox="1"/>
          <p:nvPr/>
        </p:nvSpPr>
        <p:spPr>
          <a:xfrm>
            <a:off x="1408524" y="2543088"/>
            <a:ext cx="9128048" cy="738664"/>
          </a:xfrm>
          <a:prstGeom prst="rect">
            <a:avLst/>
          </a:prstGeom>
          <a:noFill/>
        </p:spPr>
        <p:txBody>
          <a:bodyPr wrap="square" rtlCol="0">
            <a:spAutoFit/>
          </a:bodyPr>
          <a:lstStyle/>
          <a:p>
            <a:r>
              <a:rPr lang="fr-CA" sz="1400" dirty="0">
                <a:solidFill>
                  <a:srgbClr val="7385D1"/>
                </a:solidFill>
              </a:rPr>
              <a:t>Pour chaque valeur de Colonne 2, obtenir obtenir le minimum de la Colonne1 parmi toutes les rangées ayant cette valeur de colonne2. (Ex : parmi toutes les rangées qui ont la valeur </a:t>
            </a:r>
            <a:r>
              <a:rPr lang="fr-CA" sz="1400" dirty="0">
                <a:solidFill>
                  <a:srgbClr val="FA4098"/>
                </a:solidFill>
              </a:rPr>
              <a:t>'Pneu'</a:t>
            </a:r>
            <a:r>
              <a:rPr lang="fr-CA" sz="1400" dirty="0">
                <a:solidFill>
                  <a:srgbClr val="7385D1"/>
                </a:solidFill>
              </a:rPr>
              <a:t> dans colonne2, le minimum de colonne1 est </a:t>
            </a:r>
            <a:r>
              <a:rPr lang="fr-CA" sz="1400" dirty="0">
                <a:solidFill>
                  <a:srgbClr val="FA4098"/>
                </a:solidFill>
              </a:rPr>
              <a:t>50</a:t>
            </a:r>
            <a:r>
              <a:rPr lang="fr-CA" sz="1400" dirty="0">
                <a:solidFill>
                  <a:srgbClr val="7385D1"/>
                </a:solidFill>
              </a:rPr>
              <a:t>) Fonctionnement identique avec </a:t>
            </a:r>
            <a:r>
              <a:rPr lang="fr-CA" sz="1400" dirty="0">
                <a:solidFill>
                  <a:srgbClr val="FA4098"/>
                </a:solidFill>
              </a:rPr>
              <a:t>MAX()</a:t>
            </a:r>
            <a:r>
              <a:rPr lang="fr-CA" sz="1400" dirty="0">
                <a:solidFill>
                  <a:srgbClr val="7385D1"/>
                </a:solidFill>
              </a:rPr>
              <a:t>, </a:t>
            </a:r>
            <a:r>
              <a:rPr lang="fr-CA" sz="1400" dirty="0">
                <a:solidFill>
                  <a:srgbClr val="FA4098"/>
                </a:solidFill>
              </a:rPr>
              <a:t>AVG()</a:t>
            </a:r>
            <a:r>
              <a:rPr lang="fr-CA" sz="1400" dirty="0">
                <a:solidFill>
                  <a:srgbClr val="7385D1"/>
                </a:solidFill>
              </a:rPr>
              <a:t>, </a:t>
            </a:r>
            <a:r>
              <a:rPr lang="fr-CA" sz="1400" dirty="0">
                <a:solidFill>
                  <a:srgbClr val="FA4098"/>
                </a:solidFill>
              </a:rPr>
              <a:t>COUNT()</a:t>
            </a:r>
            <a:r>
              <a:rPr lang="fr-CA" sz="1400" dirty="0">
                <a:solidFill>
                  <a:srgbClr val="7385D1"/>
                </a:solidFill>
              </a:rPr>
              <a:t> et </a:t>
            </a:r>
            <a:r>
              <a:rPr lang="fr-CA" sz="1400" dirty="0">
                <a:solidFill>
                  <a:srgbClr val="FA4098"/>
                </a:solidFill>
              </a:rPr>
              <a:t>SUM()</a:t>
            </a:r>
            <a:r>
              <a:rPr lang="fr-CA" sz="1400" dirty="0">
                <a:solidFill>
                  <a:srgbClr val="7385D1"/>
                </a:solidFill>
              </a:rPr>
              <a:t>.</a:t>
            </a:r>
          </a:p>
        </p:txBody>
      </p:sp>
      <p:sp>
        <p:nvSpPr>
          <p:cNvPr id="6" name="ZoneTexte 5">
            <a:extLst>
              <a:ext uri="{FF2B5EF4-FFF2-40B4-BE49-F238E27FC236}">
                <a16:creationId xmlns:a16="http://schemas.microsoft.com/office/drawing/2014/main" id="{45B1CF69-A60E-8BB4-13CC-CFCBF66BAAA4}"/>
              </a:ext>
            </a:extLst>
          </p:cNvPr>
          <p:cNvSpPr txBox="1"/>
          <p:nvPr/>
        </p:nvSpPr>
        <p:spPr>
          <a:xfrm>
            <a:off x="1408524" y="3277656"/>
            <a:ext cx="9128048" cy="1077218"/>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Colonne2, Colonne3 </a:t>
            </a:r>
            <a:r>
              <a:rPr lang="fr-CA" sz="1600" dirty="0">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SUM(</a:t>
            </a:r>
            <a:r>
              <a:rPr lang="fr-CA" sz="1600" dirty="0">
                <a:solidFill>
                  <a:schemeClr val="tx1"/>
                </a:solidFill>
                <a:latin typeface="Courier New" panose="02070309020205020404" pitchFamily="49" charset="0"/>
                <a:cs typeface="Courier New" panose="02070309020205020404" pitchFamily="49" charset="0"/>
              </a:rPr>
              <a:t>Colonne1</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a:t>
            </a:r>
          </a:p>
          <a:p>
            <a:r>
              <a:rPr lang="fr-CA" sz="1600" dirty="0">
                <a:solidFill>
                  <a:schemeClr val="tx1"/>
                </a:solidFill>
                <a:latin typeface="Courier New" panose="02070309020205020404" pitchFamily="49" charset="0"/>
                <a:cs typeface="Courier New" panose="02070309020205020404" pitchFamily="49" charset="0"/>
              </a:rPr>
              <a:t>FROM Table1</a:t>
            </a:r>
          </a:p>
          <a:p>
            <a:r>
              <a:rPr lang="fr-CA" sz="1600" dirty="0">
                <a:latin typeface="Courier New" panose="02070309020205020404" pitchFamily="49" charset="0"/>
                <a:cs typeface="Courier New" panose="02070309020205020404" pitchFamily="49" charset="0"/>
              </a:rPr>
              <a:t>WHERE Colonne3 &gt; 100</a:t>
            </a:r>
            <a:endParaRPr lang="fr-CA" sz="1600" dirty="0">
              <a:solidFill>
                <a:schemeClr val="tx1"/>
              </a:solidFill>
              <a:latin typeface="Courier New" panose="02070309020205020404" pitchFamily="49" charset="0"/>
              <a:cs typeface="Courier New" panose="02070309020205020404" pitchFamily="49" charset="0"/>
            </a:endParaRPr>
          </a:p>
          <a:p>
            <a:r>
              <a:rPr lang="fr-CA" sz="1600" b="1" dirty="0">
                <a:solidFill>
                  <a:srgbClr val="FA4098"/>
                </a:solidFill>
                <a:latin typeface="Courier New" panose="02070309020205020404" pitchFamily="49" charset="0"/>
                <a:cs typeface="Courier New" panose="02070309020205020404" pitchFamily="49" charset="0"/>
              </a:rPr>
              <a:t>GROUP BY</a:t>
            </a:r>
            <a:r>
              <a:rPr lang="fr-CA" sz="1600" dirty="0">
                <a:latin typeface="Courier New" panose="02070309020205020404" pitchFamily="49" charset="0"/>
                <a:cs typeface="Courier New" panose="02070309020205020404" pitchFamily="49" charset="0"/>
              </a:rPr>
              <a:t> Colonne2, Colonne3</a:t>
            </a:r>
            <a:endParaRPr lang="fr-CA" sz="1600" dirty="0">
              <a:solidFill>
                <a:schemeClr val="tx1"/>
              </a:solidFill>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966F2D5E-7E83-2299-DDC0-9C8D1AB9AE75}"/>
              </a:ext>
            </a:extLst>
          </p:cNvPr>
          <p:cNvSpPr txBox="1"/>
          <p:nvPr/>
        </p:nvSpPr>
        <p:spPr>
          <a:xfrm>
            <a:off x="1334179" y="4361310"/>
            <a:ext cx="9128048" cy="738664"/>
          </a:xfrm>
          <a:prstGeom prst="rect">
            <a:avLst/>
          </a:prstGeom>
          <a:noFill/>
        </p:spPr>
        <p:txBody>
          <a:bodyPr wrap="square" rtlCol="0">
            <a:spAutoFit/>
          </a:bodyPr>
          <a:lstStyle/>
          <a:p>
            <a:r>
              <a:rPr lang="fr-CA" sz="1400" dirty="0">
                <a:solidFill>
                  <a:srgbClr val="7385D1"/>
                </a:solidFill>
              </a:rPr>
              <a:t>Quand on utilise une fonction d’agrégation (comme </a:t>
            </a:r>
            <a:r>
              <a:rPr lang="fr-CA" sz="1400" dirty="0">
                <a:solidFill>
                  <a:srgbClr val="FA4098"/>
                </a:solidFill>
              </a:rPr>
              <a:t>SUM</a:t>
            </a:r>
            <a:r>
              <a:rPr lang="fr-CA" sz="1400" dirty="0">
                <a:solidFill>
                  <a:srgbClr val="7385D1"/>
                </a:solidFill>
              </a:rPr>
              <a:t>), toutes les autres colonnes (ici, colonne2 et colonne3) sélectionnées doivent absolument se retrouver dans le </a:t>
            </a:r>
            <a:r>
              <a:rPr lang="fr-CA" sz="1400" dirty="0">
                <a:solidFill>
                  <a:srgbClr val="FA4098"/>
                </a:solidFill>
              </a:rPr>
              <a:t>GROUP BY, ou dans une autre fonction d’agrégation</a:t>
            </a:r>
            <a:r>
              <a:rPr lang="fr-CA" sz="1400" dirty="0">
                <a:solidFill>
                  <a:srgbClr val="7385D1"/>
                </a:solidFill>
              </a:rPr>
              <a:t>, sinon ça ne fonctionnera pas.</a:t>
            </a:r>
          </a:p>
        </p:txBody>
      </p:sp>
      <p:sp>
        <p:nvSpPr>
          <p:cNvPr id="12" name="Flèche : droite 11">
            <a:extLst>
              <a:ext uri="{FF2B5EF4-FFF2-40B4-BE49-F238E27FC236}">
                <a16:creationId xmlns:a16="http://schemas.microsoft.com/office/drawing/2014/main" id="{220A256D-10FC-E5C8-7A37-29E5BA391966}"/>
              </a:ext>
            </a:extLst>
          </p:cNvPr>
          <p:cNvSpPr/>
          <p:nvPr/>
        </p:nvSpPr>
        <p:spPr>
          <a:xfrm>
            <a:off x="7305501" y="5131223"/>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3" name="ZoneTexte 12">
            <a:extLst>
              <a:ext uri="{FF2B5EF4-FFF2-40B4-BE49-F238E27FC236}">
                <a16:creationId xmlns:a16="http://schemas.microsoft.com/office/drawing/2014/main" id="{6BB6058F-988D-B19E-5621-09BA08181C12}"/>
              </a:ext>
            </a:extLst>
          </p:cNvPr>
          <p:cNvSpPr txBox="1"/>
          <p:nvPr/>
        </p:nvSpPr>
        <p:spPr>
          <a:xfrm>
            <a:off x="1316701" y="6022165"/>
            <a:ext cx="6682491" cy="307777"/>
          </a:xfrm>
          <a:prstGeom prst="rect">
            <a:avLst/>
          </a:prstGeom>
          <a:noFill/>
        </p:spPr>
        <p:txBody>
          <a:bodyPr wrap="square" rtlCol="0">
            <a:spAutoFit/>
          </a:bodyPr>
          <a:lstStyle/>
          <a:p>
            <a:r>
              <a:rPr lang="fr-CA" sz="1400" dirty="0">
                <a:solidFill>
                  <a:srgbClr val="7385D1"/>
                </a:solidFill>
              </a:rPr>
              <a:t>Pour chaque poids (léger, moyen et lourd), on compte le nombre de personnages.</a:t>
            </a:r>
          </a:p>
        </p:txBody>
      </p:sp>
      <p:pic>
        <p:nvPicPr>
          <p:cNvPr id="10" name="Image 9">
            <a:extLst>
              <a:ext uri="{FF2B5EF4-FFF2-40B4-BE49-F238E27FC236}">
                <a16:creationId xmlns:a16="http://schemas.microsoft.com/office/drawing/2014/main" id="{20924FFA-2539-946A-661C-334A09739377}"/>
              </a:ext>
            </a:extLst>
          </p:cNvPr>
          <p:cNvPicPr>
            <a:picLocks noChangeAspect="1"/>
          </p:cNvPicPr>
          <p:nvPr/>
        </p:nvPicPr>
        <p:blipFill>
          <a:blip r:embed="rId2"/>
          <a:stretch>
            <a:fillRect/>
          </a:stretch>
        </p:blipFill>
        <p:spPr>
          <a:xfrm>
            <a:off x="1408523" y="5132348"/>
            <a:ext cx="5552021" cy="830997"/>
          </a:xfrm>
          <a:prstGeom prst="rect">
            <a:avLst/>
          </a:prstGeom>
          <a:ln w="25400">
            <a:solidFill>
              <a:srgbClr val="7385D1"/>
            </a:solidFill>
          </a:ln>
        </p:spPr>
      </p:pic>
      <p:pic>
        <p:nvPicPr>
          <p:cNvPr id="17" name="Image 16">
            <a:extLst>
              <a:ext uri="{FF2B5EF4-FFF2-40B4-BE49-F238E27FC236}">
                <a16:creationId xmlns:a16="http://schemas.microsoft.com/office/drawing/2014/main" id="{44CBD9F8-7FFF-03CD-CCCB-DE1BDFD689D9}"/>
              </a:ext>
            </a:extLst>
          </p:cNvPr>
          <p:cNvPicPr>
            <a:picLocks noChangeAspect="1"/>
          </p:cNvPicPr>
          <p:nvPr/>
        </p:nvPicPr>
        <p:blipFill>
          <a:blip r:embed="rId3"/>
          <a:stretch>
            <a:fillRect/>
          </a:stretch>
        </p:blipFill>
        <p:spPr>
          <a:xfrm>
            <a:off x="8346261" y="5131223"/>
            <a:ext cx="1618222" cy="871351"/>
          </a:xfrm>
          <a:prstGeom prst="rect">
            <a:avLst/>
          </a:prstGeom>
          <a:ln w="25400">
            <a:solidFill>
              <a:srgbClr val="7385D1"/>
            </a:solidFill>
          </a:ln>
        </p:spPr>
      </p:pic>
    </p:spTree>
    <p:extLst>
      <p:ext uri="{BB962C8B-B14F-4D97-AF65-F5344CB8AC3E}">
        <p14:creationId xmlns:p14="http://schemas.microsoft.com/office/powerpoint/2010/main" val="314152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Agrégation</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967E342C-C499-127E-F3E5-2342D26E319A}"/>
              </a:ext>
            </a:extLst>
          </p:cNvPr>
          <p:cNvSpPr txBox="1"/>
          <p:nvPr/>
        </p:nvSpPr>
        <p:spPr>
          <a:xfrm>
            <a:off x="1408524" y="1716187"/>
            <a:ext cx="9128048" cy="1077218"/>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COUNT(</a:t>
            </a:r>
            <a:r>
              <a:rPr lang="fr-CA" sz="1600" dirty="0">
                <a:solidFill>
                  <a:schemeClr val="tx1"/>
                </a:solidFill>
                <a:latin typeface="Courier New" panose="02070309020205020404" pitchFamily="49" charset="0"/>
                <a:cs typeface="Courier New" panose="02070309020205020404" pitchFamily="49" charset="0"/>
              </a:rPr>
              <a:t>Colonne1</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Colonne2 FROM Table1</a:t>
            </a:r>
          </a:p>
          <a:p>
            <a:r>
              <a:rPr lang="fr-CA" sz="1600" dirty="0">
                <a:latin typeface="Courier New" panose="02070309020205020404" pitchFamily="49" charset="0"/>
                <a:cs typeface="Courier New" panose="02070309020205020404" pitchFamily="49" charset="0"/>
              </a:rPr>
              <a:t>WHERE condition</a:t>
            </a:r>
            <a:endParaRPr lang="fr-CA" sz="1600" dirty="0">
              <a:solidFill>
                <a:schemeClr val="tx1"/>
              </a:solidFill>
              <a:latin typeface="Courier New" panose="02070309020205020404" pitchFamily="49" charset="0"/>
              <a:cs typeface="Courier New" panose="02070309020205020404" pitchFamily="49" charset="0"/>
            </a:endParaRPr>
          </a:p>
          <a:p>
            <a:r>
              <a:rPr lang="fr-CA" sz="1600" dirty="0">
                <a:latin typeface="Courier New" panose="02070309020205020404" pitchFamily="49" charset="0"/>
                <a:cs typeface="Courier New" panose="02070309020205020404" pitchFamily="49" charset="0"/>
              </a:rPr>
              <a:t>GROUP BY Colonne2</a:t>
            </a:r>
          </a:p>
          <a:p>
            <a:r>
              <a:rPr lang="fr-CA" sz="1600" b="1" dirty="0">
                <a:solidFill>
                  <a:srgbClr val="FA4098"/>
                </a:solidFill>
                <a:latin typeface="Courier New" panose="02070309020205020404" pitchFamily="49" charset="0"/>
                <a:cs typeface="Courier New" panose="02070309020205020404" pitchFamily="49" charset="0"/>
              </a:rPr>
              <a:t>HAVING</a:t>
            </a:r>
            <a:r>
              <a:rPr lang="fr-CA" sz="1600" dirty="0">
                <a:solidFill>
                  <a:schemeClr val="tx1"/>
                </a:solidFill>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COUNT(</a:t>
            </a:r>
            <a:r>
              <a:rPr lang="fr-CA" sz="1600" dirty="0">
                <a:solidFill>
                  <a:schemeClr val="tx1"/>
                </a:solidFill>
                <a:latin typeface="Courier New" panose="02070309020205020404" pitchFamily="49" charset="0"/>
                <a:cs typeface="Courier New" panose="02070309020205020404" pitchFamily="49" charset="0"/>
              </a:rPr>
              <a:t>Colonne1</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&gt; 5</a:t>
            </a:r>
          </a:p>
        </p:txBody>
      </p:sp>
      <p:sp>
        <p:nvSpPr>
          <p:cNvPr id="5" name="ZoneTexte 4">
            <a:extLst>
              <a:ext uri="{FF2B5EF4-FFF2-40B4-BE49-F238E27FC236}">
                <a16:creationId xmlns:a16="http://schemas.microsoft.com/office/drawing/2014/main" id="{41927ECF-BD26-5AEB-5967-497A878DA729}"/>
              </a:ext>
            </a:extLst>
          </p:cNvPr>
          <p:cNvSpPr txBox="1"/>
          <p:nvPr/>
        </p:nvSpPr>
        <p:spPr>
          <a:xfrm>
            <a:off x="1408524" y="2793405"/>
            <a:ext cx="9128048" cy="738664"/>
          </a:xfrm>
          <a:prstGeom prst="rect">
            <a:avLst/>
          </a:prstGeom>
          <a:noFill/>
        </p:spPr>
        <p:txBody>
          <a:bodyPr wrap="square" rtlCol="0">
            <a:spAutoFit/>
          </a:bodyPr>
          <a:lstStyle/>
          <a:p>
            <a:r>
              <a:rPr lang="fr-CA" sz="1400" dirty="0">
                <a:solidFill>
                  <a:srgbClr val="7385D1"/>
                </a:solidFill>
              </a:rPr>
              <a:t>Avec </a:t>
            </a:r>
            <a:r>
              <a:rPr lang="fr-CA" sz="1400" dirty="0">
                <a:solidFill>
                  <a:srgbClr val="FA4098"/>
                </a:solidFill>
              </a:rPr>
              <a:t>WHERE</a:t>
            </a:r>
            <a:r>
              <a:rPr lang="fr-CA" sz="1400" dirty="0">
                <a:solidFill>
                  <a:srgbClr val="7385D1"/>
                </a:solidFill>
              </a:rPr>
              <a:t>,  on sélectionner des rangées avant l’agrégation, mais on ne peut pas sélectionner des données obtenues grâce à une fonction d’agrégation. Avec </a:t>
            </a:r>
            <a:r>
              <a:rPr lang="fr-CA" sz="1400" dirty="0">
                <a:solidFill>
                  <a:srgbClr val="FA4098"/>
                </a:solidFill>
              </a:rPr>
              <a:t>HAVING</a:t>
            </a:r>
            <a:r>
              <a:rPr lang="fr-CA" sz="1400" dirty="0">
                <a:solidFill>
                  <a:srgbClr val="7385D1"/>
                </a:solidFill>
              </a:rPr>
              <a:t>, on peut sélectionner des rangées qui satisfont aux valeurs obtenues par les fonctions d’agrégation.</a:t>
            </a:r>
          </a:p>
        </p:txBody>
      </p:sp>
      <p:sp>
        <p:nvSpPr>
          <p:cNvPr id="10" name="Flèche : droite 9">
            <a:extLst>
              <a:ext uri="{FF2B5EF4-FFF2-40B4-BE49-F238E27FC236}">
                <a16:creationId xmlns:a16="http://schemas.microsoft.com/office/drawing/2014/main" id="{73273C80-216C-A9CA-536D-C346FF3D91CD}"/>
              </a:ext>
            </a:extLst>
          </p:cNvPr>
          <p:cNvSpPr/>
          <p:nvPr/>
        </p:nvSpPr>
        <p:spPr>
          <a:xfrm>
            <a:off x="7801762" y="4537202"/>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1" name="ZoneTexte 10">
            <a:extLst>
              <a:ext uri="{FF2B5EF4-FFF2-40B4-BE49-F238E27FC236}">
                <a16:creationId xmlns:a16="http://schemas.microsoft.com/office/drawing/2014/main" id="{94C61F3B-BD81-B863-1A96-CDAB9194BB44}"/>
              </a:ext>
            </a:extLst>
          </p:cNvPr>
          <p:cNvSpPr txBox="1"/>
          <p:nvPr/>
        </p:nvSpPr>
        <p:spPr>
          <a:xfrm>
            <a:off x="1408524" y="5571535"/>
            <a:ext cx="8378272" cy="523220"/>
          </a:xfrm>
          <a:prstGeom prst="rect">
            <a:avLst/>
          </a:prstGeom>
          <a:noFill/>
        </p:spPr>
        <p:txBody>
          <a:bodyPr wrap="square" rtlCol="0">
            <a:spAutoFit/>
          </a:bodyPr>
          <a:lstStyle/>
          <a:p>
            <a:r>
              <a:rPr lang="fr-CA" sz="1400" dirty="0">
                <a:solidFill>
                  <a:srgbClr val="7385D1"/>
                </a:solidFill>
              </a:rPr>
              <a:t>Pour chaque poids (léger, moyen et lourd), on compte le nombre de rangées, (Donc le nombre de personnage) mais on garde seulement les données où le nombre de rangées compté est inférieur à 5.</a:t>
            </a:r>
          </a:p>
        </p:txBody>
      </p:sp>
      <p:pic>
        <p:nvPicPr>
          <p:cNvPr id="8" name="Image 7">
            <a:extLst>
              <a:ext uri="{FF2B5EF4-FFF2-40B4-BE49-F238E27FC236}">
                <a16:creationId xmlns:a16="http://schemas.microsoft.com/office/drawing/2014/main" id="{06B165A0-0FAA-43C4-5DCF-9D68DF55018A}"/>
              </a:ext>
            </a:extLst>
          </p:cNvPr>
          <p:cNvPicPr>
            <a:picLocks noChangeAspect="1"/>
          </p:cNvPicPr>
          <p:nvPr/>
        </p:nvPicPr>
        <p:blipFill>
          <a:blip r:embed="rId2"/>
          <a:stretch>
            <a:fillRect/>
          </a:stretch>
        </p:blipFill>
        <p:spPr>
          <a:xfrm>
            <a:off x="8537144" y="4501467"/>
            <a:ext cx="1999488" cy="738664"/>
          </a:xfrm>
          <a:prstGeom prst="rect">
            <a:avLst/>
          </a:prstGeom>
          <a:ln w="25400">
            <a:solidFill>
              <a:srgbClr val="7385D1"/>
            </a:solidFill>
          </a:ln>
        </p:spPr>
      </p:pic>
      <p:pic>
        <p:nvPicPr>
          <p:cNvPr id="13" name="Image 12">
            <a:extLst>
              <a:ext uri="{FF2B5EF4-FFF2-40B4-BE49-F238E27FC236}">
                <a16:creationId xmlns:a16="http://schemas.microsoft.com/office/drawing/2014/main" id="{84C5163E-EC5E-BB7A-7F1D-6CCE2DBEC2A2}"/>
              </a:ext>
            </a:extLst>
          </p:cNvPr>
          <p:cNvPicPr>
            <a:picLocks noChangeAspect="1"/>
          </p:cNvPicPr>
          <p:nvPr/>
        </p:nvPicPr>
        <p:blipFill>
          <a:blip r:embed="rId3"/>
          <a:stretch>
            <a:fillRect/>
          </a:stretch>
        </p:blipFill>
        <p:spPr>
          <a:xfrm>
            <a:off x="1496726" y="4118787"/>
            <a:ext cx="6134484" cy="1213704"/>
          </a:xfrm>
          <a:prstGeom prst="rect">
            <a:avLst/>
          </a:prstGeom>
          <a:ln w="25400">
            <a:solidFill>
              <a:srgbClr val="7385D1"/>
            </a:solidFill>
          </a:ln>
        </p:spPr>
      </p:pic>
    </p:spTree>
    <p:extLst>
      <p:ext uri="{BB962C8B-B14F-4D97-AF65-F5344CB8AC3E}">
        <p14:creationId xmlns:p14="http://schemas.microsoft.com/office/powerpoint/2010/main" val="1800842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Renommage avec un ALIAS: </a:t>
            </a:r>
            <a:r>
              <a:rPr lang="fr-CA" sz="3200" b="1" dirty="0">
                <a:solidFill>
                  <a:srgbClr val="FA4098"/>
                </a:solidFill>
                <a:latin typeface="Courier New" panose="02070309020205020404" pitchFamily="49" charset="0"/>
                <a:cs typeface="Courier New" panose="02070309020205020404" pitchFamily="49" charset="0"/>
              </a:rPr>
              <a:t>AS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FD664983-C7FA-C0ED-7853-4009A72D8965}"/>
              </a:ext>
            </a:extLst>
          </p:cNvPr>
          <p:cNvSpPr txBox="1"/>
          <p:nvPr/>
        </p:nvSpPr>
        <p:spPr>
          <a:xfrm>
            <a:off x="1408524" y="1716187"/>
            <a:ext cx="9128048"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a:t>
            </a:r>
            <a:r>
              <a:rPr lang="fr-CA" sz="1600" b="1" dirty="0">
                <a:solidFill>
                  <a:srgbClr val="FA4098"/>
                </a:solidFill>
                <a:latin typeface="Courier New" panose="02070309020205020404" pitchFamily="49" charset="0"/>
                <a:cs typeface="Courier New" panose="02070309020205020404" pitchFamily="49" charset="0"/>
              </a:rPr>
              <a:t>AS</a:t>
            </a:r>
            <a:r>
              <a:rPr lang="fr-CA" sz="1600" dirty="0">
                <a:solidFill>
                  <a:schemeClr val="tx1"/>
                </a:solidFill>
                <a:latin typeface="Courier New" panose="02070309020205020404" pitchFamily="49" charset="0"/>
                <a:cs typeface="Courier New" panose="02070309020205020404" pitchFamily="49" charset="0"/>
              </a:rPr>
              <a:t> Nom1, Colonne2, Colonne3 </a:t>
            </a:r>
            <a:r>
              <a:rPr lang="fr-CA" sz="1600" b="1" dirty="0">
                <a:solidFill>
                  <a:srgbClr val="FA4098"/>
                </a:solidFill>
                <a:latin typeface="Courier New" panose="02070309020205020404" pitchFamily="49" charset="0"/>
                <a:cs typeface="Courier New" panose="02070309020205020404" pitchFamily="49" charset="0"/>
              </a:rPr>
              <a:t>AS</a:t>
            </a:r>
            <a:r>
              <a:rPr lang="fr-CA" sz="1600" dirty="0">
                <a:solidFill>
                  <a:schemeClr val="tx1"/>
                </a:solidFill>
                <a:latin typeface="Courier New" panose="02070309020205020404" pitchFamily="49" charset="0"/>
                <a:cs typeface="Courier New" panose="02070309020205020404" pitchFamily="49" charset="0"/>
              </a:rPr>
              <a:t> Nom2 FROM Table1;</a:t>
            </a:r>
          </a:p>
        </p:txBody>
      </p:sp>
      <p:sp>
        <p:nvSpPr>
          <p:cNvPr id="5" name="ZoneTexte 4">
            <a:extLst>
              <a:ext uri="{FF2B5EF4-FFF2-40B4-BE49-F238E27FC236}">
                <a16:creationId xmlns:a16="http://schemas.microsoft.com/office/drawing/2014/main" id="{98911A8B-11B4-3172-36AA-D47E27E4B2C7}"/>
              </a:ext>
            </a:extLst>
          </p:cNvPr>
          <p:cNvSpPr txBox="1"/>
          <p:nvPr/>
        </p:nvSpPr>
        <p:spPr>
          <a:xfrm>
            <a:off x="1408524" y="2054741"/>
            <a:ext cx="9128048" cy="523220"/>
          </a:xfrm>
          <a:prstGeom prst="rect">
            <a:avLst/>
          </a:prstGeom>
          <a:noFill/>
        </p:spPr>
        <p:txBody>
          <a:bodyPr wrap="square" rtlCol="0">
            <a:spAutoFit/>
          </a:bodyPr>
          <a:lstStyle/>
          <a:p>
            <a:r>
              <a:rPr lang="fr-CA" sz="1400" dirty="0">
                <a:solidFill>
                  <a:srgbClr val="7385D1"/>
                </a:solidFill>
              </a:rPr>
              <a:t>Dans le résultat de la requête, colonne1 et colonne3 auront des noms différents. Parfois nécessaire pour éviter les conflits lors d’une jointure. Si les nouveaux noms incluent des espaces, on peut les encadrer avec des </a:t>
            </a:r>
            <a:r>
              <a:rPr lang="fr-CA" sz="1400" b="1" u="sng" dirty="0">
                <a:solidFill>
                  <a:srgbClr val="7385D1"/>
                </a:solidFill>
              </a:rPr>
              <a:t>crochets </a:t>
            </a:r>
            <a:r>
              <a:rPr lang="fr-CA" sz="1400" dirty="0">
                <a:solidFill>
                  <a:srgbClr val="7385D1"/>
                </a:solidFill>
              </a:rPr>
              <a:t>ou des </a:t>
            </a:r>
            <a:r>
              <a:rPr lang="fr-CA" sz="1400" b="1" u="sng" dirty="0">
                <a:solidFill>
                  <a:srgbClr val="7385D1"/>
                </a:solidFill>
              </a:rPr>
              <a:t>apostrophes.</a:t>
            </a:r>
            <a:endParaRPr lang="fr-CA" sz="1400" dirty="0">
              <a:solidFill>
                <a:srgbClr val="7385D1"/>
              </a:solidFill>
            </a:endParaRPr>
          </a:p>
        </p:txBody>
      </p:sp>
      <p:sp>
        <p:nvSpPr>
          <p:cNvPr id="10" name="Flèche : droite 9">
            <a:extLst>
              <a:ext uri="{FF2B5EF4-FFF2-40B4-BE49-F238E27FC236}">
                <a16:creationId xmlns:a16="http://schemas.microsoft.com/office/drawing/2014/main" id="{E2B16756-5160-07F9-B8DA-6A14EA38DFFA}"/>
              </a:ext>
            </a:extLst>
          </p:cNvPr>
          <p:cNvSpPr/>
          <p:nvPr/>
        </p:nvSpPr>
        <p:spPr>
          <a:xfrm rot="5400000">
            <a:off x="5670544" y="4311807"/>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8" name="Image 7">
            <a:extLst>
              <a:ext uri="{FF2B5EF4-FFF2-40B4-BE49-F238E27FC236}">
                <a16:creationId xmlns:a16="http://schemas.microsoft.com/office/drawing/2014/main" id="{52FF1B6F-DD6B-D650-A7F1-A2AB382414FC}"/>
              </a:ext>
            </a:extLst>
          </p:cNvPr>
          <p:cNvPicPr>
            <a:picLocks noChangeAspect="1"/>
          </p:cNvPicPr>
          <p:nvPr/>
        </p:nvPicPr>
        <p:blipFill>
          <a:blip r:embed="rId2"/>
          <a:stretch>
            <a:fillRect/>
          </a:stretch>
        </p:blipFill>
        <p:spPr>
          <a:xfrm>
            <a:off x="1408524" y="3144846"/>
            <a:ext cx="8420517" cy="945782"/>
          </a:xfrm>
          <a:prstGeom prst="rect">
            <a:avLst/>
          </a:prstGeom>
          <a:ln w="25400">
            <a:solidFill>
              <a:srgbClr val="7385D1"/>
            </a:solidFill>
          </a:ln>
        </p:spPr>
      </p:pic>
      <p:pic>
        <p:nvPicPr>
          <p:cNvPr id="12" name="Image 11">
            <a:extLst>
              <a:ext uri="{FF2B5EF4-FFF2-40B4-BE49-F238E27FC236}">
                <a16:creationId xmlns:a16="http://schemas.microsoft.com/office/drawing/2014/main" id="{3CB2432E-190A-5D44-1417-2CD2433BB246}"/>
              </a:ext>
            </a:extLst>
          </p:cNvPr>
          <p:cNvPicPr>
            <a:picLocks noChangeAspect="1"/>
          </p:cNvPicPr>
          <p:nvPr/>
        </p:nvPicPr>
        <p:blipFill>
          <a:blip r:embed="rId3"/>
          <a:stretch>
            <a:fillRect/>
          </a:stretch>
        </p:blipFill>
        <p:spPr>
          <a:xfrm>
            <a:off x="4438159" y="5031113"/>
            <a:ext cx="2938082" cy="1145852"/>
          </a:xfrm>
          <a:prstGeom prst="rect">
            <a:avLst/>
          </a:prstGeom>
          <a:ln w="25400">
            <a:solidFill>
              <a:srgbClr val="7385D1"/>
            </a:solidFill>
          </a:ln>
        </p:spPr>
      </p:pic>
    </p:spTree>
    <p:extLst>
      <p:ext uri="{BB962C8B-B14F-4D97-AF65-F5344CB8AC3E}">
        <p14:creationId xmlns:p14="http://schemas.microsoft.com/office/powerpoint/2010/main" val="266270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Jointures</a:t>
            </a:r>
          </a:p>
          <a:p>
            <a:pPr lvl="1"/>
            <a:r>
              <a:rPr lang="fr-CA" dirty="0"/>
              <a:t>  Les jointures permettent de faire des requêtes sur plusieurs tables. Les exemples des prochaines diapositives utiliseront les tables de ce schéma :</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10" name="ZoneTexte 9">
            <a:extLst>
              <a:ext uri="{FF2B5EF4-FFF2-40B4-BE49-F238E27FC236}">
                <a16:creationId xmlns:a16="http://schemas.microsoft.com/office/drawing/2014/main" id="{FCFC29DA-4CB2-4E5C-549C-018797E6F982}"/>
              </a:ext>
            </a:extLst>
          </p:cNvPr>
          <p:cNvSpPr txBox="1"/>
          <p:nvPr/>
        </p:nvSpPr>
        <p:spPr>
          <a:xfrm>
            <a:off x="478185" y="3003259"/>
            <a:ext cx="3942814" cy="1384995"/>
          </a:xfrm>
          <a:prstGeom prst="rect">
            <a:avLst/>
          </a:prstGeom>
          <a:noFill/>
        </p:spPr>
        <p:txBody>
          <a:bodyPr wrap="square" rtlCol="0">
            <a:spAutoFit/>
          </a:bodyPr>
          <a:lstStyle/>
          <a:p>
            <a:r>
              <a:rPr lang="fr-CA" sz="1400" dirty="0">
                <a:solidFill>
                  <a:srgbClr val="7385D1"/>
                </a:solidFill>
              </a:rPr>
              <a:t>À chaque fois qu’un </a:t>
            </a:r>
            <a:r>
              <a:rPr lang="fr-CA" sz="1400" dirty="0">
                <a:solidFill>
                  <a:srgbClr val="FA4098"/>
                </a:solidFill>
              </a:rPr>
              <a:t>joueur</a:t>
            </a:r>
            <a:r>
              <a:rPr lang="fr-CA" sz="1400" dirty="0">
                <a:solidFill>
                  <a:srgbClr val="7385D1"/>
                </a:solidFill>
              </a:rPr>
              <a:t> </a:t>
            </a:r>
            <a:r>
              <a:rPr lang="fr-CA" sz="1400" dirty="0">
                <a:solidFill>
                  <a:srgbClr val="FA4098"/>
                </a:solidFill>
              </a:rPr>
              <a:t>participe</a:t>
            </a:r>
            <a:r>
              <a:rPr lang="fr-CA" sz="1400" dirty="0">
                <a:solidFill>
                  <a:srgbClr val="7385D1"/>
                </a:solidFill>
              </a:rPr>
              <a:t> à une </a:t>
            </a:r>
            <a:r>
              <a:rPr lang="fr-CA" sz="1400" dirty="0">
                <a:solidFill>
                  <a:srgbClr val="FA4098"/>
                </a:solidFill>
              </a:rPr>
              <a:t>course</a:t>
            </a:r>
            <a:r>
              <a:rPr lang="fr-CA" sz="1400" dirty="0">
                <a:solidFill>
                  <a:srgbClr val="7385D1"/>
                </a:solidFill>
              </a:rPr>
              <a:t> dans un jeu multijoueur de Karting, il choisit un </a:t>
            </a:r>
            <a:r>
              <a:rPr lang="fr-CA" sz="1400" dirty="0">
                <a:solidFill>
                  <a:srgbClr val="FA4098"/>
                </a:solidFill>
              </a:rPr>
              <a:t>personnage</a:t>
            </a:r>
            <a:r>
              <a:rPr lang="fr-CA" sz="1400" dirty="0">
                <a:solidFill>
                  <a:srgbClr val="7385D1"/>
                </a:solidFill>
              </a:rPr>
              <a:t> et un </a:t>
            </a:r>
            <a:r>
              <a:rPr lang="fr-CA" sz="1400" dirty="0">
                <a:solidFill>
                  <a:srgbClr val="FA4098"/>
                </a:solidFill>
              </a:rPr>
              <a:t>kart</a:t>
            </a:r>
            <a:r>
              <a:rPr lang="fr-CA" sz="1400" dirty="0">
                <a:solidFill>
                  <a:srgbClr val="7385D1"/>
                </a:solidFill>
              </a:rPr>
              <a:t>. Il obtient alors une position (1</a:t>
            </a:r>
            <a:r>
              <a:rPr lang="fr-CA" sz="1400" baseline="30000" dirty="0">
                <a:solidFill>
                  <a:srgbClr val="7385D1"/>
                </a:solidFill>
              </a:rPr>
              <a:t>er</a:t>
            </a:r>
            <a:r>
              <a:rPr lang="fr-CA" sz="1400" dirty="0">
                <a:solidFill>
                  <a:srgbClr val="7385D1"/>
                </a:solidFill>
              </a:rPr>
              <a:t>, 2</a:t>
            </a:r>
            <a:r>
              <a:rPr lang="fr-CA" sz="1400" baseline="30000" dirty="0">
                <a:solidFill>
                  <a:srgbClr val="7385D1"/>
                </a:solidFill>
              </a:rPr>
              <a:t>e</a:t>
            </a:r>
            <a:r>
              <a:rPr lang="fr-CA" sz="1400" dirty="0">
                <a:solidFill>
                  <a:srgbClr val="7385D1"/>
                </a:solidFill>
              </a:rPr>
              <a:t>, 3</a:t>
            </a:r>
            <a:r>
              <a:rPr lang="fr-CA" sz="1400" baseline="30000" dirty="0">
                <a:solidFill>
                  <a:srgbClr val="7385D1"/>
                </a:solidFill>
              </a:rPr>
              <a:t>e</a:t>
            </a:r>
            <a:r>
              <a:rPr lang="fr-CA" sz="1400" dirty="0">
                <a:solidFill>
                  <a:srgbClr val="7385D1"/>
                </a:solidFill>
              </a:rPr>
              <a:t>, etc.) et un chrono (8571 ticks*, 7491 ticks*, etc.) qui lui sont associés dans la table </a:t>
            </a:r>
            <a:r>
              <a:rPr lang="fr-CA" sz="1400" b="1" dirty="0">
                <a:solidFill>
                  <a:srgbClr val="7385D1"/>
                </a:solidFill>
              </a:rPr>
              <a:t>Participation</a:t>
            </a:r>
            <a:r>
              <a:rPr lang="fr-CA" sz="1400" dirty="0">
                <a:solidFill>
                  <a:srgbClr val="7385D1"/>
                </a:solidFill>
              </a:rPr>
              <a:t>.</a:t>
            </a:r>
          </a:p>
        </p:txBody>
      </p:sp>
      <p:sp>
        <p:nvSpPr>
          <p:cNvPr id="11" name="ZoneTexte 10">
            <a:extLst>
              <a:ext uri="{FF2B5EF4-FFF2-40B4-BE49-F238E27FC236}">
                <a16:creationId xmlns:a16="http://schemas.microsoft.com/office/drawing/2014/main" id="{B7B710AE-4313-C5BA-F00E-D33819E14085}"/>
              </a:ext>
            </a:extLst>
          </p:cNvPr>
          <p:cNvSpPr txBox="1"/>
          <p:nvPr/>
        </p:nvSpPr>
        <p:spPr>
          <a:xfrm>
            <a:off x="-1800" y="6333483"/>
            <a:ext cx="12192000" cy="523220"/>
          </a:xfrm>
          <a:prstGeom prst="rect">
            <a:avLst/>
          </a:prstGeom>
          <a:noFill/>
        </p:spPr>
        <p:txBody>
          <a:bodyPr wrap="square" rtlCol="0">
            <a:spAutoFit/>
          </a:bodyPr>
          <a:lstStyle/>
          <a:p>
            <a:r>
              <a:rPr lang="fr-CA" sz="1400" dirty="0">
                <a:solidFill>
                  <a:srgbClr val="7385D1"/>
                </a:solidFill>
              </a:rPr>
              <a:t>*Dans un jeu vidéo, un tick correspond à la mesure de temps entre chaque mise à jour du jeu. Ex : si le tick d’un jeu est de  0.01 secondes, ça signifie que 100 fois par seconde, les positions des objets en déplacement sont calculées et leur affichage est mis à jour.</a:t>
            </a:r>
          </a:p>
        </p:txBody>
      </p:sp>
      <p:pic>
        <p:nvPicPr>
          <p:cNvPr id="7" name="Image 6">
            <a:extLst>
              <a:ext uri="{FF2B5EF4-FFF2-40B4-BE49-F238E27FC236}">
                <a16:creationId xmlns:a16="http://schemas.microsoft.com/office/drawing/2014/main" id="{B5A86E61-D408-D4B0-2BFE-CBA928F2A33E}"/>
              </a:ext>
            </a:extLst>
          </p:cNvPr>
          <p:cNvPicPr>
            <a:picLocks noChangeAspect="1"/>
          </p:cNvPicPr>
          <p:nvPr/>
        </p:nvPicPr>
        <p:blipFill>
          <a:blip r:embed="rId2"/>
          <a:stretch>
            <a:fillRect/>
          </a:stretch>
        </p:blipFill>
        <p:spPr>
          <a:xfrm>
            <a:off x="5155455" y="2462195"/>
            <a:ext cx="5586973" cy="3871288"/>
          </a:xfrm>
          <a:prstGeom prst="rect">
            <a:avLst/>
          </a:prstGeom>
        </p:spPr>
      </p:pic>
    </p:spTree>
    <p:extLst>
      <p:ext uri="{BB962C8B-B14F-4D97-AF65-F5344CB8AC3E}">
        <p14:creationId xmlns:p14="http://schemas.microsoft.com/office/powerpoint/2010/main" val="313164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Jointures , AVEC ALIAS de TABLES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6" name="ZoneTexte 5">
            <a:extLst>
              <a:ext uri="{FF2B5EF4-FFF2-40B4-BE49-F238E27FC236}">
                <a16:creationId xmlns:a16="http://schemas.microsoft.com/office/drawing/2014/main" id="{194758E3-0797-173B-EC59-DE783FB43EB9}"/>
              </a:ext>
            </a:extLst>
          </p:cNvPr>
          <p:cNvSpPr txBox="1"/>
          <p:nvPr/>
        </p:nvSpPr>
        <p:spPr>
          <a:xfrm>
            <a:off x="1410324" y="1705369"/>
            <a:ext cx="9371352" cy="1077218"/>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a:t>
            </a:r>
          </a:p>
          <a:p>
            <a:r>
              <a:rPr lang="fr-CA" sz="1600" dirty="0">
                <a:latin typeface="Courier New" panose="02070309020205020404" pitchFamily="49" charset="0"/>
                <a:cs typeface="Courier New" panose="02070309020205020404" pitchFamily="49" charset="0"/>
              </a:rPr>
              <a:t>FROM Table1 </a:t>
            </a:r>
            <a:r>
              <a:rPr lang="fr-CA" sz="1600" b="1" dirty="0">
                <a:solidFill>
                  <a:srgbClr val="FA4098"/>
                </a:solidFill>
                <a:latin typeface="Courier New" panose="02070309020205020404" pitchFamily="49" charset="0"/>
                <a:cs typeface="Courier New" panose="02070309020205020404" pitchFamily="49" charset="0"/>
              </a:rPr>
              <a:t>T1</a:t>
            </a:r>
          </a:p>
          <a:p>
            <a:r>
              <a:rPr lang="fr-CA" sz="1600" b="1" dirty="0">
                <a:solidFill>
                  <a:srgbClr val="FA4098"/>
                </a:solidFill>
                <a:latin typeface="Courier New" panose="02070309020205020404" pitchFamily="49" charset="0"/>
                <a:cs typeface="Courier New" panose="02070309020205020404" pitchFamily="49" charset="0"/>
              </a:rPr>
              <a:t>INNER JOIN</a:t>
            </a:r>
            <a:r>
              <a:rPr lang="fr-CA" sz="1600" dirty="0">
                <a:latin typeface="Courier New" panose="02070309020205020404" pitchFamily="49" charset="0"/>
                <a:cs typeface="Courier New" panose="02070309020205020404" pitchFamily="49" charset="0"/>
              </a:rPr>
              <a:t> Table2 </a:t>
            </a:r>
            <a:r>
              <a:rPr lang="fr-CA" sz="1600" b="1" dirty="0">
                <a:solidFill>
                  <a:srgbClr val="FA4098"/>
                </a:solidFill>
                <a:latin typeface="Courier New" panose="02070309020205020404" pitchFamily="49" charset="0"/>
                <a:cs typeface="Courier New" panose="02070309020205020404" pitchFamily="49" charset="0"/>
              </a:rPr>
              <a:t>T2</a:t>
            </a:r>
          </a:p>
          <a:p>
            <a:r>
              <a:rPr lang="fr-CA" sz="1600" b="1" dirty="0">
                <a:solidFill>
                  <a:srgbClr val="FA4098"/>
                </a:solidFill>
                <a:latin typeface="Courier New" panose="02070309020205020404" pitchFamily="49" charset="0"/>
                <a:cs typeface="Courier New" panose="02070309020205020404" pitchFamily="49" charset="0"/>
              </a:rPr>
              <a:t>ON</a:t>
            </a:r>
            <a:r>
              <a:rPr lang="fr-CA" sz="1600" dirty="0">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T1.</a:t>
            </a:r>
            <a:r>
              <a:rPr lang="fr-CA" sz="1600" dirty="0">
                <a:latin typeface="Courier New" panose="02070309020205020404" pitchFamily="49" charset="0"/>
                <a:cs typeface="Courier New" panose="02070309020205020404" pitchFamily="49" charset="0"/>
              </a:rPr>
              <a:t>Colonne3 = </a:t>
            </a:r>
            <a:r>
              <a:rPr lang="fr-CA" sz="1600" b="1" dirty="0">
                <a:solidFill>
                  <a:srgbClr val="FA4098"/>
                </a:solidFill>
                <a:latin typeface="Courier New" panose="02070309020205020404" pitchFamily="49" charset="0"/>
                <a:cs typeface="Courier New" panose="02070309020205020404" pitchFamily="49" charset="0"/>
              </a:rPr>
              <a:t>T2.</a:t>
            </a:r>
            <a:r>
              <a:rPr lang="fr-CA" sz="1600" dirty="0">
                <a:latin typeface="Courier New" panose="02070309020205020404" pitchFamily="49" charset="0"/>
                <a:cs typeface="Courier New" panose="02070309020205020404" pitchFamily="49" charset="0"/>
              </a:rPr>
              <a:t>Colonne4</a:t>
            </a:r>
            <a:endParaRPr lang="fr-CA" sz="1600" dirty="0"/>
          </a:p>
        </p:txBody>
      </p:sp>
      <p:sp>
        <p:nvSpPr>
          <p:cNvPr id="7" name="ZoneTexte 6">
            <a:extLst>
              <a:ext uri="{FF2B5EF4-FFF2-40B4-BE49-F238E27FC236}">
                <a16:creationId xmlns:a16="http://schemas.microsoft.com/office/drawing/2014/main" id="{18538CD7-E7C3-4CF1-91C3-5CDD9F950698}"/>
              </a:ext>
            </a:extLst>
          </p:cNvPr>
          <p:cNvSpPr txBox="1"/>
          <p:nvPr/>
        </p:nvSpPr>
        <p:spPr>
          <a:xfrm>
            <a:off x="1408524" y="3029607"/>
            <a:ext cx="9371352" cy="307777"/>
          </a:xfrm>
          <a:prstGeom prst="rect">
            <a:avLst/>
          </a:prstGeom>
          <a:noFill/>
        </p:spPr>
        <p:txBody>
          <a:bodyPr wrap="square" rtlCol="0">
            <a:spAutoFit/>
          </a:bodyPr>
          <a:lstStyle/>
          <a:p>
            <a:r>
              <a:rPr lang="fr-CA" sz="1400" dirty="0">
                <a:solidFill>
                  <a:srgbClr val="7385D1"/>
                </a:solidFill>
              </a:rPr>
              <a:t>Jointure des deux tables basées sur une paire de colonnes.</a:t>
            </a:r>
          </a:p>
        </p:txBody>
      </p:sp>
      <p:sp>
        <p:nvSpPr>
          <p:cNvPr id="5" name="ZoneTexte 4">
            <a:extLst>
              <a:ext uri="{FF2B5EF4-FFF2-40B4-BE49-F238E27FC236}">
                <a16:creationId xmlns:a16="http://schemas.microsoft.com/office/drawing/2014/main" id="{3F1274AA-6FE1-58B3-BF93-5C7D845EB569}"/>
              </a:ext>
            </a:extLst>
          </p:cNvPr>
          <p:cNvSpPr txBox="1"/>
          <p:nvPr/>
        </p:nvSpPr>
        <p:spPr>
          <a:xfrm>
            <a:off x="1408523" y="3461293"/>
            <a:ext cx="9371352" cy="1292662"/>
          </a:xfrm>
          <a:prstGeom prst="rect">
            <a:avLst/>
          </a:prstGeom>
          <a:noFill/>
        </p:spPr>
        <p:txBody>
          <a:bodyPr wrap="square">
            <a:spAutoFit/>
          </a:bodyPr>
          <a:lstStyle/>
          <a:p>
            <a:r>
              <a:rPr lang="fr-CA" sz="1800" dirty="0">
                <a:solidFill>
                  <a:srgbClr val="7385D1"/>
                </a:solidFill>
              </a:rPr>
              <a:t>On renomme </a:t>
            </a:r>
            <a:r>
              <a:rPr lang="fr-CA" sz="2400" b="1" dirty="0">
                <a:solidFill>
                  <a:srgbClr val="FA4098"/>
                </a:solidFill>
                <a:latin typeface="Courier New" panose="02070309020205020404" pitchFamily="49" charset="0"/>
                <a:cs typeface="Courier New" panose="02070309020205020404" pitchFamily="49" charset="0"/>
              </a:rPr>
              <a:t>TOUJOURS</a:t>
            </a:r>
            <a:r>
              <a:rPr lang="fr-CA" sz="1800" dirty="0">
                <a:solidFill>
                  <a:srgbClr val="7385D1"/>
                </a:solidFill>
              </a:rPr>
              <a:t> les tables lors des jointures pour simplifier certaines parties de la requête ou préciser de quelle table est tirée chaque colonne sélectionnée.</a:t>
            </a:r>
          </a:p>
          <a:p>
            <a:br>
              <a:rPr lang="fr-CA" sz="1800" dirty="0">
                <a:solidFill>
                  <a:srgbClr val="7385D1"/>
                </a:solidFill>
              </a:rPr>
            </a:br>
            <a:r>
              <a:rPr lang="fr-CA" sz="1800" dirty="0">
                <a:solidFill>
                  <a:srgbClr val="7385D1"/>
                </a:solidFill>
              </a:rPr>
              <a:t>On omet habituellement le ‘as’ entre la table et son alias.</a:t>
            </a:r>
          </a:p>
        </p:txBody>
      </p:sp>
    </p:spTree>
    <p:extLst>
      <p:ext uri="{BB962C8B-B14F-4D97-AF65-F5344CB8AC3E}">
        <p14:creationId xmlns:p14="http://schemas.microsoft.com/office/powerpoint/2010/main" val="3376623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Jointures , AVEC ALIAS de TABLES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pic>
        <p:nvPicPr>
          <p:cNvPr id="15" name="Image 14">
            <a:extLst>
              <a:ext uri="{FF2B5EF4-FFF2-40B4-BE49-F238E27FC236}">
                <a16:creationId xmlns:a16="http://schemas.microsoft.com/office/drawing/2014/main" id="{F80E074A-0CB6-2595-64D0-6109DD407868}"/>
              </a:ext>
            </a:extLst>
          </p:cNvPr>
          <p:cNvPicPr>
            <a:picLocks noChangeAspect="1"/>
          </p:cNvPicPr>
          <p:nvPr/>
        </p:nvPicPr>
        <p:blipFill>
          <a:blip r:embed="rId2"/>
          <a:stretch>
            <a:fillRect/>
          </a:stretch>
        </p:blipFill>
        <p:spPr>
          <a:xfrm>
            <a:off x="9813264" y="5044799"/>
            <a:ext cx="2162477" cy="857370"/>
          </a:xfrm>
          <a:prstGeom prst="rect">
            <a:avLst/>
          </a:prstGeom>
          <a:ln w="28575">
            <a:solidFill>
              <a:srgbClr val="7385D1"/>
            </a:solidFill>
          </a:ln>
        </p:spPr>
      </p:pic>
      <p:pic>
        <p:nvPicPr>
          <p:cNvPr id="17" name="Image 16">
            <a:extLst>
              <a:ext uri="{FF2B5EF4-FFF2-40B4-BE49-F238E27FC236}">
                <a16:creationId xmlns:a16="http://schemas.microsoft.com/office/drawing/2014/main" id="{D98CC8CE-AF83-1F31-3708-D2ED25E6E8C8}"/>
              </a:ext>
            </a:extLst>
          </p:cNvPr>
          <p:cNvPicPr>
            <a:picLocks noChangeAspect="1"/>
          </p:cNvPicPr>
          <p:nvPr/>
        </p:nvPicPr>
        <p:blipFill>
          <a:blip r:embed="rId3"/>
          <a:stretch>
            <a:fillRect/>
          </a:stretch>
        </p:blipFill>
        <p:spPr>
          <a:xfrm>
            <a:off x="78261" y="4547936"/>
            <a:ext cx="2463908" cy="2040556"/>
          </a:xfrm>
          <a:prstGeom prst="rect">
            <a:avLst/>
          </a:prstGeom>
          <a:ln w="28575">
            <a:solidFill>
              <a:srgbClr val="7385D1"/>
            </a:solidFill>
          </a:ln>
        </p:spPr>
      </p:pic>
      <p:pic>
        <p:nvPicPr>
          <p:cNvPr id="19" name="Image 18">
            <a:extLst>
              <a:ext uri="{FF2B5EF4-FFF2-40B4-BE49-F238E27FC236}">
                <a16:creationId xmlns:a16="http://schemas.microsoft.com/office/drawing/2014/main" id="{1E414CBF-42AA-F79B-FB79-D2D9EFF323C7}"/>
              </a:ext>
            </a:extLst>
          </p:cNvPr>
          <p:cNvPicPr>
            <a:picLocks noChangeAspect="1"/>
          </p:cNvPicPr>
          <p:nvPr/>
        </p:nvPicPr>
        <p:blipFill>
          <a:blip r:embed="rId4"/>
          <a:stretch>
            <a:fillRect/>
          </a:stretch>
        </p:blipFill>
        <p:spPr>
          <a:xfrm>
            <a:off x="2720534" y="4357625"/>
            <a:ext cx="5924725" cy="2369890"/>
          </a:xfrm>
          <a:prstGeom prst="rect">
            <a:avLst/>
          </a:prstGeom>
          <a:ln w="28575">
            <a:solidFill>
              <a:srgbClr val="7385D1"/>
            </a:solidFill>
          </a:ln>
        </p:spPr>
      </p:pic>
      <p:sp>
        <p:nvSpPr>
          <p:cNvPr id="20" name="Flèche : droite 19">
            <a:extLst>
              <a:ext uri="{FF2B5EF4-FFF2-40B4-BE49-F238E27FC236}">
                <a16:creationId xmlns:a16="http://schemas.microsoft.com/office/drawing/2014/main" id="{DCC98F79-6B5D-4485-156F-A7CB20472A42}"/>
              </a:ext>
            </a:extLst>
          </p:cNvPr>
          <p:cNvSpPr/>
          <p:nvPr/>
        </p:nvSpPr>
        <p:spPr>
          <a:xfrm>
            <a:off x="8927258" y="5182606"/>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1" name="Rectangle 20">
            <a:extLst>
              <a:ext uri="{FF2B5EF4-FFF2-40B4-BE49-F238E27FC236}">
                <a16:creationId xmlns:a16="http://schemas.microsoft.com/office/drawing/2014/main" id="{5C691374-47B2-1D1A-C5DC-556446811F82}"/>
              </a:ext>
            </a:extLst>
          </p:cNvPr>
          <p:cNvSpPr/>
          <p:nvPr/>
        </p:nvSpPr>
        <p:spPr>
          <a:xfrm>
            <a:off x="914400" y="5448316"/>
            <a:ext cx="998290" cy="23394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2" name="Rectangle 21">
            <a:extLst>
              <a:ext uri="{FF2B5EF4-FFF2-40B4-BE49-F238E27FC236}">
                <a16:creationId xmlns:a16="http://schemas.microsoft.com/office/drawing/2014/main" id="{7D3E7E85-5FC6-EA44-07D5-93EC7BBA1356}"/>
              </a:ext>
            </a:extLst>
          </p:cNvPr>
          <p:cNvSpPr/>
          <p:nvPr/>
        </p:nvSpPr>
        <p:spPr>
          <a:xfrm>
            <a:off x="3632433" y="5065634"/>
            <a:ext cx="604007" cy="211042"/>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5" name="Rectangle 24">
            <a:extLst>
              <a:ext uri="{FF2B5EF4-FFF2-40B4-BE49-F238E27FC236}">
                <a16:creationId xmlns:a16="http://schemas.microsoft.com/office/drawing/2014/main" id="{FD85D2A1-37B7-93C4-BB7F-4F02056975E3}"/>
              </a:ext>
            </a:extLst>
          </p:cNvPr>
          <p:cNvSpPr/>
          <p:nvPr/>
        </p:nvSpPr>
        <p:spPr>
          <a:xfrm>
            <a:off x="3632433" y="5952503"/>
            <a:ext cx="604007" cy="211042"/>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7" name="Étoile : 5 branches 26">
            <a:extLst>
              <a:ext uri="{FF2B5EF4-FFF2-40B4-BE49-F238E27FC236}">
                <a16:creationId xmlns:a16="http://schemas.microsoft.com/office/drawing/2014/main" id="{E8212C5C-766E-7F0D-9934-D0B46D1CF1F0}"/>
              </a:ext>
            </a:extLst>
          </p:cNvPr>
          <p:cNvSpPr/>
          <p:nvPr/>
        </p:nvSpPr>
        <p:spPr>
          <a:xfrm>
            <a:off x="365952" y="5473483"/>
            <a:ext cx="184558" cy="184558"/>
          </a:xfrm>
          <a:prstGeom prst="star5">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8" name="Étoile : 5 branches 27">
            <a:extLst>
              <a:ext uri="{FF2B5EF4-FFF2-40B4-BE49-F238E27FC236}">
                <a16:creationId xmlns:a16="http://schemas.microsoft.com/office/drawing/2014/main" id="{1B873AFA-FA37-B02C-98E5-6983E315AD15}"/>
              </a:ext>
            </a:extLst>
          </p:cNvPr>
          <p:cNvSpPr/>
          <p:nvPr/>
        </p:nvSpPr>
        <p:spPr>
          <a:xfrm>
            <a:off x="4904100" y="5078630"/>
            <a:ext cx="184558" cy="184558"/>
          </a:xfrm>
          <a:prstGeom prst="star5">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9" name="Étoile : 5 branches 28">
            <a:extLst>
              <a:ext uri="{FF2B5EF4-FFF2-40B4-BE49-F238E27FC236}">
                <a16:creationId xmlns:a16="http://schemas.microsoft.com/office/drawing/2014/main" id="{7C694DCB-382E-B782-331D-E753EEF5D8D1}"/>
              </a:ext>
            </a:extLst>
          </p:cNvPr>
          <p:cNvSpPr/>
          <p:nvPr/>
        </p:nvSpPr>
        <p:spPr>
          <a:xfrm>
            <a:off x="4904100" y="5965745"/>
            <a:ext cx="184558" cy="184558"/>
          </a:xfrm>
          <a:prstGeom prst="star5">
            <a:avLst/>
          </a:prstGeom>
          <a:solidFill>
            <a:srgbClr val="FA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30" name="ZoneTexte 29">
            <a:extLst>
              <a:ext uri="{FF2B5EF4-FFF2-40B4-BE49-F238E27FC236}">
                <a16:creationId xmlns:a16="http://schemas.microsoft.com/office/drawing/2014/main" id="{F2928735-C07B-7E0D-2B9E-25363FD8E5DE}"/>
              </a:ext>
            </a:extLst>
          </p:cNvPr>
          <p:cNvSpPr txBox="1"/>
          <p:nvPr/>
        </p:nvSpPr>
        <p:spPr>
          <a:xfrm>
            <a:off x="1122727" y="3510785"/>
            <a:ext cx="9421425" cy="523220"/>
          </a:xfrm>
          <a:prstGeom prst="rect">
            <a:avLst/>
          </a:prstGeom>
          <a:noFill/>
        </p:spPr>
        <p:txBody>
          <a:bodyPr wrap="none" rtlCol="0">
            <a:spAutoFit/>
          </a:bodyPr>
          <a:lstStyle/>
          <a:p>
            <a:r>
              <a:rPr lang="fr-CA" sz="1400" dirty="0">
                <a:solidFill>
                  <a:srgbClr val="7385D1"/>
                </a:solidFill>
              </a:rPr>
              <a:t>Ici, on a sélectionné toutes les participations de MonkeyDriver pour afficher son pseudo et la position qu’il a obtenue à chaque</a:t>
            </a:r>
          </a:p>
          <a:p>
            <a:r>
              <a:rPr lang="fr-CA" sz="1400" dirty="0">
                <a:solidFill>
                  <a:srgbClr val="7385D1"/>
                </a:solidFill>
              </a:rPr>
              <a:t>participation. Nous avons utilisé </a:t>
            </a:r>
            <a:r>
              <a:rPr lang="fr-CA" sz="1400" dirty="0">
                <a:solidFill>
                  <a:srgbClr val="FA4098"/>
                </a:solidFill>
              </a:rPr>
              <a:t>JoueurID </a:t>
            </a:r>
            <a:r>
              <a:rPr lang="fr-CA" sz="1400" dirty="0">
                <a:solidFill>
                  <a:srgbClr val="7385D1"/>
                </a:solidFill>
              </a:rPr>
              <a:t>pour établir la correspondance entre le </a:t>
            </a:r>
            <a:r>
              <a:rPr lang="fr-CA" sz="1400" dirty="0">
                <a:solidFill>
                  <a:srgbClr val="FA4098"/>
                </a:solidFill>
              </a:rPr>
              <a:t>Joueur</a:t>
            </a:r>
            <a:r>
              <a:rPr lang="fr-CA" sz="1400" dirty="0">
                <a:solidFill>
                  <a:srgbClr val="7385D1"/>
                </a:solidFill>
              </a:rPr>
              <a:t> et ses </a:t>
            </a:r>
            <a:r>
              <a:rPr lang="fr-CA" sz="1400" dirty="0">
                <a:solidFill>
                  <a:srgbClr val="FA4098"/>
                </a:solidFill>
              </a:rPr>
              <a:t>Participations</a:t>
            </a:r>
            <a:r>
              <a:rPr lang="fr-CA" sz="1400" dirty="0">
                <a:solidFill>
                  <a:srgbClr val="7385D1"/>
                </a:solidFill>
              </a:rPr>
              <a:t>.</a:t>
            </a:r>
          </a:p>
        </p:txBody>
      </p:sp>
      <p:pic>
        <p:nvPicPr>
          <p:cNvPr id="5" name="Image 4">
            <a:extLst>
              <a:ext uri="{FF2B5EF4-FFF2-40B4-BE49-F238E27FC236}">
                <a16:creationId xmlns:a16="http://schemas.microsoft.com/office/drawing/2014/main" id="{A2781810-65CC-3CD6-24D0-FEF8AAD09FB9}"/>
              </a:ext>
            </a:extLst>
          </p:cNvPr>
          <p:cNvPicPr>
            <a:picLocks noChangeAspect="1"/>
          </p:cNvPicPr>
          <p:nvPr/>
        </p:nvPicPr>
        <p:blipFill>
          <a:blip r:embed="rId5"/>
          <a:stretch>
            <a:fillRect/>
          </a:stretch>
        </p:blipFill>
        <p:spPr>
          <a:xfrm>
            <a:off x="2963890" y="1878914"/>
            <a:ext cx="4360363" cy="1393253"/>
          </a:xfrm>
          <a:prstGeom prst="rect">
            <a:avLst/>
          </a:prstGeom>
          <a:ln w="25400">
            <a:solidFill>
              <a:srgbClr val="7385D1"/>
            </a:solidFill>
          </a:ln>
        </p:spPr>
      </p:pic>
    </p:spTree>
    <p:extLst>
      <p:ext uri="{BB962C8B-B14F-4D97-AF65-F5344CB8AC3E}">
        <p14:creationId xmlns:p14="http://schemas.microsoft.com/office/powerpoint/2010/main" val="1281176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Jointures, AVEC 3 tables</a:t>
            </a:r>
          </a:p>
          <a:p>
            <a:pPr marL="0" indent="0">
              <a:buNone/>
            </a:pPr>
            <a:endParaRPr lang="fr-CA" dirty="0"/>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DAE3188E-F5B8-0037-3EF9-E4DFD8529AA5}"/>
              </a:ext>
            </a:extLst>
          </p:cNvPr>
          <p:cNvSpPr txBox="1"/>
          <p:nvPr/>
        </p:nvSpPr>
        <p:spPr>
          <a:xfrm>
            <a:off x="1408524" y="1693446"/>
            <a:ext cx="9371352" cy="1569660"/>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T1</a:t>
            </a:r>
            <a:r>
              <a:rPr lang="fr-CA" sz="1600" dirty="0">
                <a:solidFill>
                  <a:schemeClr val="tx1"/>
                </a:solidFill>
                <a:latin typeface="Courier New" panose="02070309020205020404" pitchFamily="49" charset="0"/>
                <a:cs typeface="Courier New" panose="02070309020205020404" pitchFamily="49" charset="0"/>
              </a:rPr>
              <a:t>.Colonne1 AS Nom1, </a:t>
            </a:r>
            <a:r>
              <a:rPr lang="fr-CA" sz="1600" b="1" dirty="0">
                <a:solidFill>
                  <a:srgbClr val="FA4098"/>
                </a:solidFill>
                <a:latin typeface="Courier New" panose="02070309020205020404" pitchFamily="49" charset="0"/>
                <a:cs typeface="Courier New" panose="02070309020205020404" pitchFamily="49" charset="0"/>
              </a:rPr>
              <a:t>T2</a:t>
            </a:r>
            <a:r>
              <a:rPr lang="fr-CA" sz="1600" dirty="0">
                <a:solidFill>
                  <a:schemeClr val="tx1"/>
                </a:solidFill>
                <a:latin typeface="Courier New" panose="02070309020205020404" pitchFamily="49" charset="0"/>
                <a:cs typeface="Courier New" panose="02070309020205020404" pitchFamily="49" charset="0"/>
              </a:rPr>
              <a:t>.Colonne1 AS Nom2, ... </a:t>
            </a:r>
          </a:p>
          <a:p>
            <a:r>
              <a:rPr lang="fr-CA" sz="1600" b="1" dirty="0">
                <a:solidFill>
                  <a:srgbClr val="797CDE"/>
                </a:solidFill>
                <a:latin typeface="Courier New" panose="02070309020205020404" pitchFamily="49" charset="0"/>
                <a:cs typeface="Courier New" panose="02070309020205020404" pitchFamily="49" charset="0"/>
              </a:rPr>
              <a:t>FROM</a:t>
            </a:r>
            <a:r>
              <a:rPr lang="fr-CA" sz="1600" dirty="0">
                <a:latin typeface="Courier New" panose="02070309020205020404" pitchFamily="49" charset="0"/>
                <a:cs typeface="Courier New" panose="02070309020205020404" pitchFamily="49" charset="0"/>
              </a:rPr>
              <a:t> Table1 </a:t>
            </a:r>
            <a:r>
              <a:rPr lang="fr-CA" sz="1600" b="1" dirty="0">
                <a:solidFill>
                  <a:srgbClr val="FA4098"/>
                </a:solidFill>
                <a:latin typeface="Courier New" panose="02070309020205020404" pitchFamily="49" charset="0"/>
                <a:cs typeface="Courier New" panose="02070309020205020404" pitchFamily="49" charset="0"/>
              </a:rPr>
              <a:t>T1</a:t>
            </a:r>
          </a:p>
          <a:p>
            <a:r>
              <a:rPr lang="fr-CA" sz="1600" b="1" dirty="0">
                <a:solidFill>
                  <a:srgbClr val="797CDE"/>
                </a:solidFill>
                <a:latin typeface="Courier New" panose="02070309020205020404" pitchFamily="49" charset="0"/>
                <a:cs typeface="Courier New" panose="02070309020205020404" pitchFamily="49" charset="0"/>
              </a:rPr>
              <a:t>INNER JOIN </a:t>
            </a:r>
            <a:r>
              <a:rPr lang="fr-CA" sz="1600" dirty="0">
                <a:latin typeface="Courier New" panose="02070309020205020404" pitchFamily="49" charset="0"/>
                <a:cs typeface="Courier New" panose="02070309020205020404" pitchFamily="49" charset="0"/>
              </a:rPr>
              <a:t>Table2 </a:t>
            </a:r>
            <a:r>
              <a:rPr lang="fr-CA" sz="1600" b="1" dirty="0">
                <a:solidFill>
                  <a:srgbClr val="FA4098"/>
                </a:solidFill>
                <a:latin typeface="Courier New" panose="02070309020205020404" pitchFamily="49" charset="0"/>
                <a:cs typeface="Courier New" panose="02070309020205020404" pitchFamily="49" charset="0"/>
              </a:rPr>
              <a:t>T2</a:t>
            </a:r>
          </a:p>
          <a:p>
            <a:r>
              <a:rPr lang="fr-CA" sz="1600" b="1" dirty="0">
                <a:solidFill>
                  <a:srgbClr val="797CDE"/>
                </a:solidFill>
                <a:latin typeface="Courier New" panose="02070309020205020404" pitchFamily="49" charset="0"/>
                <a:cs typeface="Courier New" panose="02070309020205020404" pitchFamily="49" charset="0"/>
              </a:rPr>
              <a:t>ON</a:t>
            </a:r>
            <a:r>
              <a:rPr lang="fr-CA" sz="1600" dirty="0">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T1</a:t>
            </a:r>
            <a:r>
              <a:rPr lang="fr-CA" sz="1600" dirty="0">
                <a:latin typeface="Courier New" panose="02070309020205020404" pitchFamily="49" charset="0"/>
                <a:cs typeface="Courier New" panose="02070309020205020404" pitchFamily="49" charset="0"/>
              </a:rPr>
              <a:t>.Colonne3 = </a:t>
            </a:r>
            <a:r>
              <a:rPr lang="fr-CA" sz="1600" b="1" dirty="0">
                <a:solidFill>
                  <a:srgbClr val="FA4098"/>
                </a:solidFill>
                <a:latin typeface="Courier New" panose="02070309020205020404" pitchFamily="49" charset="0"/>
                <a:cs typeface="Courier New" panose="02070309020205020404" pitchFamily="49" charset="0"/>
              </a:rPr>
              <a:t>T2</a:t>
            </a:r>
            <a:r>
              <a:rPr lang="fr-CA" sz="1600" dirty="0">
                <a:latin typeface="Courier New" panose="02070309020205020404" pitchFamily="49" charset="0"/>
                <a:cs typeface="Courier New" panose="02070309020205020404" pitchFamily="49" charset="0"/>
              </a:rPr>
              <a:t>.Colonne4</a:t>
            </a:r>
          </a:p>
          <a:p>
            <a:r>
              <a:rPr lang="fr-CA" sz="1600" b="1" dirty="0">
                <a:solidFill>
                  <a:srgbClr val="797CDE"/>
                </a:solidFill>
                <a:latin typeface="Courier New" panose="02070309020205020404" pitchFamily="49" charset="0"/>
                <a:cs typeface="Courier New" panose="02070309020205020404" pitchFamily="49" charset="0"/>
              </a:rPr>
              <a:t>INNER JOIN </a:t>
            </a:r>
            <a:r>
              <a:rPr lang="fr-CA" sz="1600" dirty="0">
                <a:latin typeface="Courier New" panose="02070309020205020404" pitchFamily="49" charset="0"/>
                <a:cs typeface="Courier New" panose="02070309020205020404" pitchFamily="49" charset="0"/>
              </a:rPr>
              <a:t>Table3 </a:t>
            </a:r>
            <a:r>
              <a:rPr lang="fr-CA" sz="1600" b="1" dirty="0">
                <a:solidFill>
                  <a:srgbClr val="FA4098"/>
                </a:solidFill>
                <a:latin typeface="Courier New" panose="02070309020205020404" pitchFamily="49" charset="0"/>
                <a:cs typeface="Courier New" panose="02070309020205020404" pitchFamily="49" charset="0"/>
              </a:rPr>
              <a:t>T3</a:t>
            </a:r>
          </a:p>
          <a:p>
            <a:r>
              <a:rPr lang="fr-CA" sz="1600" b="1" dirty="0">
                <a:solidFill>
                  <a:srgbClr val="797CDE"/>
                </a:solidFill>
                <a:latin typeface="Courier New" panose="02070309020205020404" pitchFamily="49" charset="0"/>
                <a:cs typeface="Courier New" panose="02070309020205020404" pitchFamily="49" charset="0"/>
              </a:rPr>
              <a:t>ON</a:t>
            </a:r>
            <a:r>
              <a:rPr lang="fr-CA" sz="1600" dirty="0">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T2</a:t>
            </a:r>
            <a:r>
              <a:rPr lang="fr-CA" sz="1600" dirty="0">
                <a:latin typeface="Courier New" panose="02070309020205020404" pitchFamily="49" charset="0"/>
                <a:cs typeface="Courier New" panose="02070309020205020404" pitchFamily="49" charset="0"/>
              </a:rPr>
              <a:t>.Colonne4 = </a:t>
            </a:r>
            <a:r>
              <a:rPr lang="fr-CA" sz="1600" b="1" dirty="0">
                <a:solidFill>
                  <a:srgbClr val="FA4098"/>
                </a:solidFill>
                <a:latin typeface="Courier New" panose="02070309020205020404" pitchFamily="49" charset="0"/>
                <a:cs typeface="Courier New" panose="02070309020205020404" pitchFamily="49" charset="0"/>
              </a:rPr>
              <a:t>T3</a:t>
            </a:r>
            <a:r>
              <a:rPr lang="fr-CA" sz="1600">
                <a:latin typeface="Courier New" panose="02070309020205020404" pitchFamily="49" charset="0"/>
                <a:cs typeface="Courier New" panose="02070309020205020404" pitchFamily="49" charset="0"/>
              </a:rPr>
              <a:t>.Colonne1</a:t>
            </a:r>
            <a:endParaRPr lang="fr-CA" sz="1600" dirty="0">
              <a:latin typeface="Courier New" panose="02070309020205020404" pitchFamily="49" charset="0"/>
              <a:cs typeface="Courier New" panose="02070309020205020404" pitchFamily="49" charset="0"/>
            </a:endParaRPr>
          </a:p>
        </p:txBody>
      </p:sp>
      <p:pic>
        <p:nvPicPr>
          <p:cNvPr id="9" name="Image 8">
            <a:extLst>
              <a:ext uri="{FF2B5EF4-FFF2-40B4-BE49-F238E27FC236}">
                <a16:creationId xmlns:a16="http://schemas.microsoft.com/office/drawing/2014/main" id="{87FE9FC5-BC6B-5580-E4B8-CE69600A15A1}"/>
              </a:ext>
            </a:extLst>
          </p:cNvPr>
          <p:cNvPicPr>
            <a:picLocks noChangeAspect="1"/>
          </p:cNvPicPr>
          <p:nvPr/>
        </p:nvPicPr>
        <p:blipFill>
          <a:blip r:embed="rId2"/>
          <a:stretch>
            <a:fillRect/>
          </a:stretch>
        </p:blipFill>
        <p:spPr>
          <a:xfrm>
            <a:off x="1407891" y="3916605"/>
            <a:ext cx="4867886" cy="1886666"/>
          </a:xfrm>
          <a:prstGeom prst="rect">
            <a:avLst/>
          </a:prstGeom>
          <a:ln w="25400">
            <a:solidFill>
              <a:srgbClr val="FA4098"/>
            </a:solidFill>
          </a:ln>
        </p:spPr>
      </p:pic>
      <p:pic>
        <p:nvPicPr>
          <p:cNvPr id="11" name="Image 10">
            <a:extLst>
              <a:ext uri="{FF2B5EF4-FFF2-40B4-BE49-F238E27FC236}">
                <a16:creationId xmlns:a16="http://schemas.microsoft.com/office/drawing/2014/main" id="{CF77E5F0-BB58-72D2-6A7A-DBCD5DBDB65D}"/>
              </a:ext>
            </a:extLst>
          </p:cNvPr>
          <p:cNvPicPr>
            <a:picLocks noChangeAspect="1"/>
          </p:cNvPicPr>
          <p:nvPr/>
        </p:nvPicPr>
        <p:blipFill>
          <a:blip r:embed="rId3"/>
          <a:stretch>
            <a:fillRect/>
          </a:stretch>
        </p:blipFill>
        <p:spPr>
          <a:xfrm>
            <a:off x="6804279" y="3916604"/>
            <a:ext cx="3805499" cy="1790823"/>
          </a:xfrm>
          <a:prstGeom prst="rect">
            <a:avLst/>
          </a:prstGeom>
          <a:ln w="25400">
            <a:solidFill>
              <a:srgbClr val="797CDE"/>
            </a:solidFill>
          </a:ln>
        </p:spPr>
      </p:pic>
      <p:sp>
        <p:nvSpPr>
          <p:cNvPr id="13" name="ZoneTexte 12">
            <a:extLst>
              <a:ext uri="{FF2B5EF4-FFF2-40B4-BE49-F238E27FC236}">
                <a16:creationId xmlns:a16="http://schemas.microsoft.com/office/drawing/2014/main" id="{BD566C28-601A-A36A-31E4-CEDDD4E423F9}"/>
              </a:ext>
            </a:extLst>
          </p:cNvPr>
          <p:cNvSpPr txBox="1"/>
          <p:nvPr/>
        </p:nvSpPr>
        <p:spPr>
          <a:xfrm>
            <a:off x="1407891" y="5807633"/>
            <a:ext cx="8833607" cy="738664"/>
          </a:xfrm>
          <a:prstGeom prst="rect">
            <a:avLst/>
          </a:prstGeom>
          <a:noFill/>
        </p:spPr>
        <p:txBody>
          <a:bodyPr wrap="square" rtlCol="0">
            <a:spAutoFit/>
          </a:bodyPr>
          <a:lstStyle/>
          <a:p>
            <a:r>
              <a:rPr lang="fr-CA" sz="1400" dirty="0">
                <a:solidFill>
                  <a:srgbClr val="7385D1"/>
                </a:solidFill>
              </a:rPr>
              <a:t>Cette fois, on a fait une jointure sur trois tables : </a:t>
            </a:r>
            <a:r>
              <a:rPr lang="fr-CA" sz="1400" dirty="0">
                <a:solidFill>
                  <a:srgbClr val="FA4098"/>
                </a:solidFill>
              </a:rPr>
              <a:t>Joueurs</a:t>
            </a:r>
            <a:r>
              <a:rPr lang="fr-CA" sz="1400" dirty="0">
                <a:solidFill>
                  <a:srgbClr val="7385D1"/>
                </a:solidFill>
              </a:rPr>
              <a:t>, </a:t>
            </a:r>
            <a:r>
              <a:rPr lang="fr-CA" sz="1400" dirty="0">
                <a:solidFill>
                  <a:srgbClr val="FA4098"/>
                </a:solidFill>
              </a:rPr>
              <a:t>Participations</a:t>
            </a:r>
            <a:r>
              <a:rPr lang="fr-CA" sz="1400" dirty="0">
                <a:solidFill>
                  <a:srgbClr val="7385D1"/>
                </a:solidFill>
              </a:rPr>
              <a:t> et </a:t>
            </a:r>
            <a:r>
              <a:rPr lang="fr-CA" sz="1400" dirty="0">
                <a:solidFill>
                  <a:srgbClr val="FA4098"/>
                </a:solidFill>
              </a:rPr>
              <a:t>Courses</a:t>
            </a:r>
            <a:r>
              <a:rPr lang="fr-CA" sz="1400" dirty="0">
                <a:solidFill>
                  <a:srgbClr val="7385D1"/>
                </a:solidFill>
              </a:rPr>
              <a:t>. En résumé, pour toute les participations, on est allé récupérer le pseudo associé au </a:t>
            </a:r>
            <a:r>
              <a:rPr lang="fr-CA" sz="1400" dirty="0">
                <a:solidFill>
                  <a:srgbClr val="FA4098"/>
                </a:solidFill>
              </a:rPr>
              <a:t>JoueurID</a:t>
            </a:r>
            <a:r>
              <a:rPr lang="fr-CA" sz="1400" dirty="0">
                <a:solidFill>
                  <a:srgbClr val="7385D1"/>
                </a:solidFill>
              </a:rPr>
              <a:t> dans la table Joueurs et le nom de la course associée à </a:t>
            </a:r>
            <a:r>
              <a:rPr lang="fr-CA" sz="1400" dirty="0">
                <a:solidFill>
                  <a:srgbClr val="FA4098"/>
                </a:solidFill>
              </a:rPr>
              <a:t>CourseID</a:t>
            </a:r>
            <a:r>
              <a:rPr lang="fr-CA" sz="1400" dirty="0">
                <a:solidFill>
                  <a:srgbClr val="7385D1"/>
                </a:solidFill>
              </a:rPr>
              <a:t> dans la table Courses.</a:t>
            </a:r>
          </a:p>
        </p:txBody>
      </p:sp>
    </p:spTree>
    <p:extLst>
      <p:ext uri="{BB962C8B-B14F-4D97-AF65-F5344CB8AC3E}">
        <p14:creationId xmlns:p14="http://schemas.microsoft.com/office/powerpoint/2010/main" val="1786095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Jointures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12" name="ZoneTexte 11">
            <a:extLst>
              <a:ext uri="{FF2B5EF4-FFF2-40B4-BE49-F238E27FC236}">
                <a16:creationId xmlns:a16="http://schemas.microsoft.com/office/drawing/2014/main" id="{165B71EC-A47E-E144-ED0A-FD43E8311799}"/>
              </a:ext>
            </a:extLst>
          </p:cNvPr>
          <p:cNvSpPr txBox="1"/>
          <p:nvPr/>
        </p:nvSpPr>
        <p:spPr>
          <a:xfrm>
            <a:off x="1341412" y="1734384"/>
            <a:ext cx="9371352" cy="1077218"/>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a:t>
            </a:r>
          </a:p>
          <a:p>
            <a:r>
              <a:rPr lang="fr-CA" sz="1600" dirty="0">
                <a:latin typeface="Courier New" panose="02070309020205020404" pitchFamily="49" charset="0"/>
                <a:cs typeface="Courier New" panose="02070309020205020404" pitchFamily="49" charset="0"/>
              </a:rPr>
              <a:t>FROM Table1 T1</a:t>
            </a:r>
          </a:p>
          <a:p>
            <a:r>
              <a:rPr lang="fr-CA" sz="1600" b="1" dirty="0">
                <a:solidFill>
                  <a:srgbClr val="FA4098"/>
                </a:solidFill>
                <a:latin typeface="Courier New" panose="02070309020205020404" pitchFamily="49" charset="0"/>
                <a:cs typeface="Courier New" panose="02070309020205020404" pitchFamily="49" charset="0"/>
              </a:rPr>
              <a:t>INNER JOIN</a:t>
            </a:r>
            <a:r>
              <a:rPr lang="fr-CA" sz="1600" dirty="0">
                <a:latin typeface="Courier New" panose="02070309020205020404" pitchFamily="49" charset="0"/>
                <a:cs typeface="Courier New" panose="02070309020205020404" pitchFamily="49" charset="0"/>
              </a:rPr>
              <a:t> Table2 T2</a:t>
            </a:r>
          </a:p>
          <a:p>
            <a:r>
              <a:rPr lang="fr-CA" sz="1600" b="1" dirty="0">
                <a:solidFill>
                  <a:srgbClr val="FA4098"/>
                </a:solidFill>
                <a:latin typeface="Courier New" panose="02070309020205020404" pitchFamily="49" charset="0"/>
                <a:cs typeface="Courier New" panose="02070309020205020404" pitchFamily="49" charset="0"/>
              </a:rPr>
              <a:t>ON</a:t>
            </a:r>
            <a:r>
              <a:rPr lang="fr-CA" sz="1600" dirty="0">
                <a:latin typeface="Courier New" panose="02070309020205020404" pitchFamily="49" charset="0"/>
                <a:cs typeface="Courier New" panose="02070309020205020404" pitchFamily="49" charset="0"/>
              </a:rPr>
              <a:t> T1.Colonne3 = T2.Colonne4 AND T1.Colonne4 = T2.Colonne6</a:t>
            </a:r>
            <a:endParaRPr lang="fr-CA" sz="1600" dirty="0"/>
          </a:p>
        </p:txBody>
      </p:sp>
      <p:sp>
        <p:nvSpPr>
          <p:cNvPr id="13" name="ZoneTexte 12">
            <a:extLst>
              <a:ext uri="{FF2B5EF4-FFF2-40B4-BE49-F238E27FC236}">
                <a16:creationId xmlns:a16="http://schemas.microsoft.com/office/drawing/2014/main" id="{9F56030C-6ED8-9745-7414-708FF493BDD5}"/>
              </a:ext>
            </a:extLst>
          </p:cNvPr>
          <p:cNvSpPr txBox="1"/>
          <p:nvPr/>
        </p:nvSpPr>
        <p:spPr>
          <a:xfrm>
            <a:off x="1341412" y="3057823"/>
            <a:ext cx="9371352" cy="1384995"/>
          </a:xfrm>
          <a:prstGeom prst="rect">
            <a:avLst/>
          </a:prstGeom>
          <a:noFill/>
        </p:spPr>
        <p:txBody>
          <a:bodyPr wrap="square" rtlCol="0">
            <a:spAutoFit/>
          </a:bodyPr>
          <a:lstStyle/>
          <a:p>
            <a:r>
              <a:rPr lang="fr-CA" sz="1400" dirty="0">
                <a:solidFill>
                  <a:srgbClr val="7385D1"/>
                </a:solidFill>
              </a:rPr>
              <a:t>Jointure des deux tables basées sur deux paires de colonnes.</a:t>
            </a:r>
          </a:p>
          <a:p>
            <a:endParaRPr lang="fr-CA" sz="1400" dirty="0">
              <a:solidFill>
                <a:srgbClr val="7385D1"/>
              </a:solidFill>
            </a:endParaRPr>
          </a:p>
          <a:p>
            <a:r>
              <a:rPr lang="fr-CA" sz="1400" dirty="0">
                <a:solidFill>
                  <a:srgbClr val="7385D1"/>
                </a:solidFill>
              </a:rPr>
              <a:t>On n’a pas d’exemple intéressant dans notre BD </a:t>
            </a:r>
            <a:r>
              <a:rPr lang="fr-CA" sz="1400" dirty="0" err="1">
                <a:solidFill>
                  <a:srgbClr val="7385D1"/>
                </a:solidFill>
              </a:rPr>
              <a:t>Mario_Kart</a:t>
            </a:r>
            <a:r>
              <a:rPr lang="fr-CA" sz="1400" dirty="0">
                <a:solidFill>
                  <a:srgbClr val="7385D1"/>
                </a:solidFill>
              </a:rPr>
              <a:t> à présenter ici.</a:t>
            </a:r>
            <a:br>
              <a:rPr lang="fr-CA" sz="1400" dirty="0">
                <a:solidFill>
                  <a:srgbClr val="7385D1"/>
                </a:solidFill>
              </a:rPr>
            </a:br>
            <a:br>
              <a:rPr lang="fr-CA" sz="1400" dirty="0">
                <a:solidFill>
                  <a:srgbClr val="7385D1"/>
                </a:solidFill>
              </a:rPr>
            </a:br>
            <a:r>
              <a:rPr lang="fr-CA" sz="1400" dirty="0">
                <a:solidFill>
                  <a:srgbClr val="7385D1"/>
                </a:solidFill>
              </a:rPr>
              <a:t>C’est utilisé principalement quand on a une jointure sur une table associative qui a une clé primaire composée de deux champs.</a:t>
            </a:r>
          </a:p>
        </p:txBody>
      </p:sp>
    </p:spTree>
    <p:extLst>
      <p:ext uri="{BB962C8B-B14F-4D97-AF65-F5344CB8AC3E}">
        <p14:creationId xmlns:p14="http://schemas.microsoft.com/office/powerpoint/2010/main" val="711108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Jointures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6" name="ZoneTexte 5">
            <a:extLst>
              <a:ext uri="{FF2B5EF4-FFF2-40B4-BE49-F238E27FC236}">
                <a16:creationId xmlns:a16="http://schemas.microsoft.com/office/drawing/2014/main" id="{2A435486-2833-565F-C8A5-82E06FB1FD07}"/>
              </a:ext>
            </a:extLst>
          </p:cNvPr>
          <p:cNvSpPr txBox="1"/>
          <p:nvPr/>
        </p:nvSpPr>
        <p:spPr>
          <a:xfrm>
            <a:off x="1408524" y="1692477"/>
            <a:ext cx="9371352" cy="1077218"/>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a:t>
            </a:r>
          </a:p>
          <a:p>
            <a:r>
              <a:rPr lang="fr-CA" sz="1600" dirty="0">
                <a:latin typeface="Courier New" panose="02070309020205020404" pitchFamily="49" charset="0"/>
                <a:cs typeface="Courier New" panose="02070309020205020404" pitchFamily="49" charset="0"/>
              </a:rPr>
              <a:t>FROM Table1 T1</a:t>
            </a:r>
          </a:p>
          <a:p>
            <a:r>
              <a:rPr lang="fr-CA" sz="1600" b="1" dirty="0">
                <a:solidFill>
                  <a:srgbClr val="FA4098"/>
                </a:solidFill>
                <a:latin typeface="Courier New" panose="02070309020205020404" pitchFamily="49" charset="0"/>
                <a:cs typeface="Courier New" panose="02070309020205020404" pitchFamily="49" charset="0"/>
              </a:rPr>
              <a:t>LEFT JOIN</a:t>
            </a:r>
            <a:r>
              <a:rPr lang="fr-CA" sz="1600" dirty="0">
                <a:latin typeface="Courier New" panose="02070309020205020404" pitchFamily="49" charset="0"/>
                <a:cs typeface="Courier New" panose="02070309020205020404" pitchFamily="49" charset="0"/>
              </a:rPr>
              <a:t> Table2 T2</a:t>
            </a:r>
          </a:p>
          <a:p>
            <a:r>
              <a:rPr lang="fr-CA" sz="1600" b="1" dirty="0">
                <a:solidFill>
                  <a:srgbClr val="FA4098"/>
                </a:solidFill>
                <a:latin typeface="Courier New" panose="02070309020205020404" pitchFamily="49" charset="0"/>
                <a:cs typeface="Courier New" panose="02070309020205020404" pitchFamily="49" charset="0"/>
              </a:rPr>
              <a:t>ON</a:t>
            </a:r>
            <a:r>
              <a:rPr lang="fr-CA" sz="1600" dirty="0">
                <a:latin typeface="Courier New" panose="02070309020205020404" pitchFamily="49" charset="0"/>
                <a:cs typeface="Courier New" panose="02070309020205020404" pitchFamily="49" charset="0"/>
              </a:rPr>
              <a:t> T1.Colonne3 = T2.Colonne4</a:t>
            </a:r>
            <a:endParaRPr lang="fr-CA" sz="1600" dirty="0"/>
          </a:p>
        </p:txBody>
      </p:sp>
      <p:sp>
        <p:nvSpPr>
          <p:cNvPr id="7" name="ZoneTexte 6">
            <a:extLst>
              <a:ext uri="{FF2B5EF4-FFF2-40B4-BE49-F238E27FC236}">
                <a16:creationId xmlns:a16="http://schemas.microsoft.com/office/drawing/2014/main" id="{A89A1E95-1851-7C43-8C16-F84EC77C5C1A}"/>
              </a:ext>
            </a:extLst>
          </p:cNvPr>
          <p:cNvSpPr txBox="1"/>
          <p:nvPr/>
        </p:nvSpPr>
        <p:spPr>
          <a:xfrm>
            <a:off x="1345149" y="2928192"/>
            <a:ext cx="9371352" cy="307777"/>
          </a:xfrm>
          <a:prstGeom prst="rect">
            <a:avLst/>
          </a:prstGeom>
          <a:noFill/>
        </p:spPr>
        <p:txBody>
          <a:bodyPr wrap="square" rtlCol="0">
            <a:spAutoFit/>
          </a:bodyPr>
          <a:lstStyle/>
          <a:p>
            <a:r>
              <a:rPr lang="fr-CA" sz="1400" dirty="0">
                <a:solidFill>
                  <a:srgbClr val="7385D1"/>
                </a:solidFill>
              </a:rPr>
              <a:t>Avec </a:t>
            </a:r>
            <a:r>
              <a:rPr lang="fr-CA" sz="1400" dirty="0">
                <a:solidFill>
                  <a:srgbClr val="FA4098"/>
                </a:solidFill>
              </a:rPr>
              <a:t>LEFT JOIN</a:t>
            </a:r>
            <a:r>
              <a:rPr lang="fr-CA" sz="1400" dirty="0">
                <a:solidFill>
                  <a:srgbClr val="7385D1"/>
                </a:solidFill>
              </a:rPr>
              <a:t> la jointure sélectionne même les rangées qui n’ont pas de correspondance dans l’autre table.</a:t>
            </a:r>
          </a:p>
        </p:txBody>
      </p:sp>
      <p:pic>
        <p:nvPicPr>
          <p:cNvPr id="11" name="Image 10">
            <a:extLst>
              <a:ext uri="{FF2B5EF4-FFF2-40B4-BE49-F238E27FC236}">
                <a16:creationId xmlns:a16="http://schemas.microsoft.com/office/drawing/2014/main" id="{FB039D33-9FE2-F29B-7115-7F95F0384CE8}"/>
              </a:ext>
            </a:extLst>
          </p:cNvPr>
          <p:cNvPicPr>
            <a:picLocks noChangeAspect="1"/>
          </p:cNvPicPr>
          <p:nvPr/>
        </p:nvPicPr>
        <p:blipFill>
          <a:blip r:embed="rId2"/>
          <a:stretch>
            <a:fillRect/>
          </a:stretch>
        </p:blipFill>
        <p:spPr>
          <a:xfrm>
            <a:off x="8829068" y="3514987"/>
            <a:ext cx="2264866" cy="3082085"/>
          </a:xfrm>
          <a:prstGeom prst="rect">
            <a:avLst/>
          </a:prstGeom>
          <a:ln w="28575">
            <a:solidFill>
              <a:srgbClr val="7385D1"/>
            </a:solidFill>
          </a:ln>
        </p:spPr>
      </p:pic>
      <p:sp>
        <p:nvSpPr>
          <p:cNvPr id="12" name="Flèche : droite 11">
            <a:extLst>
              <a:ext uri="{FF2B5EF4-FFF2-40B4-BE49-F238E27FC236}">
                <a16:creationId xmlns:a16="http://schemas.microsoft.com/office/drawing/2014/main" id="{71F75986-695E-37B7-3E95-3E020E334DC2}"/>
              </a:ext>
            </a:extLst>
          </p:cNvPr>
          <p:cNvSpPr/>
          <p:nvPr/>
        </p:nvSpPr>
        <p:spPr>
          <a:xfrm>
            <a:off x="7973368" y="4690198"/>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3" name="ZoneTexte 12">
            <a:extLst>
              <a:ext uri="{FF2B5EF4-FFF2-40B4-BE49-F238E27FC236}">
                <a16:creationId xmlns:a16="http://schemas.microsoft.com/office/drawing/2014/main" id="{D7C7B65F-5022-E8E1-0AA0-50A4028E7AFF}"/>
              </a:ext>
            </a:extLst>
          </p:cNvPr>
          <p:cNvSpPr txBox="1"/>
          <p:nvPr/>
        </p:nvSpPr>
        <p:spPr>
          <a:xfrm>
            <a:off x="218685" y="5573744"/>
            <a:ext cx="7459116" cy="954107"/>
          </a:xfrm>
          <a:prstGeom prst="rect">
            <a:avLst/>
          </a:prstGeom>
          <a:noFill/>
        </p:spPr>
        <p:txBody>
          <a:bodyPr wrap="square" rtlCol="0">
            <a:spAutoFit/>
          </a:bodyPr>
          <a:lstStyle/>
          <a:p>
            <a:r>
              <a:rPr lang="fr-CA" sz="1400" dirty="0">
                <a:solidFill>
                  <a:srgbClr val="7385D1"/>
                </a:solidFill>
              </a:rPr>
              <a:t>Pour tous les karts, on a récupéré les </a:t>
            </a:r>
            <a:r>
              <a:rPr lang="fr-CA" sz="1400" dirty="0">
                <a:solidFill>
                  <a:srgbClr val="FA4098"/>
                </a:solidFill>
              </a:rPr>
              <a:t>positions</a:t>
            </a:r>
            <a:r>
              <a:rPr lang="fr-CA" sz="1400" dirty="0">
                <a:solidFill>
                  <a:srgbClr val="7385D1"/>
                </a:solidFill>
              </a:rPr>
              <a:t> et les </a:t>
            </a:r>
            <a:r>
              <a:rPr lang="fr-CA" sz="1400" dirty="0">
                <a:solidFill>
                  <a:srgbClr val="FA4098"/>
                </a:solidFill>
              </a:rPr>
              <a:t>chronos</a:t>
            </a:r>
            <a:r>
              <a:rPr lang="fr-CA" sz="1400" dirty="0">
                <a:solidFill>
                  <a:srgbClr val="7385D1"/>
                </a:solidFill>
              </a:rPr>
              <a:t> qui leur sont associés dans la table </a:t>
            </a:r>
            <a:r>
              <a:rPr lang="fr-CA" sz="1400" dirty="0">
                <a:solidFill>
                  <a:srgbClr val="FA4098"/>
                </a:solidFill>
              </a:rPr>
              <a:t>Participations</a:t>
            </a:r>
            <a:r>
              <a:rPr lang="fr-CA" sz="1400" dirty="0">
                <a:solidFill>
                  <a:srgbClr val="7385D1"/>
                </a:solidFill>
              </a:rPr>
              <a:t>. On remarque cela dit que pour deux karts, position et chrono sont </a:t>
            </a:r>
            <a:r>
              <a:rPr lang="fr-CA" sz="1400" b="1" dirty="0">
                <a:solidFill>
                  <a:srgbClr val="7385D1"/>
                </a:solidFill>
              </a:rPr>
              <a:t>NULL</a:t>
            </a:r>
            <a:r>
              <a:rPr lang="fr-CA" sz="1400" dirty="0">
                <a:solidFill>
                  <a:srgbClr val="7385D1"/>
                </a:solidFill>
              </a:rPr>
              <a:t>. Ça veut dire qu’aucune participation n’a pu être trouvée pour ces deux karts. De plus, si un kart apparait plus d’une fois, ça veut dire que plusieurs participations lui sont associées.</a:t>
            </a:r>
          </a:p>
        </p:txBody>
      </p:sp>
      <p:pic>
        <p:nvPicPr>
          <p:cNvPr id="14" name="Image 13">
            <a:extLst>
              <a:ext uri="{FF2B5EF4-FFF2-40B4-BE49-F238E27FC236}">
                <a16:creationId xmlns:a16="http://schemas.microsoft.com/office/drawing/2014/main" id="{62EF8799-11F4-D307-9E55-F23AF0884689}"/>
              </a:ext>
            </a:extLst>
          </p:cNvPr>
          <p:cNvPicPr>
            <a:picLocks noChangeAspect="1"/>
          </p:cNvPicPr>
          <p:nvPr/>
        </p:nvPicPr>
        <p:blipFill>
          <a:blip r:embed="rId3"/>
          <a:stretch>
            <a:fillRect/>
          </a:stretch>
        </p:blipFill>
        <p:spPr>
          <a:xfrm>
            <a:off x="1408524" y="3595117"/>
            <a:ext cx="5390628" cy="1473323"/>
          </a:xfrm>
          <a:prstGeom prst="rect">
            <a:avLst/>
          </a:prstGeom>
        </p:spPr>
      </p:pic>
    </p:spTree>
    <p:extLst>
      <p:ext uri="{BB962C8B-B14F-4D97-AF65-F5344CB8AC3E}">
        <p14:creationId xmlns:p14="http://schemas.microsoft.com/office/powerpoint/2010/main" val="206877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5B957A-9052-4DC1-9DCC-B3F0165FB514}"/>
              </a:ext>
            </a:extLst>
          </p:cNvPr>
          <p:cNvSpPr>
            <a:spLocks noGrp="1"/>
          </p:cNvSpPr>
          <p:nvPr>
            <p:ph idx="1"/>
          </p:nvPr>
        </p:nvSpPr>
        <p:spPr/>
        <p:txBody>
          <a:bodyPr/>
          <a:lstStyle/>
          <a:p>
            <a:r>
              <a:rPr lang="fr-CA">
                <a:solidFill>
                  <a:srgbClr val="7385D1"/>
                </a:solidFill>
              </a:rPr>
              <a:t>Requête </a:t>
            </a:r>
            <a:r>
              <a:rPr lang="fr-CA" dirty="0">
                <a:solidFill>
                  <a:srgbClr val="7385D1"/>
                </a:solidFill>
              </a:rPr>
              <a:t>de données (DQL)</a:t>
            </a:r>
          </a:p>
        </p:txBody>
      </p:sp>
      <p:sp>
        <p:nvSpPr>
          <p:cNvPr id="3" name="Titre 2">
            <a:extLst>
              <a:ext uri="{FF2B5EF4-FFF2-40B4-BE49-F238E27FC236}">
                <a16:creationId xmlns:a16="http://schemas.microsoft.com/office/drawing/2014/main" id="{36B6614C-72E4-4109-BCB2-8A7C94B43A06}"/>
              </a:ext>
            </a:extLst>
          </p:cNvPr>
          <p:cNvSpPr>
            <a:spLocks noGrp="1"/>
          </p:cNvSpPr>
          <p:nvPr>
            <p:ph type="title"/>
          </p:nvPr>
        </p:nvSpPr>
        <p:spPr/>
        <p:txBody>
          <a:bodyPr/>
          <a:lstStyle/>
          <a:p>
            <a:r>
              <a:rPr lang="fr-CA" dirty="0"/>
              <a:t>Sommaire </a:t>
            </a:r>
            <a:r>
              <a:rPr lang="en-CA" dirty="0"/>
              <a:t>📃</a:t>
            </a:r>
            <a:endParaRPr lang="fr-CA" dirty="0"/>
          </a:p>
        </p:txBody>
      </p:sp>
      <p:pic>
        <p:nvPicPr>
          <p:cNvPr id="5" name="Image 4">
            <a:extLst>
              <a:ext uri="{FF2B5EF4-FFF2-40B4-BE49-F238E27FC236}">
                <a16:creationId xmlns:a16="http://schemas.microsoft.com/office/drawing/2014/main" id="{2C81983D-66D4-4C9D-809A-139E3A3AC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283" y="3608832"/>
            <a:ext cx="1601833" cy="747522"/>
          </a:xfrm>
          <a:prstGeom prst="rect">
            <a:avLst/>
          </a:prstGeom>
        </p:spPr>
      </p:pic>
      <p:sp>
        <p:nvSpPr>
          <p:cNvPr id="6" name="ZoneTexte 5">
            <a:extLst>
              <a:ext uri="{FF2B5EF4-FFF2-40B4-BE49-F238E27FC236}">
                <a16:creationId xmlns:a16="http://schemas.microsoft.com/office/drawing/2014/main" id="{D3F96255-CD32-4978-BB8B-BCD329177E3C}"/>
              </a:ext>
            </a:extLst>
          </p:cNvPr>
          <p:cNvSpPr txBox="1"/>
          <p:nvPr/>
        </p:nvSpPr>
        <p:spPr>
          <a:xfrm>
            <a:off x="1030224" y="4747671"/>
            <a:ext cx="646176" cy="400110"/>
          </a:xfrm>
          <a:prstGeom prst="rect">
            <a:avLst/>
          </a:prstGeom>
          <a:noFill/>
        </p:spPr>
        <p:txBody>
          <a:bodyPr wrap="square" rtlCol="0">
            <a:spAutoFit/>
          </a:bodyPr>
          <a:lstStyle/>
          <a:p>
            <a:pPr algn="ctr"/>
            <a:r>
              <a:rPr lang="fr-CA" sz="2000" b="1" dirty="0">
                <a:solidFill>
                  <a:srgbClr val="73B3D1"/>
                </a:solidFill>
              </a:rPr>
              <a:t>DDL</a:t>
            </a:r>
          </a:p>
        </p:txBody>
      </p:sp>
      <p:sp>
        <p:nvSpPr>
          <p:cNvPr id="7" name="ZoneTexte 6">
            <a:extLst>
              <a:ext uri="{FF2B5EF4-FFF2-40B4-BE49-F238E27FC236}">
                <a16:creationId xmlns:a16="http://schemas.microsoft.com/office/drawing/2014/main" id="{BE4BF469-DD23-4B9D-9CDA-FC6AA983CCC8}"/>
              </a:ext>
            </a:extLst>
          </p:cNvPr>
          <p:cNvSpPr txBox="1"/>
          <p:nvPr/>
        </p:nvSpPr>
        <p:spPr>
          <a:xfrm>
            <a:off x="3241549" y="5176035"/>
            <a:ext cx="816864" cy="400110"/>
          </a:xfrm>
          <a:prstGeom prst="rect">
            <a:avLst/>
          </a:prstGeom>
          <a:noFill/>
        </p:spPr>
        <p:txBody>
          <a:bodyPr wrap="square" rtlCol="0">
            <a:spAutoFit/>
          </a:bodyPr>
          <a:lstStyle/>
          <a:p>
            <a:pPr algn="ctr"/>
            <a:r>
              <a:rPr lang="fr-CA" sz="2000" b="1" dirty="0">
                <a:solidFill>
                  <a:srgbClr val="739CD1"/>
                </a:solidFill>
              </a:rPr>
              <a:t>DML</a:t>
            </a:r>
          </a:p>
        </p:txBody>
      </p:sp>
      <p:sp>
        <p:nvSpPr>
          <p:cNvPr id="8" name="ZoneTexte 7">
            <a:extLst>
              <a:ext uri="{FF2B5EF4-FFF2-40B4-BE49-F238E27FC236}">
                <a16:creationId xmlns:a16="http://schemas.microsoft.com/office/drawing/2014/main" id="{03D33CEF-0A3C-4563-9F48-C8A3160F3C0C}"/>
              </a:ext>
            </a:extLst>
          </p:cNvPr>
          <p:cNvSpPr txBox="1"/>
          <p:nvPr/>
        </p:nvSpPr>
        <p:spPr>
          <a:xfrm>
            <a:off x="5685768" y="5507373"/>
            <a:ext cx="816864" cy="400110"/>
          </a:xfrm>
          <a:prstGeom prst="rect">
            <a:avLst/>
          </a:prstGeom>
          <a:noFill/>
        </p:spPr>
        <p:txBody>
          <a:bodyPr wrap="square" rtlCol="0">
            <a:spAutoFit/>
          </a:bodyPr>
          <a:lstStyle/>
          <a:p>
            <a:pPr algn="ctr"/>
            <a:r>
              <a:rPr lang="fr-CA" sz="2000" b="1" dirty="0">
                <a:solidFill>
                  <a:srgbClr val="7385D1"/>
                </a:solidFill>
              </a:rPr>
              <a:t>DQL</a:t>
            </a:r>
          </a:p>
        </p:txBody>
      </p:sp>
      <p:sp>
        <p:nvSpPr>
          <p:cNvPr id="9" name="ZoneTexte 8">
            <a:extLst>
              <a:ext uri="{FF2B5EF4-FFF2-40B4-BE49-F238E27FC236}">
                <a16:creationId xmlns:a16="http://schemas.microsoft.com/office/drawing/2014/main" id="{B0B43E01-CF09-46B1-BB66-B0132CD00D9F}"/>
              </a:ext>
            </a:extLst>
          </p:cNvPr>
          <p:cNvSpPr txBox="1"/>
          <p:nvPr/>
        </p:nvSpPr>
        <p:spPr>
          <a:xfrm>
            <a:off x="8129987" y="5171583"/>
            <a:ext cx="816864" cy="400110"/>
          </a:xfrm>
          <a:prstGeom prst="rect">
            <a:avLst/>
          </a:prstGeom>
          <a:noFill/>
        </p:spPr>
        <p:txBody>
          <a:bodyPr wrap="square" rtlCol="0">
            <a:spAutoFit/>
          </a:bodyPr>
          <a:lstStyle/>
          <a:p>
            <a:pPr algn="ctr"/>
            <a:r>
              <a:rPr lang="fr-CA" sz="2000" b="1" dirty="0">
                <a:solidFill>
                  <a:srgbClr val="9073D1"/>
                </a:solidFill>
              </a:rPr>
              <a:t>TCL</a:t>
            </a:r>
          </a:p>
        </p:txBody>
      </p:sp>
      <p:sp>
        <p:nvSpPr>
          <p:cNvPr id="10" name="ZoneTexte 9">
            <a:extLst>
              <a:ext uri="{FF2B5EF4-FFF2-40B4-BE49-F238E27FC236}">
                <a16:creationId xmlns:a16="http://schemas.microsoft.com/office/drawing/2014/main" id="{2DD52B21-5F79-4FFF-8E9F-63FB42222033}"/>
              </a:ext>
            </a:extLst>
          </p:cNvPr>
          <p:cNvSpPr txBox="1"/>
          <p:nvPr/>
        </p:nvSpPr>
        <p:spPr>
          <a:xfrm>
            <a:off x="10344912" y="4747671"/>
            <a:ext cx="816864" cy="400110"/>
          </a:xfrm>
          <a:prstGeom prst="rect">
            <a:avLst/>
          </a:prstGeom>
          <a:noFill/>
        </p:spPr>
        <p:txBody>
          <a:bodyPr wrap="square" rtlCol="0">
            <a:spAutoFit/>
          </a:bodyPr>
          <a:lstStyle/>
          <a:p>
            <a:pPr algn="ctr"/>
            <a:r>
              <a:rPr lang="fr-CA" sz="2000" b="1" dirty="0">
                <a:solidFill>
                  <a:srgbClr val="B177BF"/>
                </a:solidFill>
              </a:rPr>
              <a:t>DCL</a:t>
            </a:r>
          </a:p>
        </p:txBody>
      </p:sp>
      <p:cxnSp>
        <p:nvCxnSpPr>
          <p:cNvPr id="12" name="Connecteur droit avec flèche 11">
            <a:extLst>
              <a:ext uri="{FF2B5EF4-FFF2-40B4-BE49-F238E27FC236}">
                <a16:creationId xmlns:a16="http://schemas.microsoft.com/office/drawing/2014/main" id="{826D8444-DF7B-498B-99D8-7E1A7D18ACC3}"/>
              </a:ext>
            </a:extLst>
          </p:cNvPr>
          <p:cNvCxnSpPr/>
          <p:nvPr/>
        </p:nvCxnSpPr>
        <p:spPr>
          <a:xfrm flipH="1">
            <a:off x="2029968" y="4419600"/>
            <a:ext cx="2767584" cy="371856"/>
          </a:xfrm>
          <a:prstGeom prst="straightConnector1">
            <a:avLst/>
          </a:prstGeom>
          <a:ln w="57150">
            <a:solidFill>
              <a:srgbClr val="73B3D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A62EAF27-725F-4092-9FE0-156A0E093A56}"/>
              </a:ext>
            </a:extLst>
          </p:cNvPr>
          <p:cNvCxnSpPr>
            <a:cxnSpLocks/>
          </p:cNvCxnSpPr>
          <p:nvPr/>
        </p:nvCxnSpPr>
        <p:spPr>
          <a:xfrm>
            <a:off x="6094199" y="4498848"/>
            <a:ext cx="0" cy="932688"/>
          </a:xfrm>
          <a:prstGeom prst="straightConnector1">
            <a:avLst/>
          </a:prstGeom>
          <a:ln w="57150">
            <a:solidFill>
              <a:srgbClr val="7385D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A159F31-9653-4706-B92C-A516DFF3932C}"/>
              </a:ext>
            </a:extLst>
          </p:cNvPr>
          <p:cNvCxnSpPr>
            <a:cxnSpLocks/>
          </p:cNvCxnSpPr>
          <p:nvPr/>
        </p:nvCxnSpPr>
        <p:spPr>
          <a:xfrm flipH="1">
            <a:off x="3974592" y="4498848"/>
            <a:ext cx="1469136" cy="672735"/>
          </a:xfrm>
          <a:prstGeom prst="straightConnector1">
            <a:avLst/>
          </a:prstGeom>
          <a:ln w="57150">
            <a:solidFill>
              <a:srgbClr val="739CD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0B406698-4894-400C-B73E-C9FBAF8AFA46}"/>
              </a:ext>
            </a:extLst>
          </p:cNvPr>
          <p:cNvCxnSpPr>
            <a:cxnSpLocks/>
          </p:cNvCxnSpPr>
          <p:nvPr/>
        </p:nvCxnSpPr>
        <p:spPr>
          <a:xfrm>
            <a:off x="6690984" y="4457315"/>
            <a:ext cx="1520328" cy="714268"/>
          </a:xfrm>
          <a:prstGeom prst="straightConnector1">
            <a:avLst/>
          </a:prstGeom>
          <a:ln w="57150">
            <a:solidFill>
              <a:srgbClr val="9073D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339A8AE1-6B9F-4560-82D5-64349386C170}"/>
              </a:ext>
            </a:extLst>
          </p:cNvPr>
          <p:cNvCxnSpPr>
            <a:cxnSpLocks/>
          </p:cNvCxnSpPr>
          <p:nvPr/>
        </p:nvCxnSpPr>
        <p:spPr>
          <a:xfrm>
            <a:off x="7194805" y="4303386"/>
            <a:ext cx="2858746" cy="531829"/>
          </a:xfrm>
          <a:prstGeom prst="straightConnector1">
            <a:avLst/>
          </a:prstGeom>
          <a:ln w="57150">
            <a:solidFill>
              <a:srgbClr val="B177BF"/>
            </a:solidFill>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72826639-6D42-4A13-9A0C-7659FC0CA67E}"/>
              </a:ext>
            </a:extLst>
          </p:cNvPr>
          <p:cNvSpPr txBox="1"/>
          <p:nvPr/>
        </p:nvSpPr>
        <p:spPr>
          <a:xfrm>
            <a:off x="316992" y="5047527"/>
            <a:ext cx="2072640" cy="276999"/>
          </a:xfrm>
          <a:prstGeom prst="rect">
            <a:avLst/>
          </a:prstGeom>
          <a:noFill/>
        </p:spPr>
        <p:txBody>
          <a:bodyPr wrap="square" rtlCol="0">
            <a:spAutoFit/>
          </a:bodyPr>
          <a:lstStyle/>
          <a:p>
            <a:pPr algn="ctr"/>
            <a:r>
              <a:rPr lang="fr-CA" sz="1200" dirty="0">
                <a:solidFill>
                  <a:srgbClr val="73B3D1"/>
                </a:solidFill>
              </a:rPr>
              <a:t>Data Definition Language</a:t>
            </a:r>
          </a:p>
        </p:txBody>
      </p:sp>
      <p:sp>
        <p:nvSpPr>
          <p:cNvPr id="27" name="ZoneTexte 26">
            <a:extLst>
              <a:ext uri="{FF2B5EF4-FFF2-40B4-BE49-F238E27FC236}">
                <a16:creationId xmlns:a16="http://schemas.microsoft.com/office/drawing/2014/main" id="{4CA3E3DC-4BD3-4C99-9B7B-359CD5DD1C4F}"/>
              </a:ext>
            </a:extLst>
          </p:cNvPr>
          <p:cNvSpPr txBox="1"/>
          <p:nvPr/>
        </p:nvSpPr>
        <p:spPr>
          <a:xfrm>
            <a:off x="2595235" y="5478612"/>
            <a:ext cx="2072640" cy="276999"/>
          </a:xfrm>
          <a:prstGeom prst="rect">
            <a:avLst/>
          </a:prstGeom>
          <a:noFill/>
        </p:spPr>
        <p:txBody>
          <a:bodyPr wrap="square" rtlCol="0">
            <a:spAutoFit/>
          </a:bodyPr>
          <a:lstStyle/>
          <a:p>
            <a:pPr algn="ctr"/>
            <a:r>
              <a:rPr lang="fr-CA" sz="1200" dirty="0">
                <a:solidFill>
                  <a:srgbClr val="739CD1"/>
                </a:solidFill>
              </a:rPr>
              <a:t>Data Manipulation Language</a:t>
            </a:r>
          </a:p>
        </p:txBody>
      </p:sp>
      <p:sp>
        <p:nvSpPr>
          <p:cNvPr id="28" name="ZoneTexte 27">
            <a:extLst>
              <a:ext uri="{FF2B5EF4-FFF2-40B4-BE49-F238E27FC236}">
                <a16:creationId xmlns:a16="http://schemas.microsoft.com/office/drawing/2014/main" id="{30F1B954-A809-4912-B677-9B862411C42B}"/>
              </a:ext>
            </a:extLst>
          </p:cNvPr>
          <p:cNvSpPr txBox="1"/>
          <p:nvPr/>
        </p:nvSpPr>
        <p:spPr>
          <a:xfrm>
            <a:off x="5057879" y="5812406"/>
            <a:ext cx="2072640" cy="276999"/>
          </a:xfrm>
          <a:prstGeom prst="rect">
            <a:avLst/>
          </a:prstGeom>
          <a:noFill/>
        </p:spPr>
        <p:txBody>
          <a:bodyPr wrap="square" rtlCol="0">
            <a:spAutoFit/>
          </a:bodyPr>
          <a:lstStyle/>
          <a:p>
            <a:pPr algn="ctr"/>
            <a:r>
              <a:rPr lang="fr-CA" sz="1200" dirty="0">
                <a:solidFill>
                  <a:srgbClr val="7385D1"/>
                </a:solidFill>
              </a:rPr>
              <a:t>Data Query Language</a:t>
            </a:r>
          </a:p>
        </p:txBody>
      </p:sp>
      <p:sp>
        <p:nvSpPr>
          <p:cNvPr id="29" name="ZoneTexte 28">
            <a:extLst>
              <a:ext uri="{FF2B5EF4-FFF2-40B4-BE49-F238E27FC236}">
                <a16:creationId xmlns:a16="http://schemas.microsoft.com/office/drawing/2014/main" id="{98DBE5C1-192A-4D5C-8140-4DCEA95D8D10}"/>
              </a:ext>
            </a:extLst>
          </p:cNvPr>
          <p:cNvSpPr txBox="1"/>
          <p:nvPr/>
        </p:nvSpPr>
        <p:spPr>
          <a:xfrm>
            <a:off x="7502099" y="5463232"/>
            <a:ext cx="2072640" cy="461665"/>
          </a:xfrm>
          <a:prstGeom prst="rect">
            <a:avLst/>
          </a:prstGeom>
          <a:noFill/>
        </p:spPr>
        <p:txBody>
          <a:bodyPr wrap="square" rtlCol="0">
            <a:spAutoFit/>
          </a:bodyPr>
          <a:lstStyle/>
          <a:p>
            <a:pPr algn="ctr"/>
            <a:r>
              <a:rPr lang="fr-CA" sz="1200" dirty="0">
                <a:solidFill>
                  <a:srgbClr val="9073D1"/>
                </a:solidFill>
              </a:rPr>
              <a:t>Transaction Control Language</a:t>
            </a:r>
          </a:p>
          <a:p>
            <a:pPr algn="ctr"/>
            <a:r>
              <a:rPr lang="fr-CA" sz="1200" dirty="0">
                <a:solidFill>
                  <a:srgbClr val="9073D1"/>
                </a:solidFill>
              </a:rPr>
              <a:t>(Sem 10+)</a:t>
            </a:r>
          </a:p>
        </p:txBody>
      </p:sp>
      <p:sp>
        <p:nvSpPr>
          <p:cNvPr id="30" name="ZoneTexte 29">
            <a:extLst>
              <a:ext uri="{FF2B5EF4-FFF2-40B4-BE49-F238E27FC236}">
                <a16:creationId xmlns:a16="http://schemas.microsoft.com/office/drawing/2014/main" id="{657E3FF4-3898-4CF3-B679-7084364A5960}"/>
              </a:ext>
            </a:extLst>
          </p:cNvPr>
          <p:cNvSpPr txBox="1"/>
          <p:nvPr/>
        </p:nvSpPr>
        <p:spPr>
          <a:xfrm>
            <a:off x="9717024" y="5076739"/>
            <a:ext cx="2072640" cy="461665"/>
          </a:xfrm>
          <a:prstGeom prst="rect">
            <a:avLst/>
          </a:prstGeom>
          <a:noFill/>
        </p:spPr>
        <p:txBody>
          <a:bodyPr wrap="square" rtlCol="0">
            <a:spAutoFit/>
          </a:bodyPr>
          <a:lstStyle/>
          <a:p>
            <a:pPr algn="ctr"/>
            <a:r>
              <a:rPr lang="fr-CA" sz="1200" dirty="0">
                <a:solidFill>
                  <a:srgbClr val="B177BF"/>
                </a:solidFill>
              </a:rPr>
              <a:t>Data Control Language</a:t>
            </a:r>
          </a:p>
          <a:p>
            <a:pPr algn="ctr"/>
            <a:r>
              <a:rPr lang="fr-CA" sz="1200" dirty="0">
                <a:solidFill>
                  <a:srgbClr val="B177BF"/>
                </a:solidFill>
              </a:rPr>
              <a:t>(Pas abordé)</a:t>
            </a:r>
          </a:p>
        </p:txBody>
      </p:sp>
    </p:spTree>
    <p:extLst>
      <p:ext uri="{BB962C8B-B14F-4D97-AF65-F5344CB8AC3E}">
        <p14:creationId xmlns:p14="http://schemas.microsoft.com/office/powerpoint/2010/main" val="362497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Jointures  </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6" name="ZoneTexte 5">
            <a:extLst>
              <a:ext uri="{FF2B5EF4-FFF2-40B4-BE49-F238E27FC236}">
                <a16:creationId xmlns:a16="http://schemas.microsoft.com/office/drawing/2014/main" id="{2A435486-2833-565F-C8A5-82E06FB1FD07}"/>
              </a:ext>
            </a:extLst>
          </p:cNvPr>
          <p:cNvSpPr txBox="1"/>
          <p:nvPr/>
        </p:nvSpPr>
        <p:spPr>
          <a:xfrm>
            <a:off x="1408524" y="1692477"/>
            <a:ext cx="9371352" cy="1323439"/>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a:t>
            </a:r>
          </a:p>
          <a:p>
            <a:r>
              <a:rPr lang="fr-CA" sz="1600" dirty="0">
                <a:latin typeface="Courier New" panose="02070309020205020404" pitchFamily="49" charset="0"/>
                <a:cs typeface="Courier New" panose="02070309020205020404" pitchFamily="49" charset="0"/>
              </a:rPr>
              <a:t>FROM Table1 T1</a:t>
            </a:r>
          </a:p>
          <a:p>
            <a:r>
              <a:rPr lang="fr-CA" sz="1600" b="1" dirty="0">
                <a:solidFill>
                  <a:srgbClr val="FA4098"/>
                </a:solidFill>
                <a:latin typeface="Courier New" panose="02070309020205020404" pitchFamily="49" charset="0"/>
                <a:cs typeface="Courier New" panose="02070309020205020404" pitchFamily="49" charset="0"/>
              </a:rPr>
              <a:t>LEFT JOIN</a:t>
            </a:r>
            <a:r>
              <a:rPr lang="fr-CA" sz="1600" dirty="0">
                <a:latin typeface="Courier New" panose="02070309020205020404" pitchFamily="49" charset="0"/>
                <a:cs typeface="Courier New" panose="02070309020205020404" pitchFamily="49" charset="0"/>
              </a:rPr>
              <a:t> Table2 T2</a:t>
            </a:r>
          </a:p>
          <a:p>
            <a:r>
              <a:rPr lang="fr-CA" sz="1600" b="1" dirty="0">
                <a:solidFill>
                  <a:srgbClr val="FA4098"/>
                </a:solidFill>
                <a:latin typeface="Courier New" panose="02070309020205020404" pitchFamily="49" charset="0"/>
                <a:cs typeface="Courier New" panose="02070309020205020404" pitchFamily="49" charset="0"/>
              </a:rPr>
              <a:t>ON</a:t>
            </a:r>
            <a:r>
              <a:rPr lang="fr-CA" sz="1600" dirty="0">
                <a:latin typeface="Courier New" panose="02070309020205020404" pitchFamily="49" charset="0"/>
                <a:cs typeface="Courier New" panose="02070309020205020404" pitchFamily="49" charset="0"/>
              </a:rPr>
              <a:t> T1.Colonne3 = T2.Colonne4</a:t>
            </a:r>
          </a:p>
          <a:p>
            <a:r>
              <a:rPr lang="fr-CA" sz="1600" b="1" dirty="0">
                <a:solidFill>
                  <a:srgbClr val="FA4098"/>
                </a:solidFill>
                <a:latin typeface="Courier New" panose="02070309020205020404" pitchFamily="49" charset="0"/>
                <a:cs typeface="Courier New" panose="02070309020205020404" pitchFamily="49" charset="0"/>
              </a:rPr>
              <a:t>WHERE</a:t>
            </a:r>
            <a:r>
              <a:rPr lang="fr-CA" sz="1600" dirty="0">
                <a:latin typeface="Courier New" panose="02070309020205020404" pitchFamily="49" charset="0"/>
                <a:cs typeface="Courier New" panose="02070309020205020404" pitchFamily="49" charset="0"/>
              </a:rPr>
              <a:t> T2.Colonne4 </a:t>
            </a:r>
            <a:r>
              <a:rPr lang="fr-CA" sz="1600" b="1" dirty="0">
                <a:solidFill>
                  <a:srgbClr val="FA4098"/>
                </a:solidFill>
                <a:latin typeface="Courier New" panose="02070309020205020404" pitchFamily="49" charset="0"/>
                <a:cs typeface="Courier New" panose="02070309020205020404" pitchFamily="49" charset="0"/>
              </a:rPr>
              <a:t>IS</a:t>
            </a:r>
            <a:r>
              <a:rPr lang="fr-CA" sz="1600" dirty="0">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NULL</a:t>
            </a:r>
          </a:p>
        </p:txBody>
      </p:sp>
      <p:sp>
        <p:nvSpPr>
          <p:cNvPr id="7" name="ZoneTexte 6">
            <a:extLst>
              <a:ext uri="{FF2B5EF4-FFF2-40B4-BE49-F238E27FC236}">
                <a16:creationId xmlns:a16="http://schemas.microsoft.com/office/drawing/2014/main" id="{A89A1E95-1851-7C43-8C16-F84EC77C5C1A}"/>
              </a:ext>
            </a:extLst>
          </p:cNvPr>
          <p:cNvSpPr txBox="1"/>
          <p:nvPr/>
        </p:nvSpPr>
        <p:spPr>
          <a:xfrm>
            <a:off x="1327042" y="3165280"/>
            <a:ext cx="9371352" cy="954107"/>
          </a:xfrm>
          <a:prstGeom prst="rect">
            <a:avLst/>
          </a:prstGeom>
          <a:noFill/>
        </p:spPr>
        <p:txBody>
          <a:bodyPr wrap="square" rtlCol="0">
            <a:spAutoFit/>
          </a:bodyPr>
          <a:lstStyle/>
          <a:p>
            <a:r>
              <a:rPr lang="fr-CA" sz="1400" dirty="0">
                <a:solidFill>
                  <a:srgbClr val="7385D1"/>
                </a:solidFill>
              </a:rPr>
              <a:t>Avec </a:t>
            </a:r>
            <a:r>
              <a:rPr lang="fr-CA" sz="1400" dirty="0">
                <a:solidFill>
                  <a:srgbClr val="FA4098"/>
                </a:solidFill>
              </a:rPr>
              <a:t>LEFT JOIN</a:t>
            </a:r>
            <a:r>
              <a:rPr lang="fr-CA" sz="1400" dirty="0">
                <a:solidFill>
                  <a:srgbClr val="7385D1"/>
                </a:solidFill>
              </a:rPr>
              <a:t> la jointure sélectionne même les rangées qui n’ont pas de correspondance dans l’autre table.</a:t>
            </a:r>
          </a:p>
          <a:p>
            <a:endParaRPr lang="fr-CA" sz="1400" dirty="0">
              <a:solidFill>
                <a:srgbClr val="7385D1"/>
              </a:solidFill>
            </a:endParaRPr>
          </a:p>
          <a:p>
            <a:r>
              <a:rPr lang="fr-CA" sz="1400" dirty="0">
                <a:solidFill>
                  <a:srgbClr val="7385D1"/>
                </a:solidFill>
              </a:rPr>
              <a:t>Cette requête est </a:t>
            </a:r>
            <a:r>
              <a:rPr lang="fr-CA" sz="1400" dirty="0">
                <a:solidFill>
                  <a:srgbClr val="FA4098"/>
                </a:solidFill>
              </a:rPr>
              <a:t>habituellement utilisée pour savoir quelles données d’une première table n’a pas de correspondance dans la deuxième table.</a:t>
            </a:r>
          </a:p>
        </p:txBody>
      </p:sp>
      <p:sp>
        <p:nvSpPr>
          <p:cNvPr id="12" name="Flèche : droite 11">
            <a:extLst>
              <a:ext uri="{FF2B5EF4-FFF2-40B4-BE49-F238E27FC236}">
                <a16:creationId xmlns:a16="http://schemas.microsoft.com/office/drawing/2014/main" id="{71F75986-695E-37B7-3E95-3E020E334DC2}"/>
              </a:ext>
            </a:extLst>
          </p:cNvPr>
          <p:cNvSpPr/>
          <p:nvPr/>
        </p:nvSpPr>
        <p:spPr>
          <a:xfrm>
            <a:off x="6896006" y="5065975"/>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3" name="ZoneTexte 12">
            <a:extLst>
              <a:ext uri="{FF2B5EF4-FFF2-40B4-BE49-F238E27FC236}">
                <a16:creationId xmlns:a16="http://schemas.microsoft.com/office/drawing/2014/main" id="{D7C7B65F-5022-E8E1-0AA0-50A4028E7AFF}"/>
              </a:ext>
            </a:extLst>
          </p:cNvPr>
          <p:cNvSpPr txBox="1"/>
          <p:nvPr/>
        </p:nvSpPr>
        <p:spPr>
          <a:xfrm>
            <a:off x="1327042" y="4231717"/>
            <a:ext cx="7459116" cy="369332"/>
          </a:xfrm>
          <a:prstGeom prst="rect">
            <a:avLst/>
          </a:prstGeom>
          <a:noFill/>
        </p:spPr>
        <p:txBody>
          <a:bodyPr wrap="square" rtlCol="0">
            <a:spAutoFit/>
          </a:bodyPr>
          <a:lstStyle/>
          <a:p>
            <a:r>
              <a:rPr lang="fr-CA" b="1" dirty="0">
                <a:solidFill>
                  <a:srgbClr val="7385D1"/>
                </a:solidFill>
              </a:rPr>
              <a:t>Quels karts n’ont jamais eu de participation dans la course</a:t>
            </a:r>
            <a:r>
              <a:rPr lang="fr-CA" dirty="0">
                <a:solidFill>
                  <a:srgbClr val="7385D1"/>
                </a:solidFill>
              </a:rPr>
              <a:t>?</a:t>
            </a:r>
          </a:p>
        </p:txBody>
      </p:sp>
      <p:pic>
        <p:nvPicPr>
          <p:cNvPr id="5" name="Image 4">
            <a:extLst>
              <a:ext uri="{FF2B5EF4-FFF2-40B4-BE49-F238E27FC236}">
                <a16:creationId xmlns:a16="http://schemas.microsoft.com/office/drawing/2014/main" id="{8BF6D9CF-EA15-BC42-70FA-C42EA7EE7074}"/>
              </a:ext>
            </a:extLst>
          </p:cNvPr>
          <p:cNvPicPr>
            <a:picLocks noChangeAspect="1"/>
          </p:cNvPicPr>
          <p:nvPr/>
        </p:nvPicPr>
        <p:blipFill>
          <a:blip r:embed="rId2"/>
          <a:stretch>
            <a:fillRect/>
          </a:stretch>
        </p:blipFill>
        <p:spPr>
          <a:xfrm>
            <a:off x="2038546" y="4651824"/>
            <a:ext cx="4549513" cy="1623782"/>
          </a:xfrm>
          <a:prstGeom prst="rect">
            <a:avLst/>
          </a:prstGeom>
          <a:ln w="25400">
            <a:solidFill>
              <a:srgbClr val="7385D1"/>
            </a:solidFill>
          </a:ln>
        </p:spPr>
      </p:pic>
      <p:pic>
        <p:nvPicPr>
          <p:cNvPr id="9" name="Image 8">
            <a:extLst>
              <a:ext uri="{FF2B5EF4-FFF2-40B4-BE49-F238E27FC236}">
                <a16:creationId xmlns:a16="http://schemas.microsoft.com/office/drawing/2014/main" id="{14E60DB6-C8AE-001E-CB70-F9297F77F1F4}"/>
              </a:ext>
            </a:extLst>
          </p:cNvPr>
          <p:cNvPicPr>
            <a:picLocks noChangeAspect="1"/>
          </p:cNvPicPr>
          <p:nvPr/>
        </p:nvPicPr>
        <p:blipFill>
          <a:blip r:embed="rId3"/>
          <a:stretch>
            <a:fillRect/>
          </a:stretch>
        </p:blipFill>
        <p:spPr>
          <a:xfrm>
            <a:off x="7807960" y="4881176"/>
            <a:ext cx="3323984" cy="954106"/>
          </a:xfrm>
          <a:prstGeom prst="rect">
            <a:avLst/>
          </a:prstGeom>
          <a:ln w="25400">
            <a:solidFill>
              <a:srgbClr val="7385D1"/>
            </a:solidFill>
          </a:ln>
        </p:spPr>
      </p:pic>
    </p:spTree>
    <p:extLst>
      <p:ext uri="{BB962C8B-B14F-4D97-AF65-F5344CB8AC3E}">
        <p14:creationId xmlns:p14="http://schemas.microsoft.com/office/powerpoint/2010/main" val="3939259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Jointures</a:t>
            </a:r>
          </a:p>
          <a:p>
            <a:pPr lvl="1"/>
            <a:r>
              <a:rPr lang="fr-CA" dirty="0"/>
              <a:t> Faisons une jointure sur les 5 tables</a:t>
            </a:r>
          </a:p>
        </p:txBody>
      </p:sp>
      <p:pic>
        <p:nvPicPr>
          <p:cNvPr id="6" name="Image 5">
            <a:extLst>
              <a:ext uri="{FF2B5EF4-FFF2-40B4-BE49-F238E27FC236}">
                <a16:creationId xmlns:a16="http://schemas.microsoft.com/office/drawing/2014/main" id="{EA3B5976-349B-72EB-98A3-4AE73EA55D78}"/>
              </a:ext>
            </a:extLst>
          </p:cNvPr>
          <p:cNvPicPr>
            <a:picLocks noChangeAspect="1"/>
          </p:cNvPicPr>
          <p:nvPr/>
        </p:nvPicPr>
        <p:blipFill>
          <a:blip r:embed="rId2"/>
          <a:stretch>
            <a:fillRect/>
          </a:stretch>
        </p:blipFill>
        <p:spPr>
          <a:xfrm>
            <a:off x="483192" y="2131173"/>
            <a:ext cx="11222016" cy="2076740"/>
          </a:xfrm>
          <a:prstGeom prst="rect">
            <a:avLst/>
          </a:prstGeom>
          <a:ln w="25400">
            <a:solidFill>
              <a:srgbClr val="7385D1"/>
            </a:solidFill>
          </a:ln>
        </p:spPr>
      </p:pic>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pic>
        <p:nvPicPr>
          <p:cNvPr id="10" name="Image 9">
            <a:extLst>
              <a:ext uri="{FF2B5EF4-FFF2-40B4-BE49-F238E27FC236}">
                <a16:creationId xmlns:a16="http://schemas.microsoft.com/office/drawing/2014/main" id="{FD321DDB-EC40-BCC5-D45F-4091421AF8C0}"/>
              </a:ext>
            </a:extLst>
          </p:cNvPr>
          <p:cNvPicPr>
            <a:picLocks noChangeAspect="1"/>
          </p:cNvPicPr>
          <p:nvPr/>
        </p:nvPicPr>
        <p:blipFill>
          <a:blip r:embed="rId3"/>
          <a:stretch>
            <a:fillRect/>
          </a:stretch>
        </p:blipFill>
        <p:spPr>
          <a:xfrm>
            <a:off x="5560541" y="3041121"/>
            <a:ext cx="6450274" cy="3052124"/>
          </a:xfrm>
          <a:prstGeom prst="rect">
            <a:avLst/>
          </a:prstGeom>
          <a:ln w="28575">
            <a:solidFill>
              <a:srgbClr val="7385D1"/>
            </a:solidFill>
          </a:ln>
        </p:spPr>
      </p:pic>
      <p:sp>
        <p:nvSpPr>
          <p:cNvPr id="14" name="ZoneTexte 13">
            <a:extLst>
              <a:ext uri="{FF2B5EF4-FFF2-40B4-BE49-F238E27FC236}">
                <a16:creationId xmlns:a16="http://schemas.microsoft.com/office/drawing/2014/main" id="{526853F9-2DB3-B70C-2DA0-7314023377CA}"/>
              </a:ext>
            </a:extLst>
          </p:cNvPr>
          <p:cNvSpPr txBox="1"/>
          <p:nvPr/>
        </p:nvSpPr>
        <p:spPr>
          <a:xfrm>
            <a:off x="177585" y="4207913"/>
            <a:ext cx="5208147" cy="1169551"/>
          </a:xfrm>
          <a:prstGeom prst="rect">
            <a:avLst/>
          </a:prstGeom>
          <a:noFill/>
        </p:spPr>
        <p:txBody>
          <a:bodyPr wrap="square" rtlCol="0">
            <a:spAutoFit/>
          </a:bodyPr>
          <a:lstStyle/>
          <a:p>
            <a:r>
              <a:rPr lang="fr-CA" sz="1400" dirty="0">
                <a:solidFill>
                  <a:srgbClr val="7385D1"/>
                </a:solidFill>
              </a:rPr>
              <a:t>Pour toutes les participations, nous sommes allés récupérer :</a:t>
            </a:r>
            <a:br>
              <a:rPr lang="fr-CA" sz="1400" dirty="0">
                <a:solidFill>
                  <a:srgbClr val="7385D1"/>
                </a:solidFill>
              </a:rPr>
            </a:br>
            <a:r>
              <a:rPr lang="fr-CA" sz="1400" dirty="0">
                <a:solidFill>
                  <a:srgbClr val="7385D1"/>
                </a:solidFill>
              </a:rPr>
              <a:t>• Le pseudo du joueur dans la table Joueur.</a:t>
            </a:r>
          </a:p>
          <a:p>
            <a:r>
              <a:rPr lang="fr-CA" sz="1400" dirty="0">
                <a:solidFill>
                  <a:srgbClr val="7385D1"/>
                </a:solidFill>
              </a:rPr>
              <a:t>• Le nom de la course dans la table Course.</a:t>
            </a:r>
          </a:p>
          <a:p>
            <a:r>
              <a:rPr lang="fr-CA" sz="1400" dirty="0">
                <a:solidFill>
                  <a:srgbClr val="7385D1"/>
                </a:solidFill>
              </a:rPr>
              <a:t>• Le nom du personnage joué dans la table Personnage.</a:t>
            </a:r>
          </a:p>
          <a:p>
            <a:r>
              <a:rPr lang="fr-CA" sz="1400" dirty="0">
                <a:solidFill>
                  <a:srgbClr val="7385D1"/>
                </a:solidFill>
              </a:rPr>
              <a:t>• Le nom du kart utilisé dans la table Kart.</a:t>
            </a:r>
          </a:p>
        </p:txBody>
      </p:sp>
    </p:spTree>
    <p:extLst>
      <p:ext uri="{BB962C8B-B14F-4D97-AF65-F5344CB8AC3E}">
        <p14:creationId xmlns:p14="http://schemas.microsoft.com/office/powerpoint/2010/main" val="213077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EXISTS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5" name="ZoneTexte 4">
            <a:extLst>
              <a:ext uri="{FF2B5EF4-FFF2-40B4-BE49-F238E27FC236}">
                <a16:creationId xmlns:a16="http://schemas.microsoft.com/office/drawing/2014/main" id="{C7BD33FB-B231-C901-EA63-F26F7319F054}"/>
              </a:ext>
            </a:extLst>
          </p:cNvPr>
          <p:cNvSpPr txBox="1"/>
          <p:nvPr/>
        </p:nvSpPr>
        <p:spPr>
          <a:xfrm>
            <a:off x="1408524" y="1693446"/>
            <a:ext cx="9371352" cy="1323439"/>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a:t>
            </a:r>
          </a:p>
          <a:p>
            <a:r>
              <a:rPr lang="fr-CA" sz="1600" dirty="0">
                <a:latin typeface="Courier New" panose="02070309020205020404" pitchFamily="49" charset="0"/>
                <a:cs typeface="Courier New" panose="02070309020205020404" pitchFamily="49" charset="0"/>
              </a:rPr>
              <a:t>FROM Table1 T1</a:t>
            </a:r>
          </a:p>
          <a:p>
            <a:r>
              <a:rPr lang="fr-CA" sz="1600" dirty="0">
                <a:latin typeface="Courier New" panose="02070309020205020404" pitchFamily="49" charset="0"/>
                <a:cs typeface="Courier New" panose="02070309020205020404" pitchFamily="49" charset="0"/>
              </a:rPr>
              <a:t>WHERE </a:t>
            </a:r>
            <a:r>
              <a:rPr lang="fr-CA" sz="1600" b="1" dirty="0">
                <a:solidFill>
                  <a:srgbClr val="FA4098"/>
                </a:solidFill>
                <a:latin typeface="Courier New" panose="02070309020205020404" pitchFamily="49" charset="0"/>
                <a:cs typeface="Courier New" panose="02070309020205020404" pitchFamily="49" charset="0"/>
              </a:rPr>
              <a:t>EXISTS</a:t>
            </a:r>
            <a:r>
              <a:rPr lang="fr-CA" sz="1600" dirty="0">
                <a:latin typeface="Courier New" panose="02070309020205020404" pitchFamily="49" charset="0"/>
                <a:cs typeface="Courier New" panose="02070309020205020404" pitchFamily="49" charset="0"/>
              </a:rPr>
              <a:t> (SELECT Colonne1 </a:t>
            </a:r>
          </a:p>
          <a:p>
            <a:r>
              <a:rPr lang="fr-CA" sz="1600" dirty="0">
                <a:latin typeface="Courier New" panose="02070309020205020404" pitchFamily="49" charset="0"/>
                <a:cs typeface="Courier New" panose="02070309020205020404" pitchFamily="49" charset="0"/>
              </a:rPr>
              <a:t>	       FROM Table2 T2</a:t>
            </a:r>
          </a:p>
          <a:p>
            <a:r>
              <a:rPr lang="fr-CA" sz="1600" dirty="0">
                <a:latin typeface="Courier New" panose="02070309020205020404" pitchFamily="49" charset="0"/>
                <a:cs typeface="Courier New" panose="02070309020205020404" pitchFamily="49" charset="0"/>
              </a:rPr>
              <a:t>	       WHERE Condition);</a:t>
            </a:r>
          </a:p>
        </p:txBody>
      </p:sp>
      <p:sp>
        <p:nvSpPr>
          <p:cNvPr id="6" name="ZoneTexte 5">
            <a:extLst>
              <a:ext uri="{FF2B5EF4-FFF2-40B4-BE49-F238E27FC236}">
                <a16:creationId xmlns:a16="http://schemas.microsoft.com/office/drawing/2014/main" id="{56C042D0-AE62-0002-A075-A1CEC636F899}"/>
              </a:ext>
            </a:extLst>
          </p:cNvPr>
          <p:cNvSpPr txBox="1"/>
          <p:nvPr/>
        </p:nvSpPr>
        <p:spPr>
          <a:xfrm>
            <a:off x="1287192" y="3036377"/>
            <a:ext cx="5073757" cy="738664"/>
          </a:xfrm>
          <a:prstGeom prst="rect">
            <a:avLst/>
          </a:prstGeom>
          <a:noFill/>
        </p:spPr>
        <p:txBody>
          <a:bodyPr wrap="square" rtlCol="0">
            <a:spAutoFit/>
          </a:bodyPr>
          <a:lstStyle/>
          <a:p>
            <a:r>
              <a:rPr lang="fr-CA" sz="1400" dirty="0">
                <a:solidFill>
                  <a:srgbClr val="7385D1"/>
                </a:solidFill>
              </a:rPr>
              <a:t>L’opérateur </a:t>
            </a:r>
            <a:r>
              <a:rPr lang="fr-CA" sz="1400" dirty="0">
                <a:solidFill>
                  <a:srgbClr val="FA4098"/>
                </a:solidFill>
              </a:rPr>
              <a:t>EXISTS</a:t>
            </a:r>
            <a:r>
              <a:rPr lang="fr-CA" sz="1400" dirty="0">
                <a:solidFill>
                  <a:srgbClr val="7385D1"/>
                </a:solidFill>
              </a:rPr>
              <a:t> permet de sélectionner seulement les rangées pour lesquelles au moins une donnée </a:t>
            </a:r>
            <a:r>
              <a:rPr lang="fr-CA" sz="1400" b="1" dirty="0">
                <a:solidFill>
                  <a:srgbClr val="FA4098"/>
                </a:solidFill>
              </a:rPr>
              <a:t>existe dans une sous-requête.</a:t>
            </a:r>
          </a:p>
        </p:txBody>
      </p:sp>
      <p:pic>
        <p:nvPicPr>
          <p:cNvPr id="9" name="Image 8">
            <a:extLst>
              <a:ext uri="{FF2B5EF4-FFF2-40B4-BE49-F238E27FC236}">
                <a16:creationId xmlns:a16="http://schemas.microsoft.com/office/drawing/2014/main" id="{FF5F38D6-0203-5A78-EEEF-0A1200E24E11}"/>
              </a:ext>
            </a:extLst>
          </p:cNvPr>
          <p:cNvPicPr>
            <a:picLocks noChangeAspect="1"/>
          </p:cNvPicPr>
          <p:nvPr/>
        </p:nvPicPr>
        <p:blipFill>
          <a:blip r:embed="rId2"/>
          <a:stretch>
            <a:fillRect/>
          </a:stretch>
        </p:blipFill>
        <p:spPr>
          <a:xfrm>
            <a:off x="9997460" y="3702483"/>
            <a:ext cx="1352739" cy="2238687"/>
          </a:xfrm>
          <a:prstGeom prst="rect">
            <a:avLst/>
          </a:prstGeom>
          <a:ln w="28575">
            <a:solidFill>
              <a:srgbClr val="7385D1"/>
            </a:solidFill>
          </a:ln>
        </p:spPr>
      </p:pic>
      <p:sp>
        <p:nvSpPr>
          <p:cNvPr id="14" name="ZoneTexte 13">
            <a:extLst>
              <a:ext uri="{FF2B5EF4-FFF2-40B4-BE49-F238E27FC236}">
                <a16:creationId xmlns:a16="http://schemas.microsoft.com/office/drawing/2014/main" id="{907114C2-72CB-09A3-DB1D-EA2AB5F7B93D}"/>
              </a:ext>
            </a:extLst>
          </p:cNvPr>
          <p:cNvSpPr txBox="1"/>
          <p:nvPr/>
        </p:nvSpPr>
        <p:spPr>
          <a:xfrm>
            <a:off x="4743623" y="5482329"/>
            <a:ext cx="3924848" cy="738664"/>
          </a:xfrm>
          <a:prstGeom prst="rect">
            <a:avLst/>
          </a:prstGeom>
          <a:noFill/>
        </p:spPr>
        <p:txBody>
          <a:bodyPr wrap="square" rtlCol="0">
            <a:spAutoFit/>
          </a:bodyPr>
          <a:lstStyle/>
          <a:p>
            <a:r>
              <a:rPr lang="fr-CA" sz="1400" dirty="0">
                <a:solidFill>
                  <a:srgbClr val="7385D1"/>
                </a:solidFill>
              </a:rPr>
              <a:t>On sélectionne tous les noms de karts pour lesquels il existe au moins une participation associée au KartID.</a:t>
            </a:r>
          </a:p>
        </p:txBody>
      </p:sp>
      <p:sp>
        <p:nvSpPr>
          <p:cNvPr id="16" name="Flèche : droite 15">
            <a:extLst>
              <a:ext uri="{FF2B5EF4-FFF2-40B4-BE49-F238E27FC236}">
                <a16:creationId xmlns:a16="http://schemas.microsoft.com/office/drawing/2014/main" id="{85F8787B-143D-CB79-C768-FCC82861A4E5}"/>
              </a:ext>
            </a:extLst>
          </p:cNvPr>
          <p:cNvSpPr/>
          <p:nvPr/>
        </p:nvSpPr>
        <p:spPr>
          <a:xfrm>
            <a:off x="9030962" y="4501902"/>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8" name="Image 7">
            <a:extLst>
              <a:ext uri="{FF2B5EF4-FFF2-40B4-BE49-F238E27FC236}">
                <a16:creationId xmlns:a16="http://schemas.microsoft.com/office/drawing/2014/main" id="{D8F26A1D-A4B0-B1B2-7CB4-68F6C38B80DF}"/>
              </a:ext>
            </a:extLst>
          </p:cNvPr>
          <p:cNvPicPr>
            <a:picLocks noChangeAspect="1"/>
          </p:cNvPicPr>
          <p:nvPr/>
        </p:nvPicPr>
        <p:blipFill>
          <a:blip r:embed="rId3"/>
          <a:stretch>
            <a:fillRect/>
          </a:stretch>
        </p:blipFill>
        <p:spPr>
          <a:xfrm>
            <a:off x="4743623" y="4233109"/>
            <a:ext cx="3924848" cy="1119342"/>
          </a:xfrm>
          <a:prstGeom prst="rect">
            <a:avLst/>
          </a:prstGeom>
          <a:ln w="25400">
            <a:solidFill>
              <a:srgbClr val="7385D1"/>
            </a:solidFill>
          </a:ln>
        </p:spPr>
      </p:pic>
    </p:spTree>
    <p:extLst>
      <p:ext uri="{BB962C8B-B14F-4D97-AF65-F5344CB8AC3E}">
        <p14:creationId xmlns:p14="http://schemas.microsoft.com/office/powerpoint/2010/main" val="2238081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EXISTS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6" name="ZoneTexte 5">
            <a:extLst>
              <a:ext uri="{FF2B5EF4-FFF2-40B4-BE49-F238E27FC236}">
                <a16:creationId xmlns:a16="http://schemas.microsoft.com/office/drawing/2014/main" id="{56C042D0-AE62-0002-A075-A1CEC636F899}"/>
              </a:ext>
            </a:extLst>
          </p:cNvPr>
          <p:cNvSpPr txBox="1"/>
          <p:nvPr/>
        </p:nvSpPr>
        <p:spPr>
          <a:xfrm>
            <a:off x="1302478" y="1969588"/>
            <a:ext cx="9371352" cy="523220"/>
          </a:xfrm>
          <a:prstGeom prst="rect">
            <a:avLst/>
          </a:prstGeom>
          <a:noFill/>
        </p:spPr>
        <p:txBody>
          <a:bodyPr wrap="square" rtlCol="0">
            <a:spAutoFit/>
          </a:bodyPr>
          <a:lstStyle/>
          <a:p>
            <a:r>
              <a:rPr lang="fr-CA" sz="1400" dirty="0">
                <a:solidFill>
                  <a:srgbClr val="7385D1"/>
                </a:solidFill>
              </a:rPr>
              <a:t>On peut utiliser </a:t>
            </a:r>
            <a:r>
              <a:rPr lang="fr-CA" sz="1400" b="1" dirty="0">
                <a:solidFill>
                  <a:srgbClr val="FA4098"/>
                </a:solidFill>
              </a:rPr>
              <a:t>NOT</a:t>
            </a:r>
            <a:r>
              <a:rPr lang="fr-CA" sz="1400" dirty="0">
                <a:solidFill>
                  <a:srgbClr val="7385D1"/>
                </a:solidFill>
              </a:rPr>
              <a:t> </a:t>
            </a:r>
            <a:r>
              <a:rPr lang="fr-CA" sz="1400" b="1" dirty="0">
                <a:solidFill>
                  <a:srgbClr val="FA4098"/>
                </a:solidFill>
              </a:rPr>
              <a:t>EXISTS</a:t>
            </a:r>
            <a:r>
              <a:rPr lang="fr-CA" sz="1400" dirty="0">
                <a:solidFill>
                  <a:srgbClr val="7385D1"/>
                </a:solidFill>
              </a:rPr>
              <a:t> pour sélectionner seulement les rangées pour lesquelles AUCUNE donnée existe dans une sous-requête.</a:t>
            </a:r>
          </a:p>
        </p:txBody>
      </p:sp>
      <p:pic>
        <p:nvPicPr>
          <p:cNvPr id="13" name="Image 12">
            <a:extLst>
              <a:ext uri="{FF2B5EF4-FFF2-40B4-BE49-F238E27FC236}">
                <a16:creationId xmlns:a16="http://schemas.microsoft.com/office/drawing/2014/main" id="{B4FC53A7-0041-E34D-63D8-C4673494CC96}"/>
              </a:ext>
            </a:extLst>
          </p:cNvPr>
          <p:cNvPicPr>
            <a:picLocks noChangeAspect="1"/>
          </p:cNvPicPr>
          <p:nvPr/>
        </p:nvPicPr>
        <p:blipFill>
          <a:blip r:embed="rId2"/>
          <a:stretch>
            <a:fillRect/>
          </a:stretch>
        </p:blipFill>
        <p:spPr>
          <a:xfrm>
            <a:off x="9474356" y="3091700"/>
            <a:ext cx="1162212" cy="828791"/>
          </a:xfrm>
          <a:prstGeom prst="rect">
            <a:avLst/>
          </a:prstGeom>
          <a:ln w="28575">
            <a:solidFill>
              <a:srgbClr val="7385D1"/>
            </a:solidFill>
          </a:ln>
        </p:spPr>
      </p:pic>
      <p:sp>
        <p:nvSpPr>
          <p:cNvPr id="15" name="ZoneTexte 14">
            <a:extLst>
              <a:ext uri="{FF2B5EF4-FFF2-40B4-BE49-F238E27FC236}">
                <a16:creationId xmlns:a16="http://schemas.microsoft.com/office/drawing/2014/main" id="{21CA3B8F-5EB8-0C86-EB78-94C4F3A7FFD5}"/>
              </a:ext>
            </a:extLst>
          </p:cNvPr>
          <p:cNvSpPr txBox="1"/>
          <p:nvPr/>
        </p:nvSpPr>
        <p:spPr>
          <a:xfrm>
            <a:off x="2599336" y="4358648"/>
            <a:ext cx="8318600" cy="307777"/>
          </a:xfrm>
          <a:prstGeom prst="rect">
            <a:avLst/>
          </a:prstGeom>
          <a:noFill/>
        </p:spPr>
        <p:txBody>
          <a:bodyPr wrap="square" rtlCol="0">
            <a:spAutoFit/>
          </a:bodyPr>
          <a:lstStyle/>
          <a:p>
            <a:r>
              <a:rPr lang="fr-CA" sz="1400" dirty="0">
                <a:solidFill>
                  <a:srgbClr val="7385D1"/>
                </a:solidFill>
              </a:rPr>
              <a:t>On sélectionne tous les noms de karts pour lesquels il n’existe aucune participation associé au KartID.</a:t>
            </a:r>
          </a:p>
        </p:txBody>
      </p:sp>
      <p:sp>
        <p:nvSpPr>
          <p:cNvPr id="17" name="Flèche : droite 16">
            <a:extLst>
              <a:ext uri="{FF2B5EF4-FFF2-40B4-BE49-F238E27FC236}">
                <a16:creationId xmlns:a16="http://schemas.microsoft.com/office/drawing/2014/main" id="{B40C8EC7-F535-2D67-C3F7-424C13FBE178}"/>
              </a:ext>
            </a:extLst>
          </p:cNvPr>
          <p:cNvSpPr/>
          <p:nvPr/>
        </p:nvSpPr>
        <p:spPr>
          <a:xfrm>
            <a:off x="8422092" y="3316488"/>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12" name="Image 11">
            <a:extLst>
              <a:ext uri="{FF2B5EF4-FFF2-40B4-BE49-F238E27FC236}">
                <a16:creationId xmlns:a16="http://schemas.microsoft.com/office/drawing/2014/main" id="{993A19A2-E193-42FC-22F1-3434A834A8D2}"/>
              </a:ext>
            </a:extLst>
          </p:cNvPr>
          <p:cNvPicPr>
            <a:picLocks noChangeAspect="1"/>
          </p:cNvPicPr>
          <p:nvPr/>
        </p:nvPicPr>
        <p:blipFill>
          <a:blip r:embed="rId3"/>
          <a:stretch>
            <a:fillRect/>
          </a:stretch>
        </p:blipFill>
        <p:spPr>
          <a:xfrm>
            <a:off x="2704270" y="2859493"/>
            <a:ext cx="4851923" cy="1315776"/>
          </a:xfrm>
          <a:prstGeom prst="rect">
            <a:avLst/>
          </a:prstGeom>
          <a:ln w="25400">
            <a:solidFill>
              <a:srgbClr val="7385D1"/>
            </a:solidFill>
          </a:ln>
        </p:spPr>
      </p:pic>
    </p:spTree>
    <p:extLst>
      <p:ext uri="{BB962C8B-B14F-4D97-AF65-F5344CB8AC3E}">
        <p14:creationId xmlns:p14="http://schemas.microsoft.com/office/powerpoint/2010/main" val="1325027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Trouver tous X qui n’a pas de Y</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15" name="ZoneTexte 14">
            <a:extLst>
              <a:ext uri="{FF2B5EF4-FFF2-40B4-BE49-F238E27FC236}">
                <a16:creationId xmlns:a16="http://schemas.microsoft.com/office/drawing/2014/main" id="{21CA3B8F-5EB8-0C86-EB78-94C4F3A7FFD5}"/>
              </a:ext>
            </a:extLst>
          </p:cNvPr>
          <p:cNvSpPr txBox="1"/>
          <p:nvPr/>
        </p:nvSpPr>
        <p:spPr>
          <a:xfrm>
            <a:off x="1290271" y="2270680"/>
            <a:ext cx="8318600" cy="307777"/>
          </a:xfrm>
          <a:prstGeom prst="rect">
            <a:avLst/>
          </a:prstGeom>
          <a:noFill/>
        </p:spPr>
        <p:txBody>
          <a:bodyPr wrap="square" rtlCol="0">
            <a:spAutoFit/>
          </a:bodyPr>
          <a:lstStyle/>
          <a:p>
            <a:r>
              <a:rPr lang="fr-CA" sz="1400" dirty="0">
                <a:solidFill>
                  <a:srgbClr val="7385D1"/>
                </a:solidFill>
              </a:rPr>
              <a:t>On a donc vu 2 façons de répondre à cette question:</a:t>
            </a:r>
          </a:p>
        </p:txBody>
      </p:sp>
      <p:sp>
        <p:nvSpPr>
          <p:cNvPr id="17" name="Flèche : droite 16">
            <a:extLst>
              <a:ext uri="{FF2B5EF4-FFF2-40B4-BE49-F238E27FC236}">
                <a16:creationId xmlns:a16="http://schemas.microsoft.com/office/drawing/2014/main" id="{B40C8EC7-F535-2D67-C3F7-424C13FBE178}"/>
              </a:ext>
            </a:extLst>
          </p:cNvPr>
          <p:cNvSpPr/>
          <p:nvPr/>
        </p:nvSpPr>
        <p:spPr>
          <a:xfrm>
            <a:off x="6854745" y="5108773"/>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8" name="Image 7">
            <a:extLst>
              <a:ext uri="{FF2B5EF4-FFF2-40B4-BE49-F238E27FC236}">
                <a16:creationId xmlns:a16="http://schemas.microsoft.com/office/drawing/2014/main" id="{CE660307-BFE4-3A99-B9A8-3237A341AC7B}"/>
              </a:ext>
            </a:extLst>
          </p:cNvPr>
          <p:cNvPicPr>
            <a:picLocks noChangeAspect="1"/>
          </p:cNvPicPr>
          <p:nvPr/>
        </p:nvPicPr>
        <p:blipFill>
          <a:blip r:embed="rId2"/>
          <a:stretch>
            <a:fillRect/>
          </a:stretch>
        </p:blipFill>
        <p:spPr>
          <a:xfrm>
            <a:off x="7983000" y="4927366"/>
            <a:ext cx="1532774" cy="978367"/>
          </a:xfrm>
          <a:prstGeom prst="rect">
            <a:avLst/>
          </a:prstGeom>
          <a:ln w="25400">
            <a:solidFill>
              <a:schemeClr val="tx1"/>
            </a:solidFill>
          </a:ln>
        </p:spPr>
      </p:pic>
      <p:pic>
        <p:nvPicPr>
          <p:cNvPr id="10" name="Image 9">
            <a:extLst>
              <a:ext uri="{FF2B5EF4-FFF2-40B4-BE49-F238E27FC236}">
                <a16:creationId xmlns:a16="http://schemas.microsoft.com/office/drawing/2014/main" id="{5EB4E458-2177-C281-050F-94A966ECA28D}"/>
              </a:ext>
            </a:extLst>
          </p:cNvPr>
          <p:cNvPicPr>
            <a:picLocks noChangeAspect="1"/>
          </p:cNvPicPr>
          <p:nvPr/>
        </p:nvPicPr>
        <p:blipFill>
          <a:blip r:embed="rId3"/>
          <a:stretch>
            <a:fillRect/>
          </a:stretch>
        </p:blipFill>
        <p:spPr>
          <a:xfrm>
            <a:off x="1654746" y="4761345"/>
            <a:ext cx="4924047" cy="1415620"/>
          </a:xfrm>
          <a:prstGeom prst="rect">
            <a:avLst/>
          </a:prstGeom>
          <a:ln w="25400">
            <a:solidFill>
              <a:schemeClr val="tx1"/>
            </a:solidFill>
          </a:ln>
        </p:spPr>
      </p:pic>
      <p:sp>
        <p:nvSpPr>
          <p:cNvPr id="19" name="ZoneTexte 18">
            <a:extLst>
              <a:ext uri="{FF2B5EF4-FFF2-40B4-BE49-F238E27FC236}">
                <a16:creationId xmlns:a16="http://schemas.microsoft.com/office/drawing/2014/main" id="{FB07238C-B546-C302-1AD3-FFD1196EE1EF}"/>
              </a:ext>
            </a:extLst>
          </p:cNvPr>
          <p:cNvSpPr txBox="1"/>
          <p:nvPr/>
        </p:nvSpPr>
        <p:spPr>
          <a:xfrm>
            <a:off x="1290271" y="1680618"/>
            <a:ext cx="7459116" cy="369332"/>
          </a:xfrm>
          <a:prstGeom prst="rect">
            <a:avLst/>
          </a:prstGeom>
          <a:noFill/>
        </p:spPr>
        <p:txBody>
          <a:bodyPr wrap="square" rtlCol="0">
            <a:spAutoFit/>
          </a:bodyPr>
          <a:lstStyle/>
          <a:p>
            <a:r>
              <a:rPr lang="fr-CA" b="1" dirty="0">
                <a:solidFill>
                  <a:srgbClr val="7385D1"/>
                </a:solidFill>
              </a:rPr>
              <a:t>Quels karts n’ont jamais eu de participation dans la course</a:t>
            </a:r>
            <a:r>
              <a:rPr lang="fr-CA" dirty="0">
                <a:solidFill>
                  <a:srgbClr val="7385D1"/>
                </a:solidFill>
              </a:rPr>
              <a:t>?</a:t>
            </a:r>
          </a:p>
        </p:txBody>
      </p:sp>
      <p:pic>
        <p:nvPicPr>
          <p:cNvPr id="21" name="Image 20">
            <a:extLst>
              <a:ext uri="{FF2B5EF4-FFF2-40B4-BE49-F238E27FC236}">
                <a16:creationId xmlns:a16="http://schemas.microsoft.com/office/drawing/2014/main" id="{66519E0D-2EF7-3899-1F56-E288096191B8}"/>
              </a:ext>
            </a:extLst>
          </p:cNvPr>
          <p:cNvPicPr>
            <a:picLocks noChangeAspect="1"/>
          </p:cNvPicPr>
          <p:nvPr/>
        </p:nvPicPr>
        <p:blipFill>
          <a:blip r:embed="rId4"/>
          <a:stretch>
            <a:fillRect/>
          </a:stretch>
        </p:blipFill>
        <p:spPr>
          <a:xfrm>
            <a:off x="1749470" y="2913353"/>
            <a:ext cx="4035693" cy="1510130"/>
          </a:xfrm>
          <a:prstGeom prst="rect">
            <a:avLst/>
          </a:prstGeom>
          <a:ln w="25400">
            <a:solidFill>
              <a:srgbClr val="7385D1"/>
            </a:solidFill>
          </a:ln>
        </p:spPr>
      </p:pic>
      <p:sp>
        <p:nvSpPr>
          <p:cNvPr id="22" name="Flèche : droite 21">
            <a:extLst>
              <a:ext uri="{FF2B5EF4-FFF2-40B4-BE49-F238E27FC236}">
                <a16:creationId xmlns:a16="http://schemas.microsoft.com/office/drawing/2014/main" id="{61B294FA-317E-12BD-5174-3FA71F29CA53}"/>
              </a:ext>
            </a:extLst>
          </p:cNvPr>
          <p:cNvSpPr/>
          <p:nvPr/>
        </p:nvSpPr>
        <p:spPr>
          <a:xfrm>
            <a:off x="6771750" y="3170058"/>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23" name="Image 22">
            <a:extLst>
              <a:ext uri="{FF2B5EF4-FFF2-40B4-BE49-F238E27FC236}">
                <a16:creationId xmlns:a16="http://schemas.microsoft.com/office/drawing/2014/main" id="{62A4F4D9-78EC-7653-AB46-8A18CDBB57F7}"/>
              </a:ext>
            </a:extLst>
          </p:cNvPr>
          <p:cNvPicPr>
            <a:picLocks noChangeAspect="1"/>
          </p:cNvPicPr>
          <p:nvPr/>
        </p:nvPicPr>
        <p:blipFill>
          <a:blip r:embed="rId2"/>
          <a:stretch>
            <a:fillRect/>
          </a:stretch>
        </p:blipFill>
        <p:spPr>
          <a:xfrm>
            <a:off x="7983000" y="3059559"/>
            <a:ext cx="1532774" cy="978367"/>
          </a:xfrm>
          <a:prstGeom prst="rect">
            <a:avLst/>
          </a:prstGeom>
          <a:ln w="25400">
            <a:solidFill>
              <a:schemeClr val="tx1"/>
            </a:solidFill>
          </a:ln>
        </p:spPr>
      </p:pic>
    </p:spTree>
    <p:extLst>
      <p:ext uri="{BB962C8B-B14F-4D97-AF65-F5344CB8AC3E}">
        <p14:creationId xmlns:p14="http://schemas.microsoft.com/office/powerpoint/2010/main" val="1651280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Trouver tous X qui n’a pas de Y</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19" name="ZoneTexte 18">
            <a:extLst>
              <a:ext uri="{FF2B5EF4-FFF2-40B4-BE49-F238E27FC236}">
                <a16:creationId xmlns:a16="http://schemas.microsoft.com/office/drawing/2014/main" id="{FB07238C-B546-C302-1AD3-FFD1196EE1EF}"/>
              </a:ext>
            </a:extLst>
          </p:cNvPr>
          <p:cNvSpPr txBox="1"/>
          <p:nvPr/>
        </p:nvSpPr>
        <p:spPr>
          <a:xfrm>
            <a:off x="1290271" y="1680618"/>
            <a:ext cx="7459116" cy="646331"/>
          </a:xfrm>
          <a:prstGeom prst="rect">
            <a:avLst/>
          </a:prstGeom>
          <a:noFill/>
        </p:spPr>
        <p:txBody>
          <a:bodyPr wrap="square" rtlCol="0">
            <a:spAutoFit/>
          </a:bodyPr>
          <a:lstStyle/>
          <a:p>
            <a:r>
              <a:rPr lang="fr-CA" b="1" dirty="0">
                <a:solidFill>
                  <a:srgbClr val="7385D1"/>
                </a:solidFill>
              </a:rPr>
              <a:t>L’utilisation du LEFT JOIN avec la clause WHERE la clé de la deuxième table est NULL est la méthode à privilégier pour répondre à ce type de question.</a:t>
            </a:r>
            <a:endParaRPr lang="fr-CA" dirty="0">
              <a:solidFill>
                <a:srgbClr val="7385D1"/>
              </a:solidFill>
            </a:endParaRPr>
          </a:p>
        </p:txBody>
      </p:sp>
      <p:pic>
        <p:nvPicPr>
          <p:cNvPr id="21" name="Image 20">
            <a:extLst>
              <a:ext uri="{FF2B5EF4-FFF2-40B4-BE49-F238E27FC236}">
                <a16:creationId xmlns:a16="http://schemas.microsoft.com/office/drawing/2014/main" id="{66519E0D-2EF7-3899-1F56-E288096191B8}"/>
              </a:ext>
            </a:extLst>
          </p:cNvPr>
          <p:cNvPicPr>
            <a:picLocks noChangeAspect="1"/>
          </p:cNvPicPr>
          <p:nvPr/>
        </p:nvPicPr>
        <p:blipFill>
          <a:blip r:embed="rId2"/>
          <a:stretch>
            <a:fillRect/>
          </a:stretch>
        </p:blipFill>
        <p:spPr>
          <a:xfrm>
            <a:off x="1749470" y="2913353"/>
            <a:ext cx="4035693" cy="1510130"/>
          </a:xfrm>
          <a:prstGeom prst="rect">
            <a:avLst/>
          </a:prstGeom>
          <a:ln w="25400">
            <a:solidFill>
              <a:srgbClr val="7385D1"/>
            </a:solidFill>
          </a:ln>
        </p:spPr>
      </p:pic>
      <p:sp>
        <p:nvSpPr>
          <p:cNvPr id="22" name="Flèche : droite 21">
            <a:extLst>
              <a:ext uri="{FF2B5EF4-FFF2-40B4-BE49-F238E27FC236}">
                <a16:creationId xmlns:a16="http://schemas.microsoft.com/office/drawing/2014/main" id="{61B294FA-317E-12BD-5174-3FA71F29CA53}"/>
              </a:ext>
            </a:extLst>
          </p:cNvPr>
          <p:cNvSpPr/>
          <p:nvPr/>
        </p:nvSpPr>
        <p:spPr>
          <a:xfrm>
            <a:off x="6771750" y="3170058"/>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23" name="Image 22">
            <a:extLst>
              <a:ext uri="{FF2B5EF4-FFF2-40B4-BE49-F238E27FC236}">
                <a16:creationId xmlns:a16="http://schemas.microsoft.com/office/drawing/2014/main" id="{62A4F4D9-78EC-7653-AB46-8A18CDBB57F7}"/>
              </a:ext>
            </a:extLst>
          </p:cNvPr>
          <p:cNvPicPr>
            <a:picLocks noChangeAspect="1"/>
          </p:cNvPicPr>
          <p:nvPr/>
        </p:nvPicPr>
        <p:blipFill>
          <a:blip r:embed="rId3"/>
          <a:stretch>
            <a:fillRect/>
          </a:stretch>
        </p:blipFill>
        <p:spPr>
          <a:xfrm>
            <a:off x="7983000" y="3059559"/>
            <a:ext cx="1532774" cy="978367"/>
          </a:xfrm>
          <a:prstGeom prst="rect">
            <a:avLst/>
          </a:prstGeom>
          <a:ln w="25400">
            <a:solidFill>
              <a:schemeClr val="tx1"/>
            </a:solidFill>
          </a:ln>
        </p:spPr>
      </p:pic>
      <p:sp>
        <p:nvSpPr>
          <p:cNvPr id="4" name="ZoneTexte 3">
            <a:extLst>
              <a:ext uri="{FF2B5EF4-FFF2-40B4-BE49-F238E27FC236}">
                <a16:creationId xmlns:a16="http://schemas.microsoft.com/office/drawing/2014/main" id="{FE0E81A9-3F2B-A150-6D02-4FA2C30A457A}"/>
              </a:ext>
            </a:extLst>
          </p:cNvPr>
          <p:cNvSpPr txBox="1"/>
          <p:nvPr/>
        </p:nvSpPr>
        <p:spPr>
          <a:xfrm>
            <a:off x="1290270" y="5127300"/>
            <a:ext cx="9275123" cy="646331"/>
          </a:xfrm>
          <a:prstGeom prst="rect">
            <a:avLst/>
          </a:prstGeom>
          <a:noFill/>
        </p:spPr>
        <p:txBody>
          <a:bodyPr wrap="square" rtlCol="0">
            <a:spAutoFit/>
          </a:bodyPr>
          <a:lstStyle/>
          <a:p>
            <a:r>
              <a:rPr lang="fr-CA" b="1" dirty="0">
                <a:solidFill>
                  <a:srgbClr val="7385D1"/>
                </a:solidFill>
              </a:rPr>
              <a:t>Par contre, l’utilisation de la clause EXISTS/NOT EXISTS est plus générique et permet de répondre à bien d’autres questions.</a:t>
            </a:r>
            <a:endParaRPr lang="fr-CA" dirty="0">
              <a:solidFill>
                <a:srgbClr val="7385D1"/>
              </a:solidFill>
            </a:endParaRPr>
          </a:p>
        </p:txBody>
      </p:sp>
    </p:spTree>
    <p:extLst>
      <p:ext uri="{BB962C8B-B14F-4D97-AF65-F5344CB8AC3E}">
        <p14:creationId xmlns:p14="http://schemas.microsoft.com/office/powerpoint/2010/main" val="717584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Any</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85158AD4-8728-6674-FDB7-40605D93A1FB}"/>
              </a:ext>
            </a:extLst>
          </p:cNvPr>
          <p:cNvSpPr txBox="1"/>
          <p:nvPr/>
        </p:nvSpPr>
        <p:spPr>
          <a:xfrm>
            <a:off x="1408524" y="1693446"/>
            <a:ext cx="9371352" cy="1323439"/>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a:t>
            </a:r>
          </a:p>
          <a:p>
            <a:r>
              <a:rPr lang="fr-CA" sz="1600" dirty="0">
                <a:latin typeface="Courier New" panose="02070309020205020404" pitchFamily="49" charset="0"/>
                <a:cs typeface="Courier New" panose="02070309020205020404" pitchFamily="49" charset="0"/>
              </a:rPr>
              <a:t>FROM Table1 T1</a:t>
            </a:r>
          </a:p>
          <a:p>
            <a:r>
              <a:rPr lang="fr-CA" sz="1600" dirty="0">
                <a:latin typeface="Courier New" panose="02070309020205020404" pitchFamily="49" charset="0"/>
                <a:cs typeface="Courier New" panose="02070309020205020404" pitchFamily="49" charset="0"/>
              </a:rPr>
              <a:t>WHERE Colonne1 &gt; </a:t>
            </a:r>
            <a:r>
              <a:rPr lang="fr-CA" sz="1600" dirty="0">
                <a:solidFill>
                  <a:srgbClr val="FA4098"/>
                </a:solidFill>
              </a:rPr>
              <a:t>ANY</a:t>
            </a:r>
            <a:r>
              <a:rPr lang="fr-CA" sz="1600" dirty="0">
                <a:latin typeface="Courier New" panose="02070309020205020404" pitchFamily="49" charset="0"/>
                <a:cs typeface="Courier New" panose="02070309020205020404" pitchFamily="49" charset="0"/>
              </a:rPr>
              <a:t> (SELECT Colonne1 </a:t>
            </a:r>
          </a:p>
          <a:p>
            <a:r>
              <a:rPr lang="fr-CA" sz="1600" dirty="0">
                <a:latin typeface="Courier New" panose="02070309020205020404" pitchFamily="49" charset="0"/>
                <a:cs typeface="Courier New" panose="02070309020205020404" pitchFamily="49" charset="0"/>
              </a:rPr>
              <a:t>		       FROM Table2 T2 </a:t>
            </a:r>
          </a:p>
          <a:p>
            <a:r>
              <a:rPr lang="fr-CA" sz="1600" dirty="0">
                <a:latin typeface="Courier New" panose="02070309020205020404" pitchFamily="49" charset="0"/>
                <a:cs typeface="Courier New" panose="02070309020205020404" pitchFamily="49" charset="0"/>
              </a:rPr>
              <a:t>		       WHERE condition);</a:t>
            </a:r>
          </a:p>
        </p:txBody>
      </p:sp>
      <p:sp>
        <p:nvSpPr>
          <p:cNvPr id="5" name="ZoneTexte 4">
            <a:extLst>
              <a:ext uri="{FF2B5EF4-FFF2-40B4-BE49-F238E27FC236}">
                <a16:creationId xmlns:a16="http://schemas.microsoft.com/office/drawing/2014/main" id="{27342ACB-732F-D3B6-7443-8E73FCB67BA9}"/>
              </a:ext>
            </a:extLst>
          </p:cNvPr>
          <p:cNvSpPr txBox="1"/>
          <p:nvPr/>
        </p:nvSpPr>
        <p:spPr>
          <a:xfrm>
            <a:off x="1408524" y="3077195"/>
            <a:ext cx="9371352" cy="523220"/>
          </a:xfrm>
          <a:prstGeom prst="rect">
            <a:avLst/>
          </a:prstGeom>
          <a:noFill/>
        </p:spPr>
        <p:txBody>
          <a:bodyPr wrap="square" rtlCol="0">
            <a:spAutoFit/>
          </a:bodyPr>
          <a:lstStyle/>
          <a:p>
            <a:r>
              <a:rPr lang="fr-CA" sz="1400" dirty="0">
                <a:solidFill>
                  <a:srgbClr val="7385D1"/>
                </a:solidFill>
              </a:rPr>
              <a:t>L’opérateur </a:t>
            </a:r>
            <a:r>
              <a:rPr lang="fr-CA" sz="1400" dirty="0">
                <a:solidFill>
                  <a:srgbClr val="FA4098"/>
                </a:solidFill>
              </a:rPr>
              <a:t>ANY</a:t>
            </a:r>
            <a:r>
              <a:rPr lang="fr-CA" sz="1400" dirty="0">
                <a:solidFill>
                  <a:srgbClr val="7385D1"/>
                </a:solidFill>
              </a:rPr>
              <a:t> est très similaire à </a:t>
            </a:r>
            <a:r>
              <a:rPr lang="fr-CA" sz="1400" dirty="0">
                <a:solidFill>
                  <a:srgbClr val="FA4098"/>
                </a:solidFill>
              </a:rPr>
              <a:t>EXISTS</a:t>
            </a:r>
            <a:r>
              <a:rPr lang="fr-CA" sz="1400" dirty="0">
                <a:solidFill>
                  <a:srgbClr val="7385D1"/>
                </a:solidFill>
              </a:rPr>
              <a:t>. Il permet de vérifier si une condition est vraie pour au moins une valeur parmi les valeurs obtenues dans une sous-requête. L’opérateur avant </a:t>
            </a:r>
            <a:r>
              <a:rPr lang="fr-CA" sz="1400" dirty="0">
                <a:solidFill>
                  <a:srgbClr val="FA4098"/>
                </a:solidFill>
              </a:rPr>
              <a:t>ANY</a:t>
            </a:r>
            <a:r>
              <a:rPr lang="fr-CA" sz="1400" dirty="0">
                <a:solidFill>
                  <a:srgbClr val="7385D1"/>
                </a:solidFill>
              </a:rPr>
              <a:t> peut être =, !=, &lt;, &gt;, &lt;= ou &gt;=</a:t>
            </a:r>
          </a:p>
        </p:txBody>
      </p:sp>
      <p:pic>
        <p:nvPicPr>
          <p:cNvPr id="9" name="Image 8">
            <a:extLst>
              <a:ext uri="{FF2B5EF4-FFF2-40B4-BE49-F238E27FC236}">
                <a16:creationId xmlns:a16="http://schemas.microsoft.com/office/drawing/2014/main" id="{9FB86656-5397-AE1F-8E8B-CC0C14F50477}"/>
              </a:ext>
            </a:extLst>
          </p:cNvPr>
          <p:cNvPicPr>
            <a:picLocks noChangeAspect="1"/>
          </p:cNvPicPr>
          <p:nvPr/>
        </p:nvPicPr>
        <p:blipFill>
          <a:blip r:embed="rId2"/>
          <a:stretch>
            <a:fillRect/>
          </a:stretch>
        </p:blipFill>
        <p:spPr>
          <a:xfrm>
            <a:off x="8692522" y="3938987"/>
            <a:ext cx="1562318" cy="2286319"/>
          </a:xfrm>
          <a:prstGeom prst="rect">
            <a:avLst/>
          </a:prstGeom>
          <a:ln w="28575">
            <a:solidFill>
              <a:srgbClr val="7385D1"/>
            </a:solidFill>
          </a:ln>
        </p:spPr>
      </p:pic>
      <p:sp>
        <p:nvSpPr>
          <p:cNvPr id="10" name="ZoneTexte 9">
            <a:extLst>
              <a:ext uri="{FF2B5EF4-FFF2-40B4-BE49-F238E27FC236}">
                <a16:creationId xmlns:a16="http://schemas.microsoft.com/office/drawing/2014/main" id="{5F5ACBE7-31C3-B3D1-E002-078BAB70B6BC}"/>
              </a:ext>
            </a:extLst>
          </p:cNvPr>
          <p:cNvSpPr txBox="1"/>
          <p:nvPr/>
        </p:nvSpPr>
        <p:spPr>
          <a:xfrm>
            <a:off x="1408524" y="5469109"/>
            <a:ext cx="4476294" cy="738664"/>
          </a:xfrm>
          <a:prstGeom prst="rect">
            <a:avLst/>
          </a:prstGeom>
          <a:noFill/>
        </p:spPr>
        <p:txBody>
          <a:bodyPr wrap="square" rtlCol="0">
            <a:spAutoFit/>
          </a:bodyPr>
          <a:lstStyle/>
          <a:p>
            <a:r>
              <a:rPr lang="fr-CA" sz="1400" dirty="0">
                <a:solidFill>
                  <a:srgbClr val="7385D1"/>
                </a:solidFill>
              </a:rPr>
              <a:t>On sélectionne tous les noms de karts pour lesquels le KartID est égal à au moins un KartID dans la table Participations.</a:t>
            </a:r>
          </a:p>
        </p:txBody>
      </p:sp>
      <p:sp>
        <p:nvSpPr>
          <p:cNvPr id="11" name="Flèche : droite 10">
            <a:extLst>
              <a:ext uri="{FF2B5EF4-FFF2-40B4-BE49-F238E27FC236}">
                <a16:creationId xmlns:a16="http://schemas.microsoft.com/office/drawing/2014/main" id="{2B50B742-2944-2536-45F3-97B1A9DEA959}"/>
              </a:ext>
            </a:extLst>
          </p:cNvPr>
          <p:cNvSpPr/>
          <p:nvPr/>
        </p:nvSpPr>
        <p:spPr>
          <a:xfrm>
            <a:off x="7670040" y="4266478"/>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8" name="Image 7">
            <a:extLst>
              <a:ext uri="{FF2B5EF4-FFF2-40B4-BE49-F238E27FC236}">
                <a16:creationId xmlns:a16="http://schemas.microsoft.com/office/drawing/2014/main" id="{32777968-832A-B74F-4FDB-1D1741B3A708}"/>
              </a:ext>
            </a:extLst>
          </p:cNvPr>
          <p:cNvPicPr>
            <a:picLocks noChangeAspect="1"/>
          </p:cNvPicPr>
          <p:nvPr/>
        </p:nvPicPr>
        <p:blipFill>
          <a:blip r:embed="rId3"/>
          <a:stretch>
            <a:fillRect/>
          </a:stretch>
        </p:blipFill>
        <p:spPr>
          <a:xfrm>
            <a:off x="1468434" y="3938987"/>
            <a:ext cx="5444689" cy="1343340"/>
          </a:xfrm>
          <a:prstGeom prst="rect">
            <a:avLst/>
          </a:prstGeom>
          <a:ln w="25400">
            <a:solidFill>
              <a:srgbClr val="FA4098"/>
            </a:solidFill>
          </a:ln>
        </p:spPr>
      </p:pic>
    </p:spTree>
    <p:extLst>
      <p:ext uri="{BB962C8B-B14F-4D97-AF65-F5344CB8AC3E}">
        <p14:creationId xmlns:p14="http://schemas.microsoft.com/office/powerpoint/2010/main" val="2383239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All</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D86E14D9-DB27-4998-94CC-BD4AA08C1169}"/>
              </a:ext>
            </a:extLst>
          </p:cNvPr>
          <p:cNvSpPr txBox="1"/>
          <p:nvPr/>
        </p:nvSpPr>
        <p:spPr>
          <a:xfrm>
            <a:off x="1408524" y="1693446"/>
            <a:ext cx="9371352" cy="830997"/>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a:t>
            </a:r>
          </a:p>
          <a:p>
            <a:r>
              <a:rPr lang="fr-CA" sz="1600" dirty="0">
                <a:latin typeface="Courier New" panose="02070309020205020404" pitchFamily="49" charset="0"/>
                <a:cs typeface="Courier New" panose="02070309020205020404" pitchFamily="49" charset="0"/>
              </a:rPr>
              <a:t>FROM Table1</a:t>
            </a:r>
          </a:p>
          <a:p>
            <a:r>
              <a:rPr lang="fr-CA" sz="1600" dirty="0">
                <a:latin typeface="Courier New" panose="02070309020205020404" pitchFamily="49" charset="0"/>
                <a:cs typeface="Courier New" panose="02070309020205020404" pitchFamily="49" charset="0"/>
              </a:rPr>
              <a:t>WHERE Colonne1 &gt; ALL (SELECT Colonne1 FROM Table1 WHERE condition);</a:t>
            </a:r>
          </a:p>
        </p:txBody>
      </p:sp>
      <p:sp>
        <p:nvSpPr>
          <p:cNvPr id="5" name="ZoneTexte 4">
            <a:extLst>
              <a:ext uri="{FF2B5EF4-FFF2-40B4-BE49-F238E27FC236}">
                <a16:creationId xmlns:a16="http://schemas.microsoft.com/office/drawing/2014/main" id="{D481AC82-E0F8-8D9F-0699-945810A2777F}"/>
              </a:ext>
            </a:extLst>
          </p:cNvPr>
          <p:cNvSpPr txBox="1"/>
          <p:nvPr/>
        </p:nvSpPr>
        <p:spPr>
          <a:xfrm>
            <a:off x="1408524" y="2549009"/>
            <a:ext cx="9371352" cy="523220"/>
          </a:xfrm>
          <a:prstGeom prst="rect">
            <a:avLst/>
          </a:prstGeom>
          <a:noFill/>
        </p:spPr>
        <p:txBody>
          <a:bodyPr wrap="square" rtlCol="0">
            <a:spAutoFit/>
          </a:bodyPr>
          <a:lstStyle/>
          <a:p>
            <a:r>
              <a:rPr lang="fr-CA" sz="1400" dirty="0">
                <a:solidFill>
                  <a:srgbClr val="7385D1"/>
                </a:solidFill>
              </a:rPr>
              <a:t>L’opérateur </a:t>
            </a:r>
            <a:r>
              <a:rPr lang="fr-CA" sz="1400" dirty="0">
                <a:solidFill>
                  <a:srgbClr val="FA4098"/>
                </a:solidFill>
              </a:rPr>
              <a:t>ALL</a:t>
            </a:r>
            <a:r>
              <a:rPr lang="fr-CA" sz="1400" dirty="0">
                <a:solidFill>
                  <a:srgbClr val="7385D1"/>
                </a:solidFill>
              </a:rPr>
              <a:t> est similaire à </a:t>
            </a:r>
            <a:r>
              <a:rPr lang="fr-CA" sz="1400" dirty="0">
                <a:solidFill>
                  <a:srgbClr val="FA4098"/>
                </a:solidFill>
              </a:rPr>
              <a:t>ANY</a:t>
            </a:r>
            <a:r>
              <a:rPr lang="fr-CA" sz="1400" dirty="0">
                <a:solidFill>
                  <a:srgbClr val="7385D1"/>
                </a:solidFill>
              </a:rPr>
              <a:t> et permet de vérifier si une condition est vraie </a:t>
            </a:r>
            <a:r>
              <a:rPr lang="fr-CA" sz="1400" b="1" u="sng" dirty="0">
                <a:solidFill>
                  <a:srgbClr val="7385D1"/>
                </a:solidFill>
              </a:rPr>
              <a:t>pour toutes </a:t>
            </a:r>
            <a:r>
              <a:rPr lang="fr-CA" sz="1400" dirty="0">
                <a:solidFill>
                  <a:srgbClr val="7385D1"/>
                </a:solidFill>
              </a:rPr>
              <a:t>les valeurs obtenues dans une sous-requête.</a:t>
            </a:r>
          </a:p>
        </p:txBody>
      </p:sp>
      <p:pic>
        <p:nvPicPr>
          <p:cNvPr id="9" name="Image 8">
            <a:extLst>
              <a:ext uri="{FF2B5EF4-FFF2-40B4-BE49-F238E27FC236}">
                <a16:creationId xmlns:a16="http://schemas.microsoft.com/office/drawing/2014/main" id="{DFC6E3CF-5D5D-F51E-E2FB-EE4E2EFE8919}"/>
              </a:ext>
            </a:extLst>
          </p:cNvPr>
          <p:cNvPicPr>
            <a:picLocks noChangeAspect="1"/>
          </p:cNvPicPr>
          <p:nvPr/>
        </p:nvPicPr>
        <p:blipFill>
          <a:blip r:embed="rId2"/>
          <a:stretch>
            <a:fillRect/>
          </a:stretch>
        </p:blipFill>
        <p:spPr>
          <a:xfrm>
            <a:off x="8526408" y="3985681"/>
            <a:ext cx="1381318" cy="581106"/>
          </a:xfrm>
          <a:prstGeom prst="rect">
            <a:avLst/>
          </a:prstGeom>
          <a:ln w="28575">
            <a:solidFill>
              <a:srgbClr val="7385D1"/>
            </a:solidFill>
          </a:ln>
        </p:spPr>
      </p:pic>
      <p:sp>
        <p:nvSpPr>
          <p:cNvPr id="10" name="ZoneTexte 9">
            <a:extLst>
              <a:ext uri="{FF2B5EF4-FFF2-40B4-BE49-F238E27FC236}">
                <a16:creationId xmlns:a16="http://schemas.microsoft.com/office/drawing/2014/main" id="{F1945B82-80AF-E6BE-A6AC-FC20635008FD}"/>
              </a:ext>
            </a:extLst>
          </p:cNvPr>
          <p:cNvSpPr txBox="1"/>
          <p:nvPr/>
        </p:nvSpPr>
        <p:spPr>
          <a:xfrm>
            <a:off x="1408524" y="5292696"/>
            <a:ext cx="6677064" cy="523220"/>
          </a:xfrm>
          <a:prstGeom prst="rect">
            <a:avLst/>
          </a:prstGeom>
          <a:noFill/>
        </p:spPr>
        <p:txBody>
          <a:bodyPr wrap="square" rtlCol="0">
            <a:spAutoFit/>
          </a:bodyPr>
          <a:lstStyle/>
          <a:p>
            <a:r>
              <a:rPr lang="fr-CA" sz="1400" dirty="0">
                <a:solidFill>
                  <a:srgbClr val="7385D1"/>
                </a:solidFill>
              </a:rPr>
              <a:t>On sélectionne le nom des Kart pour lesquels la vitesse est plus grande ou égale à toutes les Vitesse dans la table Kart pour les Kart ayant un Poids supérieur à 3.0.</a:t>
            </a:r>
          </a:p>
        </p:txBody>
      </p:sp>
      <p:sp>
        <p:nvSpPr>
          <p:cNvPr id="13" name="Flèche : droite 12">
            <a:extLst>
              <a:ext uri="{FF2B5EF4-FFF2-40B4-BE49-F238E27FC236}">
                <a16:creationId xmlns:a16="http://schemas.microsoft.com/office/drawing/2014/main" id="{E7EB9F53-8E24-A1D5-1F89-20F942AD6257}"/>
              </a:ext>
            </a:extLst>
          </p:cNvPr>
          <p:cNvSpPr/>
          <p:nvPr/>
        </p:nvSpPr>
        <p:spPr>
          <a:xfrm>
            <a:off x="7186096" y="3921114"/>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7" name="Image 6">
            <a:extLst>
              <a:ext uri="{FF2B5EF4-FFF2-40B4-BE49-F238E27FC236}">
                <a16:creationId xmlns:a16="http://schemas.microsoft.com/office/drawing/2014/main" id="{0D78C2DC-7109-520E-26ED-6D927A6B66DB}"/>
              </a:ext>
            </a:extLst>
          </p:cNvPr>
          <p:cNvPicPr>
            <a:picLocks noChangeAspect="1"/>
          </p:cNvPicPr>
          <p:nvPr/>
        </p:nvPicPr>
        <p:blipFill>
          <a:blip r:embed="rId3"/>
          <a:stretch>
            <a:fillRect/>
          </a:stretch>
        </p:blipFill>
        <p:spPr>
          <a:xfrm>
            <a:off x="1408524" y="3492336"/>
            <a:ext cx="4630830" cy="1439312"/>
          </a:xfrm>
          <a:prstGeom prst="rect">
            <a:avLst/>
          </a:prstGeom>
          <a:ln w="25400">
            <a:solidFill>
              <a:srgbClr val="FA4098"/>
            </a:solidFill>
          </a:ln>
        </p:spPr>
      </p:pic>
    </p:spTree>
    <p:extLst>
      <p:ext uri="{BB962C8B-B14F-4D97-AF65-F5344CB8AC3E}">
        <p14:creationId xmlns:p14="http://schemas.microsoft.com/office/powerpoint/2010/main" val="959296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Sous-requêtes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5" name="ZoneTexte 4">
            <a:extLst>
              <a:ext uri="{FF2B5EF4-FFF2-40B4-BE49-F238E27FC236}">
                <a16:creationId xmlns:a16="http://schemas.microsoft.com/office/drawing/2014/main" id="{819BC795-F87E-321F-CB80-636A6A5F185F}"/>
              </a:ext>
            </a:extLst>
          </p:cNvPr>
          <p:cNvSpPr txBox="1"/>
          <p:nvPr/>
        </p:nvSpPr>
        <p:spPr>
          <a:xfrm>
            <a:off x="1281776" y="1781663"/>
            <a:ext cx="9371352" cy="954107"/>
          </a:xfrm>
          <a:prstGeom prst="rect">
            <a:avLst/>
          </a:prstGeom>
          <a:noFill/>
        </p:spPr>
        <p:txBody>
          <a:bodyPr wrap="square" rtlCol="0">
            <a:spAutoFit/>
          </a:bodyPr>
          <a:lstStyle/>
          <a:p>
            <a:r>
              <a:rPr lang="fr-CA" sz="1400" dirty="0">
                <a:solidFill>
                  <a:srgbClr val="7385D1"/>
                </a:solidFill>
              </a:rPr>
              <a:t>Nous avons utilisé beaucoup de sous-requêtes sans en parler plus que cela. </a:t>
            </a:r>
          </a:p>
          <a:p>
            <a:r>
              <a:rPr lang="fr-CA" sz="1400" dirty="0">
                <a:solidFill>
                  <a:srgbClr val="7385D1"/>
                </a:solidFill>
              </a:rPr>
              <a:t>On en avait besoin pour les opérateurs EXISTS, ANY, ALL</a:t>
            </a:r>
          </a:p>
          <a:p>
            <a:endParaRPr lang="fr-CA" sz="1400" dirty="0">
              <a:solidFill>
                <a:srgbClr val="7385D1"/>
              </a:solidFill>
            </a:endParaRPr>
          </a:p>
          <a:p>
            <a:endParaRPr lang="fr-CA" sz="1400" dirty="0">
              <a:solidFill>
                <a:srgbClr val="7385D1"/>
              </a:solidFill>
            </a:endParaRPr>
          </a:p>
        </p:txBody>
      </p:sp>
      <p:pic>
        <p:nvPicPr>
          <p:cNvPr id="12" name="Image 11">
            <a:extLst>
              <a:ext uri="{FF2B5EF4-FFF2-40B4-BE49-F238E27FC236}">
                <a16:creationId xmlns:a16="http://schemas.microsoft.com/office/drawing/2014/main" id="{0F4B3457-3727-900E-7E48-37FA8F6BBE5A}"/>
              </a:ext>
            </a:extLst>
          </p:cNvPr>
          <p:cNvPicPr>
            <a:picLocks noChangeAspect="1"/>
          </p:cNvPicPr>
          <p:nvPr/>
        </p:nvPicPr>
        <p:blipFill>
          <a:blip r:embed="rId2"/>
          <a:stretch>
            <a:fillRect/>
          </a:stretch>
        </p:blipFill>
        <p:spPr>
          <a:xfrm>
            <a:off x="3579064" y="3783583"/>
            <a:ext cx="3448531" cy="1124107"/>
          </a:xfrm>
          <a:prstGeom prst="rect">
            <a:avLst/>
          </a:prstGeom>
        </p:spPr>
      </p:pic>
      <p:sp>
        <p:nvSpPr>
          <p:cNvPr id="13" name="ZoneTexte 12">
            <a:extLst>
              <a:ext uri="{FF2B5EF4-FFF2-40B4-BE49-F238E27FC236}">
                <a16:creationId xmlns:a16="http://schemas.microsoft.com/office/drawing/2014/main" id="{DC501612-2D8A-EECD-E7C2-A96F160D9DC0}"/>
              </a:ext>
            </a:extLst>
          </p:cNvPr>
          <p:cNvSpPr txBox="1"/>
          <p:nvPr/>
        </p:nvSpPr>
        <p:spPr>
          <a:xfrm>
            <a:off x="3353068" y="5366055"/>
            <a:ext cx="4986459" cy="307777"/>
          </a:xfrm>
          <a:prstGeom prst="rect">
            <a:avLst/>
          </a:prstGeom>
          <a:noFill/>
        </p:spPr>
        <p:txBody>
          <a:bodyPr wrap="square" rtlCol="0">
            <a:spAutoFit/>
          </a:bodyPr>
          <a:lstStyle/>
          <a:p>
            <a:r>
              <a:rPr lang="fr-CA" sz="1400" dirty="0">
                <a:solidFill>
                  <a:srgbClr val="7385D1"/>
                </a:solidFill>
              </a:rPr>
              <a:t>Les sous-requêtes sont exécutées AVANT la requête principale</a:t>
            </a:r>
          </a:p>
        </p:txBody>
      </p:sp>
      <p:sp>
        <p:nvSpPr>
          <p:cNvPr id="14" name="Rectangle 13">
            <a:extLst>
              <a:ext uri="{FF2B5EF4-FFF2-40B4-BE49-F238E27FC236}">
                <a16:creationId xmlns:a16="http://schemas.microsoft.com/office/drawing/2014/main" id="{6423E86F-BCCF-B85B-40B5-1F284D1A6259}"/>
              </a:ext>
            </a:extLst>
          </p:cNvPr>
          <p:cNvSpPr/>
          <p:nvPr/>
        </p:nvSpPr>
        <p:spPr>
          <a:xfrm>
            <a:off x="5413972" y="4191754"/>
            <a:ext cx="1613623" cy="6861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7" name="Image 16">
            <a:extLst>
              <a:ext uri="{FF2B5EF4-FFF2-40B4-BE49-F238E27FC236}">
                <a16:creationId xmlns:a16="http://schemas.microsoft.com/office/drawing/2014/main" id="{CE34B2F1-C33E-E432-692A-F8365EB06826}"/>
              </a:ext>
            </a:extLst>
          </p:cNvPr>
          <p:cNvPicPr>
            <a:picLocks noChangeAspect="1"/>
          </p:cNvPicPr>
          <p:nvPr/>
        </p:nvPicPr>
        <p:blipFill>
          <a:blip r:embed="rId3"/>
          <a:stretch>
            <a:fillRect/>
          </a:stretch>
        </p:blipFill>
        <p:spPr>
          <a:xfrm>
            <a:off x="3645749" y="2409258"/>
            <a:ext cx="3829584" cy="1086002"/>
          </a:xfrm>
          <a:prstGeom prst="rect">
            <a:avLst/>
          </a:prstGeom>
        </p:spPr>
      </p:pic>
      <p:sp>
        <p:nvSpPr>
          <p:cNvPr id="18" name="Rectangle 17">
            <a:extLst>
              <a:ext uri="{FF2B5EF4-FFF2-40B4-BE49-F238E27FC236}">
                <a16:creationId xmlns:a16="http://schemas.microsoft.com/office/drawing/2014/main" id="{895B2F46-5742-0250-39D6-B5DD108BA69A}"/>
              </a:ext>
            </a:extLst>
          </p:cNvPr>
          <p:cNvSpPr/>
          <p:nvPr/>
        </p:nvSpPr>
        <p:spPr>
          <a:xfrm>
            <a:off x="4787141" y="2803197"/>
            <a:ext cx="2996038" cy="6861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ZoneTexte 19">
            <a:extLst>
              <a:ext uri="{FF2B5EF4-FFF2-40B4-BE49-F238E27FC236}">
                <a16:creationId xmlns:a16="http://schemas.microsoft.com/office/drawing/2014/main" id="{A450A5FD-6BCE-0CCA-56C6-C349E6071787}"/>
              </a:ext>
            </a:extLst>
          </p:cNvPr>
          <p:cNvSpPr txBox="1"/>
          <p:nvPr/>
        </p:nvSpPr>
        <p:spPr>
          <a:xfrm>
            <a:off x="8998523" y="3663768"/>
            <a:ext cx="1394856" cy="307777"/>
          </a:xfrm>
          <a:prstGeom prst="rect">
            <a:avLst/>
          </a:prstGeom>
          <a:noFill/>
        </p:spPr>
        <p:txBody>
          <a:bodyPr wrap="square" rtlCol="0">
            <a:spAutoFit/>
          </a:bodyPr>
          <a:lstStyle/>
          <a:p>
            <a:r>
              <a:rPr lang="fr-CA" sz="1400" b="1" dirty="0">
                <a:solidFill>
                  <a:srgbClr val="FA4098"/>
                </a:solidFill>
              </a:rPr>
              <a:t>Sous-requêtes</a:t>
            </a:r>
          </a:p>
        </p:txBody>
      </p:sp>
      <p:sp>
        <p:nvSpPr>
          <p:cNvPr id="21" name="ZoneTexte 20">
            <a:extLst>
              <a:ext uri="{FF2B5EF4-FFF2-40B4-BE49-F238E27FC236}">
                <a16:creationId xmlns:a16="http://schemas.microsoft.com/office/drawing/2014/main" id="{C34BEDAD-F3EB-2544-2E1A-9509B7372583}"/>
              </a:ext>
            </a:extLst>
          </p:cNvPr>
          <p:cNvSpPr txBox="1"/>
          <p:nvPr/>
        </p:nvSpPr>
        <p:spPr>
          <a:xfrm>
            <a:off x="1227387" y="3629694"/>
            <a:ext cx="1394856" cy="523220"/>
          </a:xfrm>
          <a:prstGeom prst="rect">
            <a:avLst/>
          </a:prstGeom>
          <a:noFill/>
        </p:spPr>
        <p:txBody>
          <a:bodyPr wrap="square" rtlCol="0">
            <a:spAutoFit/>
          </a:bodyPr>
          <a:lstStyle/>
          <a:p>
            <a:r>
              <a:rPr lang="fr-CA" sz="1400" b="1" dirty="0">
                <a:solidFill>
                  <a:srgbClr val="FA4098"/>
                </a:solidFill>
              </a:rPr>
              <a:t>Requête</a:t>
            </a:r>
            <a:r>
              <a:rPr lang="fr-CA" sz="1400" dirty="0">
                <a:solidFill>
                  <a:srgbClr val="7385D1"/>
                </a:solidFill>
              </a:rPr>
              <a:t> </a:t>
            </a:r>
            <a:r>
              <a:rPr lang="fr-CA" sz="1400" b="1" dirty="0">
                <a:solidFill>
                  <a:srgbClr val="FA4098"/>
                </a:solidFill>
              </a:rPr>
              <a:t>principale</a:t>
            </a:r>
          </a:p>
        </p:txBody>
      </p:sp>
      <p:cxnSp>
        <p:nvCxnSpPr>
          <p:cNvPr id="23" name="Connecteur droit avec flèche 22">
            <a:extLst>
              <a:ext uri="{FF2B5EF4-FFF2-40B4-BE49-F238E27FC236}">
                <a16:creationId xmlns:a16="http://schemas.microsoft.com/office/drawing/2014/main" id="{5F3C14E7-5033-09DB-C83A-D4E4FA3E09E1}"/>
              </a:ext>
            </a:extLst>
          </p:cNvPr>
          <p:cNvCxnSpPr/>
          <p:nvPr/>
        </p:nvCxnSpPr>
        <p:spPr>
          <a:xfrm flipV="1">
            <a:off x="2381061" y="2578276"/>
            <a:ext cx="1264688" cy="1114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F21E78A9-AFE2-257C-654A-56C810661C04}"/>
              </a:ext>
            </a:extLst>
          </p:cNvPr>
          <p:cNvCxnSpPr/>
          <p:nvPr/>
        </p:nvCxnSpPr>
        <p:spPr>
          <a:xfrm>
            <a:off x="2381061" y="3891304"/>
            <a:ext cx="972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68F68BE-7EFD-787A-412C-38090325920D}"/>
              </a:ext>
            </a:extLst>
          </p:cNvPr>
          <p:cNvCxnSpPr>
            <a:stCxn id="20" idx="1"/>
            <a:endCxn id="18" idx="3"/>
          </p:cNvCxnSpPr>
          <p:nvPr/>
        </p:nvCxnSpPr>
        <p:spPr>
          <a:xfrm flipH="1" flipV="1">
            <a:off x="7783179" y="3146276"/>
            <a:ext cx="1215344" cy="67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7B897526-BEE2-6059-1F7F-33B302059BE2}"/>
              </a:ext>
            </a:extLst>
          </p:cNvPr>
          <p:cNvCxnSpPr>
            <a:cxnSpLocks/>
            <a:stCxn id="20" idx="1"/>
          </p:cNvCxnSpPr>
          <p:nvPr/>
        </p:nvCxnSpPr>
        <p:spPr>
          <a:xfrm flipH="1">
            <a:off x="7001030" y="3817657"/>
            <a:ext cx="1997493" cy="653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193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Sous-requêtes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pic>
        <p:nvPicPr>
          <p:cNvPr id="6" name="Image 5">
            <a:extLst>
              <a:ext uri="{FF2B5EF4-FFF2-40B4-BE49-F238E27FC236}">
                <a16:creationId xmlns:a16="http://schemas.microsoft.com/office/drawing/2014/main" id="{BC6CAF28-607B-12E0-4A83-CD6A1A27510D}"/>
              </a:ext>
            </a:extLst>
          </p:cNvPr>
          <p:cNvPicPr>
            <a:picLocks noChangeAspect="1"/>
          </p:cNvPicPr>
          <p:nvPr/>
        </p:nvPicPr>
        <p:blipFill>
          <a:blip r:embed="rId2"/>
          <a:stretch>
            <a:fillRect/>
          </a:stretch>
        </p:blipFill>
        <p:spPr>
          <a:xfrm>
            <a:off x="3487882" y="3429000"/>
            <a:ext cx="5351052" cy="1402147"/>
          </a:xfrm>
          <a:prstGeom prst="rect">
            <a:avLst/>
          </a:prstGeom>
        </p:spPr>
      </p:pic>
      <p:sp>
        <p:nvSpPr>
          <p:cNvPr id="5" name="ZoneTexte 4">
            <a:extLst>
              <a:ext uri="{FF2B5EF4-FFF2-40B4-BE49-F238E27FC236}">
                <a16:creationId xmlns:a16="http://schemas.microsoft.com/office/drawing/2014/main" id="{819BC795-F87E-321F-CB80-636A6A5F185F}"/>
              </a:ext>
            </a:extLst>
          </p:cNvPr>
          <p:cNvSpPr txBox="1"/>
          <p:nvPr/>
        </p:nvSpPr>
        <p:spPr>
          <a:xfrm>
            <a:off x="1160621" y="1809094"/>
            <a:ext cx="9371352" cy="523220"/>
          </a:xfrm>
          <a:prstGeom prst="rect">
            <a:avLst/>
          </a:prstGeom>
          <a:noFill/>
        </p:spPr>
        <p:txBody>
          <a:bodyPr wrap="square" rtlCol="0">
            <a:spAutoFit/>
          </a:bodyPr>
          <a:lstStyle/>
          <a:p>
            <a:r>
              <a:rPr lang="fr-CA" sz="1400" dirty="0">
                <a:solidFill>
                  <a:srgbClr val="7385D1"/>
                </a:solidFill>
              </a:rPr>
              <a:t>L’utilisation la plus fréquente des sous-requêtes est pour trouver les rangées d’une table dont une valeur est =,&gt;,&gt;=,&lt;,&lt;= à la moyenne des valeurs de toutes les rangées de la table.</a:t>
            </a:r>
          </a:p>
        </p:txBody>
      </p:sp>
      <p:sp>
        <p:nvSpPr>
          <p:cNvPr id="14" name="Rectangle 13">
            <a:extLst>
              <a:ext uri="{FF2B5EF4-FFF2-40B4-BE49-F238E27FC236}">
                <a16:creationId xmlns:a16="http://schemas.microsoft.com/office/drawing/2014/main" id="{6423E86F-BCCF-B85B-40B5-1F284D1A6259}"/>
              </a:ext>
            </a:extLst>
          </p:cNvPr>
          <p:cNvSpPr/>
          <p:nvPr/>
        </p:nvSpPr>
        <p:spPr>
          <a:xfrm>
            <a:off x="5639687" y="4068506"/>
            <a:ext cx="3358836" cy="724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ZoneTexte 19">
            <a:extLst>
              <a:ext uri="{FF2B5EF4-FFF2-40B4-BE49-F238E27FC236}">
                <a16:creationId xmlns:a16="http://schemas.microsoft.com/office/drawing/2014/main" id="{A450A5FD-6BCE-0CCA-56C6-C349E6071787}"/>
              </a:ext>
            </a:extLst>
          </p:cNvPr>
          <p:cNvSpPr txBox="1"/>
          <p:nvPr/>
        </p:nvSpPr>
        <p:spPr>
          <a:xfrm>
            <a:off x="9810939" y="3639064"/>
            <a:ext cx="1394856" cy="307777"/>
          </a:xfrm>
          <a:prstGeom prst="rect">
            <a:avLst/>
          </a:prstGeom>
          <a:noFill/>
        </p:spPr>
        <p:txBody>
          <a:bodyPr wrap="square" rtlCol="0">
            <a:spAutoFit/>
          </a:bodyPr>
          <a:lstStyle/>
          <a:p>
            <a:r>
              <a:rPr lang="fr-CA" sz="1400" b="1" dirty="0">
                <a:solidFill>
                  <a:srgbClr val="FA4098"/>
                </a:solidFill>
              </a:rPr>
              <a:t>Sous-requêtes</a:t>
            </a:r>
          </a:p>
        </p:txBody>
      </p:sp>
      <p:sp>
        <p:nvSpPr>
          <p:cNvPr id="21" name="ZoneTexte 20">
            <a:extLst>
              <a:ext uri="{FF2B5EF4-FFF2-40B4-BE49-F238E27FC236}">
                <a16:creationId xmlns:a16="http://schemas.microsoft.com/office/drawing/2014/main" id="{C34BEDAD-F3EB-2544-2E1A-9509B7372583}"/>
              </a:ext>
            </a:extLst>
          </p:cNvPr>
          <p:cNvSpPr txBox="1"/>
          <p:nvPr/>
        </p:nvSpPr>
        <p:spPr>
          <a:xfrm>
            <a:off x="1227387" y="3629694"/>
            <a:ext cx="1394856" cy="523220"/>
          </a:xfrm>
          <a:prstGeom prst="rect">
            <a:avLst/>
          </a:prstGeom>
          <a:noFill/>
        </p:spPr>
        <p:txBody>
          <a:bodyPr wrap="square" rtlCol="0">
            <a:spAutoFit/>
          </a:bodyPr>
          <a:lstStyle/>
          <a:p>
            <a:r>
              <a:rPr lang="fr-CA" sz="1400" b="1" dirty="0">
                <a:solidFill>
                  <a:srgbClr val="FA4098"/>
                </a:solidFill>
              </a:rPr>
              <a:t>Requête</a:t>
            </a:r>
            <a:r>
              <a:rPr lang="fr-CA" sz="1400" dirty="0">
                <a:solidFill>
                  <a:srgbClr val="7385D1"/>
                </a:solidFill>
              </a:rPr>
              <a:t> </a:t>
            </a:r>
            <a:r>
              <a:rPr lang="fr-CA" sz="1400" b="1" dirty="0">
                <a:solidFill>
                  <a:srgbClr val="FA4098"/>
                </a:solidFill>
              </a:rPr>
              <a:t>principale</a:t>
            </a:r>
          </a:p>
        </p:txBody>
      </p:sp>
      <p:cxnSp>
        <p:nvCxnSpPr>
          <p:cNvPr id="25" name="Connecteur droit avec flèche 24">
            <a:extLst>
              <a:ext uri="{FF2B5EF4-FFF2-40B4-BE49-F238E27FC236}">
                <a16:creationId xmlns:a16="http://schemas.microsoft.com/office/drawing/2014/main" id="{F21E78A9-AFE2-257C-654A-56C810661C04}"/>
              </a:ext>
            </a:extLst>
          </p:cNvPr>
          <p:cNvCxnSpPr/>
          <p:nvPr/>
        </p:nvCxnSpPr>
        <p:spPr>
          <a:xfrm>
            <a:off x="2381061" y="3891304"/>
            <a:ext cx="972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68F68BE-7EFD-787A-412C-38090325920D}"/>
              </a:ext>
            </a:extLst>
          </p:cNvPr>
          <p:cNvCxnSpPr>
            <a:cxnSpLocks/>
          </p:cNvCxnSpPr>
          <p:nvPr/>
        </p:nvCxnSpPr>
        <p:spPr>
          <a:xfrm flipH="1">
            <a:off x="9207374" y="3858452"/>
            <a:ext cx="603565" cy="360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7B5A1D54-26D2-BE58-CD92-0A5711C9E48E}"/>
              </a:ext>
            </a:extLst>
          </p:cNvPr>
          <p:cNvSpPr txBox="1"/>
          <p:nvPr/>
        </p:nvSpPr>
        <p:spPr>
          <a:xfrm>
            <a:off x="1227387" y="5261268"/>
            <a:ext cx="9371352" cy="954107"/>
          </a:xfrm>
          <a:prstGeom prst="rect">
            <a:avLst/>
          </a:prstGeom>
          <a:noFill/>
        </p:spPr>
        <p:txBody>
          <a:bodyPr wrap="square" rtlCol="0">
            <a:spAutoFit/>
          </a:bodyPr>
          <a:lstStyle/>
          <a:p>
            <a:r>
              <a:rPr lang="fr-CA" sz="1400" dirty="0">
                <a:solidFill>
                  <a:srgbClr val="7385D1"/>
                </a:solidFill>
              </a:rPr>
              <a:t>La sous-requête, exécutée en premier, nous donne la vitesse moyenne de tous les kart de la table Kart.</a:t>
            </a:r>
          </a:p>
          <a:p>
            <a:endParaRPr lang="fr-CA" sz="1400" dirty="0">
              <a:solidFill>
                <a:srgbClr val="7385D1"/>
              </a:solidFill>
            </a:endParaRPr>
          </a:p>
          <a:p>
            <a:r>
              <a:rPr lang="fr-CA" sz="1400" dirty="0">
                <a:solidFill>
                  <a:srgbClr val="7385D1"/>
                </a:solidFill>
              </a:rPr>
              <a:t>La requête principale nous donne le nom de chaque Kart dont la vitesse est supérieure à la valeur donnée par la sous-requête.</a:t>
            </a:r>
          </a:p>
          <a:p>
            <a:endParaRPr lang="fr-CA" sz="1400" dirty="0">
              <a:solidFill>
                <a:srgbClr val="7385D1"/>
              </a:solidFill>
            </a:endParaRPr>
          </a:p>
        </p:txBody>
      </p:sp>
    </p:spTree>
    <p:extLst>
      <p:ext uri="{BB962C8B-B14F-4D97-AF65-F5344CB8AC3E}">
        <p14:creationId xmlns:p14="http://schemas.microsoft.com/office/powerpoint/2010/main" val="2996214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a:xfrm>
            <a:off x="838200" y="1150572"/>
            <a:ext cx="10512000" cy="5567220"/>
          </a:xfrm>
        </p:spPr>
        <p:txBody>
          <a:bodyPr/>
          <a:lstStyle/>
          <a:p>
            <a:r>
              <a:rPr lang="fr-CA" dirty="0"/>
              <a:t> Requête de données</a:t>
            </a:r>
          </a:p>
          <a:p>
            <a:pPr lvl="1"/>
            <a:r>
              <a:rPr lang="fr-CA" dirty="0"/>
              <a:t> La famille </a:t>
            </a:r>
            <a:r>
              <a:rPr lang="fr-CA" dirty="0">
                <a:solidFill>
                  <a:srgbClr val="FA4098"/>
                </a:solidFill>
              </a:rPr>
              <a:t>DQL</a:t>
            </a:r>
            <a:r>
              <a:rPr lang="fr-CA" dirty="0"/>
              <a:t> (Data Query language) ne comporte qu’une seule instruction : </a:t>
            </a:r>
            <a:r>
              <a:rPr lang="fr-CA" dirty="0">
                <a:solidFill>
                  <a:srgbClr val="FA4098"/>
                </a:solidFill>
              </a:rPr>
              <a:t>SELECT </a:t>
            </a:r>
            <a:r>
              <a:rPr lang="fr-CA" dirty="0"/>
              <a:t>! Mais ... comme le vous savez déjà, SELECT inclut des tonnes de possibilités :</a:t>
            </a:r>
          </a:p>
          <a:p>
            <a:pPr lvl="2"/>
            <a:r>
              <a:rPr lang="fr-CA" dirty="0"/>
              <a:t> Sélection simple</a:t>
            </a:r>
          </a:p>
          <a:p>
            <a:pPr lvl="2"/>
            <a:r>
              <a:rPr lang="fr-CA" dirty="0"/>
              <a:t> WHERE (Conditions)</a:t>
            </a:r>
          </a:p>
          <a:p>
            <a:pPr lvl="2"/>
            <a:r>
              <a:rPr lang="fr-CA" dirty="0"/>
              <a:t> ORDER BY (Ordonnancement)</a:t>
            </a:r>
          </a:p>
          <a:p>
            <a:pPr lvl="2"/>
            <a:r>
              <a:rPr lang="fr-CA" dirty="0"/>
              <a:t> Agrégation</a:t>
            </a:r>
          </a:p>
          <a:p>
            <a:pPr lvl="2"/>
            <a:r>
              <a:rPr lang="fr-CA" dirty="0"/>
              <a:t> Renommage</a:t>
            </a:r>
          </a:p>
          <a:p>
            <a:pPr lvl="2"/>
            <a:r>
              <a:rPr lang="fr-CA" dirty="0"/>
              <a:t> Jointures</a:t>
            </a:r>
          </a:p>
          <a:p>
            <a:pPr lvl="2"/>
            <a:r>
              <a:rPr lang="fr-CA" dirty="0"/>
              <a:t> EXISTS</a:t>
            </a:r>
          </a:p>
          <a:p>
            <a:pPr lvl="2"/>
            <a:r>
              <a:rPr lang="fr-CA" dirty="0"/>
              <a:t> Any</a:t>
            </a:r>
          </a:p>
          <a:p>
            <a:pPr lvl="2"/>
            <a:r>
              <a:rPr lang="fr-CA" dirty="0"/>
              <a:t> All</a:t>
            </a:r>
          </a:p>
          <a:p>
            <a:pPr lvl="2"/>
            <a:r>
              <a:rPr lang="fr-CA" dirty="0"/>
              <a:t> Sous-requêtes et CTE</a:t>
            </a:r>
          </a:p>
          <a:p>
            <a:pPr lvl="2"/>
            <a:r>
              <a:rPr lang="fr-CA" dirty="0"/>
              <a:t> Fonctions et opérations sur colonnes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Tree>
    <p:extLst>
      <p:ext uri="{BB962C8B-B14F-4D97-AF65-F5344CB8AC3E}">
        <p14:creationId xmlns:p14="http://schemas.microsoft.com/office/powerpoint/2010/main" val="3104196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Sous-requêtes CTE</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749AD333-1633-835D-1793-7B7F6E42EC3F}"/>
              </a:ext>
            </a:extLst>
          </p:cNvPr>
          <p:cNvSpPr txBox="1"/>
          <p:nvPr/>
        </p:nvSpPr>
        <p:spPr>
          <a:xfrm>
            <a:off x="1408524" y="1693446"/>
            <a:ext cx="9371352" cy="1815882"/>
          </a:xfrm>
          <a:prstGeom prst="rect">
            <a:avLst/>
          </a:prstGeom>
          <a:noFill/>
          <a:ln w="28575">
            <a:solidFill>
              <a:srgbClr val="7385D1"/>
            </a:solidFill>
          </a:ln>
        </p:spPr>
        <p:txBody>
          <a:bodyPr wrap="square" rtlCol="0">
            <a:spAutoFit/>
          </a:bodyPr>
          <a:lstStyle/>
          <a:p>
            <a:r>
              <a:rPr lang="fr-CA" sz="1600" b="1" dirty="0">
                <a:solidFill>
                  <a:srgbClr val="FA4098"/>
                </a:solidFill>
                <a:latin typeface="Courier New" panose="02070309020205020404" pitchFamily="49" charset="0"/>
                <a:cs typeface="Courier New" panose="02070309020205020404" pitchFamily="49" charset="0"/>
              </a:rPr>
              <a:t>WITH</a:t>
            </a:r>
            <a:r>
              <a:rPr lang="fr-CA" sz="1600" dirty="0">
                <a:solidFill>
                  <a:schemeClr val="tx1"/>
                </a:solidFill>
                <a:latin typeface="Courier New" panose="02070309020205020404" pitchFamily="49" charset="0"/>
                <a:cs typeface="Courier New" panose="02070309020205020404" pitchFamily="49" charset="0"/>
              </a:rPr>
              <a:t> </a:t>
            </a:r>
          </a:p>
          <a:p>
            <a:r>
              <a:rPr lang="fr-CA" sz="1600" b="1" dirty="0">
                <a:solidFill>
                  <a:srgbClr val="FA4098"/>
                </a:solidFill>
                <a:latin typeface="Courier New" panose="02070309020205020404" pitchFamily="49" charset="0"/>
                <a:cs typeface="Courier New" panose="02070309020205020404" pitchFamily="49" charset="0"/>
              </a:rPr>
              <a:t>Q1</a:t>
            </a:r>
            <a:r>
              <a:rPr lang="fr-CA" sz="1600" dirty="0">
                <a:solidFill>
                  <a:schemeClr val="tx1"/>
                </a:solidFill>
                <a:latin typeface="Courier New" panose="02070309020205020404" pitchFamily="49" charset="0"/>
                <a:cs typeface="Courier New" panose="02070309020205020404" pitchFamily="49" charset="0"/>
              </a:rPr>
              <a:t> AS (... requête select ...),</a:t>
            </a:r>
          </a:p>
          <a:p>
            <a:r>
              <a:rPr lang="fr-CA" sz="1600" b="1" dirty="0">
                <a:solidFill>
                  <a:srgbClr val="FA4098"/>
                </a:solidFill>
                <a:latin typeface="Courier New" panose="02070309020205020404" pitchFamily="49" charset="0"/>
                <a:cs typeface="Courier New" panose="02070309020205020404" pitchFamily="49" charset="0"/>
              </a:rPr>
              <a:t>Q2</a:t>
            </a:r>
            <a:r>
              <a:rPr lang="fr-CA" sz="1600" dirty="0">
                <a:solidFill>
                  <a:schemeClr val="tx1"/>
                </a:solidFill>
                <a:latin typeface="Courier New" panose="02070309020205020404" pitchFamily="49" charset="0"/>
                <a:cs typeface="Courier New" panose="02070309020205020404" pitchFamily="49" charset="0"/>
              </a:rPr>
              <a:t> AS (... requête select ...),</a:t>
            </a:r>
          </a:p>
          <a:p>
            <a:r>
              <a:rPr lang="fr-CA" sz="1600" b="1" dirty="0">
                <a:solidFill>
                  <a:srgbClr val="FA4098"/>
                </a:solidFill>
                <a:latin typeface="Courier New" panose="02070309020205020404" pitchFamily="49" charset="0"/>
                <a:cs typeface="Courier New" panose="02070309020205020404" pitchFamily="49" charset="0"/>
              </a:rPr>
              <a:t>Q3</a:t>
            </a:r>
            <a:r>
              <a:rPr lang="fr-CA" sz="1600" dirty="0">
                <a:solidFill>
                  <a:schemeClr val="tx1"/>
                </a:solidFill>
                <a:latin typeface="Courier New" panose="02070309020205020404" pitchFamily="49" charset="0"/>
                <a:cs typeface="Courier New" panose="02070309020205020404" pitchFamily="49" charset="0"/>
              </a:rPr>
              <a:t> AS (... requête select ...)</a:t>
            </a:r>
          </a:p>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Q1</a:t>
            </a:r>
            <a:r>
              <a:rPr lang="fr-CA" sz="1600" dirty="0">
                <a:solidFill>
                  <a:schemeClr val="tx1"/>
                </a:solidFill>
                <a:latin typeface="Courier New" panose="02070309020205020404" pitchFamily="49" charset="0"/>
                <a:cs typeface="Courier New" panose="02070309020205020404" pitchFamily="49" charset="0"/>
              </a:rPr>
              <a:t>.Colonne1, </a:t>
            </a:r>
            <a:r>
              <a:rPr lang="fr-CA" sz="1600" b="1" dirty="0">
                <a:solidFill>
                  <a:srgbClr val="FA4098"/>
                </a:solidFill>
                <a:latin typeface="Courier New" panose="02070309020205020404" pitchFamily="49" charset="0"/>
                <a:cs typeface="Courier New" panose="02070309020205020404" pitchFamily="49" charset="0"/>
              </a:rPr>
              <a:t>Q2</a:t>
            </a:r>
            <a:r>
              <a:rPr lang="fr-CA" sz="1600" dirty="0">
                <a:solidFill>
                  <a:schemeClr val="tx1"/>
                </a:solidFill>
                <a:latin typeface="Courier New" panose="02070309020205020404" pitchFamily="49" charset="0"/>
                <a:cs typeface="Courier New" panose="02070309020205020404" pitchFamily="49" charset="0"/>
              </a:rPr>
              <a:t>.Colonne2, ...</a:t>
            </a:r>
          </a:p>
          <a:p>
            <a:r>
              <a:rPr lang="fr-CA" sz="1600" dirty="0">
                <a:latin typeface="Courier New" panose="02070309020205020404" pitchFamily="49" charset="0"/>
                <a:cs typeface="Courier New" panose="02070309020205020404" pitchFamily="49" charset="0"/>
              </a:rPr>
              <a:t>FROM </a:t>
            </a:r>
            <a:r>
              <a:rPr lang="fr-CA" sz="1600" b="1" dirty="0">
                <a:solidFill>
                  <a:srgbClr val="FA4098"/>
                </a:solidFill>
                <a:latin typeface="Courier New" panose="02070309020205020404" pitchFamily="49" charset="0"/>
                <a:cs typeface="Courier New" panose="02070309020205020404" pitchFamily="49" charset="0"/>
              </a:rPr>
              <a:t>Q1</a:t>
            </a:r>
            <a:r>
              <a:rPr lang="fr-CA" sz="1600" dirty="0">
                <a:latin typeface="Courier New" panose="02070309020205020404" pitchFamily="49" charset="0"/>
                <a:cs typeface="Courier New" panose="02070309020205020404" pitchFamily="49" charset="0"/>
              </a:rPr>
              <a:t> INNER JOIN </a:t>
            </a:r>
            <a:r>
              <a:rPr lang="fr-CA" sz="1600" b="1" dirty="0">
                <a:solidFill>
                  <a:srgbClr val="FA4098"/>
                </a:solidFill>
                <a:latin typeface="Courier New" panose="02070309020205020404" pitchFamily="49" charset="0"/>
                <a:cs typeface="Courier New" panose="02070309020205020404" pitchFamily="49" charset="0"/>
              </a:rPr>
              <a:t>Q2</a:t>
            </a:r>
            <a:r>
              <a:rPr lang="fr-CA" sz="1600" dirty="0">
                <a:latin typeface="Courier New" panose="02070309020205020404" pitchFamily="49" charset="0"/>
                <a:cs typeface="Courier New" panose="02070309020205020404" pitchFamily="49" charset="0"/>
              </a:rPr>
              <a:t> ON ...</a:t>
            </a:r>
          </a:p>
          <a:p>
            <a:r>
              <a:rPr lang="fr-CA" sz="1600" dirty="0">
                <a:latin typeface="Courier New" panose="02070309020205020404" pitchFamily="49" charset="0"/>
                <a:cs typeface="Courier New" panose="02070309020205020404" pitchFamily="49" charset="0"/>
              </a:rPr>
              <a:t>WHERE </a:t>
            </a:r>
            <a:r>
              <a:rPr lang="fr-CA" sz="1600" b="1" dirty="0">
                <a:solidFill>
                  <a:srgbClr val="FA4098"/>
                </a:solidFill>
                <a:latin typeface="Courier New" panose="02070309020205020404" pitchFamily="49" charset="0"/>
                <a:cs typeface="Courier New" panose="02070309020205020404" pitchFamily="49" charset="0"/>
              </a:rPr>
              <a:t>Q1</a:t>
            </a:r>
            <a:r>
              <a:rPr lang="fr-CA" sz="1600" dirty="0">
                <a:latin typeface="Courier New" panose="02070309020205020404" pitchFamily="49" charset="0"/>
                <a:cs typeface="Courier New" panose="02070309020205020404" pitchFamily="49" charset="0"/>
              </a:rPr>
              <a:t>.Colonne1 &gt; max(</a:t>
            </a:r>
            <a:r>
              <a:rPr lang="fr-CA" sz="1600" b="1" dirty="0">
                <a:solidFill>
                  <a:srgbClr val="FA4098"/>
                </a:solidFill>
                <a:latin typeface="Courier New" panose="02070309020205020404" pitchFamily="49" charset="0"/>
                <a:cs typeface="Courier New" panose="02070309020205020404" pitchFamily="49" charset="0"/>
              </a:rPr>
              <a:t>Q3</a:t>
            </a:r>
            <a:r>
              <a:rPr lang="fr-CA" sz="1600" dirty="0">
                <a:latin typeface="Courier New" panose="02070309020205020404" pitchFamily="49" charset="0"/>
                <a:cs typeface="Courier New" panose="02070309020205020404" pitchFamily="49" charset="0"/>
              </a:rPr>
              <a:t>.Colonne5)</a:t>
            </a:r>
          </a:p>
        </p:txBody>
      </p:sp>
      <p:sp>
        <p:nvSpPr>
          <p:cNvPr id="5" name="ZoneTexte 4">
            <a:extLst>
              <a:ext uri="{FF2B5EF4-FFF2-40B4-BE49-F238E27FC236}">
                <a16:creationId xmlns:a16="http://schemas.microsoft.com/office/drawing/2014/main" id="{819BC795-F87E-321F-CB80-636A6A5F185F}"/>
              </a:ext>
            </a:extLst>
          </p:cNvPr>
          <p:cNvSpPr txBox="1"/>
          <p:nvPr/>
        </p:nvSpPr>
        <p:spPr>
          <a:xfrm>
            <a:off x="1408524" y="3528982"/>
            <a:ext cx="9371352" cy="2031325"/>
          </a:xfrm>
          <a:prstGeom prst="rect">
            <a:avLst/>
          </a:prstGeom>
          <a:noFill/>
        </p:spPr>
        <p:txBody>
          <a:bodyPr wrap="square" rtlCol="0">
            <a:spAutoFit/>
          </a:bodyPr>
          <a:lstStyle/>
          <a:p>
            <a:r>
              <a:rPr lang="fr-CA" sz="1400" dirty="0">
                <a:solidFill>
                  <a:srgbClr val="7385D1"/>
                </a:solidFill>
              </a:rPr>
              <a:t>Le mot-clé </a:t>
            </a:r>
            <a:r>
              <a:rPr lang="fr-CA" sz="1400" dirty="0">
                <a:solidFill>
                  <a:srgbClr val="FA4098"/>
                </a:solidFill>
              </a:rPr>
              <a:t>WITH</a:t>
            </a:r>
            <a:r>
              <a:rPr lang="fr-CA" sz="1400" dirty="0">
                <a:solidFill>
                  <a:srgbClr val="7385D1"/>
                </a:solidFill>
              </a:rPr>
              <a:t> permet d’obtenir des ensembles créés à l’aide de requêtes intermédiaires pour ensuite les utiliser dans une requête. </a:t>
            </a:r>
          </a:p>
          <a:p>
            <a:endParaRPr lang="fr-CA" sz="1400" dirty="0">
              <a:solidFill>
                <a:srgbClr val="7385D1"/>
              </a:solidFill>
            </a:endParaRPr>
          </a:p>
          <a:p>
            <a:r>
              <a:rPr lang="fr-CA" sz="1400" dirty="0">
                <a:solidFill>
                  <a:srgbClr val="7385D1"/>
                </a:solidFill>
              </a:rPr>
              <a:t>CTE signifie Common Table Expression.</a:t>
            </a:r>
          </a:p>
          <a:p>
            <a:endParaRPr lang="fr-CA" sz="1400" dirty="0">
              <a:solidFill>
                <a:srgbClr val="7385D1"/>
              </a:solidFill>
            </a:endParaRPr>
          </a:p>
          <a:p>
            <a:r>
              <a:rPr lang="fr-CA" sz="1400" dirty="0">
                <a:solidFill>
                  <a:srgbClr val="7385D1"/>
                </a:solidFill>
              </a:rPr>
              <a:t>C’est en fait considéré comme une table temporaire dont l’existence (scope) est seulement le temps de la requête </a:t>
            </a:r>
          </a:p>
          <a:p>
            <a:r>
              <a:rPr lang="fr-CA" sz="1400" dirty="0">
                <a:solidFill>
                  <a:srgbClr val="7385D1"/>
                </a:solidFill>
              </a:rPr>
              <a:t>ICI les tables temporaires seraient Q1, Q2 et Q3</a:t>
            </a:r>
          </a:p>
          <a:p>
            <a:endParaRPr lang="fr-CA" sz="1400" dirty="0">
              <a:solidFill>
                <a:srgbClr val="7385D1"/>
              </a:solidFill>
            </a:endParaRPr>
          </a:p>
          <a:p>
            <a:r>
              <a:rPr lang="fr-CA" sz="1400" dirty="0">
                <a:solidFill>
                  <a:srgbClr val="7385D1"/>
                </a:solidFill>
              </a:rPr>
              <a:t>On peut les utiliser pour faire des jointures dans la requête SELECT qui doit absolument suivre la création de ces CTE.</a:t>
            </a:r>
          </a:p>
        </p:txBody>
      </p:sp>
    </p:spTree>
    <p:extLst>
      <p:ext uri="{BB962C8B-B14F-4D97-AF65-F5344CB8AC3E}">
        <p14:creationId xmlns:p14="http://schemas.microsoft.com/office/powerpoint/2010/main" val="3694273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Sous-requêtes CTE</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5" name="ZoneTexte 4">
            <a:extLst>
              <a:ext uri="{FF2B5EF4-FFF2-40B4-BE49-F238E27FC236}">
                <a16:creationId xmlns:a16="http://schemas.microsoft.com/office/drawing/2014/main" id="{819BC795-F87E-321F-CB80-636A6A5F185F}"/>
              </a:ext>
            </a:extLst>
          </p:cNvPr>
          <p:cNvSpPr txBox="1"/>
          <p:nvPr/>
        </p:nvSpPr>
        <p:spPr>
          <a:xfrm>
            <a:off x="876624" y="1835984"/>
            <a:ext cx="9371352" cy="2462213"/>
          </a:xfrm>
          <a:prstGeom prst="rect">
            <a:avLst/>
          </a:prstGeom>
          <a:noFill/>
        </p:spPr>
        <p:txBody>
          <a:bodyPr wrap="square" rtlCol="0">
            <a:spAutoFit/>
          </a:bodyPr>
          <a:lstStyle/>
          <a:p>
            <a:r>
              <a:rPr lang="fr-CA" sz="1400" dirty="0">
                <a:solidFill>
                  <a:srgbClr val="7385D1"/>
                </a:solidFill>
              </a:rPr>
              <a:t>Le mot-clé </a:t>
            </a:r>
            <a:r>
              <a:rPr lang="fr-CA" sz="1400" dirty="0">
                <a:solidFill>
                  <a:srgbClr val="FA4098"/>
                </a:solidFill>
              </a:rPr>
              <a:t>WITH, et donc des CTE,</a:t>
            </a:r>
            <a:r>
              <a:rPr lang="fr-CA" sz="1400" dirty="0">
                <a:solidFill>
                  <a:srgbClr val="7385D1"/>
                </a:solidFill>
              </a:rPr>
              <a:t> permet de briser une requête complexe en plusieurs petites requêtes.</a:t>
            </a:r>
          </a:p>
          <a:p>
            <a:endParaRPr lang="fr-CA" sz="1400" dirty="0">
              <a:solidFill>
                <a:srgbClr val="7385D1"/>
              </a:solidFill>
            </a:endParaRPr>
          </a:p>
          <a:p>
            <a:r>
              <a:rPr lang="fr-CA" sz="1400" dirty="0">
                <a:solidFill>
                  <a:srgbClr val="7385D1"/>
                </a:solidFill>
              </a:rPr>
              <a:t>Ainsi la requête suivante est complexe: </a:t>
            </a:r>
          </a:p>
          <a:p>
            <a:r>
              <a:rPr lang="fr-CA" sz="1400" dirty="0">
                <a:solidFill>
                  <a:srgbClr val="7385D1"/>
                </a:solidFill>
              </a:rPr>
              <a:t>Quelles sont les courses dont le chrono est supérieur à la moyenne des chronos pour les karts dont la vitesse est supérieure à la moyenne de vitesse des karts?</a:t>
            </a:r>
          </a:p>
          <a:p>
            <a:endParaRPr lang="fr-CA" sz="1400" dirty="0">
              <a:solidFill>
                <a:srgbClr val="7385D1"/>
              </a:solidFill>
            </a:endParaRPr>
          </a:p>
          <a:p>
            <a:r>
              <a:rPr lang="fr-CA" sz="1400" dirty="0">
                <a:solidFill>
                  <a:srgbClr val="7385D1"/>
                </a:solidFill>
              </a:rPr>
              <a:t>Je peux briser cela en CTE:</a:t>
            </a:r>
          </a:p>
          <a:p>
            <a:r>
              <a:rPr lang="fr-CA" sz="1400" dirty="0">
                <a:solidFill>
                  <a:srgbClr val="7385D1"/>
                </a:solidFill>
              </a:rPr>
              <a:t>Q1) Quels sont les Karts dont la vitesse est supérieure à la moyenne de vitesse des karts</a:t>
            </a:r>
          </a:p>
          <a:p>
            <a:r>
              <a:rPr lang="fr-CA" sz="1400" dirty="0">
                <a:solidFill>
                  <a:srgbClr val="7385D1"/>
                </a:solidFill>
              </a:rPr>
              <a:t>Q2) Quel est le chrono moyen des Karts obtenus en Q1)</a:t>
            </a:r>
          </a:p>
          <a:p>
            <a:r>
              <a:rPr lang="fr-CA" sz="1400" dirty="0">
                <a:solidFill>
                  <a:srgbClr val="7385D1"/>
                </a:solidFill>
              </a:rPr>
              <a:t>Q3)  Quelles courses ont un chrono supérieur au chrono moyen obtenu en Q2)</a:t>
            </a:r>
          </a:p>
          <a:p>
            <a:r>
              <a:rPr lang="fr-CA" sz="1400" dirty="0">
                <a:solidFill>
                  <a:srgbClr val="7385D1"/>
                </a:solidFill>
              </a:rPr>
              <a:t>Pour obtenir enfin les courses et leur chrono dont le chrono est supérieur au chrono moyen obtenu en Q3</a:t>
            </a:r>
          </a:p>
        </p:txBody>
      </p:sp>
      <p:pic>
        <p:nvPicPr>
          <p:cNvPr id="12" name="Image 11">
            <a:extLst>
              <a:ext uri="{FF2B5EF4-FFF2-40B4-BE49-F238E27FC236}">
                <a16:creationId xmlns:a16="http://schemas.microsoft.com/office/drawing/2014/main" id="{4FB0EF86-0419-5010-84F9-C3A618142BD8}"/>
              </a:ext>
            </a:extLst>
          </p:cNvPr>
          <p:cNvPicPr>
            <a:picLocks noChangeAspect="1"/>
          </p:cNvPicPr>
          <p:nvPr/>
        </p:nvPicPr>
        <p:blipFill>
          <a:blip r:embed="rId2"/>
          <a:stretch>
            <a:fillRect/>
          </a:stretch>
        </p:blipFill>
        <p:spPr>
          <a:xfrm>
            <a:off x="950278" y="4462226"/>
            <a:ext cx="9297698" cy="1714739"/>
          </a:xfrm>
          <a:prstGeom prst="rect">
            <a:avLst/>
          </a:prstGeom>
          <a:ln w="25400">
            <a:solidFill>
              <a:srgbClr val="FA4098"/>
            </a:solidFill>
          </a:ln>
        </p:spPr>
      </p:pic>
    </p:spTree>
    <p:extLst>
      <p:ext uri="{BB962C8B-B14F-4D97-AF65-F5344CB8AC3E}">
        <p14:creationId xmlns:p14="http://schemas.microsoft.com/office/powerpoint/2010/main" val="174361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Sous-requêtes CTE</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5" name="ZoneTexte 4">
            <a:extLst>
              <a:ext uri="{FF2B5EF4-FFF2-40B4-BE49-F238E27FC236}">
                <a16:creationId xmlns:a16="http://schemas.microsoft.com/office/drawing/2014/main" id="{819BC795-F87E-321F-CB80-636A6A5F185F}"/>
              </a:ext>
            </a:extLst>
          </p:cNvPr>
          <p:cNvSpPr txBox="1"/>
          <p:nvPr/>
        </p:nvSpPr>
        <p:spPr>
          <a:xfrm>
            <a:off x="876624" y="1835984"/>
            <a:ext cx="9371352" cy="307777"/>
          </a:xfrm>
          <a:prstGeom prst="rect">
            <a:avLst/>
          </a:prstGeom>
          <a:noFill/>
        </p:spPr>
        <p:txBody>
          <a:bodyPr wrap="square" rtlCol="0">
            <a:spAutoFit/>
          </a:bodyPr>
          <a:lstStyle/>
          <a:p>
            <a:r>
              <a:rPr lang="fr-CA" sz="1400" dirty="0">
                <a:solidFill>
                  <a:srgbClr val="7385D1"/>
                </a:solidFill>
              </a:rPr>
              <a:t>Pour vérifier si tout est OK et que le résultat est bon, vous pouvez exécuter chaque  CTE séparément</a:t>
            </a:r>
          </a:p>
        </p:txBody>
      </p:sp>
      <p:pic>
        <p:nvPicPr>
          <p:cNvPr id="6" name="Image 5">
            <a:extLst>
              <a:ext uri="{FF2B5EF4-FFF2-40B4-BE49-F238E27FC236}">
                <a16:creationId xmlns:a16="http://schemas.microsoft.com/office/drawing/2014/main" id="{FC58CAFC-9A84-0C8F-31C3-F68D321606B4}"/>
              </a:ext>
            </a:extLst>
          </p:cNvPr>
          <p:cNvPicPr>
            <a:picLocks noChangeAspect="1"/>
          </p:cNvPicPr>
          <p:nvPr/>
        </p:nvPicPr>
        <p:blipFill>
          <a:blip r:embed="rId2"/>
          <a:stretch>
            <a:fillRect/>
          </a:stretch>
        </p:blipFill>
        <p:spPr>
          <a:xfrm>
            <a:off x="971066" y="2204872"/>
            <a:ext cx="8964276" cy="266737"/>
          </a:xfrm>
          <a:prstGeom prst="rect">
            <a:avLst/>
          </a:prstGeom>
        </p:spPr>
      </p:pic>
      <p:pic>
        <p:nvPicPr>
          <p:cNvPr id="8" name="Image 7">
            <a:extLst>
              <a:ext uri="{FF2B5EF4-FFF2-40B4-BE49-F238E27FC236}">
                <a16:creationId xmlns:a16="http://schemas.microsoft.com/office/drawing/2014/main" id="{4BC2C115-1462-4362-2B43-EF997AA4D1D8}"/>
              </a:ext>
            </a:extLst>
          </p:cNvPr>
          <p:cNvPicPr>
            <a:picLocks noChangeAspect="1"/>
          </p:cNvPicPr>
          <p:nvPr/>
        </p:nvPicPr>
        <p:blipFill>
          <a:blip r:embed="rId3"/>
          <a:stretch>
            <a:fillRect/>
          </a:stretch>
        </p:blipFill>
        <p:spPr>
          <a:xfrm>
            <a:off x="10420241" y="1498407"/>
            <a:ext cx="485843" cy="1552792"/>
          </a:xfrm>
          <a:prstGeom prst="rect">
            <a:avLst/>
          </a:prstGeom>
        </p:spPr>
      </p:pic>
      <p:pic>
        <p:nvPicPr>
          <p:cNvPr id="10" name="Image 9">
            <a:extLst>
              <a:ext uri="{FF2B5EF4-FFF2-40B4-BE49-F238E27FC236}">
                <a16:creationId xmlns:a16="http://schemas.microsoft.com/office/drawing/2014/main" id="{0FA1865A-1AAF-B267-DFD1-53AC363A0CB5}"/>
              </a:ext>
            </a:extLst>
          </p:cNvPr>
          <p:cNvPicPr>
            <a:picLocks noChangeAspect="1"/>
          </p:cNvPicPr>
          <p:nvPr/>
        </p:nvPicPr>
        <p:blipFill>
          <a:blip r:embed="rId4"/>
          <a:stretch>
            <a:fillRect/>
          </a:stretch>
        </p:blipFill>
        <p:spPr>
          <a:xfrm>
            <a:off x="945034" y="2834019"/>
            <a:ext cx="9231013" cy="238158"/>
          </a:xfrm>
          <a:prstGeom prst="rect">
            <a:avLst/>
          </a:prstGeom>
        </p:spPr>
      </p:pic>
      <p:pic>
        <p:nvPicPr>
          <p:cNvPr id="12" name="Image 11">
            <a:extLst>
              <a:ext uri="{FF2B5EF4-FFF2-40B4-BE49-F238E27FC236}">
                <a16:creationId xmlns:a16="http://schemas.microsoft.com/office/drawing/2014/main" id="{2CE5AFD6-07AB-0EB4-552E-E55FAC3BDE47}"/>
              </a:ext>
            </a:extLst>
          </p:cNvPr>
          <p:cNvPicPr>
            <a:picLocks noChangeAspect="1"/>
          </p:cNvPicPr>
          <p:nvPr/>
        </p:nvPicPr>
        <p:blipFill>
          <a:blip r:embed="rId5"/>
          <a:stretch>
            <a:fillRect/>
          </a:stretch>
        </p:blipFill>
        <p:spPr>
          <a:xfrm>
            <a:off x="971066" y="3051199"/>
            <a:ext cx="8230749" cy="609685"/>
          </a:xfrm>
          <a:prstGeom prst="rect">
            <a:avLst/>
          </a:prstGeom>
        </p:spPr>
      </p:pic>
      <p:pic>
        <p:nvPicPr>
          <p:cNvPr id="14" name="Image 13">
            <a:extLst>
              <a:ext uri="{FF2B5EF4-FFF2-40B4-BE49-F238E27FC236}">
                <a16:creationId xmlns:a16="http://schemas.microsoft.com/office/drawing/2014/main" id="{ECC24D6F-AA57-A81E-AE1D-769E1D8FEDE0}"/>
              </a:ext>
            </a:extLst>
          </p:cNvPr>
          <p:cNvPicPr>
            <a:picLocks noChangeAspect="1"/>
          </p:cNvPicPr>
          <p:nvPr/>
        </p:nvPicPr>
        <p:blipFill>
          <a:blip r:embed="rId6"/>
          <a:stretch>
            <a:fillRect/>
          </a:stretch>
        </p:blipFill>
        <p:spPr>
          <a:xfrm>
            <a:off x="9527321" y="3286101"/>
            <a:ext cx="1028844" cy="457264"/>
          </a:xfrm>
          <a:prstGeom prst="rect">
            <a:avLst/>
          </a:prstGeom>
        </p:spPr>
      </p:pic>
      <p:pic>
        <p:nvPicPr>
          <p:cNvPr id="16" name="Image 15">
            <a:extLst>
              <a:ext uri="{FF2B5EF4-FFF2-40B4-BE49-F238E27FC236}">
                <a16:creationId xmlns:a16="http://schemas.microsoft.com/office/drawing/2014/main" id="{8D8367A3-998F-4581-B9C8-79941F0B83A5}"/>
              </a:ext>
            </a:extLst>
          </p:cNvPr>
          <p:cNvPicPr>
            <a:picLocks noChangeAspect="1"/>
          </p:cNvPicPr>
          <p:nvPr/>
        </p:nvPicPr>
        <p:blipFill>
          <a:blip r:embed="rId7"/>
          <a:stretch>
            <a:fillRect/>
          </a:stretch>
        </p:blipFill>
        <p:spPr>
          <a:xfrm>
            <a:off x="924223" y="4009720"/>
            <a:ext cx="8421275" cy="247685"/>
          </a:xfrm>
          <a:prstGeom prst="rect">
            <a:avLst/>
          </a:prstGeom>
        </p:spPr>
      </p:pic>
      <p:pic>
        <p:nvPicPr>
          <p:cNvPr id="18" name="Image 17">
            <a:extLst>
              <a:ext uri="{FF2B5EF4-FFF2-40B4-BE49-F238E27FC236}">
                <a16:creationId xmlns:a16="http://schemas.microsoft.com/office/drawing/2014/main" id="{53503BE1-2253-47BA-C43B-DB6D55922B01}"/>
              </a:ext>
            </a:extLst>
          </p:cNvPr>
          <p:cNvPicPr>
            <a:picLocks noChangeAspect="1"/>
          </p:cNvPicPr>
          <p:nvPr/>
        </p:nvPicPr>
        <p:blipFill>
          <a:blip r:embed="rId8"/>
          <a:stretch>
            <a:fillRect/>
          </a:stretch>
        </p:blipFill>
        <p:spPr>
          <a:xfrm>
            <a:off x="971066" y="4303730"/>
            <a:ext cx="6401693" cy="838317"/>
          </a:xfrm>
          <a:prstGeom prst="rect">
            <a:avLst/>
          </a:prstGeom>
        </p:spPr>
      </p:pic>
      <p:pic>
        <p:nvPicPr>
          <p:cNvPr id="20" name="Image 19">
            <a:extLst>
              <a:ext uri="{FF2B5EF4-FFF2-40B4-BE49-F238E27FC236}">
                <a16:creationId xmlns:a16="http://schemas.microsoft.com/office/drawing/2014/main" id="{C5B937F9-7892-D653-E3F0-48BD6F4691BA}"/>
              </a:ext>
            </a:extLst>
          </p:cNvPr>
          <p:cNvPicPr>
            <a:picLocks noChangeAspect="1"/>
          </p:cNvPicPr>
          <p:nvPr/>
        </p:nvPicPr>
        <p:blipFill>
          <a:blip r:embed="rId9"/>
          <a:stretch>
            <a:fillRect/>
          </a:stretch>
        </p:blipFill>
        <p:spPr>
          <a:xfrm>
            <a:off x="9756599" y="4005086"/>
            <a:ext cx="1552792" cy="1409897"/>
          </a:xfrm>
          <a:prstGeom prst="rect">
            <a:avLst/>
          </a:prstGeom>
        </p:spPr>
      </p:pic>
      <p:pic>
        <p:nvPicPr>
          <p:cNvPr id="22" name="Image 21">
            <a:extLst>
              <a:ext uri="{FF2B5EF4-FFF2-40B4-BE49-F238E27FC236}">
                <a16:creationId xmlns:a16="http://schemas.microsoft.com/office/drawing/2014/main" id="{7601CB94-4CE0-1835-2060-A9D851D02C2D}"/>
              </a:ext>
            </a:extLst>
          </p:cNvPr>
          <p:cNvPicPr>
            <a:picLocks noChangeAspect="1"/>
          </p:cNvPicPr>
          <p:nvPr/>
        </p:nvPicPr>
        <p:blipFill>
          <a:blip r:embed="rId10"/>
          <a:stretch>
            <a:fillRect/>
          </a:stretch>
        </p:blipFill>
        <p:spPr>
          <a:xfrm>
            <a:off x="3542610" y="5687484"/>
            <a:ext cx="2410161" cy="838317"/>
          </a:xfrm>
          <a:prstGeom prst="rect">
            <a:avLst/>
          </a:prstGeom>
        </p:spPr>
      </p:pic>
      <p:pic>
        <p:nvPicPr>
          <p:cNvPr id="24" name="Image 23">
            <a:extLst>
              <a:ext uri="{FF2B5EF4-FFF2-40B4-BE49-F238E27FC236}">
                <a16:creationId xmlns:a16="http://schemas.microsoft.com/office/drawing/2014/main" id="{B22FFDEB-CD65-469C-B59E-F92084178885}"/>
              </a:ext>
            </a:extLst>
          </p:cNvPr>
          <p:cNvPicPr>
            <a:picLocks noChangeAspect="1"/>
          </p:cNvPicPr>
          <p:nvPr/>
        </p:nvPicPr>
        <p:blipFill>
          <a:blip r:embed="rId11"/>
          <a:stretch>
            <a:fillRect/>
          </a:stretch>
        </p:blipFill>
        <p:spPr>
          <a:xfrm>
            <a:off x="7444310" y="5392911"/>
            <a:ext cx="2000529" cy="1143160"/>
          </a:xfrm>
          <a:prstGeom prst="rect">
            <a:avLst/>
          </a:prstGeom>
        </p:spPr>
      </p:pic>
      <p:sp>
        <p:nvSpPr>
          <p:cNvPr id="25" name="Flèche : droite 24">
            <a:extLst>
              <a:ext uri="{FF2B5EF4-FFF2-40B4-BE49-F238E27FC236}">
                <a16:creationId xmlns:a16="http://schemas.microsoft.com/office/drawing/2014/main" id="{AB266FA6-891C-12BD-8E88-AFBD77969842}"/>
              </a:ext>
            </a:extLst>
          </p:cNvPr>
          <p:cNvSpPr/>
          <p:nvPr/>
        </p:nvSpPr>
        <p:spPr>
          <a:xfrm>
            <a:off x="9935342" y="2038696"/>
            <a:ext cx="398766" cy="362091"/>
          </a:xfrm>
          <a:prstGeom prst="rightArrow">
            <a:avLst>
              <a:gd name="adj1" fmla="val 50000"/>
              <a:gd name="adj2" fmla="val 50000"/>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6" name="Flèche : droite 25">
            <a:extLst>
              <a:ext uri="{FF2B5EF4-FFF2-40B4-BE49-F238E27FC236}">
                <a16:creationId xmlns:a16="http://schemas.microsoft.com/office/drawing/2014/main" id="{8F217EEB-2CF1-EACA-51F6-4F55655C25B0}"/>
              </a:ext>
            </a:extLst>
          </p:cNvPr>
          <p:cNvSpPr/>
          <p:nvPr/>
        </p:nvSpPr>
        <p:spPr>
          <a:xfrm>
            <a:off x="9146115" y="3340487"/>
            <a:ext cx="398766" cy="362091"/>
          </a:xfrm>
          <a:prstGeom prst="rightArrow">
            <a:avLst>
              <a:gd name="adj1" fmla="val 50000"/>
              <a:gd name="adj2" fmla="val 50000"/>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7" name="Flèche : droite 26">
            <a:extLst>
              <a:ext uri="{FF2B5EF4-FFF2-40B4-BE49-F238E27FC236}">
                <a16:creationId xmlns:a16="http://schemas.microsoft.com/office/drawing/2014/main" id="{2878BEE6-E150-F575-3CAE-DE63B4389512}"/>
              </a:ext>
            </a:extLst>
          </p:cNvPr>
          <p:cNvSpPr/>
          <p:nvPr/>
        </p:nvSpPr>
        <p:spPr>
          <a:xfrm>
            <a:off x="9128555" y="4459075"/>
            <a:ext cx="398766" cy="362091"/>
          </a:xfrm>
          <a:prstGeom prst="rightArrow">
            <a:avLst>
              <a:gd name="adj1" fmla="val 50000"/>
              <a:gd name="adj2" fmla="val 50000"/>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30" name="ZoneTexte 29">
            <a:extLst>
              <a:ext uri="{FF2B5EF4-FFF2-40B4-BE49-F238E27FC236}">
                <a16:creationId xmlns:a16="http://schemas.microsoft.com/office/drawing/2014/main" id="{4CB1CFDC-10DF-3348-853C-089F2C83FB3B}"/>
              </a:ext>
            </a:extLst>
          </p:cNvPr>
          <p:cNvSpPr txBox="1"/>
          <p:nvPr/>
        </p:nvSpPr>
        <p:spPr>
          <a:xfrm>
            <a:off x="924223" y="5338648"/>
            <a:ext cx="6448536" cy="307777"/>
          </a:xfrm>
          <a:prstGeom prst="rect">
            <a:avLst/>
          </a:prstGeom>
          <a:noFill/>
        </p:spPr>
        <p:txBody>
          <a:bodyPr wrap="square" rtlCol="0">
            <a:spAutoFit/>
          </a:bodyPr>
          <a:lstStyle/>
          <a:p>
            <a:r>
              <a:rPr lang="fr-CA" sz="1400" dirty="0">
                <a:solidFill>
                  <a:srgbClr val="7385D1"/>
                </a:solidFill>
              </a:rPr>
              <a:t>Et enfin, l’exécution de toute la requête à partir du WITH et avec la requête principale:</a:t>
            </a:r>
          </a:p>
        </p:txBody>
      </p:sp>
      <p:sp>
        <p:nvSpPr>
          <p:cNvPr id="32" name="Flèche : droite 31">
            <a:extLst>
              <a:ext uri="{FF2B5EF4-FFF2-40B4-BE49-F238E27FC236}">
                <a16:creationId xmlns:a16="http://schemas.microsoft.com/office/drawing/2014/main" id="{14445874-1EBC-66E8-C1AF-48A0D4A6AAA5}"/>
              </a:ext>
            </a:extLst>
          </p:cNvPr>
          <p:cNvSpPr/>
          <p:nvPr/>
        </p:nvSpPr>
        <p:spPr>
          <a:xfrm>
            <a:off x="6706068" y="5899098"/>
            <a:ext cx="398766" cy="362091"/>
          </a:xfrm>
          <a:prstGeom prst="rightArrow">
            <a:avLst>
              <a:gd name="adj1" fmla="val 50000"/>
              <a:gd name="adj2" fmla="val 50000"/>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3600908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Cette section ne sera pas exhaustive, mais elle liste de nombreuses fonctions intéressantes à utiliser sur les colonnes.</a:t>
            </a:r>
          </a:p>
          <a:p>
            <a:pPr marL="457200" lvl="1" indent="0">
              <a:buNone/>
            </a:pPr>
            <a:endParaRPr lang="fr-CA" dirty="0"/>
          </a:p>
          <a:p>
            <a:pPr lvl="2"/>
            <a:r>
              <a:rPr lang="fr-CA" dirty="0"/>
              <a:t> Opérateurs arithmétiques</a:t>
            </a:r>
          </a:p>
          <a:p>
            <a:pPr lvl="2"/>
            <a:r>
              <a:rPr lang="fr-CA" dirty="0"/>
              <a:t> Concaténation</a:t>
            </a:r>
          </a:p>
          <a:p>
            <a:pPr lvl="2"/>
            <a:r>
              <a:rPr lang="fr-CA" dirty="0"/>
              <a:t> Chaînes de caractères</a:t>
            </a:r>
          </a:p>
          <a:p>
            <a:pPr lvl="2"/>
            <a:r>
              <a:rPr lang="fr-CA" dirty="0"/>
              <a:t> Dates</a:t>
            </a:r>
          </a:p>
          <a:p>
            <a:pPr lvl="2"/>
            <a:r>
              <a:rPr lang="fr-CA" dirty="0"/>
              <a:t> Formatage</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Tree>
    <p:extLst>
      <p:ext uri="{BB962C8B-B14F-4D97-AF65-F5344CB8AC3E}">
        <p14:creationId xmlns:p14="http://schemas.microsoft.com/office/powerpoint/2010/main" val="1245171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Opérateurs arithmétiques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1DCF9AE2-7577-F879-B1AF-E75B61C41592}"/>
              </a:ext>
            </a:extLst>
          </p:cNvPr>
          <p:cNvSpPr txBox="1"/>
          <p:nvPr/>
        </p:nvSpPr>
        <p:spPr>
          <a:xfrm>
            <a:off x="1408524" y="2357910"/>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Colonne2 AS Nom, Colonne3 FROM Table1</a:t>
            </a:r>
            <a:endParaRPr lang="fr-CA" sz="1600" dirty="0">
              <a:latin typeface="Courier New" panose="02070309020205020404" pitchFamily="49" charset="0"/>
              <a:cs typeface="Courier New" panose="02070309020205020404" pitchFamily="49" charset="0"/>
            </a:endParaRPr>
          </a:p>
        </p:txBody>
      </p:sp>
      <p:sp>
        <p:nvSpPr>
          <p:cNvPr id="5" name="ZoneTexte 4">
            <a:extLst>
              <a:ext uri="{FF2B5EF4-FFF2-40B4-BE49-F238E27FC236}">
                <a16:creationId xmlns:a16="http://schemas.microsoft.com/office/drawing/2014/main" id="{B2DFDE38-CAE4-68E8-FF14-34156A3297EA}"/>
              </a:ext>
            </a:extLst>
          </p:cNvPr>
          <p:cNvSpPr txBox="1"/>
          <p:nvPr/>
        </p:nvSpPr>
        <p:spPr>
          <a:xfrm>
            <a:off x="1408524" y="2716118"/>
            <a:ext cx="9371352" cy="307777"/>
          </a:xfrm>
          <a:prstGeom prst="rect">
            <a:avLst/>
          </a:prstGeom>
          <a:noFill/>
        </p:spPr>
        <p:txBody>
          <a:bodyPr wrap="square" rtlCol="0">
            <a:spAutoFit/>
          </a:bodyPr>
          <a:lstStyle/>
          <a:p>
            <a:r>
              <a:rPr lang="fr-CA" sz="1400" dirty="0">
                <a:solidFill>
                  <a:srgbClr val="7385D1"/>
                </a:solidFill>
              </a:rPr>
              <a:t>On peut faire des opérations arithmétiques sur les colonnes. (</a:t>
            </a:r>
            <a:r>
              <a:rPr lang="fr-CA" sz="1400" dirty="0">
                <a:solidFill>
                  <a:srgbClr val="FA4098"/>
                </a:solidFill>
              </a:rPr>
              <a:t>+</a:t>
            </a:r>
            <a:r>
              <a:rPr lang="fr-CA" sz="1400" dirty="0">
                <a:solidFill>
                  <a:srgbClr val="7385D1"/>
                </a:solidFill>
              </a:rPr>
              <a:t>, </a:t>
            </a:r>
            <a:r>
              <a:rPr lang="fr-CA" sz="1400" dirty="0">
                <a:solidFill>
                  <a:srgbClr val="FA4098"/>
                </a:solidFill>
              </a:rPr>
              <a:t>-</a:t>
            </a:r>
            <a:r>
              <a:rPr lang="fr-CA" sz="1400" dirty="0">
                <a:solidFill>
                  <a:srgbClr val="7385D1"/>
                </a:solidFill>
              </a:rPr>
              <a:t>, </a:t>
            </a:r>
            <a:r>
              <a:rPr lang="fr-CA" sz="1400" dirty="0">
                <a:solidFill>
                  <a:srgbClr val="FA4098"/>
                </a:solidFill>
              </a:rPr>
              <a:t>*</a:t>
            </a:r>
            <a:r>
              <a:rPr lang="fr-CA" sz="1400" dirty="0">
                <a:solidFill>
                  <a:srgbClr val="7385D1"/>
                </a:solidFill>
              </a:rPr>
              <a:t>, </a:t>
            </a:r>
            <a:r>
              <a:rPr lang="fr-CA" sz="1400" dirty="0">
                <a:solidFill>
                  <a:srgbClr val="FA4098"/>
                </a:solidFill>
              </a:rPr>
              <a:t>/</a:t>
            </a:r>
            <a:r>
              <a:rPr lang="fr-CA" sz="1400" dirty="0">
                <a:solidFill>
                  <a:srgbClr val="7385D1"/>
                </a:solidFill>
              </a:rPr>
              <a:t>, </a:t>
            </a:r>
            <a:r>
              <a:rPr lang="fr-CA" sz="1400" dirty="0">
                <a:solidFill>
                  <a:srgbClr val="FA4098"/>
                </a:solidFill>
              </a:rPr>
              <a:t>%</a:t>
            </a:r>
            <a:r>
              <a:rPr lang="fr-CA" sz="1400" dirty="0">
                <a:solidFill>
                  <a:srgbClr val="7385D1"/>
                </a:solidFill>
              </a:rPr>
              <a:t>)</a:t>
            </a:r>
          </a:p>
        </p:txBody>
      </p:sp>
      <p:pic>
        <p:nvPicPr>
          <p:cNvPr id="9" name="Image 8">
            <a:extLst>
              <a:ext uri="{FF2B5EF4-FFF2-40B4-BE49-F238E27FC236}">
                <a16:creationId xmlns:a16="http://schemas.microsoft.com/office/drawing/2014/main" id="{68FE79DC-D4C2-CD7B-BDB3-01D83E56642A}"/>
              </a:ext>
            </a:extLst>
          </p:cNvPr>
          <p:cNvPicPr>
            <a:picLocks noChangeAspect="1"/>
          </p:cNvPicPr>
          <p:nvPr/>
        </p:nvPicPr>
        <p:blipFill>
          <a:blip r:embed="rId2"/>
          <a:stretch>
            <a:fillRect/>
          </a:stretch>
        </p:blipFill>
        <p:spPr>
          <a:xfrm>
            <a:off x="9070920" y="3635872"/>
            <a:ext cx="2749167" cy="2209821"/>
          </a:xfrm>
          <a:prstGeom prst="rect">
            <a:avLst/>
          </a:prstGeom>
          <a:ln w="28575">
            <a:solidFill>
              <a:srgbClr val="7385D1"/>
            </a:solidFill>
          </a:ln>
        </p:spPr>
      </p:pic>
      <p:sp>
        <p:nvSpPr>
          <p:cNvPr id="10" name="Flèche : droite 9">
            <a:extLst>
              <a:ext uri="{FF2B5EF4-FFF2-40B4-BE49-F238E27FC236}">
                <a16:creationId xmlns:a16="http://schemas.microsoft.com/office/drawing/2014/main" id="{60287003-9175-BC05-2B2A-8F7616D29378}"/>
              </a:ext>
            </a:extLst>
          </p:cNvPr>
          <p:cNvSpPr/>
          <p:nvPr/>
        </p:nvSpPr>
        <p:spPr>
          <a:xfrm>
            <a:off x="8272354" y="4449904"/>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8" name="Image 7">
            <a:extLst>
              <a:ext uri="{FF2B5EF4-FFF2-40B4-BE49-F238E27FC236}">
                <a16:creationId xmlns:a16="http://schemas.microsoft.com/office/drawing/2014/main" id="{3932AC0E-E4A2-48A9-B47F-8F05C89FABFC}"/>
              </a:ext>
            </a:extLst>
          </p:cNvPr>
          <p:cNvPicPr>
            <a:picLocks noChangeAspect="1"/>
          </p:cNvPicPr>
          <p:nvPr/>
        </p:nvPicPr>
        <p:blipFill>
          <a:blip r:embed="rId3"/>
          <a:stretch>
            <a:fillRect/>
          </a:stretch>
        </p:blipFill>
        <p:spPr>
          <a:xfrm>
            <a:off x="1216703" y="3799687"/>
            <a:ext cx="7357654" cy="645572"/>
          </a:xfrm>
          <a:prstGeom prst="rect">
            <a:avLst/>
          </a:prstGeom>
          <a:ln w="25400">
            <a:solidFill>
              <a:srgbClr val="FA4098"/>
            </a:solidFill>
          </a:ln>
        </p:spPr>
      </p:pic>
    </p:spTree>
    <p:extLst>
      <p:ext uri="{BB962C8B-B14F-4D97-AF65-F5344CB8AC3E}">
        <p14:creationId xmlns:p14="http://schemas.microsoft.com/office/powerpoint/2010/main" val="4014105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Concaténation</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59495D5E-9C1B-EA16-5896-DD1C5993F66E}"/>
              </a:ext>
            </a:extLst>
          </p:cNvPr>
          <p:cNvSpPr txBox="1"/>
          <p:nvPr/>
        </p:nvSpPr>
        <p:spPr>
          <a:xfrm>
            <a:off x="1423765" y="2114070"/>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Colonne2 AS Nom, Colonne3 FROM Table1</a:t>
            </a:r>
            <a:endParaRPr lang="fr-CA" sz="1600" dirty="0">
              <a:latin typeface="Courier New" panose="02070309020205020404" pitchFamily="49" charset="0"/>
              <a:cs typeface="Courier New" panose="02070309020205020404" pitchFamily="49" charset="0"/>
            </a:endParaRPr>
          </a:p>
        </p:txBody>
      </p:sp>
      <p:sp>
        <p:nvSpPr>
          <p:cNvPr id="5" name="ZoneTexte 4">
            <a:extLst>
              <a:ext uri="{FF2B5EF4-FFF2-40B4-BE49-F238E27FC236}">
                <a16:creationId xmlns:a16="http://schemas.microsoft.com/office/drawing/2014/main" id="{60B12C37-8489-A12B-37D1-CA5642D63DC9}"/>
              </a:ext>
            </a:extLst>
          </p:cNvPr>
          <p:cNvSpPr txBox="1"/>
          <p:nvPr/>
        </p:nvSpPr>
        <p:spPr>
          <a:xfrm>
            <a:off x="1423765" y="2472278"/>
            <a:ext cx="9371352" cy="523220"/>
          </a:xfrm>
          <a:prstGeom prst="rect">
            <a:avLst/>
          </a:prstGeom>
          <a:noFill/>
        </p:spPr>
        <p:txBody>
          <a:bodyPr wrap="square" rtlCol="0">
            <a:spAutoFit/>
          </a:bodyPr>
          <a:lstStyle/>
          <a:p>
            <a:r>
              <a:rPr lang="fr-CA" sz="1400" dirty="0">
                <a:solidFill>
                  <a:srgbClr val="7385D1"/>
                </a:solidFill>
              </a:rPr>
              <a:t>Si les colonnes contiennent des </a:t>
            </a:r>
            <a:r>
              <a:rPr lang="fr-CA" sz="1400" b="1" u="sng" dirty="0">
                <a:solidFill>
                  <a:srgbClr val="7385D1"/>
                </a:solidFill>
              </a:rPr>
              <a:t>chaînes de caractères</a:t>
            </a:r>
            <a:r>
              <a:rPr lang="fr-CA" sz="1400" dirty="0">
                <a:solidFill>
                  <a:srgbClr val="7385D1"/>
                </a:solidFill>
              </a:rPr>
              <a:t>, l’opérateur + permettra de faire une concaténation. Attention ! La concaténation avec l’opérateur + retourne NULL dès qu’une des colonnes contient la valeur NULL.</a:t>
            </a:r>
          </a:p>
        </p:txBody>
      </p:sp>
      <p:sp>
        <p:nvSpPr>
          <p:cNvPr id="6" name="ZoneTexte 5">
            <a:extLst>
              <a:ext uri="{FF2B5EF4-FFF2-40B4-BE49-F238E27FC236}">
                <a16:creationId xmlns:a16="http://schemas.microsoft.com/office/drawing/2014/main" id="{CD10E602-2710-B836-0FA8-F60BCF979160}"/>
              </a:ext>
            </a:extLst>
          </p:cNvPr>
          <p:cNvSpPr txBox="1"/>
          <p:nvPr/>
        </p:nvSpPr>
        <p:spPr>
          <a:xfrm>
            <a:off x="1408524" y="3415605"/>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CONCAT(</a:t>
            </a:r>
            <a:r>
              <a:rPr lang="fr-CA" sz="1600" dirty="0">
                <a:solidFill>
                  <a:schemeClr val="tx1"/>
                </a:solidFill>
                <a:latin typeface="Courier New" panose="02070309020205020404" pitchFamily="49" charset="0"/>
                <a:cs typeface="Courier New" panose="02070309020205020404" pitchFamily="49" charset="0"/>
              </a:rPr>
              <a:t>Colonne1, Colonne2, ...</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AS Nom, Colonne3 FROM Table1</a:t>
            </a:r>
            <a:endParaRPr lang="fr-CA" sz="1600" dirty="0">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EA2B16B0-DA21-DB96-F9CB-0490994ED6D1}"/>
              </a:ext>
            </a:extLst>
          </p:cNvPr>
          <p:cNvSpPr txBox="1"/>
          <p:nvPr/>
        </p:nvSpPr>
        <p:spPr>
          <a:xfrm>
            <a:off x="1408524" y="3773813"/>
            <a:ext cx="9371352" cy="523220"/>
          </a:xfrm>
          <a:prstGeom prst="rect">
            <a:avLst/>
          </a:prstGeom>
          <a:noFill/>
        </p:spPr>
        <p:txBody>
          <a:bodyPr wrap="square" rtlCol="0">
            <a:spAutoFit/>
          </a:bodyPr>
          <a:lstStyle/>
          <a:p>
            <a:r>
              <a:rPr lang="fr-CA" sz="1400" dirty="0">
                <a:solidFill>
                  <a:srgbClr val="7385D1"/>
                </a:solidFill>
              </a:rPr>
              <a:t>La fonction </a:t>
            </a:r>
            <a:r>
              <a:rPr lang="fr-CA" sz="1400" dirty="0">
                <a:solidFill>
                  <a:srgbClr val="FA4098"/>
                </a:solidFill>
              </a:rPr>
              <a:t>CONCAT(...)</a:t>
            </a:r>
            <a:r>
              <a:rPr lang="fr-CA" sz="1400" dirty="0">
                <a:solidFill>
                  <a:srgbClr val="7385D1"/>
                </a:solidFill>
              </a:rPr>
              <a:t> permet de concaténer deux colonnes ou plus de plusieurs types. Cette fois-ci, si une colonne vaut NULL, elle sera convertie en chaîne vide. </a:t>
            </a:r>
            <a:r>
              <a:rPr lang="fr-CA" sz="1400" dirty="0">
                <a:solidFill>
                  <a:srgbClr val="FA4098"/>
                </a:solidFill>
              </a:rPr>
              <a:t>CONCAT() </a:t>
            </a:r>
            <a:r>
              <a:rPr lang="fr-CA" sz="1400" dirty="0">
                <a:solidFill>
                  <a:srgbClr val="7385D1"/>
                </a:solidFill>
              </a:rPr>
              <a:t>retourne seulement NULL si </a:t>
            </a:r>
            <a:r>
              <a:rPr lang="fr-CA" sz="1400" b="1" dirty="0">
                <a:solidFill>
                  <a:srgbClr val="7385D1"/>
                </a:solidFill>
              </a:rPr>
              <a:t>TOUTES</a:t>
            </a:r>
            <a:r>
              <a:rPr lang="fr-CA" sz="1400" dirty="0">
                <a:solidFill>
                  <a:srgbClr val="7385D1"/>
                </a:solidFill>
              </a:rPr>
              <a:t> les colonnes sont NULL.</a:t>
            </a:r>
          </a:p>
        </p:txBody>
      </p:sp>
      <p:pic>
        <p:nvPicPr>
          <p:cNvPr id="10" name="Image 9">
            <a:extLst>
              <a:ext uri="{FF2B5EF4-FFF2-40B4-BE49-F238E27FC236}">
                <a16:creationId xmlns:a16="http://schemas.microsoft.com/office/drawing/2014/main" id="{B9633CBD-9D0D-7879-CE61-8A5F18B53494}"/>
              </a:ext>
            </a:extLst>
          </p:cNvPr>
          <p:cNvPicPr>
            <a:picLocks noChangeAspect="1"/>
          </p:cNvPicPr>
          <p:nvPr/>
        </p:nvPicPr>
        <p:blipFill>
          <a:blip r:embed="rId2"/>
          <a:stretch>
            <a:fillRect/>
          </a:stretch>
        </p:blipFill>
        <p:spPr>
          <a:xfrm>
            <a:off x="1396883" y="4678776"/>
            <a:ext cx="6771635" cy="581755"/>
          </a:xfrm>
          <a:prstGeom prst="rect">
            <a:avLst/>
          </a:prstGeom>
          <a:ln w="25400">
            <a:solidFill>
              <a:srgbClr val="FA4098"/>
            </a:solidFill>
          </a:ln>
        </p:spPr>
      </p:pic>
      <p:pic>
        <p:nvPicPr>
          <p:cNvPr id="14" name="Image 13">
            <a:extLst>
              <a:ext uri="{FF2B5EF4-FFF2-40B4-BE49-F238E27FC236}">
                <a16:creationId xmlns:a16="http://schemas.microsoft.com/office/drawing/2014/main" id="{D0EDCB68-BBA0-7115-1AB9-E9CA0F40A3D0}"/>
              </a:ext>
            </a:extLst>
          </p:cNvPr>
          <p:cNvPicPr>
            <a:picLocks noChangeAspect="1"/>
          </p:cNvPicPr>
          <p:nvPr/>
        </p:nvPicPr>
        <p:blipFill>
          <a:blip r:embed="rId3"/>
          <a:stretch>
            <a:fillRect/>
          </a:stretch>
        </p:blipFill>
        <p:spPr>
          <a:xfrm>
            <a:off x="9070851" y="4622751"/>
            <a:ext cx="1724266" cy="1295581"/>
          </a:xfrm>
          <a:prstGeom prst="rect">
            <a:avLst/>
          </a:prstGeom>
          <a:ln w="25400">
            <a:solidFill>
              <a:srgbClr val="7385D1"/>
            </a:solidFill>
          </a:ln>
        </p:spPr>
      </p:pic>
      <p:sp>
        <p:nvSpPr>
          <p:cNvPr id="15" name="Flèche : droite 14">
            <a:extLst>
              <a:ext uri="{FF2B5EF4-FFF2-40B4-BE49-F238E27FC236}">
                <a16:creationId xmlns:a16="http://schemas.microsoft.com/office/drawing/2014/main" id="{D4173578-6947-88E3-516F-BA5A59F8FC04}"/>
              </a:ext>
            </a:extLst>
          </p:cNvPr>
          <p:cNvSpPr/>
          <p:nvPr/>
        </p:nvSpPr>
        <p:spPr>
          <a:xfrm>
            <a:off x="8213764" y="4979663"/>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1602117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Fonctions de chaînes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B7572936-FA68-26D2-435B-A4A91D75C6D7}"/>
              </a:ext>
            </a:extLst>
          </p:cNvPr>
          <p:cNvSpPr txBox="1"/>
          <p:nvPr/>
        </p:nvSpPr>
        <p:spPr>
          <a:xfrm>
            <a:off x="1423765" y="2114070"/>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LEFT(</a:t>
            </a:r>
            <a:r>
              <a:rPr lang="fr-CA" sz="1600" dirty="0">
                <a:solidFill>
                  <a:schemeClr val="tx1"/>
                </a:solidFill>
                <a:latin typeface="Courier New" panose="02070309020205020404" pitchFamily="49" charset="0"/>
                <a:cs typeface="Courier New" panose="02070309020205020404" pitchFamily="49" charset="0"/>
              </a:rPr>
              <a:t>Colonne1, x</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 FROM Table1</a:t>
            </a:r>
            <a:endParaRPr lang="fr-CA" sz="1600" dirty="0">
              <a:latin typeface="Courier New" panose="02070309020205020404" pitchFamily="49" charset="0"/>
              <a:cs typeface="Courier New" panose="02070309020205020404" pitchFamily="49" charset="0"/>
            </a:endParaRPr>
          </a:p>
        </p:txBody>
      </p:sp>
      <p:sp>
        <p:nvSpPr>
          <p:cNvPr id="5" name="ZoneTexte 4">
            <a:extLst>
              <a:ext uri="{FF2B5EF4-FFF2-40B4-BE49-F238E27FC236}">
                <a16:creationId xmlns:a16="http://schemas.microsoft.com/office/drawing/2014/main" id="{18F0E155-3CB0-0615-8802-2C8EBFAD87FC}"/>
              </a:ext>
            </a:extLst>
          </p:cNvPr>
          <p:cNvSpPr txBox="1"/>
          <p:nvPr/>
        </p:nvSpPr>
        <p:spPr>
          <a:xfrm>
            <a:off x="1423765" y="2472278"/>
            <a:ext cx="9371352" cy="523220"/>
          </a:xfrm>
          <a:prstGeom prst="rect">
            <a:avLst/>
          </a:prstGeom>
          <a:noFill/>
        </p:spPr>
        <p:txBody>
          <a:bodyPr wrap="square" rtlCol="0">
            <a:spAutoFit/>
          </a:bodyPr>
          <a:lstStyle/>
          <a:p>
            <a:r>
              <a:rPr lang="fr-CA" sz="1400" dirty="0">
                <a:solidFill>
                  <a:srgbClr val="FA4098"/>
                </a:solidFill>
              </a:rPr>
              <a:t>LEFT() </a:t>
            </a:r>
            <a:r>
              <a:rPr lang="fr-CA" sz="1400" dirty="0">
                <a:solidFill>
                  <a:srgbClr val="7385D1"/>
                </a:solidFill>
              </a:rPr>
              <a:t>conserve seulement les x premiers caractères d’une chaîne. </a:t>
            </a:r>
            <a:r>
              <a:rPr lang="fr-CA" sz="1400" dirty="0">
                <a:solidFill>
                  <a:srgbClr val="FA4098"/>
                </a:solidFill>
              </a:rPr>
              <a:t>RIGHT() </a:t>
            </a:r>
            <a:r>
              <a:rPr lang="fr-CA" sz="1400" dirty="0">
                <a:solidFill>
                  <a:srgbClr val="7385D1"/>
                </a:solidFill>
              </a:rPr>
              <a:t>conserve seulement les x derniers caractères d’une chaîne. </a:t>
            </a:r>
          </a:p>
        </p:txBody>
      </p:sp>
      <p:sp>
        <p:nvSpPr>
          <p:cNvPr id="7" name="ZoneTexte 6">
            <a:extLst>
              <a:ext uri="{FF2B5EF4-FFF2-40B4-BE49-F238E27FC236}">
                <a16:creationId xmlns:a16="http://schemas.microsoft.com/office/drawing/2014/main" id="{92333D16-7EEF-3E87-5231-D7D5F663E754}"/>
              </a:ext>
            </a:extLst>
          </p:cNvPr>
          <p:cNvSpPr txBox="1"/>
          <p:nvPr/>
        </p:nvSpPr>
        <p:spPr>
          <a:xfrm>
            <a:off x="1423765" y="3264089"/>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SUBSTRING(</a:t>
            </a:r>
            <a:r>
              <a:rPr lang="fr-CA" sz="1600" dirty="0">
                <a:solidFill>
                  <a:schemeClr val="tx1"/>
                </a:solidFill>
                <a:latin typeface="Courier New" panose="02070309020205020404" pitchFamily="49" charset="0"/>
                <a:cs typeface="Courier New" panose="02070309020205020404" pitchFamily="49" charset="0"/>
              </a:rPr>
              <a:t>Colonne1, x, y</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 FROM Table1</a:t>
            </a:r>
            <a:endParaRPr lang="fr-CA" sz="1600" dirty="0">
              <a:latin typeface="Courier New" panose="02070309020205020404" pitchFamily="49" charset="0"/>
              <a:cs typeface="Courier New" panose="02070309020205020404" pitchFamily="49" charset="0"/>
            </a:endParaRPr>
          </a:p>
        </p:txBody>
      </p:sp>
      <p:sp>
        <p:nvSpPr>
          <p:cNvPr id="8" name="ZoneTexte 7">
            <a:extLst>
              <a:ext uri="{FF2B5EF4-FFF2-40B4-BE49-F238E27FC236}">
                <a16:creationId xmlns:a16="http://schemas.microsoft.com/office/drawing/2014/main" id="{0F29A669-BFA6-5464-948E-8FBFDD56F025}"/>
              </a:ext>
            </a:extLst>
          </p:cNvPr>
          <p:cNvSpPr txBox="1"/>
          <p:nvPr/>
        </p:nvSpPr>
        <p:spPr>
          <a:xfrm>
            <a:off x="1423765" y="3622297"/>
            <a:ext cx="9371352" cy="523220"/>
          </a:xfrm>
          <a:prstGeom prst="rect">
            <a:avLst/>
          </a:prstGeom>
          <a:noFill/>
        </p:spPr>
        <p:txBody>
          <a:bodyPr wrap="square" rtlCol="0">
            <a:spAutoFit/>
          </a:bodyPr>
          <a:lstStyle/>
          <a:p>
            <a:r>
              <a:rPr lang="fr-CA" sz="1400" dirty="0">
                <a:solidFill>
                  <a:srgbClr val="FA4098"/>
                </a:solidFill>
              </a:rPr>
              <a:t>SUBSTRING() </a:t>
            </a:r>
            <a:r>
              <a:rPr lang="fr-CA" sz="1400" dirty="0">
                <a:solidFill>
                  <a:srgbClr val="7385D1"/>
                </a:solidFill>
              </a:rPr>
              <a:t>conserve seulement les y premiers caractères d’une chaîne à partir du caractère à la position X. Attention : le premier caractère d’une chaîne est à la position 1. (Et non à la position 0)</a:t>
            </a:r>
          </a:p>
        </p:txBody>
      </p:sp>
      <p:sp>
        <p:nvSpPr>
          <p:cNvPr id="9" name="ZoneTexte 8">
            <a:extLst>
              <a:ext uri="{FF2B5EF4-FFF2-40B4-BE49-F238E27FC236}">
                <a16:creationId xmlns:a16="http://schemas.microsoft.com/office/drawing/2014/main" id="{A9B8815C-DDE5-6429-5ECB-7014162B7918}"/>
              </a:ext>
            </a:extLst>
          </p:cNvPr>
          <p:cNvSpPr txBox="1"/>
          <p:nvPr/>
        </p:nvSpPr>
        <p:spPr>
          <a:xfrm>
            <a:off x="1423765" y="4483289"/>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TRIM(</a:t>
            </a:r>
            <a:r>
              <a:rPr lang="fr-CA" sz="1600" dirty="0">
                <a:solidFill>
                  <a:schemeClr val="tx1"/>
                </a:solidFill>
                <a:latin typeface="Courier New" panose="02070309020205020404" pitchFamily="49" charset="0"/>
                <a:cs typeface="Courier New" panose="02070309020205020404" pitchFamily="49" charset="0"/>
              </a:rPr>
              <a:t>Colonne1</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 FROM Table1</a:t>
            </a:r>
            <a:endParaRPr lang="fr-CA" sz="1600" dirty="0">
              <a:latin typeface="Courier New" panose="02070309020205020404" pitchFamily="49" charset="0"/>
              <a:cs typeface="Courier New" panose="02070309020205020404" pitchFamily="49" charset="0"/>
            </a:endParaRPr>
          </a:p>
        </p:txBody>
      </p:sp>
      <p:sp>
        <p:nvSpPr>
          <p:cNvPr id="10" name="ZoneTexte 9">
            <a:extLst>
              <a:ext uri="{FF2B5EF4-FFF2-40B4-BE49-F238E27FC236}">
                <a16:creationId xmlns:a16="http://schemas.microsoft.com/office/drawing/2014/main" id="{26A1CC43-9223-76EF-1749-F0E50CCF97AA}"/>
              </a:ext>
            </a:extLst>
          </p:cNvPr>
          <p:cNvSpPr txBox="1"/>
          <p:nvPr/>
        </p:nvSpPr>
        <p:spPr>
          <a:xfrm>
            <a:off x="1423765" y="4841497"/>
            <a:ext cx="9371352" cy="307777"/>
          </a:xfrm>
          <a:prstGeom prst="rect">
            <a:avLst/>
          </a:prstGeom>
          <a:noFill/>
        </p:spPr>
        <p:txBody>
          <a:bodyPr wrap="square" rtlCol="0">
            <a:spAutoFit/>
          </a:bodyPr>
          <a:lstStyle/>
          <a:p>
            <a:r>
              <a:rPr lang="fr-CA" sz="1400" dirty="0">
                <a:solidFill>
                  <a:srgbClr val="FA4098"/>
                </a:solidFill>
              </a:rPr>
              <a:t>TRIM() </a:t>
            </a:r>
            <a:r>
              <a:rPr lang="fr-CA" sz="1400" dirty="0">
                <a:solidFill>
                  <a:srgbClr val="7385D1"/>
                </a:solidFill>
              </a:rPr>
              <a:t>retire les « leading spaces » et les « trailing spaces » (espaces au début et à la fin d’un string).</a:t>
            </a:r>
          </a:p>
        </p:txBody>
      </p:sp>
      <p:pic>
        <p:nvPicPr>
          <p:cNvPr id="13" name="Image 12">
            <a:extLst>
              <a:ext uri="{FF2B5EF4-FFF2-40B4-BE49-F238E27FC236}">
                <a16:creationId xmlns:a16="http://schemas.microsoft.com/office/drawing/2014/main" id="{86BBFEA3-731A-5A9C-47EE-2E09AB4781C1}"/>
              </a:ext>
            </a:extLst>
          </p:cNvPr>
          <p:cNvPicPr>
            <a:picLocks noChangeAspect="1"/>
          </p:cNvPicPr>
          <p:nvPr/>
        </p:nvPicPr>
        <p:blipFill>
          <a:blip r:embed="rId2"/>
          <a:stretch>
            <a:fillRect/>
          </a:stretch>
        </p:blipFill>
        <p:spPr>
          <a:xfrm>
            <a:off x="10974089" y="4833217"/>
            <a:ext cx="1089280" cy="1883814"/>
          </a:xfrm>
          <a:prstGeom prst="rect">
            <a:avLst/>
          </a:prstGeom>
          <a:ln w="28575">
            <a:solidFill>
              <a:srgbClr val="7385D1"/>
            </a:solidFill>
          </a:ln>
        </p:spPr>
      </p:pic>
      <p:sp>
        <p:nvSpPr>
          <p:cNvPr id="14" name="Flèche : droite 13">
            <a:extLst>
              <a:ext uri="{FF2B5EF4-FFF2-40B4-BE49-F238E27FC236}">
                <a16:creationId xmlns:a16="http://schemas.microsoft.com/office/drawing/2014/main" id="{A87B1419-C428-DE70-5730-5529A0D2EFB8}"/>
              </a:ext>
            </a:extLst>
          </p:cNvPr>
          <p:cNvSpPr/>
          <p:nvPr/>
        </p:nvSpPr>
        <p:spPr>
          <a:xfrm>
            <a:off x="10004516" y="5578317"/>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12" name="Image 11">
            <a:extLst>
              <a:ext uri="{FF2B5EF4-FFF2-40B4-BE49-F238E27FC236}">
                <a16:creationId xmlns:a16="http://schemas.microsoft.com/office/drawing/2014/main" id="{4351E175-60D7-86C7-48A3-D54107E0AFA1}"/>
              </a:ext>
            </a:extLst>
          </p:cNvPr>
          <p:cNvPicPr>
            <a:picLocks noChangeAspect="1"/>
          </p:cNvPicPr>
          <p:nvPr/>
        </p:nvPicPr>
        <p:blipFill>
          <a:blip r:embed="rId3"/>
          <a:stretch>
            <a:fillRect/>
          </a:stretch>
        </p:blipFill>
        <p:spPr>
          <a:xfrm>
            <a:off x="5375353" y="5355965"/>
            <a:ext cx="4670359" cy="483519"/>
          </a:xfrm>
          <a:prstGeom prst="rect">
            <a:avLst/>
          </a:prstGeom>
          <a:ln w="25400">
            <a:solidFill>
              <a:srgbClr val="FA4098"/>
            </a:solidFill>
          </a:ln>
        </p:spPr>
      </p:pic>
    </p:spTree>
    <p:extLst>
      <p:ext uri="{BB962C8B-B14F-4D97-AF65-F5344CB8AC3E}">
        <p14:creationId xmlns:p14="http://schemas.microsoft.com/office/powerpoint/2010/main" val="2322157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Fonctions de chaînes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FDA50A39-ACFE-2B4B-3B35-BA7B9B7EE73D}"/>
              </a:ext>
            </a:extLst>
          </p:cNvPr>
          <p:cNvSpPr txBox="1"/>
          <p:nvPr/>
        </p:nvSpPr>
        <p:spPr>
          <a:xfrm>
            <a:off x="1423765" y="2114070"/>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UPPER(</a:t>
            </a:r>
            <a:r>
              <a:rPr lang="fr-CA" sz="1600" dirty="0">
                <a:solidFill>
                  <a:schemeClr val="tx1"/>
                </a:solidFill>
                <a:latin typeface="Courier New" panose="02070309020205020404" pitchFamily="49" charset="0"/>
                <a:cs typeface="Courier New" panose="02070309020205020404" pitchFamily="49" charset="0"/>
              </a:rPr>
              <a:t>Colonne1 + 'allo'</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 FROM Table1</a:t>
            </a:r>
            <a:endParaRPr lang="fr-CA" sz="1600" dirty="0">
              <a:latin typeface="Courier New" panose="02070309020205020404" pitchFamily="49" charset="0"/>
              <a:cs typeface="Courier New" panose="02070309020205020404" pitchFamily="49" charset="0"/>
            </a:endParaRPr>
          </a:p>
        </p:txBody>
      </p:sp>
      <p:sp>
        <p:nvSpPr>
          <p:cNvPr id="5" name="ZoneTexte 4">
            <a:extLst>
              <a:ext uri="{FF2B5EF4-FFF2-40B4-BE49-F238E27FC236}">
                <a16:creationId xmlns:a16="http://schemas.microsoft.com/office/drawing/2014/main" id="{5258EEC7-3A3C-F48B-B6BB-DAD1F53BBAB0}"/>
              </a:ext>
            </a:extLst>
          </p:cNvPr>
          <p:cNvSpPr txBox="1"/>
          <p:nvPr/>
        </p:nvSpPr>
        <p:spPr>
          <a:xfrm>
            <a:off x="1423765" y="2472278"/>
            <a:ext cx="9371352" cy="307777"/>
          </a:xfrm>
          <a:prstGeom prst="rect">
            <a:avLst/>
          </a:prstGeom>
          <a:noFill/>
        </p:spPr>
        <p:txBody>
          <a:bodyPr wrap="square" rtlCol="0">
            <a:spAutoFit/>
          </a:bodyPr>
          <a:lstStyle/>
          <a:p>
            <a:r>
              <a:rPr lang="fr-CA" sz="1400" dirty="0">
                <a:solidFill>
                  <a:srgbClr val="FA4098"/>
                </a:solidFill>
              </a:rPr>
              <a:t>UPPER() </a:t>
            </a:r>
            <a:r>
              <a:rPr lang="fr-CA" sz="1400" dirty="0">
                <a:solidFill>
                  <a:srgbClr val="7385D1"/>
                </a:solidFill>
              </a:rPr>
              <a:t>transforme tous les caractères alphabétiques en majuscules dans une chaîne.</a:t>
            </a:r>
          </a:p>
        </p:txBody>
      </p:sp>
      <p:sp>
        <p:nvSpPr>
          <p:cNvPr id="6" name="ZoneTexte 5">
            <a:extLst>
              <a:ext uri="{FF2B5EF4-FFF2-40B4-BE49-F238E27FC236}">
                <a16:creationId xmlns:a16="http://schemas.microsoft.com/office/drawing/2014/main" id="{85BA6D60-0E21-12DE-4E64-F01F47B2E300}"/>
              </a:ext>
            </a:extLst>
          </p:cNvPr>
          <p:cNvSpPr txBox="1"/>
          <p:nvPr/>
        </p:nvSpPr>
        <p:spPr>
          <a:xfrm>
            <a:off x="1423765" y="3264089"/>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LOWER(</a:t>
            </a:r>
            <a:r>
              <a:rPr lang="fr-CA" sz="1600" dirty="0">
                <a:solidFill>
                  <a:schemeClr val="tx1"/>
                </a:solidFill>
                <a:latin typeface="Courier New" panose="02070309020205020404" pitchFamily="49" charset="0"/>
                <a:cs typeface="Courier New" panose="02070309020205020404" pitchFamily="49" charset="0"/>
              </a:rPr>
              <a:t>Colonne1 + ' ' + Colonne2</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 FROM Table1</a:t>
            </a:r>
            <a:endParaRPr lang="fr-CA" sz="1600" dirty="0">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0E8A3753-D573-8E3C-AAE7-1E0AD5D17D27}"/>
              </a:ext>
            </a:extLst>
          </p:cNvPr>
          <p:cNvSpPr txBox="1"/>
          <p:nvPr/>
        </p:nvSpPr>
        <p:spPr>
          <a:xfrm>
            <a:off x="1423765" y="3622297"/>
            <a:ext cx="9371352" cy="307777"/>
          </a:xfrm>
          <a:prstGeom prst="rect">
            <a:avLst/>
          </a:prstGeom>
          <a:noFill/>
        </p:spPr>
        <p:txBody>
          <a:bodyPr wrap="square" rtlCol="0">
            <a:spAutoFit/>
          </a:bodyPr>
          <a:lstStyle/>
          <a:p>
            <a:r>
              <a:rPr lang="fr-CA" sz="1400" dirty="0">
                <a:solidFill>
                  <a:srgbClr val="FA4098"/>
                </a:solidFill>
              </a:rPr>
              <a:t>LOWER() </a:t>
            </a:r>
            <a:r>
              <a:rPr lang="fr-CA" sz="1400" dirty="0">
                <a:solidFill>
                  <a:srgbClr val="7385D1"/>
                </a:solidFill>
              </a:rPr>
              <a:t>transforme tous les caractères alphabétiques en minuscules dans une chaîne.</a:t>
            </a:r>
          </a:p>
        </p:txBody>
      </p:sp>
      <p:sp>
        <p:nvSpPr>
          <p:cNvPr id="8" name="ZoneTexte 7">
            <a:extLst>
              <a:ext uri="{FF2B5EF4-FFF2-40B4-BE49-F238E27FC236}">
                <a16:creationId xmlns:a16="http://schemas.microsoft.com/office/drawing/2014/main" id="{DF184B67-24DE-B27F-08D1-CEC53E0839ED}"/>
              </a:ext>
            </a:extLst>
          </p:cNvPr>
          <p:cNvSpPr txBox="1"/>
          <p:nvPr/>
        </p:nvSpPr>
        <p:spPr>
          <a:xfrm>
            <a:off x="1423765" y="4483289"/>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LEN(</a:t>
            </a:r>
            <a:r>
              <a:rPr lang="fr-CA" sz="1600" dirty="0">
                <a:solidFill>
                  <a:schemeClr val="tx1"/>
                </a:solidFill>
                <a:latin typeface="Courier New" panose="02070309020205020404" pitchFamily="49" charset="0"/>
                <a:cs typeface="Courier New" panose="02070309020205020404" pitchFamily="49" charset="0"/>
              </a:rPr>
              <a:t>Colonne1</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 FROM Table1</a:t>
            </a:r>
            <a:endParaRPr lang="fr-CA" sz="1600" dirty="0">
              <a:latin typeface="Courier New" panose="02070309020205020404" pitchFamily="49" charset="0"/>
              <a:cs typeface="Courier New" panose="02070309020205020404" pitchFamily="49" charset="0"/>
            </a:endParaRPr>
          </a:p>
        </p:txBody>
      </p:sp>
      <p:sp>
        <p:nvSpPr>
          <p:cNvPr id="9" name="ZoneTexte 8">
            <a:extLst>
              <a:ext uri="{FF2B5EF4-FFF2-40B4-BE49-F238E27FC236}">
                <a16:creationId xmlns:a16="http://schemas.microsoft.com/office/drawing/2014/main" id="{EDBFFCD5-7B34-DA0B-5D8F-61E295D969EA}"/>
              </a:ext>
            </a:extLst>
          </p:cNvPr>
          <p:cNvSpPr txBox="1"/>
          <p:nvPr/>
        </p:nvSpPr>
        <p:spPr>
          <a:xfrm>
            <a:off x="1423765" y="4841497"/>
            <a:ext cx="9371352" cy="307777"/>
          </a:xfrm>
          <a:prstGeom prst="rect">
            <a:avLst/>
          </a:prstGeom>
          <a:noFill/>
        </p:spPr>
        <p:txBody>
          <a:bodyPr wrap="square" rtlCol="0">
            <a:spAutoFit/>
          </a:bodyPr>
          <a:lstStyle/>
          <a:p>
            <a:r>
              <a:rPr lang="fr-CA" sz="1400" dirty="0">
                <a:solidFill>
                  <a:srgbClr val="FA4098"/>
                </a:solidFill>
              </a:rPr>
              <a:t>LEN() </a:t>
            </a:r>
            <a:r>
              <a:rPr lang="fr-CA" sz="1400" dirty="0">
                <a:solidFill>
                  <a:srgbClr val="7385D1"/>
                </a:solidFill>
              </a:rPr>
              <a:t>retourne la taille d’une chaîne.</a:t>
            </a:r>
          </a:p>
        </p:txBody>
      </p:sp>
      <p:pic>
        <p:nvPicPr>
          <p:cNvPr id="13" name="Image 12">
            <a:extLst>
              <a:ext uri="{FF2B5EF4-FFF2-40B4-BE49-F238E27FC236}">
                <a16:creationId xmlns:a16="http://schemas.microsoft.com/office/drawing/2014/main" id="{E63494E5-DAA8-79BC-94B9-4717ACA6C71A}"/>
              </a:ext>
            </a:extLst>
          </p:cNvPr>
          <p:cNvPicPr>
            <a:picLocks noChangeAspect="1"/>
          </p:cNvPicPr>
          <p:nvPr/>
        </p:nvPicPr>
        <p:blipFill>
          <a:blip r:embed="rId2"/>
          <a:stretch>
            <a:fillRect/>
          </a:stretch>
        </p:blipFill>
        <p:spPr>
          <a:xfrm>
            <a:off x="8432587" y="5149274"/>
            <a:ext cx="2362530" cy="1486107"/>
          </a:xfrm>
          <a:prstGeom prst="rect">
            <a:avLst/>
          </a:prstGeom>
          <a:ln>
            <a:solidFill>
              <a:srgbClr val="FA4098"/>
            </a:solidFill>
          </a:ln>
        </p:spPr>
      </p:pic>
      <p:pic>
        <p:nvPicPr>
          <p:cNvPr id="16" name="Image 15">
            <a:extLst>
              <a:ext uri="{FF2B5EF4-FFF2-40B4-BE49-F238E27FC236}">
                <a16:creationId xmlns:a16="http://schemas.microsoft.com/office/drawing/2014/main" id="{20C9FF83-4E1A-A85E-3D5D-ADAB3E23FCFF}"/>
              </a:ext>
            </a:extLst>
          </p:cNvPr>
          <p:cNvPicPr>
            <a:picLocks noChangeAspect="1"/>
          </p:cNvPicPr>
          <p:nvPr/>
        </p:nvPicPr>
        <p:blipFill>
          <a:blip r:embed="rId3"/>
          <a:stretch>
            <a:fillRect/>
          </a:stretch>
        </p:blipFill>
        <p:spPr>
          <a:xfrm>
            <a:off x="1379729" y="5458025"/>
            <a:ext cx="6373114" cy="447737"/>
          </a:xfrm>
          <a:prstGeom prst="rect">
            <a:avLst/>
          </a:prstGeom>
          <a:ln w="25400">
            <a:solidFill>
              <a:srgbClr val="FA4098"/>
            </a:solidFill>
          </a:ln>
        </p:spPr>
      </p:pic>
      <p:sp>
        <p:nvSpPr>
          <p:cNvPr id="17" name="Flèche : droite 16">
            <a:extLst>
              <a:ext uri="{FF2B5EF4-FFF2-40B4-BE49-F238E27FC236}">
                <a16:creationId xmlns:a16="http://schemas.microsoft.com/office/drawing/2014/main" id="{0E3EE67D-0749-F9A5-345F-96FFBC5FF5BC}"/>
              </a:ext>
            </a:extLst>
          </p:cNvPr>
          <p:cNvSpPr/>
          <p:nvPr/>
        </p:nvSpPr>
        <p:spPr>
          <a:xfrm>
            <a:off x="7690365" y="5905762"/>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4137009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Fonctions de dates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2ECE7A58-A87B-80CA-6C30-3867F6D3F6AD}"/>
              </a:ext>
            </a:extLst>
          </p:cNvPr>
          <p:cNvSpPr txBox="1"/>
          <p:nvPr/>
        </p:nvSpPr>
        <p:spPr>
          <a:xfrm>
            <a:off x="1423765" y="2114070"/>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GETDATE()</a:t>
            </a:r>
            <a:r>
              <a:rPr lang="fr-CA" sz="1600" dirty="0">
                <a:solidFill>
                  <a:schemeClr val="tx1"/>
                </a:solidFill>
                <a:latin typeface="Courier New" panose="02070309020205020404" pitchFamily="49" charset="0"/>
                <a:cs typeface="Courier New" panose="02070309020205020404" pitchFamily="49" charset="0"/>
              </a:rPr>
              <a:t> as Date, ... FROM Table1</a:t>
            </a:r>
            <a:endParaRPr lang="fr-CA" sz="1600" dirty="0">
              <a:latin typeface="Courier New" panose="02070309020205020404" pitchFamily="49" charset="0"/>
              <a:cs typeface="Courier New" panose="02070309020205020404" pitchFamily="49" charset="0"/>
            </a:endParaRPr>
          </a:p>
        </p:txBody>
      </p:sp>
      <p:sp>
        <p:nvSpPr>
          <p:cNvPr id="5" name="ZoneTexte 4">
            <a:extLst>
              <a:ext uri="{FF2B5EF4-FFF2-40B4-BE49-F238E27FC236}">
                <a16:creationId xmlns:a16="http://schemas.microsoft.com/office/drawing/2014/main" id="{CAE39498-9A2D-F9BE-0725-FC147C94D456}"/>
              </a:ext>
            </a:extLst>
          </p:cNvPr>
          <p:cNvSpPr txBox="1"/>
          <p:nvPr/>
        </p:nvSpPr>
        <p:spPr>
          <a:xfrm>
            <a:off x="1423765" y="2472278"/>
            <a:ext cx="9371352" cy="307777"/>
          </a:xfrm>
          <a:prstGeom prst="rect">
            <a:avLst/>
          </a:prstGeom>
          <a:noFill/>
        </p:spPr>
        <p:txBody>
          <a:bodyPr wrap="square" rtlCol="0">
            <a:spAutoFit/>
          </a:bodyPr>
          <a:lstStyle/>
          <a:p>
            <a:r>
              <a:rPr lang="fr-CA" sz="1400" dirty="0">
                <a:solidFill>
                  <a:srgbClr val="FA4098"/>
                </a:solidFill>
              </a:rPr>
              <a:t>GETDATE() </a:t>
            </a:r>
            <a:r>
              <a:rPr lang="fr-CA" sz="1400" dirty="0">
                <a:solidFill>
                  <a:srgbClr val="7385D1"/>
                </a:solidFill>
              </a:rPr>
              <a:t>retourne la date actuelle dans le format </a:t>
            </a:r>
            <a:r>
              <a:rPr lang="fr-CA" sz="1400" dirty="0">
                <a:solidFill>
                  <a:srgbClr val="FA4098"/>
                </a:solidFill>
              </a:rPr>
              <a:t>datetime 'AAAA-MM-DD HH:MI:SS.NNN'</a:t>
            </a:r>
          </a:p>
        </p:txBody>
      </p:sp>
      <p:sp>
        <p:nvSpPr>
          <p:cNvPr id="6" name="ZoneTexte 5">
            <a:extLst>
              <a:ext uri="{FF2B5EF4-FFF2-40B4-BE49-F238E27FC236}">
                <a16:creationId xmlns:a16="http://schemas.microsoft.com/office/drawing/2014/main" id="{0C83DAA2-3A18-16DA-87A3-807BCDDE690D}"/>
              </a:ext>
            </a:extLst>
          </p:cNvPr>
          <p:cNvSpPr txBox="1"/>
          <p:nvPr/>
        </p:nvSpPr>
        <p:spPr>
          <a:xfrm>
            <a:off x="1423765" y="3264089"/>
            <a:ext cx="9371352" cy="584775"/>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DAY(</a:t>
            </a:r>
            <a:r>
              <a:rPr lang="fr-CA" sz="1600" dirty="0">
                <a:solidFill>
                  <a:schemeClr val="tx1"/>
                </a:solidFill>
                <a:latin typeface="Courier New" panose="02070309020205020404" pitchFamily="49" charset="0"/>
                <a:cs typeface="Courier New" panose="02070309020205020404" pitchFamily="49" charset="0"/>
              </a:rPr>
              <a:t>Col2</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as Jour, </a:t>
            </a:r>
            <a:r>
              <a:rPr lang="fr-CA" sz="1600" b="1" dirty="0">
                <a:solidFill>
                  <a:srgbClr val="FA4098"/>
                </a:solidFill>
                <a:latin typeface="Courier New" panose="02070309020205020404" pitchFamily="49" charset="0"/>
                <a:cs typeface="Courier New" panose="02070309020205020404" pitchFamily="49" charset="0"/>
              </a:rPr>
              <a:t>MONTH(</a:t>
            </a:r>
            <a:r>
              <a:rPr lang="fr-CA" sz="1600" dirty="0">
                <a:solidFill>
                  <a:schemeClr val="tx1"/>
                </a:solidFill>
                <a:latin typeface="Courier New" panose="02070309020205020404" pitchFamily="49" charset="0"/>
                <a:cs typeface="Courier New" panose="02070309020205020404" pitchFamily="49" charset="0"/>
              </a:rPr>
              <a:t>Col2</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as Mois, </a:t>
            </a:r>
            <a:r>
              <a:rPr lang="fr-CA" sz="1600" b="1" dirty="0">
                <a:solidFill>
                  <a:srgbClr val="FA4098"/>
                </a:solidFill>
                <a:latin typeface="Courier New" panose="02070309020205020404" pitchFamily="49" charset="0"/>
                <a:cs typeface="Courier New" panose="02070309020205020404" pitchFamily="49" charset="0"/>
              </a:rPr>
              <a:t>YEAR(</a:t>
            </a:r>
            <a:r>
              <a:rPr lang="fr-CA" sz="1600" dirty="0">
                <a:solidFill>
                  <a:schemeClr val="tx1"/>
                </a:solidFill>
                <a:latin typeface="Courier New" panose="02070309020205020404" pitchFamily="49" charset="0"/>
                <a:cs typeface="Courier New" panose="02070309020205020404" pitchFamily="49" charset="0"/>
              </a:rPr>
              <a:t>Col2</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AS Annee, ... FROM Table1</a:t>
            </a:r>
            <a:endParaRPr lang="fr-CA" sz="1600" dirty="0">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04666FA6-A642-ACE4-FC6E-4FCCD6939435}"/>
              </a:ext>
            </a:extLst>
          </p:cNvPr>
          <p:cNvSpPr txBox="1"/>
          <p:nvPr/>
        </p:nvSpPr>
        <p:spPr>
          <a:xfrm>
            <a:off x="1423765" y="3872233"/>
            <a:ext cx="9371352" cy="523220"/>
          </a:xfrm>
          <a:prstGeom prst="rect">
            <a:avLst/>
          </a:prstGeom>
          <a:noFill/>
        </p:spPr>
        <p:txBody>
          <a:bodyPr wrap="square" rtlCol="0">
            <a:spAutoFit/>
          </a:bodyPr>
          <a:lstStyle/>
          <a:p>
            <a:r>
              <a:rPr lang="fr-CA" sz="1400" dirty="0">
                <a:solidFill>
                  <a:srgbClr val="FA4098"/>
                </a:solidFill>
              </a:rPr>
              <a:t>DAY(), MONTH() et YEAR() </a:t>
            </a:r>
            <a:r>
              <a:rPr lang="fr-CA" sz="1400" dirty="0">
                <a:solidFill>
                  <a:srgbClr val="7385D1"/>
                </a:solidFill>
              </a:rPr>
              <a:t>retournent la valeur du jour / mois / année sous forme de nombre entier lorsqu’on leur passe une date (</a:t>
            </a:r>
            <a:r>
              <a:rPr lang="fr-CA" sz="1400" dirty="0">
                <a:solidFill>
                  <a:srgbClr val="FA4098"/>
                </a:solidFill>
              </a:rPr>
              <a:t>datetime</a:t>
            </a:r>
            <a:r>
              <a:rPr lang="fr-CA" sz="1400" dirty="0">
                <a:solidFill>
                  <a:srgbClr val="7385D1"/>
                </a:solidFill>
              </a:rPr>
              <a:t>, </a:t>
            </a:r>
            <a:r>
              <a:rPr lang="fr-CA" sz="1400" dirty="0">
                <a:solidFill>
                  <a:srgbClr val="FA4098"/>
                </a:solidFill>
              </a:rPr>
              <a:t>date</a:t>
            </a:r>
            <a:r>
              <a:rPr lang="fr-CA" sz="1400" dirty="0">
                <a:solidFill>
                  <a:srgbClr val="7385D1"/>
                </a:solidFill>
              </a:rPr>
              <a:t>, </a:t>
            </a:r>
            <a:r>
              <a:rPr lang="fr-CA" sz="1400" dirty="0">
                <a:solidFill>
                  <a:srgbClr val="FA4098"/>
                </a:solidFill>
              </a:rPr>
              <a:t>varchar</a:t>
            </a:r>
            <a:r>
              <a:rPr lang="fr-CA" sz="1400" dirty="0">
                <a:solidFill>
                  <a:srgbClr val="7385D1"/>
                </a:solidFill>
              </a:rPr>
              <a:t> bien formaté, etc.) en paramètre.</a:t>
            </a:r>
          </a:p>
        </p:txBody>
      </p:sp>
      <p:pic>
        <p:nvPicPr>
          <p:cNvPr id="11" name="Image 10">
            <a:extLst>
              <a:ext uri="{FF2B5EF4-FFF2-40B4-BE49-F238E27FC236}">
                <a16:creationId xmlns:a16="http://schemas.microsoft.com/office/drawing/2014/main" id="{53B6B7CA-8A56-9DD8-1455-C7EC37A715D3}"/>
              </a:ext>
            </a:extLst>
          </p:cNvPr>
          <p:cNvPicPr>
            <a:picLocks noChangeAspect="1"/>
          </p:cNvPicPr>
          <p:nvPr/>
        </p:nvPicPr>
        <p:blipFill>
          <a:blip r:embed="rId2"/>
          <a:stretch>
            <a:fillRect/>
          </a:stretch>
        </p:blipFill>
        <p:spPr>
          <a:xfrm>
            <a:off x="270136" y="5631816"/>
            <a:ext cx="6926546" cy="332822"/>
          </a:xfrm>
          <a:prstGeom prst="rect">
            <a:avLst/>
          </a:prstGeom>
          <a:ln w="28575">
            <a:solidFill>
              <a:srgbClr val="7385D1"/>
            </a:solidFill>
          </a:ln>
        </p:spPr>
      </p:pic>
      <p:pic>
        <p:nvPicPr>
          <p:cNvPr id="13" name="Image 12">
            <a:extLst>
              <a:ext uri="{FF2B5EF4-FFF2-40B4-BE49-F238E27FC236}">
                <a16:creationId xmlns:a16="http://schemas.microsoft.com/office/drawing/2014/main" id="{1BA1D69C-55D8-64F3-3842-E0A07773705F}"/>
              </a:ext>
            </a:extLst>
          </p:cNvPr>
          <p:cNvPicPr>
            <a:picLocks noChangeAspect="1"/>
          </p:cNvPicPr>
          <p:nvPr/>
        </p:nvPicPr>
        <p:blipFill>
          <a:blip r:embed="rId3"/>
          <a:stretch>
            <a:fillRect/>
          </a:stretch>
        </p:blipFill>
        <p:spPr>
          <a:xfrm>
            <a:off x="8534093" y="5541016"/>
            <a:ext cx="3143689" cy="514422"/>
          </a:xfrm>
          <a:prstGeom prst="rect">
            <a:avLst/>
          </a:prstGeom>
          <a:ln w="28575">
            <a:solidFill>
              <a:srgbClr val="7385D1"/>
            </a:solidFill>
          </a:ln>
        </p:spPr>
      </p:pic>
      <p:sp>
        <p:nvSpPr>
          <p:cNvPr id="14" name="Flèche : droite 13">
            <a:extLst>
              <a:ext uri="{FF2B5EF4-FFF2-40B4-BE49-F238E27FC236}">
                <a16:creationId xmlns:a16="http://schemas.microsoft.com/office/drawing/2014/main" id="{5E2C99A2-CDDB-F11D-68B8-CB99AC7774D5}"/>
              </a:ext>
            </a:extLst>
          </p:cNvPr>
          <p:cNvSpPr/>
          <p:nvPr/>
        </p:nvSpPr>
        <p:spPr>
          <a:xfrm>
            <a:off x="7563384" y="5531214"/>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4095972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Fonctions de dates</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8" name="ZoneTexte 7">
            <a:extLst>
              <a:ext uri="{FF2B5EF4-FFF2-40B4-BE49-F238E27FC236}">
                <a16:creationId xmlns:a16="http://schemas.microsoft.com/office/drawing/2014/main" id="{12B4D76C-A8ED-8B4E-966E-2022E772C447}"/>
              </a:ext>
            </a:extLst>
          </p:cNvPr>
          <p:cNvSpPr txBox="1"/>
          <p:nvPr/>
        </p:nvSpPr>
        <p:spPr>
          <a:xfrm>
            <a:off x="1423765" y="2138619"/>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DATEDIFF(</a:t>
            </a:r>
            <a:r>
              <a:rPr lang="fr-CA" sz="1600" dirty="0">
                <a:solidFill>
                  <a:schemeClr val="tx1"/>
                </a:solidFill>
                <a:latin typeface="Courier New" panose="02070309020205020404" pitchFamily="49" charset="0"/>
                <a:cs typeface="Courier New" panose="02070309020205020404" pitchFamily="49" charset="0"/>
              </a:rPr>
              <a:t>x, Date1, Date2</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 FROM Table1</a:t>
            </a:r>
            <a:endParaRPr lang="fr-CA" sz="1600" dirty="0">
              <a:latin typeface="Courier New" panose="02070309020205020404" pitchFamily="49" charset="0"/>
              <a:cs typeface="Courier New" panose="02070309020205020404" pitchFamily="49" charset="0"/>
            </a:endParaRPr>
          </a:p>
        </p:txBody>
      </p:sp>
      <p:sp>
        <p:nvSpPr>
          <p:cNvPr id="9" name="ZoneTexte 8">
            <a:extLst>
              <a:ext uri="{FF2B5EF4-FFF2-40B4-BE49-F238E27FC236}">
                <a16:creationId xmlns:a16="http://schemas.microsoft.com/office/drawing/2014/main" id="{85FF67C9-EDBE-59D4-E142-7D9F2CF4A58B}"/>
              </a:ext>
            </a:extLst>
          </p:cNvPr>
          <p:cNvSpPr txBox="1"/>
          <p:nvPr/>
        </p:nvSpPr>
        <p:spPr>
          <a:xfrm>
            <a:off x="1423765" y="2496827"/>
            <a:ext cx="9371352" cy="523220"/>
          </a:xfrm>
          <a:prstGeom prst="rect">
            <a:avLst/>
          </a:prstGeom>
          <a:noFill/>
        </p:spPr>
        <p:txBody>
          <a:bodyPr wrap="square" rtlCol="0">
            <a:spAutoFit/>
          </a:bodyPr>
          <a:lstStyle/>
          <a:p>
            <a:r>
              <a:rPr lang="fr-CA" sz="1400" dirty="0">
                <a:solidFill>
                  <a:srgbClr val="FA4098"/>
                </a:solidFill>
              </a:rPr>
              <a:t>DATEDIFF() </a:t>
            </a:r>
            <a:r>
              <a:rPr lang="fr-CA" sz="1400" dirty="0">
                <a:solidFill>
                  <a:srgbClr val="7385D1"/>
                </a:solidFill>
              </a:rPr>
              <a:t>retourne la différence entre deux dates. (</a:t>
            </a:r>
            <a:r>
              <a:rPr lang="fr-CA" sz="1400" dirty="0">
                <a:solidFill>
                  <a:srgbClr val="FA4098"/>
                </a:solidFill>
              </a:rPr>
              <a:t>Date2</a:t>
            </a:r>
            <a:r>
              <a:rPr lang="fr-CA" sz="1400" dirty="0">
                <a:solidFill>
                  <a:srgbClr val="7385D1"/>
                </a:solidFill>
              </a:rPr>
              <a:t> - </a:t>
            </a:r>
            <a:r>
              <a:rPr lang="fr-CA" sz="1400" dirty="0">
                <a:solidFill>
                  <a:srgbClr val="FA4098"/>
                </a:solidFill>
              </a:rPr>
              <a:t>Date1</a:t>
            </a:r>
            <a:r>
              <a:rPr lang="fr-CA" sz="1400" dirty="0">
                <a:solidFill>
                  <a:srgbClr val="7385D1"/>
                </a:solidFill>
              </a:rPr>
              <a:t>) Le résultat est un entier et l’unité pour exprimer la différence est choisie avec le paramètre </a:t>
            </a:r>
            <a:r>
              <a:rPr lang="fr-CA" sz="1400" dirty="0">
                <a:solidFill>
                  <a:srgbClr val="FA4098"/>
                </a:solidFill>
              </a:rPr>
              <a:t>x</a:t>
            </a:r>
            <a:r>
              <a:rPr lang="fr-CA" sz="1400" dirty="0">
                <a:solidFill>
                  <a:srgbClr val="7385D1"/>
                </a:solidFill>
              </a:rPr>
              <a:t>. (MONTH, DAY, YEAR, HOUR, WEEK, etc.)</a:t>
            </a:r>
          </a:p>
        </p:txBody>
      </p:sp>
      <p:sp>
        <p:nvSpPr>
          <p:cNvPr id="14" name="Flèche : droite 13">
            <a:extLst>
              <a:ext uri="{FF2B5EF4-FFF2-40B4-BE49-F238E27FC236}">
                <a16:creationId xmlns:a16="http://schemas.microsoft.com/office/drawing/2014/main" id="{7B4663DC-1F22-0CD3-A961-27A0773167D3}"/>
              </a:ext>
            </a:extLst>
          </p:cNvPr>
          <p:cNvSpPr/>
          <p:nvPr/>
        </p:nvSpPr>
        <p:spPr>
          <a:xfrm>
            <a:off x="7273858" y="5113172"/>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5" name="Image 4">
            <a:extLst>
              <a:ext uri="{FF2B5EF4-FFF2-40B4-BE49-F238E27FC236}">
                <a16:creationId xmlns:a16="http://schemas.microsoft.com/office/drawing/2014/main" id="{149B449E-ED68-FD72-0864-088D7815D81A}"/>
              </a:ext>
            </a:extLst>
          </p:cNvPr>
          <p:cNvPicPr>
            <a:picLocks noChangeAspect="1"/>
          </p:cNvPicPr>
          <p:nvPr/>
        </p:nvPicPr>
        <p:blipFill>
          <a:blip r:embed="rId2"/>
          <a:stretch>
            <a:fillRect/>
          </a:stretch>
        </p:blipFill>
        <p:spPr>
          <a:xfrm>
            <a:off x="1512775" y="4347759"/>
            <a:ext cx="8599587" cy="523220"/>
          </a:xfrm>
          <a:prstGeom prst="rect">
            <a:avLst/>
          </a:prstGeom>
        </p:spPr>
      </p:pic>
      <p:pic>
        <p:nvPicPr>
          <p:cNvPr id="7" name="Image 6">
            <a:extLst>
              <a:ext uri="{FF2B5EF4-FFF2-40B4-BE49-F238E27FC236}">
                <a16:creationId xmlns:a16="http://schemas.microsoft.com/office/drawing/2014/main" id="{69F3F61E-B5BE-B3FC-0023-33EC3CA72476}"/>
              </a:ext>
            </a:extLst>
          </p:cNvPr>
          <p:cNvPicPr>
            <a:picLocks noChangeAspect="1"/>
          </p:cNvPicPr>
          <p:nvPr/>
        </p:nvPicPr>
        <p:blipFill>
          <a:blip r:embed="rId3"/>
          <a:stretch>
            <a:fillRect/>
          </a:stretch>
        </p:blipFill>
        <p:spPr>
          <a:xfrm>
            <a:off x="8190302" y="5123865"/>
            <a:ext cx="1768978" cy="523219"/>
          </a:xfrm>
          <a:prstGeom prst="rect">
            <a:avLst/>
          </a:prstGeom>
        </p:spPr>
      </p:pic>
    </p:spTree>
    <p:extLst>
      <p:ext uri="{BB962C8B-B14F-4D97-AF65-F5344CB8AC3E}">
        <p14:creationId xmlns:p14="http://schemas.microsoft.com/office/powerpoint/2010/main" val="394792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Sélection simple</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878CF2EE-6BDC-15AE-609E-32E772699E7F}"/>
              </a:ext>
            </a:extLst>
          </p:cNvPr>
          <p:cNvSpPr txBox="1"/>
          <p:nvPr/>
        </p:nvSpPr>
        <p:spPr>
          <a:xfrm>
            <a:off x="1150344" y="1791688"/>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FROM Table1;</a:t>
            </a:r>
            <a:endParaRPr lang="fr-CA" sz="1600" dirty="0"/>
          </a:p>
        </p:txBody>
      </p:sp>
      <p:sp>
        <p:nvSpPr>
          <p:cNvPr id="5" name="ZoneTexte 4">
            <a:extLst>
              <a:ext uri="{FF2B5EF4-FFF2-40B4-BE49-F238E27FC236}">
                <a16:creationId xmlns:a16="http://schemas.microsoft.com/office/drawing/2014/main" id="{2127B1E8-62EF-DB40-8F08-45C478A2269C}"/>
              </a:ext>
            </a:extLst>
          </p:cNvPr>
          <p:cNvSpPr txBox="1"/>
          <p:nvPr/>
        </p:nvSpPr>
        <p:spPr>
          <a:xfrm>
            <a:off x="1150344" y="2389461"/>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a:t>
            </a:r>
            <a:r>
              <a:rPr lang="fr-CA" sz="1600" dirty="0">
                <a:solidFill>
                  <a:schemeClr val="tx1"/>
                </a:solidFill>
                <a:latin typeface="Courier New" panose="02070309020205020404" pitchFamily="49" charset="0"/>
                <a:cs typeface="Courier New" panose="02070309020205020404" pitchFamily="49" charset="0"/>
              </a:rPr>
              <a:t> FROM Table1;</a:t>
            </a:r>
            <a:endParaRPr lang="fr-CA" sz="1600" dirty="0"/>
          </a:p>
        </p:txBody>
      </p:sp>
      <p:sp>
        <p:nvSpPr>
          <p:cNvPr id="6" name="ZoneTexte 5">
            <a:extLst>
              <a:ext uri="{FF2B5EF4-FFF2-40B4-BE49-F238E27FC236}">
                <a16:creationId xmlns:a16="http://schemas.microsoft.com/office/drawing/2014/main" id="{733B1E08-891C-9B9F-925F-B8CE9D500591}"/>
              </a:ext>
            </a:extLst>
          </p:cNvPr>
          <p:cNvSpPr txBox="1"/>
          <p:nvPr/>
        </p:nvSpPr>
        <p:spPr>
          <a:xfrm>
            <a:off x="1150344" y="3138236"/>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DISTINCT</a:t>
            </a:r>
            <a:r>
              <a:rPr lang="fr-CA" sz="1600" dirty="0">
                <a:solidFill>
                  <a:schemeClr val="tx1"/>
                </a:solidFill>
                <a:latin typeface="Courier New" panose="02070309020205020404" pitchFamily="49" charset="0"/>
                <a:cs typeface="Courier New" panose="02070309020205020404" pitchFamily="49" charset="0"/>
              </a:rPr>
              <a:t> Colonne1, Colonne2, ... FROM Table1;</a:t>
            </a:r>
            <a:endParaRPr lang="fr-CA" sz="1600" dirty="0"/>
          </a:p>
        </p:txBody>
      </p:sp>
      <p:sp>
        <p:nvSpPr>
          <p:cNvPr id="7" name="ZoneTexte 6">
            <a:extLst>
              <a:ext uri="{FF2B5EF4-FFF2-40B4-BE49-F238E27FC236}">
                <a16:creationId xmlns:a16="http://schemas.microsoft.com/office/drawing/2014/main" id="{B574A871-6387-3847-7692-12554E1CEA37}"/>
              </a:ext>
            </a:extLst>
          </p:cNvPr>
          <p:cNvSpPr txBox="1"/>
          <p:nvPr/>
        </p:nvSpPr>
        <p:spPr>
          <a:xfrm>
            <a:off x="1150344" y="3470389"/>
            <a:ext cx="9371352" cy="307777"/>
          </a:xfrm>
          <a:prstGeom prst="rect">
            <a:avLst/>
          </a:prstGeom>
          <a:noFill/>
        </p:spPr>
        <p:txBody>
          <a:bodyPr wrap="square" rtlCol="0">
            <a:spAutoFit/>
          </a:bodyPr>
          <a:lstStyle/>
          <a:p>
            <a:r>
              <a:rPr lang="fr-CA" sz="1400" dirty="0">
                <a:solidFill>
                  <a:srgbClr val="7385D1"/>
                </a:solidFill>
              </a:rPr>
              <a:t>Pour sélectionner seulement les </a:t>
            </a:r>
            <a:r>
              <a:rPr lang="fr-CA" sz="1400" b="1" dirty="0">
                <a:solidFill>
                  <a:srgbClr val="FA4098"/>
                </a:solidFill>
              </a:rPr>
              <a:t>ensembles différents</a:t>
            </a:r>
            <a:r>
              <a:rPr lang="fr-CA" sz="1400" dirty="0">
                <a:solidFill>
                  <a:srgbClr val="7385D1"/>
                </a:solidFill>
              </a:rPr>
              <a:t>. (Ex : pratique si on prend peu de colonnes sans la clé primaire)</a:t>
            </a:r>
          </a:p>
        </p:txBody>
      </p:sp>
      <p:sp>
        <p:nvSpPr>
          <p:cNvPr id="8" name="ZoneTexte 7">
            <a:extLst>
              <a:ext uri="{FF2B5EF4-FFF2-40B4-BE49-F238E27FC236}">
                <a16:creationId xmlns:a16="http://schemas.microsoft.com/office/drawing/2014/main" id="{7F46A2C2-674A-18B9-BBCE-024B35EEBD50}"/>
              </a:ext>
            </a:extLst>
          </p:cNvPr>
          <p:cNvSpPr txBox="1"/>
          <p:nvPr/>
        </p:nvSpPr>
        <p:spPr>
          <a:xfrm>
            <a:off x="1150344" y="2724815"/>
            <a:ext cx="9371352" cy="307777"/>
          </a:xfrm>
          <a:prstGeom prst="rect">
            <a:avLst/>
          </a:prstGeom>
          <a:noFill/>
        </p:spPr>
        <p:txBody>
          <a:bodyPr wrap="square" rtlCol="0">
            <a:spAutoFit/>
          </a:bodyPr>
          <a:lstStyle/>
          <a:p>
            <a:r>
              <a:rPr lang="fr-CA" sz="1400" dirty="0">
                <a:solidFill>
                  <a:srgbClr val="7385D1"/>
                </a:solidFill>
              </a:rPr>
              <a:t>Pour sélectionner </a:t>
            </a:r>
            <a:r>
              <a:rPr lang="fr-CA" sz="1400" b="1" dirty="0">
                <a:solidFill>
                  <a:srgbClr val="FA4098"/>
                </a:solidFill>
              </a:rPr>
              <a:t>toutes</a:t>
            </a:r>
            <a:r>
              <a:rPr lang="fr-CA" sz="1400" dirty="0">
                <a:solidFill>
                  <a:srgbClr val="7385D1"/>
                </a:solidFill>
              </a:rPr>
              <a:t> les colonnes facilement.</a:t>
            </a:r>
          </a:p>
        </p:txBody>
      </p:sp>
      <p:pic>
        <p:nvPicPr>
          <p:cNvPr id="12" name="Image 11">
            <a:extLst>
              <a:ext uri="{FF2B5EF4-FFF2-40B4-BE49-F238E27FC236}">
                <a16:creationId xmlns:a16="http://schemas.microsoft.com/office/drawing/2014/main" id="{B5C008C1-3A69-9DEF-DC46-C56FE9F94FEC}"/>
              </a:ext>
            </a:extLst>
          </p:cNvPr>
          <p:cNvPicPr>
            <a:picLocks noChangeAspect="1"/>
          </p:cNvPicPr>
          <p:nvPr/>
        </p:nvPicPr>
        <p:blipFill>
          <a:blip r:embed="rId2"/>
          <a:stretch>
            <a:fillRect/>
          </a:stretch>
        </p:blipFill>
        <p:spPr>
          <a:xfrm>
            <a:off x="7527583" y="4136692"/>
            <a:ext cx="2324424" cy="2534004"/>
          </a:xfrm>
          <a:prstGeom prst="rect">
            <a:avLst/>
          </a:prstGeom>
          <a:ln w="28575">
            <a:solidFill>
              <a:srgbClr val="7385D1"/>
            </a:solidFill>
          </a:ln>
        </p:spPr>
      </p:pic>
      <p:sp>
        <p:nvSpPr>
          <p:cNvPr id="13" name="Flèche : droite 12">
            <a:extLst>
              <a:ext uri="{FF2B5EF4-FFF2-40B4-BE49-F238E27FC236}">
                <a16:creationId xmlns:a16="http://schemas.microsoft.com/office/drawing/2014/main" id="{34E04ED6-61BF-875A-56A4-01B50885DA46}"/>
              </a:ext>
            </a:extLst>
          </p:cNvPr>
          <p:cNvSpPr/>
          <p:nvPr/>
        </p:nvSpPr>
        <p:spPr>
          <a:xfrm>
            <a:off x="6686026" y="5117284"/>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11" name="Image 10">
            <a:extLst>
              <a:ext uri="{FF2B5EF4-FFF2-40B4-BE49-F238E27FC236}">
                <a16:creationId xmlns:a16="http://schemas.microsoft.com/office/drawing/2014/main" id="{440BA8B7-2D01-2B37-EC24-6FD6A81E7B1A}"/>
              </a:ext>
            </a:extLst>
          </p:cNvPr>
          <p:cNvPicPr>
            <a:picLocks noChangeAspect="1"/>
          </p:cNvPicPr>
          <p:nvPr/>
        </p:nvPicPr>
        <p:blipFill>
          <a:blip r:embed="rId3"/>
          <a:stretch>
            <a:fillRect/>
          </a:stretch>
        </p:blipFill>
        <p:spPr>
          <a:xfrm>
            <a:off x="1016910" y="4988678"/>
            <a:ext cx="5562782" cy="307777"/>
          </a:xfrm>
          <a:prstGeom prst="rect">
            <a:avLst/>
          </a:prstGeom>
          <a:ln w="28575">
            <a:solidFill>
              <a:srgbClr val="7385D1"/>
            </a:solidFill>
          </a:ln>
        </p:spPr>
      </p:pic>
    </p:spTree>
    <p:extLst>
      <p:ext uri="{BB962C8B-B14F-4D97-AF65-F5344CB8AC3E}">
        <p14:creationId xmlns:p14="http://schemas.microsoft.com/office/powerpoint/2010/main" val="257786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Formatage</a:t>
            </a:r>
          </a:p>
          <a:p>
            <a:pPr lvl="2"/>
            <a:r>
              <a:rPr lang="fr-CA" dirty="0"/>
              <a:t> La fonction FORMAT() est extrêmement polyvalente.</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9A63C7A1-C386-57FB-96E7-D304C55D4643}"/>
              </a:ext>
            </a:extLst>
          </p:cNvPr>
          <p:cNvSpPr txBox="1"/>
          <p:nvPr/>
        </p:nvSpPr>
        <p:spPr>
          <a:xfrm>
            <a:off x="1423765" y="2589558"/>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FORMAT(314.591, '###.##') as Nom, ... FROM Table1</a:t>
            </a:r>
            <a:endParaRPr lang="fr-CA" sz="1600" dirty="0">
              <a:latin typeface="Courier New" panose="02070309020205020404" pitchFamily="49" charset="0"/>
              <a:cs typeface="Courier New" panose="02070309020205020404" pitchFamily="49" charset="0"/>
            </a:endParaRPr>
          </a:p>
        </p:txBody>
      </p:sp>
      <p:sp>
        <p:nvSpPr>
          <p:cNvPr id="5" name="ZoneTexte 4">
            <a:extLst>
              <a:ext uri="{FF2B5EF4-FFF2-40B4-BE49-F238E27FC236}">
                <a16:creationId xmlns:a16="http://schemas.microsoft.com/office/drawing/2014/main" id="{2073A164-51EF-BE32-794A-8D9D11B5B245}"/>
              </a:ext>
            </a:extLst>
          </p:cNvPr>
          <p:cNvSpPr txBox="1"/>
          <p:nvPr/>
        </p:nvSpPr>
        <p:spPr>
          <a:xfrm>
            <a:off x="1423765" y="2947766"/>
            <a:ext cx="9371352" cy="307777"/>
          </a:xfrm>
          <a:prstGeom prst="rect">
            <a:avLst/>
          </a:prstGeom>
          <a:noFill/>
        </p:spPr>
        <p:txBody>
          <a:bodyPr wrap="square" rtlCol="0">
            <a:spAutoFit/>
          </a:bodyPr>
          <a:lstStyle/>
          <a:p>
            <a:r>
              <a:rPr lang="fr-CA" sz="1400" dirty="0">
                <a:solidFill>
                  <a:srgbClr val="FA4098"/>
                </a:solidFill>
              </a:rPr>
              <a:t>FORMAT() </a:t>
            </a:r>
            <a:r>
              <a:rPr lang="fr-CA" sz="1400" dirty="0">
                <a:solidFill>
                  <a:srgbClr val="7385D1"/>
                </a:solidFill>
              </a:rPr>
              <a:t>peut transformer des valeurs numériques avec un format qui spécifie le nombre de chiffres avant et après la virgule.</a:t>
            </a:r>
          </a:p>
        </p:txBody>
      </p:sp>
      <p:sp>
        <p:nvSpPr>
          <p:cNvPr id="10" name="ZoneTexte 9">
            <a:extLst>
              <a:ext uri="{FF2B5EF4-FFF2-40B4-BE49-F238E27FC236}">
                <a16:creationId xmlns:a16="http://schemas.microsoft.com/office/drawing/2014/main" id="{3FDCD8C2-8CA9-D5F0-AA02-C2E8131FBF09}"/>
              </a:ext>
            </a:extLst>
          </p:cNvPr>
          <p:cNvSpPr txBox="1"/>
          <p:nvPr/>
        </p:nvSpPr>
        <p:spPr>
          <a:xfrm>
            <a:off x="1423765" y="3543733"/>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FORMAT(314.591, 'N2', 'en-US') as Nom, ... FROM Table1</a:t>
            </a:r>
            <a:endParaRPr lang="fr-CA" sz="1600" dirty="0">
              <a:latin typeface="Courier New" panose="02070309020205020404" pitchFamily="49" charset="0"/>
              <a:cs typeface="Courier New" panose="02070309020205020404" pitchFamily="49" charset="0"/>
            </a:endParaRPr>
          </a:p>
        </p:txBody>
      </p:sp>
      <p:sp>
        <p:nvSpPr>
          <p:cNvPr id="11" name="ZoneTexte 10">
            <a:extLst>
              <a:ext uri="{FF2B5EF4-FFF2-40B4-BE49-F238E27FC236}">
                <a16:creationId xmlns:a16="http://schemas.microsoft.com/office/drawing/2014/main" id="{6380D19A-26F9-DDCA-FD7E-BFC76C3B7518}"/>
              </a:ext>
            </a:extLst>
          </p:cNvPr>
          <p:cNvSpPr txBox="1"/>
          <p:nvPr/>
        </p:nvSpPr>
        <p:spPr>
          <a:xfrm>
            <a:off x="1423765" y="3901941"/>
            <a:ext cx="9371352" cy="738664"/>
          </a:xfrm>
          <a:prstGeom prst="rect">
            <a:avLst/>
          </a:prstGeom>
          <a:noFill/>
        </p:spPr>
        <p:txBody>
          <a:bodyPr wrap="square" rtlCol="0">
            <a:spAutoFit/>
          </a:bodyPr>
          <a:lstStyle/>
          <a:p>
            <a:r>
              <a:rPr lang="fr-CA" sz="1400" dirty="0">
                <a:solidFill>
                  <a:srgbClr val="7385D1"/>
                </a:solidFill>
              </a:rPr>
              <a:t>Avec des formats comme </a:t>
            </a:r>
            <a:r>
              <a:rPr lang="fr-CA" sz="1400" dirty="0">
                <a:solidFill>
                  <a:srgbClr val="FA4098"/>
                </a:solidFill>
              </a:rPr>
              <a:t>'N1'</a:t>
            </a:r>
            <a:r>
              <a:rPr lang="fr-CA" sz="1400" dirty="0">
                <a:solidFill>
                  <a:srgbClr val="7385D1"/>
                </a:solidFill>
              </a:rPr>
              <a:t> ou </a:t>
            </a:r>
            <a:r>
              <a:rPr lang="fr-CA" sz="1400" dirty="0">
                <a:solidFill>
                  <a:srgbClr val="FA4098"/>
                </a:solidFill>
              </a:rPr>
              <a:t>'N2'</a:t>
            </a:r>
            <a:r>
              <a:rPr lang="fr-CA" sz="1400" dirty="0">
                <a:solidFill>
                  <a:srgbClr val="7385D1"/>
                </a:solidFill>
              </a:rPr>
              <a:t>, on peut spécifier qu’il y a 1 ou 2 chiffres décimaux après la virgule. Il peut y avoir un troisième paramètre pour spécifier la </a:t>
            </a:r>
            <a:r>
              <a:rPr lang="fr-CA" sz="1400" b="1" i="1" dirty="0">
                <a:solidFill>
                  <a:srgbClr val="7385D1"/>
                </a:solidFill>
              </a:rPr>
              <a:t>culture</a:t>
            </a:r>
            <a:r>
              <a:rPr lang="fr-CA" sz="1400" dirty="0">
                <a:solidFill>
                  <a:srgbClr val="7385D1"/>
                </a:solidFill>
              </a:rPr>
              <a:t>. Par exemple, avec </a:t>
            </a:r>
            <a:r>
              <a:rPr lang="fr-CA" sz="1400" dirty="0">
                <a:solidFill>
                  <a:srgbClr val="FA4098"/>
                </a:solidFill>
              </a:rPr>
              <a:t>'en-US'</a:t>
            </a:r>
            <a:r>
              <a:rPr lang="fr-CA" sz="1400" dirty="0">
                <a:solidFill>
                  <a:srgbClr val="7385D1"/>
                </a:solidFill>
              </a:rPr>
              <a:t>, les décimales seront précédées d’un point, alors qu’avec </a:t>
            </a:r>
            <a:r>
              <a:rPr lang="fr-CA" sz="1400" dirty="0">
                <a:solidFill>
                  <a:srgbClr val="FA4098"/>
                </a:solidFill>
              </a:rPr>
              <a:t>'fr-be'</a:t>
            </a:r>
            <a:r>
              <a:rPr lang="fr-CA" sz="1400" dirty="0">
                <a:solidFill>
                  <a:srgbClr val="7385D1"/>
                </a:solidFill>
              </a:rPr>
              <a:t>, les décimales auraient été précédées d’une virgule.</a:t>
            </a:r>
          </a:p>
        </p:txBody>
      </p:sp>
      <p:pic>
        <p:nvPicPr>
          <p:cNvPr id="7" name="Image 6">
            <a:extLst>
              <a:ext uri="{FF2B5EF4-FFF2-40B4-BE49-F238E27FC236}">
                <a16:creationId xmlns:a16="http://schemas.microsoft.com/office/drawing/2014/main" id="{4E9156EF-32B5-74FA-0E8B-59427B77F5DD}"/>
              </a:ext>
            </a:extLst>
          </p:cNvPr>
          <p:cNvPicPr>
            <a:picLocks noChangeAspect="1"/>
          </p:cNvPicPr>
          <p:nvPr/>
        </p:nvPicPr>
        <p:blipFill>
          <a:blip r:embed="rId2"/>
          <a:stretch>
            <a:fillRect/>
          </a:stretch>
        </p:blipFill>
        <p:spPr>
          <a:xfrm>
            <a:off x="1056162" y="5417075"/>
            <a:ext cx="5842240" cy="609421"/>
          </a:xfrm>
          <a:prstGeom prst="rect">
            <a:avLst/>
          </a:prstGeom>
          <a:ln w="28575">
            <a:solidFill>
              <a:srgbClr val="7385D1"/>
            </a:solidFill>
          </a:ln>
        </p:spPr>
      </p:pic>
      <p:pic>
        <p:nvPicPr>
          <p:cNvPr id="9" name="Image 8">
            <a:extLst>
              <a:ext uri="{FF2B5EF4-FFF2-40B4-BE49-F238E27FC236}">
                <a16:creationId xmlns:a16="http://schemas.microsoft.com/office/drawing/2014/main" id="{37257AC8-25B1-2A56-6AAD-C44DD04CEAEA}"/>
              </a:ext>
            </a:extLst>
          </p:cNvPr>
          <p:cNvPicPr>
            <a:picLocks noChangeAspect="1"/>
          </p:cNvPicPr>
          <p:nvPr/>
        </p:nvPicPr>
        <p:blipFill>
          <a:blip r:embed="rId3"/>
          <a:stretch>
            <a:fillRect/>
          </a:stretch>
        </p:blipFill>
        <p:spPr>
          <a:xfrm>
            <a:off x="8499272" y="5417075"/>
            <a:ext cx="2295845" cy="552527"/>
          </a:xfrm>
          <a:prstGeom prst="rect">
            <a:avLst/>
          </a:prstGeom>
          <a:ln w="28575">
            <a:solidFill>
              <a:srgbClr val="7385D1"/>
            </a:solidFill>
          </a:ln>
        </p:spPr>
      </p:pic>
      <p:sp>
        <p:nvSpPr>
          <p:cNvPr id="14" name="Flèche : droite 13">
            <a:extLst>
              <a:ext uri="{FF2B5EF4-FFF2-40B4-BE49-F238E27FC236}">
                <a16:creationId xmlns:a16="http://schemas.microsoft.com/office/drawing/2014/main" id="{240E4339-2DFD-4634-DB48-0FBFD571C886}"/>
              </a:ext>
            </a:extLst>
          </p:cNvPr>
          <p:cNvSpPr/>
          <p:nvPr/>
        </p:nvSpPr>
        <p:spPr>
          <a:xfrm>
            <a:off x="7396833" y="5400655"/>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560459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Formatage</a:t>
            </a:r>
          </a:p>
          <a:p>
            <a:pPr lvl="2"/>
            <a:r>
              <a:rPr lang="fr-CA" dirty="0"/>
              <a:t> La fonction FORMAT() est extrêmement polyvalente.</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12" name="ZoneTexte 11">
            <a:extLst>
              <a:ext uri="{FF2B5EF4-FFF2-40B4-BE49-F238E27FC236}">
                <a16:creationId xmlns:a16="http://schemas.microsoft.com/office/drawing/2014/main" id="{2D728244-D8C9-002D-EDAC-4F88A47A5417}"/>
              </a:ext>
            </a:extLst>
          </p:cNvPr>
          <p:cNvSpPr txBox="1"/>
          <p:nvPr/>
        </p:nvSpPr>
        <p:spPr>
          <a:xfrm>
            <a:off x="1410324" y="2489670"/>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FORMAT(155.21, 'C', 'fr-fr') as Nom, ... FROM Table1</a:t>
            </a:r>
            <a:endParaRPr lang="fr-CA" sz="1600" dirty="0">
              <a:latin typeface="Courier New" panose="02070309020205020404" pitchFamily="49" charset="0"/>
              <a:cs typeface="Courier New" panose="02070309020205020404" pitchFamily="49" charset="0"/>
            </a:endParaRPr>
          </a:p>
        </p:txBody>
      </p:sp>
      <p:sp>
        <p:nvSpPr>
          <p:cNvPr id="13" name="ZoneTexte 12">
            <a:extLst>
              <a:ext uri="{FF2B5EF4-FFF2-40B4-BE49-F238E27FC236}">
                <a16:creationId xmlns:a16="http://schemas.microsoft.com/office/drawing/2014/main" id="{60FE42CC-ED67-E652-CDAE-1D7ACCA30243}"/>
              </a:ext>
            </a:extLst>
          </p:cNvPr>
          <p:cNvSpPr txBox="1"/>
          <p:nvPr/>
        </p:nvSpPr>
        <p:spPr>
          <a:xfrm>
            <a:off x="1410324" y="2847878"/>
            <a:ext cx="9371352" cy="738664"/>
          </a:xfrm>
          <a:prstGeom prst="rect">
            <a:avLst/>
          </a:prstGeom>
          <a:noFill/>
        </p:spPr>
        <p:txBody>
          <a:bodyPr wrap="square" rtlCol="0">
            <a:spAutoFit/>
          </a:bodyPr>
          <a:lstStyle/>
          <a:p>
            <a:r>
              <a:rPr lang="fr-CA" sz="1400" dirty="0">
                <a:solidFill>
                  <a:srgbClr val="7385D1"/>
                </a:solidFill>
              </a:rPr>
              <a:t>Avec le format </a:t>
            </a:r>
            <a:r>
              <a:rPr lang="fr-CA" sz="1400" dirty="0">
                <a:solidFill>
                  <a:srgbClr val="FA4098"/>
                </a:solidFill>
              </a:rPr>
              <a:t>'C'</a:t>
            </a:r>
            <a:r>
              <a:rPr lang="fr-CA" sz="1400" dirty="0">
                <a:solidFill>
                  <a:srgbClr val="7385D1"/>
                </a:solidFill>
              </a:rPr>
              <a:t>, la valeur numérique sera transformée en somme monétaire. Selon la valeur du paramètre culture, le montant sera affiché différemment. Ex : Avec </a:t>
            </a:r>
            <a:r>
              <a:rPr lang="fr-CA" sz="1400" dirty="0">
                <a:solidFill>
                  <a:srgbClr val="FA4098"/>
                </a:solidFill>
              </a:rPr>
              <a:t>'fr-fr'</a:t>
            </a:r>
            <a:r>
              <a:rPr lang="fr-CA" sz="1400" dirty="0">
                <a:solidFill>
                  <a:srgbClr val="7385D1"/>
                </a:solidFill>
              </a:rPr>
              <a:t>, on affiche € à droite du montant, alors qu’avec </a:t>
            </a:r>
            <a:r>
              <a:rPr lang="fr-CA" sz="1400" dirty="0">
                <a:solidFill>
                  <a:srgbClr val="FA4098"/>
                </a:solidFill>
              </a:rPr>
              <a:t>'en-US'</a:t>
            </a:r>
            <a:r>
              <a:rPr lang="fr-CA" sz="1400" dirty="0">
                <a:solidFill>
                  <a:srgbClr val="7385D1"/>
                </a:solidFill>
              </a:rPr>
              <a:t>, on affiche $ à gauche du montant.</a:t>
            </a:r>
          </a:p>
        </p:txBody>
      </p:sp>
      <p:sp>
        <p:nvSpPr>
          <p:cNvPr id="6" name="ZoneTexte 5">
            <a:extLst>
              <a:ext uri="{FF2B5EF4-FFF2-40B4-BE49-F238E27FC236}">
                <a16:creationId xmlns:a16="http://schemas.microsoft.com/office/drawing/2014/main" id="{A1F8EE6C-9872-C5A1-652F-286A447AE45C}"/>
              </a:ext>
            </a:extLst>
          </p:cNvPr>
          <p:cNvSpPr txBox="1"/>
          <p:nvPr/>
        </p:nvSpPr>
        <p:spPr>
          <a:xfrm>
            <a:off x="1410324" y="3828768"/>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FORMAT(GETDATE(), 'd', 'en-US') as Nom, ... FROM Table1</a:t>
            </a:r>
            <a:endParaRPr lang="fr-CA" sz="1600" dirty="0">
              <a:latin typeface="Courier New" panose="02070309020205020404" pitchFamily="49" charset="0"/>
              <a:cs typeface="Courier New" panose="02070309020205020404" pitchFamily="49" charset="0"/>
            </a:endParaRPr>
          </a:p>
        </p:txBody>
      </p:sp>
      <p:sp>
        <p:nvSpPr>
          <p:cNvPr id="7" name="ZoneTexte 6">
            <a:extLst>
              <a:ext uri="{FF2B5EF4-FFF2-40B4-BE49-F238E27FC236}">
                <a16:creationId xmlns:a16="http://schemas.microsoft.com/office/drawing/2014/main" id="{73A9F25B-4F1F-8EFB-F2CA-CD15931EC8C7}"/>
              </a:ext>
            </a:extLst>
          </p:cNvPr>
          <p:cNvSpPr txBox="1"/>
          <p:nvPr/>
        </p:nvSpPr>
        <p:spPr>
          <a:xfrm>
            <a:off x="1410324" y="4186976"/>
            <a:ext cx="9371352" cy="738664"/>
          </a:xfrm>
          <a:prstGeom prst="rect">
            <a:avLst/>
          </a:prstGeom>
          <a:noFill/>
        </p:spPr>
        <p:txBody>
          <a:bodyPr wrap="square" rtlCol="0">
            <a:spAutoFit/>
          </a:bodyPr>
          <a:lstStyle/>
          <a:p>
            <a:r>
              <a:rPr lang="fr-CA" sz="1400" dirty="0">
                <a:solidFill>
                  <a:srgbClr val="7385D1"/>
                </a:solidFill>
              </a:rPr>
              <a:t>Avec le format </a:t>
            </a:r>
            <a:r>
              <a:rPr lang="fr-CA" sz="1400" dirty="0">
                <a:solidFill>
                  <a:srgbClr val="FA4098"/>
                </a:solidFill>
              </a:rPr>
              <a:t>'d'</a:t>
            </a:r>
            <a:r>
              <a:rPr lang="fr-CA" sz="1400" dirty="0">
                <a:solidFill>
                  <a:srgbClr val="7385D1"/>
                </a:solidFill>
              </a:rPr>
              <a:t>, on peut afficher une date de manière cohérente avec la culture passée en paramètre. Par exemple, pour le 12 janvier 2012, nous aurons </a:t>
            </a:r>
            <a:r>
              <a:rPr lang="fr-CA" sz="1400" dirty="0">
                <a:solidFill>
                  <a:srgbClr val="FA4098"/>
                </a:solidFill>
              </a:rPr>
              <a:t>'01/12/2012</a:t>
            </a:r>
            <a:r>
              <a:rPr lang="fr-CA" sz="1400" dirty="0">
                <a:solidFill>
                  <a:srgbClr val="7385D1"/>
                </a:solidFill>
              </a:rPr>
              <a:t>' pour </a:t>
            </a:r>
            <a:r>
              <a:rPr lang="fr-CA" sz="1400" dirty="0">
                <a:solidFill>
                  <a:srgbClr val="FA4098"/>
                </a:solidFill>
              </a:rPr>
              <a:t>'en-US'</a:t>
            </a:r>
            <a:r>
              <a:rPr lang="fr-CA" sz="1400" dirty="0">
                <a:solidFill>
                  <a:srgbClr val="7385D1"/>
                </a:solidFill>
              </a:rPr>
              <a:t>, alors que nous aurions </a:t>
            </a:r>
            <a:r>
              <a:rPr lang="fr-CA" sz="1400" dirty="0">
                <a:solidFill>
                  <a:srgbClr val="FA4098"/>
                </a:solidFill>
              </a:rPr>
              <a:t>'12/01/2012'</a:t>
            </a:r>
            <a:r>
              <a:rPr lang="fr-CA" sz="1400" dirty="0">
                <a:solidFill>
                  <a:srgbClr val="7385D1"/>
                </a:solidFill>
              </a:rPr>
              <a:t> pour </a:t>
            </a:r>
            <a:r>
              <a:rPr lang="fr-CA" sz="1400" dirty="0">
                <a:solidFill>
                  <a:srgbClr val="FA4098"/>
                </a:solidFill>
              </a:rPr>
              <a:t>'fr-fr'</a:t>
            </a:r>
            <a:r>
              <a:rPr lang="fr-CA" sz="1400" dirty="0">
                <a:solidFill>
                  <a:srgbClr val="7385D1"/>
                </a:solidFill>
              </a:rPr>
              <a:t> ou '12.01.2012' pour 'ru-ru'.</a:t>
            </a:r>
          </a:p>
        </p:txBody>
      </p:sp>
      <p:pic>
        <p:nvPicPr>
          <p:cNvPr id="9" name="Image 8">
            <a:extLst>
              <a:ext uri="{FF2B5EF4-FFF2-40B4-BE49-F238E27FC236}">
                <a16:creationId xmlns:a16="http://schemas.microsoft.com/office/drawing/2014/main" id="{3DF161EF-69A9-D880-2C61-1F56A4D70E0C}"/>
              </a:ext>
            </a:extLst>
          </p:cNvPr>
          <p:cNvPicPr>
            <a:picLocks noChangeAspect="1"/>
          </p:cNvPicPr>
          <p:nvPr/>
        </p:nvPicPr>
        <p:blipFill>
          <a:blip r:embed="rId2"/>
          <a:stretch>
            <a:fillRect/>
          </a:stretch>
        </p:blipFill>
        <p:spPr>
          <a:xfrm>
            <a:off x="838200" y="5471303"/>
            <a:ext cx="5701503" cy="566816"/>
          </a:xfrm>
          <a:prstGeom prst="rect">
            <a:avLst/>
          </a:prstGeom>
          <a:ln w="28575">
            <a:solidFill>
              <a:srgbClr val="7385D1"/>
            </a:solidFill>
          </a:ln>
        </p:spPr>
      </p:pic>
      <p:pic>
        <p:nvPicPr>
          <p:cNvPr id="15" name="Image 14">
            <a:extLst>
              <a:ext uri="{FF2B5EF4-FFF2-40B4-BE49-F238E27FC236}">
                <a16:creationId xmlns:a16="http://schemas.microsoft.com/office/drawing/2014/main" id="{CDDEE359-6931-40C1-2546-A6D77F2FB2B7}"/>
              </a:ext>
            </a:extLst>
          </p:cNvPr>
          <p:cNvPicPr>
            <a:picLocks noChangeAspect="1"/>
          </p:cNvPicPr>
          <p:nvPr/>
        </p:nvPicPr>
        <p:blipFill>
          <a:blip r:embed="rId3"/>
          <a:stretch>
            <a:fillRect/>
          </a:stretch>
        </p:blipFill>
        <p:spPr>
          <a:xfrm>
            <a:off x="7957425" y="5457013"/>
            <a:ext cx="3200847" cy="581106"/>
          </a:xfrm>
          <a:prstGeom prst="rect">
            <a:avLst/>
          </a:prstGeom>
          <a:ln w="28575">
            <a:solidFill>
              <a:srgbClr val="7385D1"/>
            </a:solidFill>
          </a:ln>
        </p:spPr>
      </p:pic>
      <p:sp>
        <p:nvSpPr>
          <p:cNvPr id="16" name="Flèche : droite 15">
            <a:extLst>
              <a:ext uri="{FF2B5EF4-FFF2-40B4-BE49-F238E27FC236}">
                <a16:creationId xmlns:a16="http://schemas.microsoft.com/office/drawing/2014/main" id="{FF2A676C-E8BC-1119-5F09-DC4AB559764A}"/>
              </a:ext>
            </a:extLst>
          </p:cNvPr>
          <p:cNvSpPr/>
          <p:nvPr/>
        </p:nvSpPr>
        <p:spPr>
          <a:xfrm>
            <a:off x="6916299" y="5471303"/>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3695482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Fonctions et opérations sur colonnes</a:t>
            </a:r>
          </a:p>
          <a:p>
            <a:pPr lvl="1"/>
            <a:r>
              <a:rPr lang="fr-CA" dirty="0"/>
              <a:t> Formatage</a:t>
            </a:r>
          </a:p>
          <a:p>
            <a:pPr lvl="1"/>
            <a:endParaRPr lang="fr-CA" dirty="0"/>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11" name="ZoneTexte 10">
            <a:extLst>
              <a:ext uri="{FF2B5EF4-FFF2-40B4-BE49-F238E27FC236}">
                <a16:creationId xmlns:a16="http://schemas.microsoft.com/office/drawing/2014/main" id="{E6A7893A-2197-0AF1-0259-113E18961D6A}"/>
              </a:ext>
            </a:extLst>
          </p:cNvPr>
          <p:cNvSpPr txBox="1"/>
          <p:nvPr/>
        </p:nvSpPr>
        <p:spPr>
          <a:xfrm>
            <a:off x="1423765" y="2154306"/>
            <a:ext cx="9371352" cy="338554"/>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FORMAT(GETDATE(), 'yyyy-MM-dd HH:mm:ss') as Nom, ... FROM Table1</a:t>
            </a:r>
            <a:endParaRPr lang="fr-CA" sz="1600" dirty="0">
              <a:latin typeface="Courier New" panose="02070309020205020404" pitchFamily="49" charset="0"/>
              <a:cs typeface="Courier New" panose="02070309020205020404" pitchFamily="49" charset="0"/>
            </a:endParaRPr>
          </a:p>
        </p:txBody>
      </p:sp>
      <p:sp>
        <p:nvSpPr>
          <p:cNvPr id="12" name="ZoneTexte 11">
            <a:extLst>
              <a:ext uri="{FF2B5EF4-FFF2-40B4-BE49-F238E27FC236}">
                <a16:creationId xmlns:a16="http://schemas.microsoft.com/office/drawing/2014/main" id="{D934A436-E547-ED36-9104-88CC06E0B198}"/>
              </a:ext>
            </a:extLst>
          </p:cNvPr>
          <p:cNvSpPr txBox="1"/>
          <p:nvPr/>
        </p:nvSpPr>
        <p:spPr>
          <a:xfrm>
            <a:off x="1423765" y="2512514"/>
            <a:ext cx="9371352" cy="523220"/>
          </a:xfrm>
          <a:prstGeom prst="rect">
            <a:avLst/>
          </a:prstGeom>
          <a:noFill/>
        </p:spPr>
        <p:txBody>
          <a:bodyPr wrap="square" rtlCol="0">
            <a:spAutoFit/>
          </a:bodyPr>
          <a:lstStyle/>
          <a:p>
            <a:r>
              <a:rPr lang="fr-CA" sz="1400" dirty="0">
                <a:solidFill>
                  <a:srgbClr val="7385D1"/>
                </a:solidFill>
              </a:rPr>
              <a:t>Si on utilise un format composé de « symboles » comme </a:t>
            </a:r>
            <a:r>
              <a:rPr lang="fr-CA" sz="1400" dirty="0">
                <a:solidFill>
                  <a:srgbClr val="FA4098"/>
                </a:solidFill>
              </a:rPr>
              <a:t>yyyy</a:t>
            </a:r>
            <a:r>
              <a:rPr lang="fr-CA" sz="1400" dirty="0">
                <a:solidFill>
                  <a:srgbClr val="7385D1"/>
                </a:solidFill>
              </a:rPr>
              <a:t>, </a:t>
            </a:r>
            <a:r>
              <a:rPr lang="fr-CA" sz="1400" dirty="0">
                <a:solidFill>
                  <a:srgbClr val="FA4098"/>
                </a:solidFill>
              </a:rPr>
              <a:t>MM</a:t>
            </a:r>
            <a:r>
              <a:rPr lang="fr-CA" sz="1400" dirty="0">
                <a:solidFill>
                  <a:srgbClr val="7385D1"/>
                </a:solidFill>
              </a:rPr>
              <a:t>, </a:t>
            </a:r>
            <a:r>
              <a:rPr lang="fr-CA" sz="1400" dirty="0">
                <a:solidFill>
                  <a:srgbClr val="FA4098"/>
                </a:solidFill>
              </a:rPr>
              <a:t>dd</a:t>
            </a:r>
            <a:r>
              <a:rPr lang="fr-CA" sz="1400" dirty="0">
                <a:solidFill>
                  <a:srgbClr val="7385D1"/>
                </a:solidFill>
              </a:rPr>
              <a:t>, </a:t>
            </a:r>
            <a:r>
              <a:rPr lang="fr-CA" sz="1400" dirty="0">
                <a:solidFill>
                  <a:srgbClr val="FA4098"/>
                </a:solidFill>
              </a:rPr>
              <a:t>HH</a:t>
            </a:r>
            <a:r>
              <a:rPr lang="fr-CA" sz="1400" dirty="0">
                <a:solidFill>
                  <a:srgbClr val="7385D1"/>
                </a:solidFill>
              </a:rPr>
              <a:t>, </a:t>
            </a:r>
            <a:r>
              <a:rPr lang="fr-CA" sz="1400" dirty="0">
                <a:solidFill>
                  <a:srgbClr val="FA4098"/>
                </a:solidFill>
              </a:rPr>
              <a:t>mm</a:t>
            </a:r>
            <a:r>
              <a:rPr lang="fr-CA" sz="1400" dirty="0">
                <a:solidFill>
                  <a:srgbClr val="7385D1"/>
                </a:solidFill>
              </a:rPr>
              <a:t>, </a:t>
            </a:r>
            <a:r>
              <a:rPr lang="fr-CA" sz="1400" dirty="0">
                <a:solidFill>
                  <a:srgbClr val="FA4098"/>
                </a:solidFill>
              </a:rPr>
              <a:t>ss</a:t>
            </a:r>
            <a:r>
              <a:rPr lang="fr-CA" sz="1400" dirty="0">
                <a:solidFill>
                  <a:srgbClr val="7385D1"/>
                </a:solidFill>
              </a:rPr>
              <a:t>, </a:t>
            </a:r>
            <a:r>
              <a:rPr lang="fr-CA" sz="1400" dirty="0">
                <a:solidFill>
                  <a:srgbClr val="FA4098"/>
                </a:solidFill>
              </a:rPr>
              <a:t>tt</a:t>
            </a:r>
            <a:r>
              <a:rPr lang="fr-CA" sz="1400" dirty="0">
                <a:solidFill>
                  <a:srgbClr val="7385D1"/>
                </a:solidFill>
              </a:rPr>
              <a:t>, </a:t>
            </a:r>
            <a:r>
              <a:rPr lang="fr-CA" sz="1400" dirty="0">
                <a:solidFill>
                  <a:srgbClr val="FA4098"/>
                </a:solidFill>
              </a:rPr>
              <a:t>M</a:t>
            </a:r>
            <a:r>
              <a:rPr lang="fr-CA" sz="1400" dirty="0">
                <a:solidFill>
                  <a:srgbClr val="7385D1"/>
                </a:solidFill>
              </a:rPr>
              <a:t>, </a:t>
            </a:r>
            <a:r>
              <a:rPr lang="fr-CA" sz="1400" dirty="0">
                <a:solidFill>
                  <a:srgbClr val="FA4098"/>
                </a:solidFill>
              </a:rPr>
              <a:t>d</a:t>
            </a:r>
            <a:r>
              <a:rPr lang="fr-CA" sz="1400" dirty="0">
                <a:solidFill>
                  <a:srgbClr val="7385D1"/>
                </a:solidFill>
              </a:rPr>
              <a:t>, </a:t>
            </a:r>
            <a:r>
              <a:rPr lang="fr-CA" sz="1400" dirty="0">
                <a:solidFill>
                  <a:srgbClr val="FA4098"/>
                </a:solidFill>
              </a:rPr>
              <a:t>yy</a:t>
            </a:r>
            <a:r>
              <a:rPr lang="fr-CA" sz="1400" dirty="0">
                <a:solidFill>
                  <a:srgbClr val="7385D1"/>
                </a:solidFill>
              </a:rPr>
              <a:t>, etc. on peut formater une date de manière très précise.</a:t>
            </a:r>
          </a:p>
        </p:txBody>
      </p:sp>
      <p:pic>
        <p:nvPicPr>
          <p:cNvPr id="9" name="Image 8">
            <a:extLst>
              <a:ext uri="{FF2B5EF4-FFF2-40B4-BE49-F238E27FC236}">
                <a16:creationId xmlns:a16="http://schemas.microsoft.com/office/drawing/2014/main" id="{F3A91E88-E0C5-4BE6-6DE8-5BAE3C5FD9BC}"/>
              </a:ext>
            </a:extLst>
          </p:cNvPr>
          <p:cNvPicPr>
            <a:picLocks noChangeAspect="1"/>
          </p:cNvPicPr>
          <p:nvPr/>
        </p:nvPicPr>
        <p:blipFill>
          <a:blip r:embed="rId2"/>
          <a:stretch>
            <a:fillRect/>
          </a:stretch>
        </p:blipFill>
        <p:spPr>
          <a:xfrm>
            <a:off x="209420" y="4550430"/>
            <a:ext cx="6661163" cy="731104"/>
          </a:xfrm>
          <a:prstGeom prst="rect">
            <a:avLst/>
          </a:prstGeom>
          <a:ln w="28575">
            <a:solidFill>
              <a:srgbClr val="7385D1"/>
            </a:solidFill>
          </a:ln>
        </p:spPr>
      </p:pic>
      <p:pic>
        <p:nvPicPr>
          <p:cNvPr id="13" name="Image 12">
            <a:extLst>
              <a:ext uri="{FF2B5EF4-FFF2-40B4-BE49-F238E27FC236}">
                <a16:creationId xmlns:a16="http://schemas.microsoft.com/office/drawing/2014/main" id="{F8A73B63-D66B-1E2D-548E-F443F91765C8}"/>
              </a:ext>
            </a:extLst>
          </p:cNvPr>
          <p:cNvPicPr>
            <a:picLocks noChangeAspect="1"/>
          </p:cNvPicPr>
          <p:nvPr/>
        </p:nvPicPr>
        <p:blipFill>
          <a:blip r:embed="rId3"/>
          <a:stretch>
            <a:fillRect/>
          </a:stretch>
        </p:blipFill>
        <p:spPr>
          <a:xfrm>
            <a:off x="7789115" y="4663534"/>
            <a:ext cx="4029637" cy="504895"/>
          </a:xfrm>
          <a:prstGeom prst="rect">
            <a:avLst/>
          </a:prstGeom>
          <a:ln w="28575">
            <a:solidFill>
              <a:srgbClr val="7385D1"/>
            </a:solidFill>
          </a:ln>
        </p:spPr>
      </p:pic>
      <p:sp>
        <p:nvSpPr>
          <p:cNvPr id="14" name="Flèche : droite 13">
            <a:extLst>
              <a:ext uri="{FF2B5EF4-FFF2-40B4-BE49-F238E27FC236}">
                <a16:creationId xmlns:a16="http://schemas.microsoft.com/office/drawing/2014/main" id="{704F5E60-37A7-D6E2-1775-1683A1870065}"/>
              </a:ext>
            </a:extLst>
          </p:cNvPr>
          <p:cNvSpPr/>
          <p:nvPr/>
        </p:nvSpPr>
        <p:spPr>
          <a:xfrm>
            <a:off x="7027845" y="4625103"/>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Tree>
    <p:extLst>
      <p:ext uri="{BB962C8B-B14F-4D97-AF65-F5344CB8AC3E}">
        <p14:creationId xmlns:p14="http://schemas.microsoft.com/office/powerpoint/2010/main" val="17220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Where (conditions)</a:t>
            </a:r>
          </a:p>
          <a:p>
            <a:endParaRPr lang="fr-CA" dirty="0"/>
          </a:p>
          <a:p>
            <a:endParaRPr lang="fr-CA" dirty="0"/>
          </a:p>
          <a:p>
            <a:pPr lvl="1"/>
            <a:r>
              <a:rPr lang="fr-CA" dirty="0"/>
              <a:t> Opérateurs de comparaison :</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911E043E-53D4-DAB0-59EA-F1EB325285DC}"/>
              </a:ext>
            </a:extLst>
          </p:cNvPr>
          <p:cNvSpPr txBox="1"/>
          <p:nvPr/>
        </p:nvSpPr>
        <p:spPr>
          <a:xfrm>
            <a:off x="1150344" y="1791688"/>
            <a:ext cx="9371352" cy="584775"/>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FROM Table1</a:t>
            </a:r>
          </a:p>
          <a:p>
            <a:r>
              <a:rPr lang="fr-CA" sz="1600" b="1" dirty="0">
                <a:solidFill>
                  <a:srgbClr val="FA4098"/>
                </a:solidFill>
                <a:latin typeface="Courier New" panose="02070309020205020404" pitchFamily="49" charset="0"/>
                <a:cs typeface="Courier New" panose="02070309020205020404" pitchFamily="49" charset="0"/>
              </a:rPr>
              <a:t>WHERE</a:t>
            </a:r>
            <a:r>
              <a:rPr lang="fr-CA" sz="1600" dirty="0">
                <a:latin typeface="Courier New" panose="02070309020205020404" pitchFamily="49" charset="0"/>
                <a:cs typeface="Courier New" panose="02070309020205020404" pitchFamily="49" charset="0"/>
              </a:rPr>
              <a:t> condition;</a:t>
            </a:r>
            <a:endParaRPr lang="fr-CA" sz="1600" dirty="0"/>
          </a:p>
        </p:txBody>
      </p:sp>
      <p:sp>
        <p:nvSpPr>
          <p:cNvPr id="5" name="ZoneTexte 4">
            <a:extLst>
              <a:ext uri="{FF2B5EF4-FFF2-40B4-BE49-F238E27FC236}">
                <a16:creationId xmlns:a16="http://schemas.microsoft.com/office/drawing/2014/main" id="{AFEC075A-B9FF-D22C-7FA0-8EC1EDDEC9EF}"/>
              </a:ext>
            </a:extLst>
          </p:cNvPr>
          <p:cNvSpPr txBox="1"/>
          <p:nvPr/>
        </p:nvSpPr>
        <p:spPr>
          <a:xfrm>
            <a:off x="2031189" y="3136612"/>
            <a:ext cx="2062639"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colonne1 </a:t>
            </a:r>
            <a:r>
              <a:rPr lang="fr-CA" sz="1600" b="1" dirty="0">
                <a:solidFill>
                  <a:srgbClr val="FA4098"/>
                </a:solidFill>
                <a:latin typeface="Courier New" panose="02070309020205020404" pitchFamily="49" charset="0"/>
                <a:cs typeface="Courier New" panose="02070309020205020404" pitchFamily="49" charset="0"/>
              </a:rPr>
              <a:t>&gt;</a:t>
            </a:r>
            <a:r>
              <a:rPr lang="fr-CA" sz="1600" dirty="0">
                <a:latin typeface="Courier New" panose="02070309020205020404" pitchFamily="49" charset="0"/>
                <a:cs typeface="Courier New" panose="02070309020205020404" pitchFamily="49" charset="0"/>
              </a:rPr>
              <a:t> 5</a:t>
            </a:r>
            <a:endParaRPr lang="fr-CA" sz="1600" dirty="0"/>
          </a:p>
        </p:txBody>
      </p:sp>
      <p:sp>
        <p:nvSpPr>
          <p:cNvPr id="6" name="ZoneTexte 5">
            <a:extLst>
              <a:ext uri="{FF2B5EF4-FFF2-40B4-BE49-F238E27FC236}">
                <a16:creationId xmlns:a16="http://schemas.microsoft.com/office/drawing/2014/main" id="{29D3F593-409D-FD62-A302-FB3A73C7A146}"/>
              </a:ext>
            </a:extLst>
          </p:cNvPr>
          <p:cNvSpPr txBox="1"/>
          <p:nvPr/>
        </p:nvSpPr>
        <p:spPr>
          <a:xfrm>
            <a:off x="4378748" y="3136612"/>
            <a:ext cx="2785452"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colonne2 </a:t>
            </a:r>
            <a:r>
              <a:rPr lang="fr-CA" sz="1600" b="1" dirty="0">
                <a:solidFill>
                  <a:srgbClr val="FA4098"/>
                </a:solidFill>
                <a:latin typeface="Courier New" panose="02070309020205020404" pitchFamily="49" charset="0"/>
                <a:cs typeface="Courier New" panose="02070309020205020404" pitchFamily="49" charset="0"/>
              </a:rPr>
              <a:t>=</a:t>
            </a:r>
            <a:r>
              <a:rPr lang="fr-CA" sz="1600" dirty="0">
                <a:latin typeface="Courier New" panose="02070309020205020404" pitchFamily="49" charset="0"/>
                <a:cs typeface="Courier New" panose="02070309020205020404" pitchFamily="49" charset="0"/>
              </a:rPr>
              <a:t> 'Voiture'</a:t>
            </a:r>
            <a:endParaRPr lang="fr-CA" sz="1600" dirty="0"/>
          </a:p>
        </p:txBody>
      </p:sp>
      <p:sp>
        <p:nvSpPr>
          <p:cNvPr id="7" name="ZoneTexte 6">
            <a:extLst>
              <a:ext uri="{FF2B5EF4-FFF2-40B4-BE49-F238E27FC236}">
                <a16:creationId xmlns:a16="http://schemas.microsoft.com/office/drawing/2014/main" id="{D3FDE3E8-612C-EDF1-1528-851B9DDF7D93}"/>
              </a:ext>
            </a:extLst>
          </p:cNvPr>
          <p:cNvSpPr txBox="1"/>
          <p:nvPr/>
        </p:nvSpPr>
        <p:spPr>
          <a:xfrm>
            <a:off x="7449119" y="3136612"/>
            <a:ext cx="1996885"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colonne1 </a:t>
            </a:r>
            <a:r>
              <a:rPr lang="fr-CA" sz="1600" b="1" dirty="0">
                <a:solidFill>
                  <a:srgbClr val="FA4098"/>
                </a:solidFill>
                <a:latin typeface="Courier New" panose="02070309020205020404" pitchFamily="49" charset="0"/>
                <a:cs typeface="Courier New" panose="02070309020205020404" pitchFamily="49" charset="0"/>
              </a:rPr>
              <a:t>!=</a:t>
            </a:r>
            <a:r>
              <a:rPr lang="fr-CA" sz="1600" dirty="0">
                <a:latin typeface="Courier New" panose="02070309020205020404" pitchFamily="49" charset="0"/>
                <a:cs typeface="Courier New" panose="02070309020205020404" pitchFamily="49" charset="0"/>
              </a:rPr>
              <a:t> 2</a:t>
            </a:r>
            <a:endParaRPr lang="fr-CA" sz="1600" dirty="0"/>
          </a:p>
        </p:txBody>
      </p:sp>
      <p:sp>
        <p:nvSpPr>
          <p:cNvPr id="8" name="ZoneTexte 7">
            <a:extLst>
              <a:ext uri="{FF2B5EF4-FFF2-40B4-BE49-F238E27FC236}">
                <a16:creationId xmlns:a16="http://schemas.microsoft.com/office/drawing/2014/main" id="{7FFF6B06-4E36-8C7F-5ABE-61438B00A8A7}"/>
              </a:ext>
            </a:extLst>
          </p:cNvPr>
          <p:cNvSpPr txBox="1"/>
          <p:nvPr/>
        </p:nvSpPr>
        <p:spPr>
          <a:xfrm>
            <a:off x="990402" y="3663768"/>
            <a:ext cx="2247197"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colonne1 </a:t>
            </a:r>
            <a:r>
              <a:rPr lang="fr-CA" sz="1600" b="1" dirty="0">
                <a:solidFill>
                  <a:srgbClr val="FA4098"/>
                </a:solidFill>
                <a:latin typeface="Courier New" panose="02070309020205020404" pitchFamily="49" charset="0"/>
                <a:cs typeface="Courier New" panose="02070309020205020404" pitchFamily="49" charset="0"/>
              </a:rPr>
              <a:t>&lt;=</a:t>
            </a:r>
            <a:r>
              <a:rPr lang="fr-CA" sz="1600" dirty="0">
                <a:latin typeface="Courier New" panose="02070309020205020404" pitchFamily="49" charset="0"/>
                <a:cs typeface="Courier New" panose="02070309020205020404" pitchFamily="49" charset="0"/>
              </a:rPr>
              <a:t> 10.5</a:t>
            </a:r>
            <a:endParaRPr lang="fr-CA" sz="1600" dirty="0"/>
          </a:p>
        </p:txBody>
      </p:sp>
      <p:sp>
        <p:nvSpPr>
          <p:cNvPr id="9" name="ZoneTexte 8">
            <a:extLst>
              <a:ext uri="{FF2B5EF4-FFF2-40B4-BE49-F238E27FC236}">
                <a16:creationId xmlns:a16="http://schemas.microsoft.com/office/drawing/2014/main" id="{EF270919-F66B-78D4-74A1-8438C2F81216}"/>
              </a:ext>
            </a:extLst>
          </p:cNvPr>
          <p:cNvSpPr txBox="1"/>
          <p:nvPr/>
        </p:nvSpPr>
        <p:spPr>
          <a:xfrm>
            <a:off x="3565970" y="3663768"/>
            <a:ext cx="3224917"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colonne1 </a:t>
            </a:r>
            <a:r>
              <a:rPr lang="fr-CA" sz="1600" b="1" dirty="0">
                <a:solidFill>
                  <a:srgbClr val="FA4098"/>
                </a:solidFill>
                <a:latin typeface="Courier New" panose="02070309020205020404" pitchFamily="49" charset="0"/>
                <a:cs typeface="Courier New" panose="02070309020205020404" pitchFamily="49" charset="0"/>
              </a:rPr>
              <a:t>BETWEEN</a:t>
            </a:r>
            <a:r>
              <a:rPr lang="fr-CA" sz="1600" dirty="0">
                <a:latin typeface="Courier New" panose="02070309020205020404" pitchFamily="49" charset="0"/>
                <a:cs typeface="Courier New" panose="02070309020205020404" pitchFamily="49" charset="0"/>
              </a:rPr>
              <a:t> 1 AND 5</a:t>
            </a:r>
            <a:endParaRPr lang="fr-CA" sz="1600" dirty="0"/>
          </a:p>
        </p:txBody>
      </p:sp>
      <p:sp>
        <p:nvSpPr>
          <p:cNvPr id="10" name="ZoneTexte 9">
            <a:extLst>
              <a:ext uri="{FF2B5EF4-FFF2-40B4-BE49-F238E27FC236}">
                <a16:creationId xmlns:a16="http://schemas.microsoft.com/office/drawing/2014/main" id="{803B7ED0-B45D-915C-0E80-481016FF77E7}"/>
              </a:ext>
            </a:extLst>
          </p:cNvPr>
          <p:cNvSpPr txBox="1"/>
          <p:nvPr/>
        </p:nvSpPr>
        <p:spPr>
          <a:xfrm>
            <a:off x="7119258" y="3663768"/>
            <a:ext cx="3552088"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colonne1 </a:t>
            </a:r>
            <a:r>
              <a:rPr lang="fr-CA" sz="1600" b="1" dirty="0">
                <a:solidFill>
                  <a:srgbClr val="FA4098"/>
                </a:solidFill>
                <a:latin typeface="Courier New" panose="02070309020205020404" pitchFamily="49" charset="0"/>
                <a:cs typeface="Courier New" panose="02070309020205020404" pitchFamily="49" charset="0"/>
              </a:rPr>
              <a:t>IN</a:t>
            </a:r>
            <a:r>
              <a:rPr lang="fr-CA" sz="1600" dirty="0">
                <a:latin typeface="Courier New" panose="02070309020205020404" pitchFamily="49" charset="0"/>
                <a:cs typeface="Courier New" panose="02070309020205020404" pitchFamily="49" charset="0"/>
              </a:rPr>
              <a:t> ('a', 'b', 'c')</a:t>
            </a:r>
            <a:endParaRPr lang="fr-CA" sz="1600" dirty="0"/>
          </a:p>
        </p:txBody>
      </p:sp>
      <p:pic>
        <p:nvPicPr>
          <p:cNvPr id="19" name="Image 18">
            <a:extLst>
              <a:ext uri="{FF2B5EF4-FFF2-40B4-BE49-F238E27FC236}">
                <a16:creationId xmlns:a16="http://schemas.microsoft.com/office/drawing/2014/main" id="{4CEF9BC8-A386-AFD4-FF47-DC6E4B8B6933}"/>
              </a:ext>
            </a:extLst>
          </p:cNvPr>
          <p:cNvPicPr>
            <a:picLocks noChangeAspect="1"/>
          </p:cNvPicPr>
          <p:nvPr/>
        </p:nvPicPr>
        <p:blipFill>
          <a:blip r:embed="rId2"/>
          <a:stretch>
            <a:fillRect/>
          </a:stretch>
        </p:blipFill>
        <p:spPr>
          <a:xfrm>
            <a:off x="7323436" y="4964374"/>
            <a:ext cx="3591426" cy="743054"/>
          </a:xfrm>
          <a:prstGeom prst="rect">
            <a:avLst/>
          </a:prstGeom>
          <a:ln w="28575">
            <a:solidFill>
              <a:srgbClr val="7385D1"/>
            </a:solidFill>
          </a:ln>
        </p:spPr>
      </p:pic>
      <p:sp>
        <p:nvSpPr>
          <p:cNvPr id="20" name="Flèche : droite 19">
            <a:extLst>
              <a:ext uri="{FF2B5EF4-FFF2-40B4-BE49-F238E27FC236}">
                <a16:creationId xmlns:a16="http://schemas.microsoft.com/office/drawing/2014/main" id="{91795677-B212-B781-26B7-9819AC946B58}"/>
              </a:ext>
            </a:extLst>
          </p:cNvPr>
          <p:cNvSpPr/>
          <p:nvPr/>
        </p:nvSpPr>
        <p:spPr>
          <a:xfrm>
            <a:off x="6336450" y="5102530"/>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1" name="ZoneTexte 10">
            <a:extLst>
              <a:ext uri="{FF2B5EF4-FFF2-40B4-BE49-F238E27FC236}">
                <a16:creationId xmlns:a16="http://schemas.microsoft.com/office/drawing/2014/main" id="{1D0A8B04-AB51-6CED-44A4-5C73E11F0642}"/>
              </a:ext>
            </a:extLst>
          </p:cNvPr>
          <p:cNvSpPr txBox="1"/>
          <p:nvPr/>
        </p:nvSpPr>
        <p:spPr>
          <a:xfrm>
            <a:off x="7119258" y="4002322"/>
            <a:ext cx="3552088" cy="307777"/>
          </a:xfrm>
          <a:prstGeom prst="rect">
            <a:avLst/>
          </a:prstGeom>
          <a:noFill/>
        </p:spPr>
        <p:txBody>
          <a:bodyPr wrap="square" rtlCol="0">
            <a:spAutoFit/>
          </a:bodyPr>
          <a:lstStyle/>
          <a:p>
            <a:r>
              <a:rPr lang="fr-CA" sz="1400" dirty="0">
                <a:solidFill>
                  <a:srgbClr val="FA4098"/>
                </a:solidFill>
              </a:rPr>
              <a:t>colonne1 </a:t>
            </a:r>
            <a:r>
              <a:rPr lang="fr-CA" sz="1400" dirty="0">
                <a:solidFill>
                  <a:srgbClr val="7385D1"/>
                </a:solidFill>
              </a:rPr>
              <a:t>doit valoir </a:t>
            </a:r>
            <a:r>
              <a:rPr lang="fr-CA" sz="1400" dirty="0">
                <a:solidFill>
                  <a:srgbClr val="FA4098"/>
                </a:solidFill>
              </a:rPr>
              <a:t>a</a:t>
            </a:r>
            <a:r>
              <a:rPr lang="fr-CA" sz="1400" dirty="0">
                <a:solidFill>
                  <a:srgbClr val="7385D1"/>
                </a:solidFill>
              </a:rPr>
              <a:t>, </a:t>
            </a:r>
            <a:r>
              <a:rPr lang="fr-CA" sz="1400" dirty="0">
                <a:solidFill>
                  <a:srgbClr val="FA4098"/>
                </a:solidFill>
              </a:rPr>
              <a:t>b</a:t>
            </a:r>
            <a:r>
              <a:rPr lang="fr-CA" sz="1400" dirty="0">
                <a:solidFill>
                  <a:srgbClr val="7385D1"/>
                </a:solidFill>
              </a:rPr>
              <a:t> ou </a:t>
            </a:r>
            <a:r>
              <a:rPr lang="fr-CA" sz="1400" dirty="0">
                <a:solidFill>
                  <a:srgbClr val="FA4098"/>
                </a:solidFill>
              </a:rPr>
              <a:t>c</a:t>
            </a:r>
          </a:p>
        </p:txBody>
      </p:sp>
      <p:sp>
        <p:nvSpPr>
          <p:cNvPr id="12" name="ZoneTexte 11">
            <a:extLst>
              <a:ext uri="{FF2B5EF4-FFF2-40B4-BE49-F238E27FC236}">
                <a16:creationId xmlns:a16="http://schemas.microsoft.com/office/drawing/2014/main" id="{24AA4C4F-E03E-416E-7239-F11E4E8AC83A}"/>
              </a:ext>
            </a:extLst>
          </p:cNvPr>
          <p:cNvSpPr txBox="1"/>
          <p:nvPr/>
        </p:nvSpPr>
        <p:spPr>
          <a:xfrm>
            <a:off x="3552454" y="4023671"/>
            <a:ext cx="3085999" cy="307777"/>
          </a:xfrm>
          <a:prstGeom prst="rect">
            <a:avLst/>
          </a:prstGeom>
          <a:noFill/>
        </p:spPr>
        <p:txBody>
          <a:bodyPr wrap="square" rtlCol="0">
            <a:spAutoFit/>
          </a:bodyPr>
          <a:lstStyle/>
          <a:p>
            <a:r>
              <a:rPr lang="fr-CA" sz="1400" dirty="0">
                <a:solidFill>
                  <a:srgbClr val="FA4098"/>
                </a:solidFill>
              </a:rPr>
              <a:t>colonne1 </a:t>
            </a:r>
            <a:r>
              <a:rPr lang="fr-CA" sz="1400" dirty="0">
                <a:solidFill>
                  <a:srgbClr val="7385D1"/>
                </a:solidFill>
              </a:rPr>
              <a:t>doit valoir </a:t>
            </a:r>
            <a:r>
              <a:rPr lang="fr-CA" sz="1400" dirty="0">
                <a:solidFill>
                  <a:srgbClr val="FA4098"/>
                </a:solidFill>
              </a:rPr>
              <a:t>1</a:t>
            </a:r>
            <a:r>
              <a:rPr lang="fr-CA" sz="1400" dirty="0">
                <a:solidFill>
                  <a:srgbClr val="7385D1"/>
                </a:solidFill>
              </a:rPr>
              <a:t>,</a:t>
            </a:r>
            <a:r>
              <a:rPr lang="fr-CA" sz="1400" dirty="0">
                <a:solidFill>
                  <a:srgbClr val="FA4098"/>
                </a:solidFill>
              </a:rPr>
              <a:t> 2</a:t>
            </a:r>
            <a:r>
              <a:rPr lang="fr-CA" sz="1400" dirty="0">
                <a:solidFill>
                  <a:srgbClr val="7385D1"/>
                </a:solidFill>
              </a:rPr>
              <a:t>,</a:t>
            </a:r>
            <a:r>
              <a:rPr lang="fr-CA" sz="1400" dirty="0">
                <a:solidFill>
                  <a:srgbClr val="FA4098"/>
                </a:solidFill>
              </a:rPr>
              <a:t> 3</a:t>
            </a:r>
            <a:r>
              <a:rPr lang="fr-CA" sz="1400" dirty="0">
                <a:solidFill>
                  <a:srgbClr val="7385D1"/>
                </a:solidFill>
              </a:rPr>
              <a:t>,</a:t>
            </a:r>
            <a:r>
              <a:rPr lang="fr-CA" sz="1400" dirty="0">
                <a:solidFill>
                  <a:srgbClr val="FA4098"/>
                </a:solidFill>
              </a:rPr>
              <a:t> 4</a:t>
            </a:r>
            <a:r>
              <a:rPr lang="fr-CA" sz="1400" dirty="0">
                <a:solidFill>
                  <a:srgbClr val="7385D1"/>
                </a:solidFill>
              </a:rPr>
              <a:t> ou </a:t>
            </a:r>
            <a:r>
              <a:rPr lang="fr-CA" sz="1400" dirty="0">
                <a:solidFill>
                  <a:srgbClr val="FA4098"/>
                </a:solidFill>
              </a:rPr>
              <a:t>5</a:t>
            </a:r>
          </a:p>
        </p:txBody>
      </p:sp>
      <p:pic>
        <p:nvPicPr>
          <p:cNvPr id="14" name="Image 13">
            <a:extLst>
              <a:ext uri="{FF2B5EF4-FFF2-40B4-BE49-F238E27FC236}">
                <a16:creationId xmlns:a16="http://schemas.microsoft.com/office/drawing/2014/main" id="{0C0A0F79-A205-CAFD-F503-D048A4D830D0}"/>
              </a:ext>
            </a:extLst>
          </p:cNvPr>
          <p:cNvPicPr>
            <a:picLocks noChangeAspect="1"/>
          </p:cNvPicPr>
          <p:nvPr/>
        </p:nvPicPr>
        <p:blipFill>
          <a:blip r:embed="rId3"/>
          <a:stretch>
            <a:fillRect/>
          </a:stretch>
        </p:blipFill>
        <p:spPr>
          <a:xfrm>
            <a:off x="939743" y="5102529"/>
            <a:ext cx="5000321" cy="581755"/>
          </a:xfrm>
          <a:prstGeom prst="rect">
            <a:avLst/>
          </a:prstGeom>
          <a:ln w="28575">
            <a:solidFill>
              <a:srgbClr val="7385D1"/>
            </a:solidFill>
          </a:ln>
        </p:spPr>
      </p:pic>
    </p:spTree>
    <p:extLst>
      <p:ext uri="{BB962C8B-B14F-4D97-AF65-F5344CB8AC3E}">
        <p14:creationId xmlns:p14="http://schemas.microsoft.com/office/powerpoint/2010/main" val="138211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a:xfrm>
            <a:off x="838200" y="1150572"/>
            <a:ext cx="10512000" cy="5349599"/>
          </a:xfrm>
        </p:spPr>
        <p:txBody>
          <a:bodyPr/>
          <a:lstStyle/>
          <a:p>
            <a:r>
              <a:rPr lang="fr-CA" dirty="0"/>
              <a:t> Where (conditions)</a:t>
            </a:r>
          </a:p>
          <a:p>
            <a:endParaRPr lang="fr-CA" dirty="0"/>
          </a:p>
          <a:p>
            <a:endParaRPr lang="fr-CA" dirty="0"/>
          </a:p>
          <a:p>
            <a:pPr lvl="1"/>
            <a:r>
              <a:rPr lang="fr-CA" dirty="0"/>
              <a:t> </a:t>
            </a:r>
            <a:r>
              <a:rPr lang="fr-CA" sz="2800" b="1" dirty="0">
                <a:solidFill>
                  <a:srgbClr val="FA4098"/>
                </a:solidFill>
                <a:latin typeface="Courier New" panose="02070309020205020404" pitchFamily="49" charset="0"/>
                <a:cs typeface="Courier New" panose="02070309020205020404" pitchFamily="49" charset="0"/>
              </a:rPr>
              <a:t>LIKE</a:t>
            </a:r>
            <a:r>
              <a:rPr lang="fr-CA" dirty="0"/>
              <a:t>: Opérateur de comparaison sur les chaines de caractères  :</a:t>
            </a:r>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911E043E-53D4-DAB0-59EA-F1EB325285DC}"/>
              </a:ext>
            </a:extLst>
          </p:cNvPr>
          <p:cNvSpPr txBox="1"/>
          <p:nvPr/>
        </p:nvSpPr>
        <p:spPr>
          <a:xfrm>
            <a:off x="1150344" y="1791688"/>
            <a:ext cx="9371352" cy="584775"/>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FROM Table1</a:t>
            </a:r>
          </a:p>
          <a:p>
            <a:r>
              <a:rPr lang="fr-CA" sz="1600" b="1" dirty="0">
                <a:solidFill>
                  <a:srgbClr val="FA4098"/>
                </a:solidFill>
                <a:latin typeface="Courier New" panose="02070309020205020404" pitchFamily="49" charset="0"/>
                <a:cs typeface="Courier New" panose="02070309020205020404" pitchFamily="49" charset="0"/>
              </a:rPr>
              <a:t>WHERE</a:t>
            </a:r>
            <a:r>
              <a:rPr lang="fr-CA" sz="1600" dirty="0">
                <a:latin typeface="Courier New" panose="02070309020205020404" pitchFamily="49" charset="0"/>
                <a:cs typeface="Courier New" panose="02070309020205020404" pitchFamily="49" charset="0"/>
              </a:rPr>
              <a:t> condition;</a:t>
            </a:r>
            <a:endParaRPr lang="fr-CA" sz="1600" dirty="0"/>
          </a:p>
        </p:txBody>
      </p:sp>
      <p:sp>
        <p:nvSpPr>
          <p:cNvPr id="11" name="ZoneTexte 10">
            <a:extLst>
              <a:ext uri="{FF2B5EF4-FFF2-40B4-BE49-F238E27FC236}">
                <a16:creationId xmlns:a16="http://schemas.microsoft.com/office/drawing/2014/main" id="{F7310DD1-467A-369D-5E47-404DAECFE0B7}"/>
              </a:ext>
            </a:extLst>
          </p:cNvPr>
          <p:cNvSpPr txBox="1"/>
          <p:nvPr/>
        </p:nvSpPr>
        <p:spPr>
          <a:xfrm>
            <a:off x="1687551" y="4055181"/>
            <a:ext cx="2574368"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colonne3 </a:t>
            </a:r>
            <a:r>
              <a:rPr lang="fr-CA" sz="1600" b="1" dirty="0">
                <a:solidFill>
                  <a:srgbClr val="FA4098"/>
                </a:solidFill>
                <a:latin typeface="Courier New" panose="02070309020205020404" pitchFamily="49" charset="0"/>
                <a:cs typeface="Courier New" panose="02070309020205020404" pitchFamily="49" charset="0"/>
              </a:rPr>
              <a:t>LIKE</a:t>
            </a:r>
            <a:r>
              <a:rPr lang="fr-CA" sz="1600" dirty="0">
                <a:latin typeface="Courier New" panose="02070309020205020404" pitchFamily="49" charset="0"/>
                <a:cs typeface="Courier New" panose="02070309020205020404" pitchFamily="49" charset="0"/>
              </a:rPr>
              <a:t> 'a%'</a:t>
            </a:r>
            <a:endParaRPr lang="fr-CA" sz="1600" dirty="0"/>
          </a:p>
        </p:txBody>
      </p:sp>
      <p:sp>
        <p:nvSpPr>
          <p:cNvPr id="12" name="ZoneTexte 11">
            <a:extLst>
              <a:ext uri="{FF2B5EF4-FFF2-40B4-BE49-F238E27FC236}">
                <a16:creationId xmlns:a16="http://schemas.microsoft.com/office/drawing/2014/main" id="{A86793EE-027F-2B41-E0DD-69BF086BDD5A}"/>
              </a:ext>
            </a:extLst>
          </p:cNvPr>
          <p:cNvSpPr txBox="1"/>
          <p:nvPr/>
        </p:nvSpPr>
        <p:spPr>
          <a:xfrm>
            <a:off x="4574063" y="4055181"/>
            <a:ext cx="2574368"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colonne4 </a:t>
            </a:r>
            <a:r>
              <a:rPr lang="fr-CA" sz="1600" b="1" dirty="0">
                <a:solidFill>
                  <a:srgbClr val="FA4098"/>
                </a:solidFill>
                <a:latin typeface="Courier New" panose="02070309020205020404" pitchFamily="49" charset="0"/>
                <a:cs typeface="Courier New" panose="02070309020205020404" pitchFamily="49" charset="0"/>
              </a:rPr>
              <a:t>LIKE</a:t>
            </a:r>
            <a:r>
              <a:rPr lang="fr-CA" sz="1600" dirty="0">
                <a:latin typeface="Courier New" panose="02070309020205020404" pitchFamily="49" charset="0"/>
                <a:cs typeface="Courier New" panose="02070309020205020404" pitchFamily="49" charset="0"/>
              </a:rPr>
              <a:t> '%b'</a:t>
            </a:r>
            <a:endParaRPr lang="fr-CA" sz="1600" dirty="0"/>
          </a:p>
        </p:txBody>
      </p:sp>
      <p:sp>
        <p:nvSpPr>
          <p:cNvPr id="13" name="ZoneTexte 12">
            <a:extLst>
              <a:ext uri="{FF2B5EF4-FFF2-40B4-BE49-F238E27FC236}">
                <a16:creationId xmlns:a16="http://schemas.microsoft.com/office/drawing/2014/main" id="{DB35E8D4-8820-CC8F-C71C-AE1F4612CFFD}"/>
              </a:ext>
            </a:extLst>
          </p:cNvPr>
          <p:cNvSpPr txBox="1"/>
          <p:nvPr/>
        </p:nvSpPr>
        <p:spPr>
          <a:xfrm>
            <a:off x="7460575" y="4055181"/>
            <a:ext cx="2574368"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colonne5 </a:t>
            </a:r>
            <a:r>
              <a:rPr lang="fr-CA" sz="1600" b="1" dirty="0">
                <a:solidFill>
                  <a:srgbClr val="FA4098"/>
                </a:solidFill>
                <a:latin typeface="Courier New" panose="02070309020205020404" pitchFamily="49" charset="0"/>
                <a:cs typeface="Courier New" panose="02070309020205020404" pitchFamily="49" charset="0"/>
              </a:rPr>
              <a:t>LIKE</a:t>
            </a:r>
            <a:r>
              <a:rPr lang="fr-CA" sz="1600" dirty="0">
                <a:latin typeface="Courier New" panose="02070309020205020404" pitchFamily="49" charset="0"/>
                <a:cs typeface="Courier New" panose="02070309020205020404" pitchFamily="49" charset="0"/>
              </a:rPr>
              <a:t> '%c%'</a:t>
            </a:r>
            <a:endParaRPr lang="fr-CA" sz="1600" dirty="0"/>
          </a:p>
        </p:txBody>
      </p:sp>
      <p:sp>
        <p:nvSpPr>
          <p:cNvPr id="14" name="ZoneTexte 13">
            <a:extLst>
              <a:ext uri="{FF2B5EF4-FFF2-40B4-BE49-F238E27FC236}">
                <a16:creationId xmlns:a16="http://schemas.microsoft.com/office/drawing/2014/main" id="{16FAFB38-F48C-FE3F-FC57-B3925A50655D}"/>
              </a:ext>
            </a:extLst>
          </p:cNvPr>
          <p:cNvSpPr txBox="1"/>
          <p:nvPr/>
        </p:nvSpPr>
        <p:spPr>
          <a:xfrm>
            <a:off x="979302" y="5014930"/>
            <a:ext cx="9371352" cy="1384995"/>
          </a:xfrm>
          <a:prstGeom prst="rect">
            <a:avLst/>
          </a:prstGeom>
          <a:noFill/>
        </p:spPr>
        <p:txBody>
          <a:bodyPr wrap="square" rtlCol="0">
            <a:spAutoFit/>
          </a:bodyPr>
          <a:lstStyle/>
          <a:p>
            <a:r>
              <a:rPr lang="fr-CA" sz="1400" dirty="0">
                <a:solidFill>
                  <a:srgbClr val="7385D1"/>
                </a:solidFill>
              </a:rPr>
              <a:t>Exemples avec </a:t>
            </a:r>
            <a:r>
              <a:rPr lang="fr-CA" sz="1400" dirty="0">
                <a:solidFill>
                  <a:srgbClr val="FA4098"/>
                </a:solidFill>
              </a:rPr>
              <a:t>LIKE</a:t>
            </a:r>
            <a:r>
              <a:rPr lang="fr-CA" sz="1400" dirty="0">
                <a:solidFill>
                  <a:srgbClr val="7385D1"/>
                </a:solidFill>
              </a:rPr>
              <a:t> : </a:t>
            </a:r>
          </a:p>
          <a:p>
            <a:r>
              <a:rPr lang="fr-CA" sz="1400" dirty="0">
                <a:solidFill>
                  <a:srgbClr val="7385D1"/>
                </a:solidFill>
              </a:rPr>
              <a:t>• </a:t>
            </a:r>
            <a:r>
              <a:rPr lang="fr-CA" sz="1400" dirty="0">
                <a:solidFill>
                  <a:srgbClr val="FA4098"/>
                </a:solidFill>
              </a:rPr>
              <a:t>colonne3</a:t>
            </a:r>
            <a:r>
              <a:rPr lang="fr-CA" sz="1400" dirty="0">
                <a:solidFill>
                  <a:srgbClr val="7385D1"/>
                </a:solidFill>
              </a:rPr>
              <a:t> doit être une chaîne de caractères qui commence par </a:t>
            </a:r>
            <a:r>
              <a:rPr lang="fr-CA" sz="1400" dirty="0">
                <a:solidFill>
                  <a:srgbClr val="FA4098"/>
                </a:solidFill>
              </a:rPr>
              <a:t>a</a:t>
            </a:r>
            <a:r>
              <a:rPr lang="fr-CA" sz="1400" dirty="0">
                <a:solidFill>
                  <a:srgbClr val="7385D1"/>
                </a:solidFill>
              </a:rPr>
              <a:t>.</a:t>
            </a:r>
          </a:p>
          <a:p>
            <a:r>
              <a:rPr lang="fr-CA" sz="1400" dirty="0">
                <a:solidFill>
                  <a:srgbClr val="7385D1"/>
                </a:solidFill>
              </a:rPr>
              <a:t>• </a:t>
            </a:r>
            <a:r>
              <a:rPr lang="fr-CA" sz="1400" dirty="0">
                <a:solidFill>
                  <a:srgbClr val="FA4098"/>
                </a:solidFill>
              </a:rPr>
              <a:t>colonne4</a:t>
            </a:r>
            <a:r>
              <a:rPr lang="fr-CA" sz="1400" dirty="0">
                <a:solidFill>
                  <a:srgbClr val="7385D1"/>
                </a:solidFill>
              </a:rPr>
              <a:t> doit être une chaîne de caractères qui se termine par </a:t>
            </a:r>
            <a:r>
              <a:rPr lang="fr-CA" sz="1400" dirty="0">
                <a:solidFill>
                  <a:srgbClr val="FA4098"/>
                </a:solidFill>
              </a:rPr>
              <a:t>b</a:t>
            </a:r>
            <a:r>
              <a:rPr lang="fr-CA" sz="1400" dirty="0">
                <a:solidFill>
                  <a:srgbClr val="7385D1"/>
                </a:solidFill>
              </a:rPr>
              <a:t>.</a:t>
            </a:r>
          </a:p>
          <a:p>
            <a:r>
              <a:rPr lang="fr-CA" sz="1400" dirty="0">
                <a:solidFill>
                  <a:srgbClr val="7385D1"/>
                </a:solidFill>
              </a:rPr>
              <a:t>• </a:t>
            </a:r>
            <a:r>
              <a:rPr lang="fr-CA" sz="1400" dirty="0">
                <a:solidFill>
                  <a:srgbClr val="FA4098"/>
                </a:solidFill>
              </a:rPr>
              <a:t>colonne5</a:t>
            </a:r>
            <a:r>
              <a:rPr lang="fr-CA" sz="1400" dirty="0">
                <a:solidFill>
                  <a:srgbClr val="7385D1"/>
                </a:solidFill>
              </a:rPr>
              <a:t> doit être une chaîne de caractères qui contient au moins un </a:t>
            </a:r>
            <a:r>
              <a:rPr lang="fr-CA" sz="1400" dirty="0">
                <a:solidFill>
                  <a:srgbClr val="FA4098"/>
                </a:solidFill>
              </a:rPr>
              <a:t>c</a:t>
            </a:r>
            <a:r>
              <a:rPr lang="fr-CA" sz="1400" dirty="0">
                <a:solidFill>
                  <a:srgbClr val="7385D1"/>
                </a:solidFill>
              </a:rPr>
              <a:t>, n’importe où.</a:t>
            </a:r>
          </a:p>
          <a:p>
            <a:r>
              <a:rPr lang="fr-CA" sz="1400" dirty="0">
                <a:solidFill>
                  <a:srgbClr val="7385D1"/>
                </a:solidFill>
              </a:rPr>
              <a:t>• </a:t>
            </a:r>
            <a:r>
              <a:rPr lang="fr-CA" sz="1400" dirty="0">
                <a:solidFill>
                  <a:srgbClr val="FA4098"/>
                </a:solidFill>
              </a:rPr>
              <a:t>colonne6</a:t>
            </a:r>
            <a:r>
              <a:rPr lang="fr-CA" sz="1400" dirty="0">
                <a:solidFill>
                  <a:srgbClr val="7385D1"/>
                </a:solidFill>
              </a:rPr>
              <a:t> doit se terminer par </a:t>
            </a:r>
            <a:r>
              <a:rPr lang="fr-CA" sz="1400" dirty="0">
                <a:solidFill>
                  <a:srgbClr val="FA4098"/>
                </a:solidFill>
              </a:rPr>
              <a:t>d</a:t>
            </a:r>
            <a:r>
              <a:rPr lang="fr-CA" sz="1400" dirty="0">
                <a:solidFill>
                  <a:srgbClr val="7385D1"/>
                </a:solidFill>
              </a:rPr>
              <a:t>. Par contre, le </a:t>
            </a:r>
            <a:r>
              <a:rPr lang="fr-CA" sz="1400" dirty="0">
                <a:solidFill>
                  <a:srgbClr val="FA4098"/>
                </a:solidFill>
              </a:rPr>
              <a:t>d</a:t>
            </a:r>
            <a:r>
              <a:rPr lang="fr-CA" sz="1400" dirty="0">
                <a:solidFill>
                  <a:srgbClr val="7385D1"/>
                </a:solidFill>
              </a:rPr>
              <a:t> doit être précédé d’</a:t>
            </a:r>
            <a:r>
              <a:rPr lang="fr-CA" sz="1400" u="sng" dirty="0">
                <a:solidFill>
                  <a:srgbClr val="7385D1"/>
                </a:solidFill>
              </a:rPr>
              <a:t>au moins</a:t>
            </a:r>
            <a:r>
              <a:rPr lang="fr-CA" sz="1400" dirty="0">
                <a:solidFill>
                  <a:srgbClr val="7385D1"/>
                </a:solidFill>
              </a:rPr>
              <a:t> un caractère quelconque.</a:t>
            </a:r>
          </a:p>
          <a:p>
            <a:r>
              <a:rPr lang="fr-CA" sz="1400" dirty="0">
                <a:solidFill>
                  <a:srgbClr val="7385D1"/>
                </a:solidFill>
              </a:rPr>
              <a:t>• </a:t>
            </a:r>
            <a:r>
              <a:rPr lang="fr-CA" sz="1400" dirty="0">
                <a:solidFill>
                  <a:srgbClr val="FA4098"/>
                </a:solidFill>
              </a:rPr>
              <a:t>colonne7</a:t>
            </a:r>
            <a:r>
              <a:rPr lang="fr-CA" sz="1400" dirty="0">
                <a:solidFill>
                  <a:srgbClr val="7385D1"/>
                </a:solidFill>
              </a:rPr>
              <a:t> doit se terminer par </a:t>
            </a:r>
            <a:r>
              <a:rPr lang="fr-CA" sz="1400" dirty="0">
                <a:solidFill>
                  <a:srgbClr val="FA4098"/>
                </a:solidFill>
              </a:rPr>
              <a:t>e</a:t>
            </a:r>
            <a:r>
              <a:rPr lang="fr-CA" sz="1400" dirty="0">
                <a:solidFill>
                  <a:srgbClr val="7385D1"/>
                </a:solidFill>
              </a:rPr>
              <a:t> suivi d’</a:t>
            </a:r>
            <a:r>
              <a:rPr lang="fr-CA" sz="1400" u="sng" dirty="0">
                <a:solidFill>
                  <a:srgbClr val="7385D1"/>
                </a:solidFill>
              </a:rPr>
              <a:t>exactement deux caractères</a:t>
            </a:r>
            <a:r>
              <a:rPr lang="fr-CA" sz="1400" dirty="0">
                <a:solidFill>
                  <a:srgbClr val="7385D1"/>
                </a:solidFill>
              </a:rPr>
              <a:t> quelconques.</a:t>
            </a:r>
          </a:p>
        </p:txBody>
      </p:sp>
      <p:sp>
        <p:nvSpPr>
          <p:cNvPr id="16" name="ZoneTexte 15">
            <a:extLst>
              <a:ext uri="{FF2B5EF4-FFF2-40B4-BE49-F238E27FC236}">
                <a16:creationId xmlns:a16="http://schemas.microsoft.com/office/drawing/2014/main" id="{51B8CBE0-CECD-DB33-FBAB-1451A2AD7C44}"/>
              </a:ext>
            </a:extLst>
          </p:cNvPr>
          <p:cNvSpPr txBox="1"/>
          <p:nvPr/>
        </p:nvSpPr>
        <p:spPr>
          <a:xfrm>
            <a:off x="0" y="6559077"/>
            <a:ext cx="8508533" cy="307777"/>
          </a:xfrm>
          <a:prstGeom prst="rect">
            <a:avLst/>
          </a:prstGeom>
          <a:noFill/>
        </p:spPr>
        <p:txBody>
          <a:bodyPr wrap="square">
            <a:spAutoFit/>
          </a:bodyPr>
          <a:lstStyle/>
          <a:p>
            <a:r>
              <a:rPr lang="fr-CA" sz="1400" dirty="0">
                <a:solidFill>
                  <a:srgbClr val="7385D1"/>
                </a:solidFill>
              </a:rPr>
              <a:t>Plus de gadgets avec </a:t>
            </a:r>
            <a:r>
              <a:rPr lang="fr-CA" sz="1400" dirty="0">
                <a:solidFill>
                  <a:srgbClr val="FA4098"/>
                </a:solidFill>
              </a:rPr>
              <a:t>LIKE</a:t>
            </a:r>
            <a:r>
              <a:rPr lang="fr-CA" sz="1400" dirty="0">
                <a:solidFill>
                  <a:srgbClr val="7385D1"/>
                </a:solidFill>
              </a:rPr>
              <a:t> : https://www.w3schools.com/sql/sql_wildcards.asp</a:t>
            </a:r>
          </a:p>
        </p:txBody>
      </p:sp>
      <p:sp>
        <p:nvSpPr>
          <p:cNvPr id="15" name="ZoneTexte 14">
            <a:extLst>
              <a:ext uri="{FF2B5EF4-FFF2-40B4-BE49-F238E27FC236}">
                <a16:creationId xmlns:a16="http://schemas.microsoft.com/office/drawing/2014/main" id="{E2B973BB-A9AD-7666-077B-673658A1BD2A}"/>
              </a:ext>
            </a:extLst>
          </p:cNvPr>
          <p:cNvSpPr txBox="1"/>
          <p:nvPr/>
        </p:nvSpPr>
        <p:spPr>
          <a:xfrm>
            <a:off x="2914442" y="4600845"/>
            <a:ext cx="3075298"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colonne6 </a:t>
            </a:r>
            <a:r>
              <a:rPr lang="fr-CA" sz="1600" b="1" dirty="0">
                <a:solidFill>
                  <a:srgbClr val="FA4098"/>
                </a:solidFill>
                <a:latin typeface="Courier New" panose="02070309020205020404" pitchFamily="49" charset="0"/>
                <a:cs typeface="Courier New" panose="02070309020205020404" pitchFamily="49" charset="0"/>
              </a:rPr>
              <a:t>LIKE</a:t>
            </a:r>
            <a:r>
              <a:rPr lang="fr-CA" sz="1600" dirty="0">
                <a:latin typeface="Courier New" panose="02070309020205020404" pitchFamily="49" charset="0"/>
                <a:cs typeface="Courier New" panose="02070309020205020404" pitchFamily="49" charset="0"/>
              </a:rPr>
              <a:t> '_%d'</a:t>
            </a:r>
            <a:endParaRPr lang="fr-CA" sz="1600" dirty="0"/>
          </a:p>
        </p:txBody>
      </p:sp>
      <p:sp>
        <p:nvSpPr>
          <p:cNvPr id="18" name="ZoneTexte 17">
            <a:extLst>
              <a:ext uri="{FF2B5EF4-FFF2-40B4-BE49-F238E27FC236}">
                <a16:creationId xmlns:a16="http://schemas.microsoft.com/office/drawing/2014/main" id="{9D0A09DC-AFCD-8F6F-A78F-AB0269AF37E2}"/>
              </a:ext>
            </a:extLst>
          </p:cNvPr>
          <p:cNvSpPr txBox="1"/>
          <p:nvPr/>
        </p:nvSpPr>
        <p:spPr>
          <a:xfrm>
            <a:off x="6202262" y="4600845"/>
            <a:ext cx="3414318"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colonne7 </a:t>
            </a:r>
            <a:r>
              <a:rPr lang="fr-CA" sz="1600" b="1" dirty="0">
                <a:solidFill>
                  <a:srgbClr val="FA4098"/>
                </a:solidFill>
                <a:latin typeface="Courier New" panose="02070309020205020404" pitchFamily="49" charset="0"/>
                <a:cs typeface="Courier New" panose="02070309020205020404" pitchFamily="49" charset="0"/>
              </a:rPr>
              <a:t>LIKE</a:t>
            </a:r>
            <a:r>
              <a:rPr lang="fr-CA" sz="1600" dirty="0">
                <a:latin typeface="Courier New" panose="02070309020205020404" pitchFamily="49" charset="0"/>
                <a:cs typeface="Courier New" panose="02070309020205020404" pitchFamily="49" charset="0"/>
              </a:rPr>
              <a:t> '%e__'</a:t>
            </a:r>
            <a:endParaRPr lang="fr-CA" sz="1600" dirty="0"/>
          </a:p>
        </p:txBody>
      </p:sp>
      <p:sp>
        <p:nvSpPr>
          <p:cNvPr id="21" name="ZoneTexte 20">
            <a:extLst>
              <a:ext uri="{FF2B5EF4-FFF2-40B4-BE49-F238E27FC236}">
                <a16:creationId xmlns:a16="http://schemas.microsoft.com/office/drawing/2014/main" id="{04C6515A-3D9C-798B-E197-457571CC45E0}"/>
              </a:ext>
            </a:extLst>
          </p:cNvPr>
          <p:cNvSpPr txBox="1"/>
          <p:nvPr/>
        </p:nvSpPr>
        <p:spPr>
          <a:xfrm>
            <a:off x="3949122" y="3136612"/>
            <a:ext cx="4290156" cy="584775"/>
          </a:xfrm>
          <a:prstGeom prst="rect">
            <a:avLst/>
          </a:prstGeom>
          <a:noFill/>
          <a:ln w="28575">
            <a:solidFill>
              <a:srgbClr val="7385D1"/>
            </a:solidFill>
          </a:ln>
        </p:spPr>
        <p:txBody>
          <a:bodyPr wrap="square" rtlCol="0">
            <a:spAutoFit/>
          </a:bodyPr>
          <a:lstStyle/>
          <a:p>
            <a:r>
              <a:rPr lang="fr-CA" sz="1600" dirty="0">
                <a:solidFill>
                  <a:srgbClr val="FA4098"/>
                </a:solidFill>
              </a:rPr>
              <a:t>%</a:t>
            </a:r>
            <a:r>
              <a:rPr lang="fr-CA" sz="1600" dirty="0">
                <a:solidFill>
                  <a:srgbClr val="7385D1"/>
                </a:solidFill>
              </a:rPr>
              <a:t> veut dire 0 à N caractères au choix.</a:t>
            </a:r>
          </a:p>
          <a:p>
            <a:r>
              <a:rPr lang="fr-CA" sz="1600" dirty="0">
                <a:solidFill>
                  <a:srgbClr val="FA4098"/>
                </a:solidFill>
              </a:rPr>
              <a:t>_</a:t>
            </a:r>
            <a:r>
              <a:rPr lang="fr-CA" sz="1600" dirty="0">
                <a:solidFill>
                  <a:srgbClr val="7385D1"/>
                </a:solidFill>
              </a:rPr>
              <a:t> veut dire exactement 1 caractère au choix.</a:t>
            </a:r>
          </a:p>
        </p:txBody>
      </p:sp>
    </p:spTree>
    <p:extLst>
      <p:ext uri="{BB962C8B-B14F-4D97-AF65-F5344CB8AC3E}">
        <p14:creationId xmlns:p14="http://schemas.microsoft.com/office/powerpoint/2010/main" val="4127329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Where (conditions)</a:t>
            </a:r>
          </a:p>
          <a:p>
            <a:pPr lvl="1"/>
            <a:r>
              <a:rPr lang="fr-CA" dirty="0"/>
              <a:t> Opérateurs logiques</a:t>
            </a:r>
          </a:p>
          <a:p>
            <a:endParaRPr lang="fr-CA" dirty="0"/>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CFDC83CF-8FDB-E739-C195-8ACFCDD07156}"/>
              </a:ext>
            </a:extLst>
          </p:cNvPr>
          <p:cNvSpPr txBox="1"/>
          <p:nvPr/>
        </p:nvSpPr>
        <p:spPr>
          <a:xfrm>
            <a:off x="1408524" y="2185971"/>
            <a:ext cx="9371352" cy="338554"/>
          </a:xfrm>
          <a:prstGeom prst="rect">
            <a:avLst/>
          </a:prstGeom>
          <a:noFill/>
          <a:ln w="28575">
            <a:solidFill>
              <a:srgbClr val="7385D1"/>
            </a:solidFill>
          </a:ln>
        </p:spPr>
        <p:txBody>
          <a:bodyPr wrap="square" rtlCol="0">
            <a:spAutoFit/>
          </a:bodyPr>
          <a:lstStyle/>
          <a:p>
            <a:r>
              <a:rPr lang="fr-CA" sz="1600" dirty="0">
                <a:latin typeface="Courier New" panose="02070309020205020404" pitchFamily="49" charset="0"/>
                <a:cs typeface="Courier New" panose="02070309020205020404" pitchFamily="49" charset="0"/>
              </a:rPr>
              <a:t>condition1 </a:t>
            </a:r>
            <a:r>
              <a:rPr lang="fr-CA" sz="1600" b="1" dirty="0">
                <a:solidFill>
                  <a:srgbClr val="FA4098"/>
                </a:solidFill>
                <a:latin typeface="Courier New" panose="02070309020205020404" pitchFamily="49" charset="0"/>
                <a:cs typeface="Courier New" panose="02070309020205020404" pitchFamily="49" charset="0"/>
              </a:rPr>
              <a:t>OR</a:t>
            </a:r>
            <a:r>
              <a:rPr lang="fr-CA" sz="1600" dirty="0">
                <a:latin typeface="Courier New" panose="02070309020205020404" pitchFamily="49" charset="0"/>
                <a:cs typeface="Courier New" panose="02070309020205020404" pitchFamily="49" charset="0"/>
              </a:rPr>
              <a:t> condition2 </a:t>
            </a:r>
            <a:r>
              <a:rPr lang="fr-CA" sz="1600" b="1" dirty="0">
                <a:solidFill>
                  <a:srgbClr val="FA4098"/>
                </a:solidFill>
                <a:latin typeface="Courier New" panose="02070309020205020404" pitchFamily="49" charset="0"/>
                <a:cs typeface="Courier New" panose="02070309020205020404" pitchFamily="49" charset="0"/>
              </a:rPr>
              <a:t>AND</a:t>
            </a:r>
            <a:r>
              <a:rPr lang="fr-CA" sz="1600" dirty="0">
                <a:latin typeface="Courier New" panose="02070309020205020404" pitchFamily="49" charset="0"/>
                <a:cs typeface="Courier New" panose="02070309020205020404" pitchFamily="49" charset="0"/>
              </a:rPr>
              <a:t> condition3</a:t>
            </a:r>
            <a:endParaRPr lang="fr-CA" sz="1600" dirty="0"/>
          </a:p>
        </p:txBody>
      </p:sp>
      <p:sp>
        <p:nvSpPr>
          <p:cNvPr id="5" name="ZoneTexte 4">
            <a:extLst>
              <a:ext uri="{FF2B5EF4-FFF2-40B4-BE49-F238E27FC236}">
                <a16:creationId xmlns:a16="http://schemas.microsoft.com/office/drawing/2014/main" id="{8D0776BA-9649-B310-A51A-483CA674CF25}"/>
              </a:ext>
            </a:extLst>
          </p:cNvPr>
          <p:cNvSpPr txBox="1"/>
          <p:nvPr/>
        </p:nvSpPr>
        <p:spPr>
          <a:xfrm>
            <a:off x="1408524" y="3090446"/>
            <a:ext cx="9371352" cy="338554"/>
          </a:xfrm>
          <a:prstGeom prst="rect">
            <a:avLst/>
          </a:prstGeom>
          <a:noFill/>
          <a:ln w="28575">
            <a:solidFill>
              <a:srgbClr val="7385D1"/>
            </a:solidFill>
          </a:ln>
        </p:spPr>
        <p:txBody>
          <a:bodyPr wrap="square" rtlCol="0">
            <a:spAutoFit/>
          </a:bodyPr>
          <a:lstStyle/>
          <a:p>
            <a:r>
              <a:rPr lang="fr-CA" sz="1600" b="1" dirty="0">
                <a:solidFill>
                  <a:srgbClr val="FA4098"/>
                </a:solidFill>
                <a:latin typeface="Courier New" panose="02070309020205020404" pitchFamily="49" charset="0"/>
                <a:cs typeface="Courier New" panose="02070309020205020404" pitchFamily="49" charset="0"/>
              </a:rPr>
              <a:t>NOT</a:t>
            </a:r>
            <a:r>
              <a:rPr lang="fr-CA" sz="1600" dirty="0">
                <a:latin typeface="Courier New" panose="02070309020205020404" pitchFamily="49" charset="0"/>
                <a:cs typeface="Courier New" panose="02070309020205020404" pitchFamily="49" charset="0"/>
              </a:rPr>
              <a:t> condition1</a:t>
            </a:r>
            <a:endParaRPr lang="fr-CA" sz="1600" dirty="0"/>
          </a:p>
        </p:txBody>
      </p:sp>
      <p:sp>
        <p:nvSpPr>
          <p:cNvPr id="6" name="ZoneTexte 5">
            <a:extLst>
              <a:ext uri="{FF2B5EF4-FFF2-40B4-BE49-F238E27FC236}">
                <a16:creationId xmlns:a16="http://schemas.microsoft.com/office/drawing/2014/main" id="{E0A58DE2-AEE0-9002-E9A5-E4F0C4B0E8C1}"/>
              </a:ext>
            </a:extLst>
          </p:cNvPr>
          <p:cNvSpPr txBox="1"/>
          <p:nvPr/>
        </p:nvSpPr>
        <p:spPr>
          <a:xfrm>
            <a:off x="1408524" y="2524525"/>
            <a:ext cx="9371352" cy="307777"/>
          </a:xfrm>
          <a:prstGeom prst="rect">
            <a:avLst/>
          </a:prstGeom>
          <a:noFill/>
        </p:spPr>
        <p:txBody>
          <a:bodyPr wrap="square" rtlCol="0">
            <a:spAutoFit/>
          </a:bodyPr>
          <a:lstStyle/>
          <a:p>
            <a:r>
              <a:rPr lang="fr-CA" sz="1400" dirty="0">
                <a:solidFill>
                  <a:srgbClr val="7385D1"/>
                </a:solidFill>
              </a:rPr>
              <a:t>Attention : L’opérateur </a:t>
            </a:r>
            <a:r>
              <a:rPr lang="fr-CA" sz="1400" dirty="0">
                <a:solidFill>
                  <a:srgbClr val="FA4098"/>
                </a:solidFill>
              </a:rPr>
              <a:t>AND</a:t>
            </a:r>
            <a:r>
              <a:rPr lang="fr-CA" sz="1400" dirty="0">
                <a:solidFill>
                  <a:srgbClr val="7385D1"/>
                </a:solidFill>
              </a:rPr>
              <a:t> est prioritaire sur l’opérateur </a:t>
            </a:r>
            <a:r>
              <a:rPr lang="fr-CA" sz="1400" dirty="0">
                <a:solidFill>
                  <a:srgbClr val="FA4098"/>
                </a:solidFill>
              </a:rPr>
              <a:t>OR</a:t>
            </a:r>
            <a:r>
              <a:rPr lang="fr-CA" sz="1400" dirty="0">
                <a:solidFill>
                  <a:srgbClr val="7385D1"/>
                </a:solidFill>
              </a:rPr>
              <a:t>. (Si on n’utilise pas de parenthèses pour changer la priorité)</a:t>
            </a:r>
          </a:p>
        </p:txBody>
      </p:sp>
      <p:sp>
        <p:nvSpPr>
          <p:cNvPr id="7" name="ZoneTexte 6">
            <a:extLst>
              <a:ext uri="{FF2B5EF4-FFF2-40B4-BE49-F238E27FC236}">
                <a16:creationId xmlns:a16="http://schemas.microsoft.com/office/drawing/2014/main" id="{A648D312-2C5C-6A74-2606-16E276155554}"/>
              </a:ext>
            </a:extLst>
          </p:cNvPr>
          <p:cNvSpPr txBox="1"/>
          <p:nvPr/>
        </p:nvSpPr>
        <p:spPr>
          <a:xfrm>
            <a:off x="1408524" y="3436842"/>
            <a:ext cx="9371352" cy="307777"/>
          </a:xfrm>
          <a:prstGeom prst="rect">
            <a:avLst/>
          </a:prstGeom>
          <a:noFill/>
        </p:spPr>
        <p:txBody>
          <a:bodyPr wrap="square" rtlCol="0">
            <a:spAutoFit/>
          </a:bodyPr>
          <a:lstStyle/>
          <a:p>
            <a:r>
              <a:rPr lang="fr-CA" sz="1400" dirty="0">
                <a:solidFill>
                  <a:srgbClr val="FA4098"/>
                </a:solidFill>
              </a:rPr>
              <a:t>NOT </a:t>
            </a:r>
            <a:r>
              <a:rPr lang="fr-CA" sz="1400" dirty="0">
                <a:solidFill>
                  <a:srgbClr val="7385D1"/>
                </a:solidFill>
              </a:rPr>
              <a:t>inverse le résultat de la condition. (Comme </a:t>
            </a:r>
            <a:r>
              <a:rPr lang="fr-CA" sz="1400" dirty="0">
                <a:solidFill>
                  <a:srgbClr val="FA4098"/>
                </a:solidFill>
              </a:rPr>
              <a:t>!</a:t>
            </a:r>
            <a:r>
              <a:rPr lang="fr-CA" sz="1400" dirty="0">
                <a:solidFill>
                  <a:srgbClr val="7385D1"/>
                </a:solidFill>
              </a:rPr>
              <a:t> en C#)</a:t>
            </a:r>
          </a:p>
        </p:txBody>
      </p:sp>
      <p:sp>
        <p:nvSpPr>
          <p:cNvPr id="14" name="Flèche : droite 13">
            <a:extLst>
              <a:ext uri="{FF2B5EF4-FFF2-40B4-BE49-F238E27FC236}">
                <a16:creationId xmlns:a16="http://schemas.microsoft.com/office/drawing/2014/main" id="{4CDE69C9-305A-5120-E607-EA289227C954}"/>
              </a:ext>
            </a:extLst>
          </p:cNvPr>
          <p:cNvSpPr/>
          <p:nvPr/>
        </p:nvSpPr>
        <p:spPr>
          <a:xfrm>
            <a:off x="6696825" y="4379036"/>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5" name="Flèche : droite 14">
            <a:extLst>
              <a:ext uri="{FF2B5EF4-FFF2-40B4-BE49-F238E27FC236}">
                <a16:creationId xmlns:a16="http://schemas.microsoft.com/office/drawing/2014/main" id="{9F837A3A-6AD8-F333-5863-EBC203A452CB}"/>
              </a:ext>
            </a:extLst>
          </p:cNvPr>
          <p:cNvSpPr/>
          <p:nvPr/>
        </p:nvSpPr>
        <p:spPr>
          <a:xfrm>
            <a:off x="6684736" y="5658905"/>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16" name="Image 15">
            <a:extLst>
              <a:ext uri="{FF2B5EF4-FFF2-40B4-BE49-F238E27FC236}">
                <a16:creationId xmlns:a16="http://schemas.microsoft.com/office/drawing/2014/main" id="{76755EF1-9137-FF29-D96E-C3885E9FC11E}"/>
              </a:ext>
            </a:extLst>
          </p:cNvPr>
          <p:cNvPicPr>
            <a:picLocks noChangeAspect="1"/>
          </p:cNvPicPr>
          <p:nvPr/>
        </p:nvPicPr>
        <p:blipFill>
          <a:blip r:embed="rId2"/>
          <a:stretch>
            <a:fillRect/>
          </a:stretch>
        </p:blipFill>
        <p:spPr>
          <a:xfrm>
            <a:off x="1413643" y="4164726"/>
            <a:ext cx="5157443" cy="665898"/>
          </a:xfrm>
          <a:prstGeom prst="rect">
            <a:avLst/>
          </a:prstGeom>
          <a:ln w="25400">
            <a:solidFill>
              <a:srgbClr val="7385D1"/>
            </a:solidFill>
          </a:ln>
        </p:spPr>
      </p:pic>
      <p:pic>
        <p:nvPicPr>
          <p:cNvPr id="21" name="Image 20">
            <a:extLst>
              <a:ext uri="{FF2B5EF4-FFF2-40B4-BE49-F238E27FC236}">
                <a16:creationId xmlns:a16="http://schemas.microsoft.com/office/drawing/2014/main" id="{32675D6D-E3AD-E4D7-49B1-30A5B0C66740}"/>
              </a:ext>
            </a:extLst>
          </p:cNvPr>
          <p:cNvPicPr>
            <a:picLocks noChangeAspect="1"/>
          </p:cNvPicPr>
          <p:nvPr/>
        </p:nvPicPr>
        <p:blipFill>
          <a:blip r:embed="rId3"/>
          <a:stretch>
            <a:fillRect/>
          </a:stretch>
        </p:blipFill>
        <p:spPr>
          <a:xfrm>
            <a:off x="7426571" y="3687144"/>
            <a:ext cx="3219899" cy="1486107"/>
          </a:xfrm>
          <a:prstGeom prst="rect">
            <a:avLst/>
          </a:prstGeom>
          <a:ln w="25400">
            <a:solidFill>
              <a:srgbClr val="7385D1"/>
            </a:solidFill>
          </a:ln>
        </p:spPr>
      </p:pic>
      <p:pic>
        <p:nvPicPr>
          <p:cNvPr id="23" name="Image 22">
            <a:extLst>
              <a:ext uri="{FF2B5EF4-FFF2-40B4-BE49-F238E27FC236}">
                <a16:creationId xmlns:a16="http://schemas.microsoft.com/office/drawing/2014/main" id="{99A72644-6563-4787-E757-B88ABE1FDA08}"/>
              </a:ext>
            </a:extLst>
          </p:cNvPr>
          <p:cNvPicPr>
            <a:picLocks noChangeAspect="1"/>
          </p:cNvPicPr>
          <p:nvPr/>
        </p:nvPicPr>
        <p:blipFill>
          <a:blip r:embed="rId4"/>
          <a:stretch>
            <a:fillRect/>
          </a:stretch>
        </p:blipFill>
        <p:spPr>
          <a:xfrm>
            <a:off x="7426571" y="5589639"/>
            <a:ext cx="3181794" cy="885949"/>
          </a:xfrm>
          <a:prstGeom prst="rect">
            <a:avLst/>
          </a:prstGeom>
          <a:ln w="25400">
            <a:solidFill>
              <a:srgbClr val="7385D1"/>
            </a:solidFill>
          </a:ln>
        </p:spPr>
      </p:pic>
      <p:pic>
        <p:nvPicPr>
          <p:cNvPr id="25" name="Image 24">
            <a:extLst>
              <a:ext uri="{FF2B5EF4-FFF2-40B4-BE49-F238E27FC236}">
                <a16:creationId xmlns:a16="http://schemas.microsoft.com/office/drawing/2014/main" id="{B93C56DA-90FD-F201-8493-96688B09AAF7}"/>
              </a:ext>
            </a:extLst>
          </p:cNvPr>
          <p:cNvPicPr>
            <a:picLocks noChangeAspect="1"/>
          </p:cNvPicPr>
          <p:nvPr/>
        </p:nvPicPr>
        <p:blipFill>
          <a:blip r:embed="rId5"/>
          <a:stretch>
            <a:fillRect/>
          </a:stretch>
        </p:blipFill>
        <p:spPr>
          <a:xfrm>
            <a:off x="1367744" y="5589100"/>
            <a:ext cx="4290846" cy="544458"/>
          </a:xfrm>
          <a:prstGeom prst="rect">
            <a:avLst/>
          </a:prstGeom>
          <a:ln w="25400">
            <a:solidFill>
              <a:srgbClr val="7385D1"/>
            </a:solidFill>
          </a:ln>
        </p:spPr>
      </p:pic>
    </p:spTree>
    <p:extLst>
      <p:ext uri="{BB962C8B-B14F-4D97-AF65-F5344CB8AC3E}">
        <p14:creationId xmlns:p14="http://schemas.microsoft.com/office/powerpoint/2010/main" val="312178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ORDER BY</a:t>
            </a:r>
          </a:p>
          <a:p>
            <a:endParaRPr lang="fr-CA" dirty="0"/>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4" name="ZoneTexte 3">
            <a:extLst>
              <a:ext uri="{FF2B5EF4-FFF2-40B4-BE49-F238E27FC236}">
                <a16:creationId xmlns:a16="http://schemas.microsoft.com/office/drawing/2014/main" id="{FAAE3536-2E7E-708D-8665-80B50C25218B}"/>
              </a:ext>
            </a:extLst>
          </p:cNvPr>
          <p:cNvSpPr txBox="1"/>
          <p:nvPr/>
        </p:nvSpPr>
        <p:spPr>
          <a:xfrm>
            <a:off x="1408524" y="1716187"/>
            <a:ext cx="9371352" cy="584775"/>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FROM Table1</a:t>
            </a:r>
          </a:p>
          <a:p>
            <a:r>
              <a:rPr lang="fr-CA" sz="1600" b="1" dirty="0">
                <a:solidFill>
                  <a:srgbClr val="FA4098"/>
                </a:solidFill>
                <a:latin typeface="Courier New" panose="02070309020205020404" pitchFamily="49" charset="0"/>
                <a:cs typeface="Courier New" panose="02070309020205020404" pitchFamily="49" charset="0"/>
              </a:rPr>
              <a:t>ORDER BY </a:t>
            </a:r>
            <a:r>
              <a:rPr lang="fr-CA" sz="1600" dirty="0">
                <a:latin typeface="Courier New" panose="02070309020205020404" pitchFamily="49" charset="0"/>
                <a:cs typeface="Courier New" panose="02070309020205020404" pitchFamily="49" charset="0"/>
              </a:rPr>
              <a:t>Colonne1 </a:t>
            </a:r>
            <a:r>
              <a:rPr lang="fr-CA" sz="1600" b="1" dirty="0">
                <a:solidFill>
                  <a:srgbClr val="FA4098"/>
                </a:solidFill>
                <a:latin typeface="Courier New" panose="02070309020205020404" pitchFamily="49" charset="0"/>
                <a:cs typeface="Courier New" panose="02070309020205020404" pitchFamily="49" charset="0"/>
              </a:rPr>
              <a:t>ASC</a:t>
            </a:r>
            <a:r>
              <a:rPr lang="fr-CA" sz="1600" dirty="0">
                <a:latin typeface="Courier New" panose="02070309020205020404" pitchFamily="49" charset="0"/>
                <a:cs typeface="Courier New" panose="02070309020205020404" pitchFamily="49" charset="0"/>
              </a:rPr>
              <a:t>;</a:t>
            </a:r>
            <a:endParaRPr lang="fr-CA" sz="1600" dirty="0"/>
          </a:p>
        </p:txBody>
      </p:sp>
      <p:sp>
        <p:nvSpPr>
          <p:cNvPr id="5" name="ZoneTexte 4">
            <a:extLst>
              <a:ext uri="{FF2B5EF4-FFF2-40B4-BE49-F238E27FC236}">
                <a16:creationId xmlns:a16="http://schemas.microsoft.com/office/drawing/2014/main" id="{588D24AC-9AC3-E8EE-6EDD-C1E54D60EF03}"/>
              </a:ext>
            </a:extLst>
          </p:cNvPr>
          <p:cNvSpPr txBox="1"/>
          <p:nvPr/>
        </p:nvSpPr>
        <p:spPr>
          <a:xfrm>
            <a:off x="1408524" y="2844225"/>
            <a:ext cx="9371352" cy="830997"/>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Colonne1, Colonne2, ... FROM Table1</a:t>
            </a:r>
          </a:p>
          <a:p>
            <a:r>
              <a:rPr lang="fr-CA" sz="1600" dirty="0">
                <a:latin typeface="Courier New" panose="02070309020205020404" pitchFamily="49" charset="0"/>
                <a:cs typeface="Courier New" panose="02070309020205020404" pitchFamily="49" charset="0"/>
              </a:rPr>
              <a:t>WHERE Colonne1 &lt; 5</a:t>
            </a:r>
            <a:endParaRPr lang="fr-CA" sz="1600" dirty="0">
              <a:solidFill>
                <a:schemeClr val="tx1"/>
              </a:solidFill>
              <a:latin typeface="Courier New" panose="02070309020205020404" pitchFamily="49" charset="0"/>
              <a:cs typeface="Courier New" panose="02070309020205020404" pitchFamily="49" charset="0"/>
            </a:endParaRPr>
          </a:p>
          <a:p>
            <a:r>
              <a:rPr lang="fr-CA" sz="1600" b="1" dirty="0">
                <a:solidFill>
                  <a:srgbClr val="FA4098"/>
                </a:solidFill>
                <a:latin typeface="Courier New" panose="02070309020205020404" pitchFamily="49" charset="0"/>
                <a:cs typeface="Courier New" panose="02070309020205020404" pitchFamily="49" charset="0"/>
              </a:rPr>
              <a:t>ORDER BY</a:t>
            </a:r>
            <a:r>
              <a:rPr lang="fr-CA" sz="1600" dirty="0">
                <a:latin typeface="Courier New" panose="02070309020205020404" pitchFamily="49" charset="0"/>
                <a:cs typeface="Courier New" panose="02070309020205020404" pitchFamily="49" charset="0"/>
              </a:rPr>
              <a:t> Colonne1 </a:t>
            </a:r>
            <a:r>
              <a:rPr lang="fr-CA" sz="1600" b="1" dirty="0">
                <a:solidFill>
                  <a:srgbClr val="FA4098"/>
                </a:solidFill>
                <a:latin typeface="Courier New" panose="02070309020205020404" pitchFamily="49" charset="0"/>
                <a:cs typeface="Courier New" panose="02070309020205020404" pitchFamily="49" charset="0"/>
              </a:rPr>
              <a:t>DESC</a:t>
            </a:r>
            <a:r>
              <a:rPr lang="fr-CA" sz="1600" dirty="0">
                <a:latin typeface="Courier New" panose="02070309020205020404" pitchFamily="49" charset="0"/>
                <a:cs typeface="Courier New" panose="02070309020205020404" pitchFamily="49" charset="0"/>
              </a:rPr>
              <a:t>, Colonne2 </a:t>
            </a:r>
            <a:r>
              <a:rPr lang="fr-CA" sz="1600" b="1" dirty="0">
                <a:solidFill>
                  <a:srgbClr val="FA4098"/>
                </a:solidFill>
                <a:latin typeface="Courier New" panose="02070309020205020404" pitchFamily="49" charset="0"/>
                <a:cs typeface="Courier New" panose="02070309020205020404" pitchFamily="49" charset="0"/>
              </a:rPr>
              <a:t>DESC</a:t>
            </a:r>
            <a:r>
              <a:rPr lang="fr-CA" sz="1600" dirty="0">
                <a:latin typeface="Courier New" panose="02070309020205020404" pitchFamily="49" charset="0"/>
                <a:cs typeface="Courier New" panose="02070309020205020404" pitchFamily="49" charset="0"/>
              </a:rPr>
              <a:t>;</a:t>
            </a:r>
            <a:endParaRPr lang="fr-CA" sz="1600" dirty="0"/>
          </a:p>
        </p:txBody>
      </p:sp>
      <p:sp>
        <p:nvSpPr>
          <p:cNvPr id="6" name="ZoneTexte 5">
            <a:extLst>
              <a:ext uri="{FF2B5EF4-FFF2-40B4-BE49-F238E27FC236}">
                <a16:creationId xmlns:a16="http://schemas.microsoft.com/office/drawing/2014/main" id="{E7C837AB-2C6A-4FFC-A90F-FCA2FF919F78}"/>
              </a:ext>
            </a:extLst>
          </p:cNvPr>
          <p:cNvSpPr txBox="1"/>
          <p:nvPr/>
        </p:nvSpPr>
        <p:spPr>
          <a:xfrm>
            <a:off x="1408524" y="2326394"/>
            <a:ext cx="9371352" cy="307777"/>
          </a:xfrm>
          <a:prstGeom prst="rect">
            <a:avLst/>
          </a:prstGeom>
          <a:noFill/>
        </p:spPr>
        <p:txBody>
          <a:bodyPr wrap="square" rtlCol="0">
            <a:spAutoFit/>
          </a:bodyPr>
          <a:lstStyle/>
          <a:p>
            <a:r>
              <a:rPr lang="fr-CA" sz="1400" dirty="0">
                <a:solidFill>
                  <a:srgbClr val="7385D1"/>
                </a:solidFill>
              </a:rPr>
              <a:t>Tri </a:t>
            </a:r>
            <a:r>
              <a:rPr lang="fr-CA" sz="1400" dirty="0">
                <a:solidFill>
                  <a:srgbClr val="FA4098"/>
                </a:solidFill>
              </a:rPr>
              <a:t>croissant</a:t>
            </a:r>
            <a:r>
              <a:rPr lang="fr-CA" sz="1400" dirty="0">
                <a:solidFill>
                  <a:srgbClr val="7385D1"/>
                </a:solidFill>
              </a:rPr>
              <a:t> par rapport à la colonne1.</a:t>
            </a:r>
          </a:p>
        </p:txBody>
      </p:sp>
      <p:sp>
        <p:nvSpPr>
          <p:cNvPr id="7" name="ZoneTexte 6">
            <a:extLst>
              <a:ext uri="{FF2B5EF4-FFF2-40B4-BE49-F238E27FC236}">
                <a16:creationId xmlns:a16="http://schemas.microsoft.com/office/drawing/2014/main" id="{F842E3CC-F485-8C1D-516E-22F5F9B78229}"/>
              </a:ext>
            </a:extLst>
          </p:cNvPr>
          <p:cNvSpPr txBox="1"/>
          <p:nvPr/>
        </p:nvSpPr>
        <p:spPr>
          <a:xfrm>
            <a:off x="1408524" y="3683611"/>
            <a:ext cx="9371352" cy="307777"/>
          </a:xfrm>
          <a:prstGeom prst="rect">
            <a:avLst/>
          </a:prstGeom>
          <a:noFill/>
        </p:spPr>
        <p:txBody>
          <a:bodyPr wrap="square" rtlCol="0">
            <a:spAutoFit/>
          </a:bodyPr>
          <a:lstStyle/>
          <a:p>
            <a:r>
              <a:rPr lang="fr-CA" sz="1400" dirty="0">
                <a:solidFill>
                  <a:srgbClr val="7385D1"/>
                </a:solidFill>
              </a:rPr>
              <a:t>Tri </a:t>
            </a:r>
            <a:r>
              <a:rPr lang="fr-CA" sz="1400" dirty="0">
                <a:solidFill>
                  <a:srgbClr val="FA4098"/>
                </a:solidFill>
              </a:rPr>
              <a:t>décroissant</a:t>
            </a:r>
            <a:r>
              <a:rPr lang="fr-CA" sz="1400" dirty="0">
                <a:solidFill>
                  <a:srgbClr val="7385D1"/>
                </a:solidFill>
              </a:rPr>
              <a:t> par rapport à la colonne1, et si des valeurs sont identiques dans la colonne1, alors par rapport à la colonne2.</a:t>
            </a:r>
          </a:p>
        </p:txBody>
      </p:sp>
      <p:sp>
        <p:nvSpPr>
          <p:cNvPr id="16" name="Flèche : droite 15">
            <a:extLst>
              <a:ext uri="{FF2B5EF4-FFF2-40B4-BE49-F238E27FC236}">
                <a16:creationId xmlns:a16="http://schemas.microsoft.com/office/drawing/2014/main" id="{A81D1C41-CCD1-F1BB-AF9F-45FFBD2C1DA3}"/>
              </a:ext>
            </a:extLst>
          </p:cNvPr>
          <p:cNvSpPr/>
          <p:nvPr/>
        </p:nvSpPr>
        <p:spPr>
          <a:xfrm>
            <a:off x="6951062" y="5195596"/>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21" name="ZoneTexte 20">
            <a:extLst>
              <a:ext uri="{FF2B5EF4-FFF2-40B4-BE49-F238E27FC236}">
                <a16:creationId xmlns:a16="http://schemas.microsoft.com/office/drawing/2014/main" id="{74BADBC5-6343-5172-3632-771095CA31D6}"/>
              </a:ext>
            </a:extLst>
          </p:cNvPr>
          <p:cNvSpPr txBox="1"/>
          <p:nvPr/>
        </p:nvSpPr>
        <p:spPr>
          <a:xfrm>
            <a:off x="1196656" y="5571906"/>
            <a:ext cx="5989193" cy="523220"/>
          </a:xfrm>
          <a:prstGeom prst="rect">
            <a:avLst/>
          </a:prstGeom>
          <a:noFill/>
        </p:spPr>
        <p:txBody>
          <a:bodyPr wrap="square" rtlCol="0">
            <a:spAutoFit/>
          </a:bodyPr>
          <a:lstStyle/>
          <a:p>
            <a:r>
              <a:rPr lang="fr-CA" sz="1400" dirty="0">
                <a:solidFill>
                  <a:srgbClr val="7385D1"/>
                </a:solidFill>
              </a:rPr>
              <a:t>La liste des Karts, classés par vitesse croissante. Si des Karts ont la même vitesse, on les classe par accélération croissante.</a:t>
            </a:r>
          </a:p>
        </p:txBody>
      </p:sp>
      <p:pic>
        <p:nvPicPr>
          <p:cNvPr id="9" name="Image 8">
            <a:extLst>
              <a:ext uri="{FF2B5EF4-FFF2-40B4-BE49-F238E27FC236}">
                <a16:creationId xmlns:a16="http://schemas.microsoft.com/office/drawing/2014/main" id="{51C4B9C2-DC6B-D94A-4DC6-19E364F50F39}"/>
              </a:ext>
            </a:extLst>
          </p:cNvPr>
          <p:cNvPicPr>
            <a:picLocks noChangeAspect="1"/>
          </p:cNvPicPr>
          <p:nvPr/>
        </p:nvPicPr>
        <p:blipFill>
          <a:blip r:embed="rId2"/>
          <a:stretch>
            <a:fillRect/>
          </a:stretch>
        </p:blipFill>
        <p:spPr>
          <a:xfrm>
            <a:off x="7723925" y="4376331"/>
            <a:ext cx="2494915" cy="1826066"/>
          </a:xfrm>
          <a:prstGeom prst="rect">
            <a:avLst/>
          </a:prstGeom>
          <a:ln w="25400">
            <a:solidFill>
              <a:srgbClr val="7385D1"/>
            </a:solidFill>
          </a:ln>
        </p:spPr>
      </p:pic>
      <p:pic>
        <p:nvPicPr>
          <p:cNvPr id="11" name="Image 10">
            <a:extLst>
              <a:ext uri="{FF2B5EF4-FFF2-40B4-BE49-F238E27FC236}">
                <a16:creationId xmlns:a16="http://schemas.microsoft.com/office/drawing/2014/main" id="{D75F12A6-F10F-7F54-C0A0-AD16E2E6C7B5}"/>
              </a:ext>
            </a:extLst>
          </p:cNvPr>
          <p:cNvPicPr>
            <a:picLocks noChangeAspect="1"/>
          </p:cNvPicPr>
          <p:nvPr/>
        </p:nvPicPr>
        <p:blipFill>
          <a:blip r:embed="rId3"/>
          <a:stretch>
            <a:fillRect/>
          </a:stretch>
        </p:blipFill>
        <p:spPr>
          <a:xfrm>
            <a:off x="1464558" y="4509524"/>
            <a:ext cx="5183216" cy="903885"/>
          </a:xfrm>
          <a:prstGeom prst="rect">
            <a:avLst/>
          </a:prstGeom>
          <a:ln w="25400">
            <a:solidFill>
              <a:srgbClr val="7385D1"/>
            </a:solidFill>
          </a:ln>
        </p:spPr>
      </p:pic>
    </p:spTree>
    <p:extLst>
      <p:ext uri="{BB962C8B-B14F-4D97-AF65-F5344CB8AC3E}">
        <p14:creationId xmlns:p14="http://schemas.microsoft.com/office/powerpoint/2010/main" val="393933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F6C651-E569-4221-BB0E-6A212D70BFAD}"/>
              </a:ext>
            </a:extLst>
          </p:cNvPr>
          <p:cNvSpPr>
            <a:spLocks noGrp="1"/>
          </p:cNvSpPr>
          <p:nvPr>
            <p:ph idx="1"/>
          </p:nvPr>
        </p:nvSpPr>
        <p:spPr/>
        <p:txBody>
          <a:bodyPr/>
          <a:lstStyle/>
          <a:p>
            <a:r>
              <a:rPr lang="fr-CA" dirty="0"/>
              <a:t> ORDER BY</a:t>
            </a:r>
          </a:p>
          <a:p>
            <a:endParaRPr lang="fr-CA" dirty="0"/>
          </a:p>
        </p:txBody>
      </p:sp>
      <p:sp>
        <p:nvSpPr>
          <p:cNvPr id="3" name="Titre 2">
            <a:extLst>
              <a:ext uri="{FF2B5EF4-FFF2-40B4-BE49-F238E27FC236}">
                <a16:creationId xmlns:a16="http://schemas.microsoft.com/office/drawing/2014/main" id="{3685FF49-7909-468A-A321-05F871F09DAA}"/>
              </a:ext>
            </a:extLst>
          </p:cNvPr>
          <p:cNvSpPr>
            <a:spLocks noGrp="1"/>
          </p:cNvSpPr>
          <p:nvPr>
            <p:ph type="title"/>
          </p:nvPr>
        </p:nvSpPr>
        <p:spPr/>
        <p:txBody>
          <a:bodyPr/>
          <a:lstStyle/>
          <a:p>
            <a:r>
              <a:rPr lang="fr-CA" dirty="0"/>
              <a:t>Requête de données</a:t>
            </a:r>
          </a:p>
        </p:txBody>
      </p:sp>
      <p:sp>
        <p:nvSpPr>
          <p:cNvPr id="9" name="ZoneTexte 8">
            <a:extLst>
              <a:ext uri="{FF2B5EF4-FFF2-40B4-BE49-F238E27FC236}">
                <a16:creationId xmlns:a16="http://schemas.microsoft.com/office/drawing/2014/main" id="{E7D57426-294D-F70A-3EE9-CD3D6ED8F0DB}"/>
              </a:ext>
            </a:extLst>
          </p:cNvPr>
          <p:cNvSpPr txBox="1"/>
          <p:nvPr/>
        </p:nvSpPr>
        <p:spPr>
          <a:xfrm>
            <a:off x="1408524" y="1701534"/>
            <a:ext cx="9371352" cy="830997"/>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TOP</a:t>
            </a:r>
            <a:r>
              <a:rPr lang="fr-CA" sz="1600" dirty="0">
                <a:solidFill>
                  <a:schemeClr val="tx1"/>
                </a:solidFill>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5</a:t>
            </a:r>
            <a:r>
              <a:rPr lang="fr-CA" sz="1600" dirty="0">
                <a:solidFill>
                  <a:schemeClr val="tx1"/>
                </a:solidFill>
                <a:latin typeface="Courier New" panose="02070309020205020404" pitchFamily="49" charset="0"/>
                <a:cs typeface="Courier New" panose="02070309020205020404" pitchFamily="49" charset="0"/>
              </a:rPr>
              <a:t> colonne1, colonne2, ... </a:t>
            </a:r>
          </a:p>
          <a:p>
            <a:r>
              <a:rPr lang="fr-CA" sz="1600" dirty="0">
                <a:solidFill>
                  <a:schemeClr val="tx1"/>
                </a:solidFill>
                <a:latin typeface="Courier New" panose="02070309020205020404" pitchFamily="49" charset="0"/>
                <a:cs typeface="Courier New" panose="02070309020205020404" pitchFamily="49" charset="0"/>
              </a:rPr>
              <a:t>FROM Table1</a:t>
            </a:r>
          </a:p>
          <a:p>
            <a:r>
              <a:rPr lang="fr-CA" sz="1600" dirty="0">
                <a:latin typeface="Courier New" panose="02070309020205020404" pitchFamily="49" charset="0"/>
                <a:cs typeface="Courier New" panose="02070309020205020404" pitchFamily="49" charset="0"/>
              </a:rPr>
              <a:t>ORDER BY Colonne1 DESC;</a:t>
            </a:r>
            <a:endParaRPr lang="fr-CA" sz="1600" dirty="0"/>
          </a:p>
        </p:txBody>
      </p:sp>
      <p:sp>
        <p:nvSpPr>
          <p:cNvPr id="10" name="ZoneTexte 9">
            <a:extLst>
              <a:ext uri="{FF2B5EF4-FFF2-40B4-BE49-F238E27FC236}">
                <a16:creationId xmlns:a16="http://schemas.microsoft.com/office/drawing/2014/main" id="{67C7A071-FFD6-6651-3BA0-86740AA3C023}"/>
              </a:ext>
            </a:extLst>
          </p:cNvPr>
          <p:cNvSpPr txBox="1"/>
          <p:nvPr/>
        </p:nvSpPr>
        <p:spPr>
          <a:xfrm>
            <a:off x="1408524" y="2519518"/>
            <a:ext cx="9371352" cy="523220"/>
          </a:xfrm>
          <a:prstGeom prst="rect">
            <a:avLst/>
          </a:prstGeom>
          <a:noFill/>
        </p:spPr>
        <p:txBody>
          <a:bodyPr wrap="square" rtlCol="0">
            <a:spAutoFit/>
          </a:bodyPr>
          <a:lstStyle/>
          <a:p>
            <a:r>
              <a:rPr lang="fr-CA" sz="1400" dirty="0">
                <a:solidFill>
                  <a:srgbClr val="7385D1"/>
                </a:solidFill>
              </a:rPr>
              <a:t>Sélectionne seulement les 5 premières rangées obtenues. </a:t>
            </a:r>
            <a:r>
              <a:rPr lang="fr-CA" sz="1400" dirty="0">
                <a:solidFill>
                  <a:srgbClr val="FA4098"/>
                </a:solidFill>
              </a:rPr>
              <a:t>TOP</a:t>
            </a:r>
            <a:r>
              <a:rPr lang="fr-CA" sz="1400" dirty="0">
                <a:solidFill>
                  <a:srgbClr val="7385D1"/>
                </a:solidFill>
              </a:rPr>
              <a:t> est utilisable sans </a:t>
            </a:r>
            <a:r>
              <a:rPr lang="fr-CA" sz="1400" dirty="0">
                <a:solidFill>
                  <a:srgbClr val="FA4098"/>
                </a:solidFill>
              </a:rPr>
              <a:t>ORDER BY</a:t>
            </a:r>
            <a:r>
              <a:rPr lang="fr-CA" sz="1400" dirty="0">
                <a:solidFill>
                  <a:srgbClr val="7385D1"/>
                </a:solidFill>
              </a:rPr>
              <a:t>, mais le </a:t>
            </a:r>
            <a:r>
              <a:rPr lang="fr-CA" sz="1400" dirty="0">
                <a:solidFill>
                  <a:srgbClr val="FA4098"/>
                </a:solidFill>
              </a:rPr>
              <a:t>ORDER BY </a:t>
            </a:r>
            <a:r>
              <a:rPr lang="fr-CA" sz="1400" dirty="0">
                <a:solidFill>
                  <a:srgbClr val="7385D1"/>
                </a:solidFill>
              </a:rPr>
              <a:t>permet souvent de faire une sélection intéressante. Dans ce cas-ci, on sélectionne les 5 rangées avec les plus grandes valeurs pour colonne1.</a:t>
            </a:r>
          </a:p>
        </p:txBody>
      </p:sp>
      <p:sp>
        <p:nvSpPr>
          <p:cNvPr id="11" name="ZoneTexte 10">
            <a:extLst>
              <a:ext uri="{FF2B5EF4-FFF2-40B4-BE49-F238E27FC236}">
                <a16:creationId xmlns:a16="http://schemas.microsoft.com/office/drawing/2014/main" id="{4A0CC525-B034-17C8-6622-35F8A8479A00}"/>
              </a:ext>
            </a:extLst>
          </p:cNvPr>
          <p:cNvSpPr txBox="1"/>
          <p:nvPr/>
        </p:nvSpPr>
        <p:spPr>
          <a:xfrm>
            <a:off x="1408524" y="3221867"/>
            <a:ext cx="9371352" cy="584775"/>
          </a:xfrm>
          <a:prstGeom prst="rect">
            <a:avLst/>
          </a:prstGeom>
          <a:noFill/>
          <a:ln w="28575">
            <a:solidFill>
              <a:srgbClr val="7385D1"/>
            </a:solidFill>
          </a:ln>
        </p:spPr>
        <p:txBody>
          <a:bodyPr wrap="square" rtlCol="0">
            <a:spAutoFit/>
          </a:bodyPr>
          <a:lstStyle/>
          <a:p>
            <a:r>
              <a:rPr lang="fr-CA" sz="1600" dirty="0">
                <a:solidFill>
                  <a:schemeClr val="tx1"/>
                </a:solidFill>
                <a:latin typeface="Courier New" panose="02070309020205020404" pitchFamily="49" charset="0"/>
                <a:cs typeface="Courier New" panose="02070309020205020404" pitchFamily="49" charset="0"/>
              </a:rPr>
              <a:t>SELECT </a:t>
            </a:r>
            <a:r>
              <a:rPr lang="fr-CA" sz="1600" b="1" dirty="0">
                <a:solidFill>
                  <a:srgbClr val="FA4098"/>
                </a:solidFill>
                <a:latin typeface="Courier New" panose="02070309020205020404" pitchFamily="49" charset="0"/>
                <a:cs typeface="Courier New" panose="02070309020205020404" pitchFamily="49" charset="0"/>
              </a:rPr>
              <a:t>TOP</a:t>
            </a:r>
            <a:r>
              <a:rPr lang="fr-CA" sz="1600" dirty="0">
                <a:solidFill>
                  <a:schemeClr val="tx1"/>
                </a:solidFill>
                <a:latin typeface="Courier New" panose="02070309020205020404" pitchFamily="49" charset="0"/>
                <a:cs typeface="Courier New" panose="02070309020205020404" pitchFamily="49" charset="0"/>
              </a:rPr>
              <a:t> </a:t>
            </a:r>
            <a:r>
              <a:rPr lang="fr-CA" sz="1600" b="1" dirty="0">
                <a:solidFill>
                  <a:srgbClr val="FA4098"/>
                </a:solidFill>
                <a:latin typeface="Courier New" panose="02070309020205020404" pitchFamily="49" charset="0"/>
                <a:cs typeface="Courier New" panose="02070309020205020404" pitchFamily="49" charset="0"/>
              </a:rPr>
              <a:t>1 </a:t>
            </a:r>
            <a:r>
              <a:rPr lang="fr-CA" sz="1600" dirty="0">
                <a:solidFill>
                  <a:schemeClr val="tx1"/>
                </a:solidFill>
                <a:latin typeface="Courier New" panose="02070309020205020404" pitchFamily="49" charset="0"/>
                <a:cs typeface="Courier New" panose="02070309020205020404" pitchFamily="49" charset="0"/>
              </a:rPr>
              <a:t>* FROM Table1</a:t>
            </a:r>
          </a:p>
          <a:p>
            <a:r>
              <a:rPr lang="fr-CA" sz="1600" dirty="0">
                <a:latin typeface="Courier New" panose="02070309020205020404" pitchFamily="49" charset="0"/>
                <a:cs typeface="Courier New" panose="02070309020205020404" pitchFamily="49" charset="0"/>
              </a:rPr>
              <a:t>ORDER BY Table1ID DESC;</a:t>
            </a:r>
            <a:endParaRPr lang="fr-CA" sz="1600" dirty="0"/>
          </a:p>
        </p:txBody>
      </p:sp>
      <p:sp>
        <p:nvSpPr>
          <p:cNvPr id="12" name="ZoneTexte 11">
            <a:extLst>
              <a:ext uri="{FF2B5EF4-FFF2-40B4-BE49-F238E27FC236}">
                <a16:creationId xmlns:a16="http://schemas.microsoft.com/office/drawing/2014/main" id="{0BB29902-DEA4-A158-15AF-BF945A39A675}"/>
              </a:ext>
            </a:extLst>
          </p:cNvPr>
          <p:cNvSpPr txBox="1"/>
          <p:nvPr/>
        </p:nvSpPr>
        <p:spPr>
          <a:xfrm>
            <a:off x="1408524" y="3854377"/>
            <a:ext cx="9371352" cy="307777"/>
          </a:xfrm>
          <a:prstGeom prst="rect">
            <a:avLst/>
          </a:prstGeom>
          <a:noFill/>
        </p:spPr>
        <p:txBody>
          <a:bodyPr wrap="square" rtlCol="0">
            <a:spAutoFit/>
          </a:bodyPr>
          <a:lstStyle/>
          <a:p>
            <a:r>
              <a:rPr lang="fr-CA" sz="1400" dirty="0">
                <a:solidFill>
                  <a:srgbClr val="7385D1"/>
                </a:solidFill>
              </a:rPr>
              <a:t>Sélectionne le dernier enregistrement de la table Table1</a:t>
            </a:r>
          </a:p>
        </p:txBody>
      </p:sp>
      <p:pic>
        <p:nvPicPr>
          <p:cNvPr id="15" name="Image 14">
            <a:extLst>
              <a:ext uri="{FF2B5EF4-FFF2-40B4-BE49-F238E27FC236}">
                <a16:creationId xmlns:a16="http://schemas.microsoft.com/office/drawing/2014/main" id="{CEB027B4-2680-3A9F-5EE2-CFC7547BF348}"/>
              </a:ext>
            </a:extLst>
          </p:cNvPr>
          <p:cNvPicPr>
            <a:picLocks noChangeAspect="1"/>
          </p:cNvPicPr>
          <p:nvPr/>
        </p:nvPicPr>
        <p:blipFill>
          <a:blip r:embed="rId2"/>
          <a:stretch>
            <a:fillRect/>
          </a:stretch>
        </p:blipFill>
        <p:spPr>
          <a:xfrm>
            <a:off x="6740722" y="4559938"/>
            <a:ext cx="1981477" cy="990738"/>
          </a:xfrm>
          <a:prstGeom prst="rect">
            <a:avLst/>
          </a:prstGeom>
          <a:ln w="28575">
            <a:solidFill>
              <a:srgbClr val="7385D1"/>
            </a:solidFill>
          </a:ln>
        </p:spPr>
      </p:pic>
      <p:sp>
        <p:nvSpPr>
          <p:cNvPr id="16" name="Flèche : droite 15">
            <a:extLst>
              <a:ext uri="{FF2B5EF4-FFF2-40B4-BE49-F238E27FC236}">
                <a16:creationId xmlns:a16="http://schemas.microsoft.com/office/drawing/2014/main" id="{1A164C05-225D-DE78-ABD6-A47E5E34C548}"/>
              </a:ext>
            </a:extLst>
          </p:cNvPr>
          <p:cNvSpPr/>
          <p:nvPr/>
        </p:nvSpPr>
        <p:spPr>
          <a:xfrm>
            <a:off x="5490193" y="4735524"/>
            <a:ext cx="604007" cy="581755"/>
          </a:xfrm>
          <a:prstGeom prst="rightArrow">
            <a:avLst/>
          </a:prstGeom>
          <a:solidFill>
            <a:srgbClr val="738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7" name="ZoneTexte 16">
            <a:extLst>
              <a:ext uri="{FF2B5EF4-FFF2-40B4-BE49-F238E27FC236}">
                <a16:creationId xmlns:a16="http://schemas.microsoft.com/office/drawing/2014/main" id="{D488BF1D-81C5-E094-C44C-A2BCD54C66C1}"/>
              </a:ext>
            </a:extLst>
          </p:cNvPr>
          <p:cNvSpPr txBox="1"/>
          <p:nvPr/>
        </p:nvSpPr>
        <p:spPr>
          <a:xfrm>
            <a:off x="1470514" y="5613529"/>
            <a:ext cx="5372252" cy="307777"/>
          </a:xfrm>
          <a:prstGeom prst="rect">
            <a:avLst/>
          </a:prstGeom>
          <a:noFill/>
        </p:spPr>
        <p:txBody>
          <a:bodyPr wrap="square" rtlCol="0">
            <a:spAutoFit/>
          </a:bodyPr>
          <a:lstStyle/>
          <a:p>
            <a:r>
              <a:rPr lang="fr-CA" sz="1400" dirty="0">
                <a:solidFill>
                  <a:srgbClr val="7385D1"/>
                </a:solidFill>
              </a:rPr>
              <a:t>Les trois Karts avec la meilleure vitesse.</a:t>
            </a:r>
          </a:p>
        </p:txBody>
      </p:sp>
      <p:pic>
        <p:nvPicPr>
          <p:cNvPr id="5" name="Image 4">
            <a:extLst>
              <a:ext uri="{FF2B5EF4-FFF2-40B4-BE49-F238E27FC236}">
                <a16:creationId xmlns:a16="http://schemas.microsoft.com/office/drawing/2014/main" id="{74975A1B-FE07-64E5-8B3F-A11DC83DD7F5}"/>
              </a:ext>
            </a:extLst>
          </p:cNvPr>
          <p:cNvPicPr>
            <a:picLocks noChangeAspect="1"/>
          </p:cNvPicPr>
          <p:nvPr/>
        </p:nvPicPr>
        <p:blipFill>
          <a:blip r:embed="rId3"/>
          <a:stretch>
            <a:fillRect/>
          </a:stretch>
        </p:blipFill>
        <p:spPr>
          <a:xfrm>
            <a:off x="1470514" y="4480097"/>
            <a:ext cx="3237342" cy="990738"/>
          </a:xfrm>
          <a:prstGeom prst="rect">
            <a:avLst/>
          </a:prstGeom>
          <a:ln w="25400">
            <a:solidFill>
              <a:srgbClr val="7385D1"/>
            </a:solidFill>
          </a:ln>
        </p:spPr>
      </p:pic>
    </p:spTree>
    <p:extLst>
      <p:ext uri="{BB962C8B-B14F-4D97-AF65-F5344CB8AC3E}">
        <p14:creationId xmlns:p14="http://schemas.microsoft.com/office/powerpoint/2010/main" val="9383497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D285FBA0144A4288930CB0C3684606" ma:contentTypeVersion="3" ma:contentTypeDescription="Crée un document." ma:contentTypeScope="" ma:versionID="b68989b41d987ee91e22fb7dde0158c5">
  <xsd:schema xmlns:xsd="http://www.w3.org/2001/XMLSchema" xmlns:xs="http://www.w3.org/2001/XMLSchema" xmlns:p="http://schemas.microsoft.com/office/2006/metadata/properties" xmlns:ns2="7e72a7e1-36e2-429b-a76e-d942109bf129" targetNamespace="http://schemas.microsoft.com/office/2006/metadata/properties" ma:root="true" ma:fieldsID="c5676035e6b18df05f4bba34a1f8ddcf" ns2:_="">
    <xsd:import namespace="7e72a7e1-36e2-429b-a76e-d942109bf129"/>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72a7e1-36e2-429b-a76e-d942109bf1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8204FE-86AF-47EF-9A8A-64475F102F19}"/>
</file>

<file path=customXml/itemProps2.xml><?xml version="1.0" encoding="utf-8"?>
<ds:datastoreItem xmlns:ds="http://schemas.openxmlformats.org/officeDocument/2006/customXml" ds:itemID="{E539A3FE-FD85-4964-BDB8-529350273E89}"/>
</file>

<file path=customXml/itemProps3.xml><?xml version="1.0" encoding="utf-8"?>
<ds:datastoreItem xmlns:ds="http://schemas.openxmlformats.org/officeDocument/2006/customXml" ds:itemID="{F462F0DF-355E-48EF-910B-03EDF55DF7BC}"/>
</file>

<file path=docProps/app.xml><?xml version="1.0" encoding="utf-8"?>
<Properties xmlns="http://schemas.openxmlformats.org/officeDocument/2006/extended-properties" xmlns:vt="http://schemas.openxmlformats.org/officeDocument/2006/docPropsVTypes">
  <Template>Office Theme</Template>
  <TotalTime>14839</TotalTime>
  <Words>3587</Words>
  <Application>Microsoft Office PowerPoint</Application>
  <PresentationFormat>Grand écran</PresentationFormat>
  <Paragraphs>352</Paragraphs>
  <Slides>42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42</vt:i4>
      </vt:variant>
    </vt:vector>
  </HeadingPairs>
  <TitlesOfParts>
    <vt:vector size="49" baseType="lpstr">
      <vt:lpstr>Arial</vt:lpstr>
      <vt:lpstr>Calibri</vt:lpstr>
      <vt:lpstr>Calibri Light</vt:lpstr>
      <vt:lpstr>Courier New</vt:lpstr>
      <vt:lpstr>Symbol</vt:lpstr>
      <vt:lpstr>Wingdings</vt:lpstr>
      <vt:lpstr>Thème Office</vt:lpstr>
      <vt:lpstr>Rencontre 3</vt:lpstr>
      <vt:lpstr>Sommaire 📃</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lpstr>Requête de données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Vallières Chantal</cp:lastModifiedBy>
  <cp:revision>2496</cp:revision>
  <dcterms:created xsi:type="dcterms:W3CDTF">2021-06-05T18:50:42Z</dcterms:created>
  <dcterms:modified xsi:type="dcterms:W3CDTF">2023-09-05T12:06:31Z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0x01010007D285FBA0144A4288930CB0C3684606</vt:lpwstr>
  </property>
</Properties>
</file>