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2" r:id="rId4"/>
    <p:sldId id="322" r:id="rId5"/>
    <p:sldId id="293" r:id="rId6"/>
    <p:sldId id="323" r:id="rId7"/>
    <p:sldId id="326" r:id="rId8"/>
    <p:sldId id="327" r:id="rId9"/>
    <p:sldId id="328" r:id="rId10"/>
    <p:sldId id="329" r:id="rId11"/>
    <p:sldId id="296" r:id="rId12"/>
    <p:sldId id="298" r:id="rId13"/>
    <p:sldId id="297" r:id="rId14"/>
    <p:sldId id="302" r:id="rId15"/>
    <p:sldId id="299" r:id="rId16"/>
    <p:sldId id="324" r:id="rId17"/>
    <p:sldId id="301" r:id="rId18"/>
    <p:sldId id="300" r:id="rId19"/>
    <p:sldId id="304" r:id="rId20"/>
    <p:sldId id="330" r:id="rId21"/>
    <p:sldId id="331" r:id="rId22"/>
    <p:sldId id="305" r:id="rId23"/>
    <p:sldId id="306" r:id="rId24"/>
    <p:sldId id="307" r:id="rId25"/>
    <p:sldId id="332" r:id="rId26"/>
    <p:sldId id="312" r:id="rId27"/>
    <p:sldId id="313" r:id="rId28"/>
    <p:sldId id="315" r:id="rId29"/>
    <p:sldId id="316" r:id="rId30"/>
    <p:sldId id="317" r:id="rId31"/>
    <p:sldId id="318" r:id="rId32"/>
    <p:sldId id="319" r:id="rId33"/>
    <p:sldId id="311" r:id="rId34"/>
    <p:sldId id="320" r:id="rId35"/>
    <p:sldId id="294" r:id="rId36"/>
    <p:sldId id="32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4098"/>
    <a:srgbClr val="AB73D1"/>
    <a:srgbClr val="73B3D1"/>
    <a:srgbClr val="9073D1"/>
    <a:srgbClr val="7385D1"/>
    <a:srgbClr val="BD7ABF"/>
    <a:srgbClr val="BF779D"/>
    <a:srgbClr val="B177BF"/>
    <a:srgbClr val="739CD1"/>
    <a:srgbClr val="797C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9195" autoAdjust="0"/>
    <p:restoredTop sz="96713" autoAdjust="0"/>
  </p:normalViewPr>
  <p:slideViewPr>
    <p:cSldViewPr snapToGrid="0">
      <p:cViewPr varScale="1">
        <p:scale>
          <a:sx n="86" d="100"/>
          <a:sy n="86" d="100"/>
        </p:scale>
        <p:origin x="13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6E42FB-D061-48BA-903E-AFF7EF71A837}"/>
              </a:ext>
            </a:extLst>
          </p:cNvPr>
          <p:cNvSpPr/>
          <p:nvPr userDrawn="1"/>
        </p:nvSpPr>
        <p:spPr>
          <a:xfrm>
            <a:off x="0" y="2301139"/>
            <a:ext cx="12192000" cy="1208824"/>
          </a:xfrm>
          <a:prstGeom prst="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dirty="0"/>
          </a:p>
        </p:txBody>
      </p:sp>
      <p:sp>
        <p:nvSpPr>
          <p:cNvPr id="2" name="Titre 1">
            <a:extLst>
              <a:ext uri="{FF2B5EF4-FFF2-40B4-BE49-F238E27FC236}">
                <a16:creationId xmlns:a16="http://schemas.microsoft.com/office/drawing/2014/main" id="{9E3DEB06-7C55-4A88-98CA-A7C7CC95530E}"/>
              </a:ext>
            </a:extLst>
          </p:cNvPr>
          <p:cNvSpPr>
            <a:spLocks noGrp="1"/>
          </p:cNvSpPr>
          <p:nvPr>
            <p:ph type="ctrTitle"/>
          </p:nvPr>
        </p:nvSpPr>
        <p:spPr>
          <a:xfrm>
            <a:off x="0" y="2301139"/>
            <a:ext cx="12192000" cy="1208824"/>
          </a:xfrm>
          <a:noFill/>
        </p:spPr>
        <p:txBody>
          <a:bodyPr anchor="b">
            <a:normAutofit/>
          </a:bodyPr>
          <a:lstStyle>
            <a:lvl1pPr algn="ctr">
              <a:defRPr sz="6000" b="1">
                <a:solidFill>
                  <a:schemeClr val="bg1"/>
                </a:solidFill>
                <a:latin typeface="+mj-lt"/>
                <a:ea typeface="Verdana" panose="020B0604030504040204" pitchFamily="34" charset="0"/>
              </a:defRPr>
            </a:lvl1pPr>
          </a:lstStyle>
          <a:p>
            <a:r>
              <a:rPr lang="fr-FR"/>
              <a:t>Modifiez le style du titre</a:t>
            </a:r>
            <a:endParaRPr lang="fr-CA"/>
          </a:p>
        </p:txBody>
      </p:sp>
      <p:sp>
        <p:nvSpPr>
          <p:cNvPr id="3" name="Sous-titre 2">
            <a:extLst>
              <a:ext uri="{FF2B5EF4-FFF2-40B4-BE49-F238E27FC236}">
                <a16:creationId xmlns:a16="http://schemas.microsoft.com/office/drawing/2014/main" id="{58E8436A-24DF-47BF-A4ED-DF71FDEF02E7}"/>
              </a:ext>
            </a:extLst>
          </p:cNvPr>
          <p:cNvSpPr>
            <a:spLocks noGrp="1"/>
          </p:cNvSpPr>
          <p:nvPr>
            <p:ph type="subTitle" idx="1"/>
          </p:nvPr>
        </p:nvSpPr>
        <p:spPr>
          <a:xfrm>
            <a:off x="-1" y="3602038"/>
            <a:ext cx="12192000" cy="431011"/>
          </a:xfrm>
          <a:solidFill>
            <a:srgbClr val="73B3D1"/>
          </a:solidFill>
        </p:spPr>
        <p:txBody>
          <a:bodyPr/>
          <a:lstStyle>
            <a:lvl1pPr marL="0" indent="0" algn="ctr">
              <a:lnSpc>
                <a:spcPct val="100000"/>
              </a:lnSpc>
              <a:spcBef>
                <a:spcPts val="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8" name="ZoneTexte 7">
            <a:extLst>
              <a:ext uri="{FF2B5EF4-FFF2-40B4-BE49-F238E27FC236}">
                <a16:creationId xmlns:a16="http://schemas.microsoft.com/office/drawing/2014/main" id="{9E2DB9B7-CCEC-4820-965B-F911976D9690}"/>
              </a:ext>
            </a:extLst>
          </p:cNvPr>
          <p:cNvSpPr txBox="1"/>
          <p:nvPr userDrawn="1"/>
        </p:nvSpPr>
        <p:spPr>
          <a:xfrm>
            <a:off x="4472247" y="4086437"/>
            <a:ext cx="3291840" cy="307777"/>
          </a:xfrm>
          <a:prstGeom prst="rect">
            <a:avLst/>
          </a:prstGeom>
          <a:noFill/>
        </p:spPr>
        <p:txBody>
          <a:bodyPr wrap="square" rtlCol="0">
            <a:spAutoFit/>
          </a:bodyPr>
          <a:lstStyle/>
          <a:p>
            <a:pPr algn="ctr"/>
            <a:r>
              <a:rPr lang="fr-CA" sz="1400" b="1" dirty="0">
                <a:solidFill>
                  <a:srgbClr val="73B3D1"/>
                </a:solidFill>
              </a:rPr>
              <a:t>Bases de données et programmation Web</a:t>
            </a:r>
          </a:p>
        </p:txBody>
      </p:sp>
    </p:spTree>
    <p:extLst>
      <p:ext uri="{BB962C8B-B14F-4D97-AF65-F5344CB8AC3E}">
        <p14:creationId xmlns:p14="http://schemas.microsoft.com/office/powerpoint/2010/main" val="388002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quoise">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7AF3ACB-7C32-4605-9708-6B49F1A6DEE9}"/>
              </a:ext>
            </a:extLst>
          </p:cNvPr>
          <p:cNvPicPr>
            <a:picLocks noChangeAspect="1"/>
          </p:cNvPicPr>
          <p:nvPr userDrawn="1"/>
        </p:nvPicPr>
        <p:blipFill>
          <a:blip r:embed="rId2"/>
          <a:stretch>
            <a:fillRect/>
          </a:stretch>
        </p:blipFill>
        <p:spPr>
          <a:xfrm>
            <a:off x="-1800" y="18781"/>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B3D1"/>
                </a:solidFill>
              </a:defRPr>
            </a:lvl1pPr>
            <a:lvl2pPr marL="685800" indent="-228600">
              <a:buFont typeface="Symbol" panose="05050102010706020507" pitchFamily="18" charset="2"/>
              <a:buChar char="¨"/>
              <a:defRPr>
                <a:solidFill>
                  <a:srgbClr val="73B3D1"/>
                </a:solidFill>
              </a:defRPr>
            </a:lvl2pPr>
            <a:lvl3pPr marL="1143000" indent="-228600">
              <a:buFont typeface="Courier New" panose="02070309020205020404" pitchFamily="49" charset="0"/>
              <a:buChar char="o"/>
              <a:defRPr>
                <a:solidFill>
                  <a:srgbClr val="73B3D1"/>
                </a:solidFill>
              </a:defRPr>
            </a:lvl3pPr>
            <a:lvl4pPr>
              <a:defRPr>
                <a:solidFill>
                  <a:srgbClr val="73B3D1"/>
                </a:solidFill>
              </a:defRPr>
            </a:lvl4pPr>
            <a:lvl5pPr>
              <a:defRPr>
                <a:solidFill>
                  <a:srgbClr val="73B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28717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eu">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F4B11609-5959-464A-A0B8-13C16A524EE0}"/>
              </a:ext>
            </a:extLst>
          </p:cNvPr>
          <p:cNvPicPr>
            <a:picLocks noChangeAspect="1"/>
          </p:cNvPicPr>
          <p:nvPr userDrawn="1"/>
        </p:nvPicPr>
        <p:blipFill>
          <a:blip r:embed="rId2"/>
          <a:stretch>
            <a:fillRect/>
          </a:stretch>
        </p:blipFill>
        <p:spPr>
          <a:xfrm>
            <a:off x="-1800" y="23659"/>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9CD1"/>
                </a:solidFill>
              </a:defRPr>
            </a:lvl1pPr>
            <a:lvl2pPr marL="685800" indent="-228600">
              <a:buFont typeface="Symbol" panose="05050102010706020507" pitchFamily="18" charset="2"/>
              <a:buChar char="¨"/>
              <a:defRPr>
                <a:solidFill>
                  <a:srgbClr val="739CD1"/>
                </a:solidFill>
              </a:defRPr>
            </a:lvl2pPr>
            <a:lvl3pPr marL="1143000" indent="-228600">
              <a:buFont typeface="Courier New" panose="02070309020205020404" pitchFamily="49" charset="0"/>
              <a:buChar char="o"/>
              <a:defRPr>
                <a:solidFill>
                  <a:srgbClr val="739CD1"/>
                </a:solidFill>
              </a:defRPr>
            </a:lvl3pPr>
            <a:lvl4pPr>
              <a:defRPr>
                <a:solidFill>
                  <a:srgbClr val="739CD1"/>
                </a:solidFill>
              </a:defRPr>
            </a:lvl4pPr>
            <a:lvl5pPr>
              <a:defRPr>
                <a:solidFill>
                  <a:srgbClr val="739C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890445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digo">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81DDA586-F506-4D6F-A1DB-920377860232}"/>
              </a:ext>
            </a:extLst>
          </p:cNvPr>
          <p:cNvPicPr>
            <a:picLocks noChangeAspect="1"/>
          </p:cNvPicPr>
          <p:nvPr userDrawn="1"/>
        </p:nvPicPr>
        <p:blipFill>
          <a:blip r:embed="rId2"/>
          <a:stretch>
            <a:fillRect/>
          </a:stretch>
        </p:blipFill>
        <p:spPr>
          <a:xfrm>
            <a:off x="-1800" y="27094"/>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85D1"/>
                </a:solidFill>
              </a:defRPr>
            </a:lvl1pPr>
            <a:lvl2pPr marL="685800" indent="-228600">
              <a:buFont typeface="Symbol" panose="05050102010706020507" pitchFamily="18" charset="2"/>
              <a:buChar char="¨"/>
              <a:defRPr>
                <a:solidFill>
                  <a:srgbClr val="7385D1"/>
                </a:solidFill>
              </a:defRPr>
            </a:lvl2pPr>
            <a:lvl3pPr marL="1143000" indent="-228600">
              <a:buFont typeface="Courier New" panose="02070309020205020404" pitchFamily="49" charset="0"/>
              <a:buChar char="o"/>
              <a:defRPr>
                <a:solidFill>
                  <a:srgbClr val="7385D1"/>
                </a:solidFill>
              </a:defRPr>
            </a:lvl3pPr>
            <a:lvl4pPr>
              <a:defRPr>
                <a:solidFill>
                  <a:srgbClr val="7385D1"/>
                </a:solidFill>
              </a:defRPr>
            </a:lvl4pPr>
            <a:lvl5pPr>
              <a:defRPr>
                <a:solidFill>
                  <a:srgbClr val="7385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14580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olet">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E0A2B6AA-BEDC-46F8-9B1A-690EBBCFD6C4}"/>
              </a:ext>
            </a:extLst>
          </p:cNvPr>
          <p:cNvPicPr>
            <a:picLocks noChangeAspect="1"/>
          </p:cNvPicPr>
          <p:nvPr userDrawn="1"/>
        </p:nvPicPr>
        <p:blipFill>
          <a:blip r:embed="rId2"/>
          <a:stretch>
            <a:fillRect/>
          </a:stretch>
        </p:blipFill>
        <p:spPr>
          <a:xfrm>
            <a:off x="-1800" y="27094"/>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9073D1"/>
                </a:solidFill>
              </a:defRPr>
            </a:lvl1pPr>
            <a:lvl2pPr marL="685800" indent="-228600">
              <a:buFont typeface="Symbol" panose="05050102010706020507" pitchFamily="18" charset="2"/>
              <a:buChar char="¨"/>
              <a:defRPr>
                <a:solidFill>
                  <a:srgbClr val="9073D1"/>
                </a:solidFill>
              </a:defRPr>
            </a:lvl2pPr>
            <a:lvl3pPr marL="1143000" indent="-228600">
              <a:buFont typeface="Courier New" panose="02070309020205020404" pitchFamily="49" charset="0"/>
              <a:buChar char="o"/>
              <a:defRPr>
                <a:solidFill>
                  <a:srgbClr val="9073D1"/>
                </a:solidFill>
              </a:defRPr>
            </a:lvl3pPr>
            <a:lvl4pPr>
              <a:defRPr>
                <a:solidFill>
                  <a:srgbClr val="9073D1"/>
                </a:solidFill>
              </a:defRPr>
            </a:lvl4pPr>
            <a:lvl5pPr>
              <a:defRPr>
                <a:solidFill>
                  <a:srgbClr val="907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123400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genta">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08B7190-DCD0-470D-AE20-691CB5B98655}"/>
              </a:ext>
            </a:extLst>
          </p:cNvPr>
          <p:cNvPicPr>
            <a:picLocks noChangeAspect="1"/>
          </p:cNvPicPr>
          <p:nvPr userDrawn="1"/>
        </p:nvPicPr>
        <p:blipFill>
          <a:blip r:embed="rId2"/>
          <a:stretch>
            <a:fillRect/>
          </a:stretch>
        </p:blipFill>
        <p:spPr>
          <a:xfrm>
            <a:off x="-1800" y="24939"/>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AB73D1"/>
                </a:solidFill>
              </a:defRPr>
            </a:lvl1pPr>
            <a:lvl2pPr marL="685800" indent="-228600">
              <a:buFont typeface="Symbol" panose="05050102010706020507" pitchFamily="18" charset="2"/>
              <a:buChar char="¨"/>
              <a:defRPr>
                <a:solidFill>
                  <a:srgbClr val="AB73D1"/>
                </a:solidFill>
              </a:defRPr>
            </a:lvl2pPr>
            <a:lvl3pPr marL="1143000" indent="-228600">
              <a:buFont typeface="Courier New" panose="02070309020205020404" pitchFamily="49" charset="0"/>
              <a:buChar char="o"/>
              <a:defRPr>
                <a:solidFill>
                  <a:srgbClr val="AB73D1"/>
                </a:solidFill>
              </a:defRPr>
            </a:lvl3pPr>
            <a:lvl4pPr>
              <a:defRPr>
                <a:solidFill>
                  <a:srgbClr val="AB73D1"/>
                </a:solidFill>
              </a:defRPr>
            </a:lvl4pPr>
            <a:lvl5pPr>
              <a:defRPr>
                <a:solidFill>
                  <a:srgbClr val="AB73D1"/>
                </a:solidFill>
              </a:defRPr>
            </a:lvl5pPr>
          </a:lstStyle>
          <a:p>
            <a:pPr lvl="0"/>
            <a:r>
              <a:rPr lang="fr-FR" dirty="0"/>
              <a:t> Cliquez pour modifier les styles du texte du masque</a:t>
            </a:r>
          </a:p>
          <a:p>
            <a:pPr lvl="1"/>
            <a:r>
              <a:rPr lang="fr-FR" dirty="0"/>
              <a:t> Deuxième niveau</a:t>
            </a:r>
          </a:p>
          <a:p>
            <a:pPr lvl="2"/>
            <a:r>
              <a:rPr lang="fr-FR" dirty="0"/>
              <a:t>Troisième niveau</a:t>
            </a:r>
          </a:p>
          <a:p>
            <a:pPr lvl="3"/>
            <a:r>
              <a:rPr lang="fr-FR" dirty="0"/>
              <a:t>Quatrième niveau</a:t>
            </a:r>
          </a:p>
          <a:p>
            <a:pPr lvl="4"/>
            <a:r>
              <a:rPr lang="fr-FR" dirty="0"/>
              <a:t>Cinquième niveau</a:t>
            </a:r>
            <a:endParaRPr lang="fr-CA" dirty="0"/>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305239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os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41E9FEF-F323-4AE8-9CF6-B45BBDC5D45E}"/>
              </a:ext>
            </a:extLst>
          </p:cNvPr>
          <p:cNvPicPr>
            <a:picLocks noChangeAspect="1"/>
          </p:cNvPicPr>
          <p:nvPr userDrawn="1"/>
        </p:nvPicPr>
        <p:blipFill>
          <a:blip r:embed="rId2"/>
          <a:stretch>
            <a:fillRect/>
          </a:stretch>
        </p:blipFill>
        <p:spPr>
          <a:xfrm>
            <a:off x="-1800" y="22795"/>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BD7ABF"/>
                </a:solidFill>
              </a:defRPr>
            </a:lvl1pPr>
            <a:lvl2pPr marL="685800" indent="-228600">
              <a:buFont typeface="Symbol" panose="05050102010706020507" pitchFamily="18" charset="2"/>
              <a:buChar char="¨"/>
              <a:defRPr>
                <a:solidFill>
                  <a:srgbClr val="BD7ABF"/>
                </a:solidFill>
              </a:defRPr>
            </a:lvl2pPr>
            <a:lvl3pPr marL="1143000" indent="-228600">
              <a:buFont typeface="Courier New" panose="02070309020205020404" pitchFamily="49" charset="0"/>
              <a:buChar char="o"/>
              <a:defRPr>
                <a:solidFill>
                  <a:srgbClr val="BD7ABF"/>
                </a:solidFill>
              </a:defRPr>
            </a:lvl3pPr>
            <a:lvl4pPr>
              <a:defRPr>
                <a:solidFill>
                  <a:srgbClr val="BD7ABF"/>
                </a:solidFill>
              </a:defRPr>
            </a:lvl4pPr>
            <a:lvl5pPr>
              <a:defRPr>
                <a:solidFill>
                  <a:srgbClr val="BD7ABF"/>
                </a:solidFill>
              </a:defRPr>
            </a:lvl5pPr>
          </a:lstStyle>
          <a:p>
            <a:pPr lvl="0"/>
            <a:r>
              <a:rPr lang="fr-FR" dirty="0"/>
              <a:t> Cliquez pour modifier les styles du texte du masque</a:t>
            </a:r>
          </a:p>
          <a:p>
            <a:pPr lvl="1"/>
            <a:r>
              <a:rPr lang="fr-FR" dirty="0"/>
              <a:t> Deuxième niveau</a:t>
            </a:r>
          </a:p>
          <a:p>
            <a:pPr lvl="2"/>
            <a:r>
              <a:rPr lang="fr-FR" dirty="0"/>
              <a:t>Troisième niveau</a:t>
            </a:r>
          </a:p>
          <a:p>
            <a:pPr lvl="3"/>
            <a:r>
              <a:rPr lang="fr-FR" dirty="0"/>
              <a:t>Quatrième niveau</a:t>
            </a:r>
          </a:p>
          <a:p>
            <a:pPr lvl="4"/>
            <a:r>
              <a:rPr lang="fr-FR" dirty="0"/>
              <a:t>Cinquième niveau</a:t>
            </a:r>
            <a:endParaRPr lang="fr-CA" dirty="0"/>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3598691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06D8F19-2F8F-4068-852D-9F283AA45A4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4420C911-4971-431E-9C8F-E9DEAC1A951B}"/>
              </a:ext>
            </a:extLst>
          </p:cNvPr>
          <p:cNvSpPr>
            <a:spLocks noGrp="1"/>
          </p:cNvSpPr>
          <p:nvPr>
            <p:ph type="body" idx="1"/>
          </p:nvPr>
        </p:nvSpPr>
        <p:spPr>
          <a:xfrm>
            <a:off x="838200" y="1825625"/>
            <a:ext cx="105120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BA1EA3A6-5F28-4AC1-8DF1-3C5689D032F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36C02-C10D-4F70-ADA5-0F3523AD6F2E}" type="datetimeFigureOut">
              <a:rPr lang="fr-CA" smtClean="0"/>
              <a:t>2023-07-17</a:t>
            </a:fld>
            <a:endParaRPr lang="fr-CA" dirty="0"/>
          </a:p>
        </p:txBody>
      </p:sp>
      <p:sp>
        <p:nvSpPr>
          <p:cNvPr id="5" name="Espace réservé du pied de page 4">
            <a:extLst>
              <a:ext uri="{FF2B5EF4-FFF2-40B4-BE49-F238E27FC236}">
                <a16:creationId xmlns:a16="http://schemas.microsoft.com/office/drawing/2014/main" id="{7A2F1293-9D7D-422C-8191-3FEAB102893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dirty="0"/>
          </a:p>
        </p:txBody>
      </p:sp>
      <p:sp>
        <p:nvSpPr>
          <p:cNvPr id="6" name="Espace réservé du numéro de diapositive 5">
            <a:extLst>
              <a:ext uri="{FF2B5EF4-FFF2-40B4-BE49-F238E27FC236}">
                <a16:creationId xmlns:a16="http://schemas.microsoft.com/office/drawing/2014/main" id="{5DA5EFF0-A580-491E-A7BD-3EF42D05459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BE6A3-4AEF-4734-8AB8-E4DE745DFB5E}" type="slidenum">
              <a:rPr lang="fr-CA" smtClean="0"/>
              <a:t>‹N°›</a:t>
            </a:fld>
            <a:endParaRPr lang="fr-CA" dirty="0"/>
          </a:p>
        </p:txBody>
      </p:sp>
    </p:spTree>
    <p:extLst>
      <p:ext uri="{BB962C8B-B14F-4D97-AF65-F5344CB8AC3E}">
        <p14:creationId xmlns:p14="http://schemas.microsoft.com/office/powerpoint/2010/main" val="494001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 Id="rId4" Type="http://schemas.openxmlformats.org/officeDocument/2006/relationships/image" Target="../media/image49.png"/></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47A1CE-E74F-4ED4-BD88-F5E5E811F2A3}"/>
              </a:ext>
            </a:extLst>
          </p:cNvPr>
          <p:cNvSpPr>
            <a:spLocks noGrp="1"/>
          </p:cNvSpPr>
          <p:nvPr>
            <p:ph type="ctrTitle"/>
          </p:nvPr>
        </p:nvSpPr>
        <p:spPr/>
        <p:txBody>
          <a:bodyPr/>
          <a:lstStyle/>
          <a:p>
            <a:r>
              <a:rPr lang="fr-CA" dirty="0"/>
              <a:t>Semaine 10 Partie 2</a:t>
            </a:r>
          </a:p>
        </p:txBody>
      </p:sp>
      <p:sp>
        <p:nvSpPr>
          <p:cNvPr id="3" name="Sous-titre 2">
            <a:extLst>
              <a:ext uri="{FF2B5EF4-FFF2-40B4-BE49-F238E27FC236}">
                <a16:creationId xmlns:a16="http://schemas.microsoft.com/office/drawing/2014/main" id="{56FD0B83-54B8-4E49-8084-D8400451C42B}"/>
              </a:ext>
            </a:extLst>
          </p:cNvPr>
          <p:cNvSpPr>
            <a:spLocks noGrp="1"/>
          </p:cNvSpPr>
          <p:nvPr>
            <p:ph type="subTitle" idx="1"/>
          </p:nvPr>
        </p:nvSpPr>
        <p:spPr>
          <a:xfrm>
            <a:off x="0" y="3602038"/>
            <a:ext cx="12192000" cy="431011"/>
          </a:xfrm>
        </p:spPr>
        <p:txBody>
          <a:bodyPr>
            <a:normAutofit lnSpcReduction="10000"/>
          </a:bodyPr>
          <a:lstStyle/>
          <a:p>
            <a:r>
              <a:rPr lang="fr-CA" dirty="0"/>
              <a:t>Gestion des utilisateurs</a:t>
            </a:r>
          </a:p>
        </p:txBody>
      </p:sp>
      <p:pic>
        <p:nvPicPr>
          <p:cNvPr id="5" name="Image 4">
            <a:extLst>
              <a:ext uri="{FF2B5EF4-FFF2-40B4-BE49-F238E27FC236}">
                <a16:creationId xmlns:a16="http://schemas.microsoft.com/office/drawing/2014/main" id="{12F861C5-A0BB-3FC5-8CAA-DAF7133F6A1B}"/>
              </a:ext>
            </a:extLst>
          </p:cNvPr>
          <p:cNvPicPr>
            <a:picLocks noChangeAspect="1"/>
          </p:cNvPicPr>
          <p:nvPr/>
        </p:nvPicPr>
        <p:blipFill>
          <a:blip r:embed="rId2"/>
          <a:stretch>
            <a:fillRect/>
          </a:stretch>
        </p:blipFill>
        <p:spPr>
          <a:xfrm>
            <a:off x="86421" y="3194304"/>
            <a:ext cx="2820117" cy="3581915"/>
          </a:xfrm>
          <a:prstGeom prst="rect">
            <a:avLst/>
          </a:prstGeom>
        </p:spPr>
      </p:pic>
    </p:spTree>
    <p:extLst>
      <p:ext uri="{BB962C8B-B14F-4D97-AF65-F5344CB8AC3E}">
        <p14:creationId xmlns:p14="http://schemas.microsoft.com/office/powerpoint/2010/main" val="358362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9995C8-72A1-1D76-903D-76192C37CA17}"/>
              </a:ext>
            </a:extLst>
          </p:cNvPr>
          <p:cNvSpPr>
            <a:spLocks noGrp="1"/>
          </p:cNvSpPr>
          <p:nvPr>
            <p:ph idx="1"/>
          </p:nvPr>
        </p:nvSpPr>
        <p:spPr>
          <a:xfrm>
            <a:off x="447154" y="1142183"/>
            <a:ext cx="10512000" cy="5026393"/>
          </a:xfrm>
        </p:spPr>
        <p:txBody>
          <a:bodyPr/>
          <a:lstStyle/>
          <a:p>
            <a:r>
              <a:rPr lang="fr-CA" dirty="0"/>
              <a:t> La gestion du mot de passe</a:t>
            </a:r>
          </a:p>
          <a:p>
            <a:pPr marL="914400" lvl="2" indent="0">
              <a:buNone/>
            </a:pPr>
            <a:endParaRPr lang="fr-CA" dirty="0"/>
          </a:p>
          <a:p>
            <a:pPr lvl="1"/>
            <a:r>
              <a:rPr lang="fr-CA" u="sng" dirty="0">
                <a:solidFill>
                  <a:srgbClr val="FA4098"/>
                </a:solidFill>
              </a:rPr>
              <a:t>La</a:t>
            </a:r>
            <a:r>
              <a:rPr lang="fr-CA" dirty="0"/>
              <a:t> </a:t>
            </a:r>
            <a:r>
              <a:rPr lang="fr-CA" u="sng" dirty="0">
                <a:solidFill>
                  <a:srgbClr val="FA4098"/>
                </a:solidFill>
              </a:rPr>
              <a:t>connexion</a:t>
            </a:r>
            <a:r>
              <a:rPr lang="fr-CA" dirty="0"/>
              <a:t>: Puis l’utilisateur va se connecter et on va utiliser le sel enregistré pour de nouveau encrypter le mot de passe fourni et on pourra vérifier que le résultat obtenu est le même mot de passe haché que celui qu’on avait enregistré auparavant dans la BD (lors de l’inscription)</a:t>
            </a:r>
          </a:p>
          <a:p>
            <a:pPr marL="457200" lvl="1" indent="0">
              <a:buNone/>
            </a:pPr>
            <a:endParaRPr lang="fr-CA" dirty="0"/>
          </a:p>
          <a:p>
            <a:pPr lvl="1"/>
            <a:r>
              <a:rPr lang="fr-CA" dirty="0"/>
              <a:t> </a:t>
            </a:r>
            <a:r>
              <a:rPr lang="fr-CA" b="1" dirty="0"/>
              <a:t>L’utilisateur se connecte</a:t>
            </a:r>
            <a:r>
              <a:rPr lang="fr-CA" dirty="0"/>
              <a:t> : On prend le mot de passe qu’il tente « </a:t>
            </a:r>
            <a:r>
              <a:rPr lang="fr-CA" dirty="0">
                <a:solidFill>
                  <a:srgbClr val="FA4098"/>
                </a:solidFill>
              </a:rPr>
              <a:t>Patate1234</a:t>
            </a:r>
            <a:r>
              <a:rPr lang="fr-CA" dirty="0"/>
              <a:t> », on lui ajoute le même </a:t>
            </a:r>
            <a:r>
              <a:rPr lang="fr-CA" dirty="0">
                <a:solidFill>
                  <a:srgbClr val="FA4098"/>
                </a:solidFill>
              </a:rPr>
              <a:t>sel</a:t>
            </a:r>
            <a:r>
              <a:rPr lang="fr-CA" dirty="0"/>
              <a:t> (qu’on a gardé en mémoire lors de l’</a:t>
            </a:r>
            <a:r>
              <a:rPr lang="fr-CA" b="1" dirty="0"/>
              <a:t>inscription</a:t>
            </a:r>
            <a:r>
              <a:rPr lang="fr-CA" dirty="0"/>
              <a:t>) : « Patate1234</a:t>
            </a:r>
            <a:r>
              <a:rPr lang="fr-CA" dirty="0">
                <a:solidFill>
                  <a:srgbClr val="FA4098"/>
                </a:solidFill>
              </a:rPr>
              <a:t>AB8201F039E91C7900AAB2...</a:t>
            </a:r>
            <a:r>
              <a:rPr lang="fr-CA" dirty="0"/>
              <a:t> » puis on hache le mot de passe avec le même algorithme que lors de l’inscription. Est-ce que le résultat obtenu est identique à la valeur hachée stockée dans la BD ? </a:t>
            </a:r>
            <a:r>
              <a:rPr lang="fr-CA" b="1" dirty="0"/>
              <a:t>Oui ?</a:t>
            </a:r>
            <a:r>
              <a:rPr lang="fr-CA" dirty="0"/>
              <a:t> -&gt; Authentification réussie ! </a:t>
            </a:r>
            <a:r>
              <a:rPr lang="en-CA" dirty="0"/>
              <a:t>✅</a:t>
            </a:r>
            <a:endParaRPr lang="fr-CA" dirty="0"/>
          </a:p>
          <a:p>
            <a:pPr lvl="1"/>
            <a:endParaRPr lang="fr-CA" dirty="0"/>
          </a:p>
          <a:p>
            <a:pPr lvl="1"/>
            <a:endParaRPr lang="fr-CA" dirty="0"/>
          </a:p>
          <a:p>
            <a:pPr marL="457200" lvl="1" indent="0">
              <a:buNone/>
            </a:pPr>
            <a:endParaRPr lang="fr-CA" dirty="0"/>
          </a:p>
        </p:txBody>
      </p:sp>
      <p:sp>
        <p:nvSpPr>
          <p:cNvPr id="3" name="Titre 2">
            <a:extLst>
              <a:ext uri="{FF2B5EF4-FFF2-40B4-BE49-F238E27FC236}">
                <a16:creationId xmlns:a16="http://schemas.microsoft.com/office/drawing/2014/main" id="{46BEDF13-8AC7-B3F1-E346-670BEE6DF89D}"/>
              </a:ext>
            </a:extLst>
          </p:cNvPr>
          <p:cNvSpPr>
            <a:spLocks noGrp="1"/>
          </p:cNvSpPr>
          <p:nvPr>
            <p:ph type="title"/>
          </p:nvPr>
        </p:nvSpPr>
        <p:spPr/>
        <p:txBody>
          <a:bodyPr/>
          <a:lstStyle/>
          <a:p>
            <a:r>
              <a:rPr lang="fr-CA" dirty="0"/>
              <a:t>Gestion des utilisateurs</a:t>
            </a:r>
          </a:p>
        </p:txBody>
      </p:sp>
    </p:spTree>
    <p:extLst>
      <p:ext uri="{BB962C8B-B14F-4D97-AF65-F5344CB8AC3E}">
        <p14:creationId xmlns:p14="http://schemas.microsoft.com/office/powerpoint/2010/main" val="3228224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9995C8-72A1-1D76-903D-76192C37CA17}"/>
              </a:ext>
            </a:extLst>
          </p:cNvPr>
          <p:cNvSpPr>
            <a:spLocks noGrp="1"/>
          </p:cNvSpPr>
          <p:nvPr>
            <p:ph idx="1"/>
          </p:nvPr>
        </p:nvSpPr>
        <p:spPr/>
        <p:txBody>
          <a:bodyPr>
            <a:normAutofit/>
          </a:bodyPr>
          <a:lstStyle/>
          <a:p>
            <a:r>
              <a:rPr lang="fr-CA" dirty="0"/>
              <a:t> Table d’utilisateurs</a:t>
            </a:r>
          </a:p>
          <a:p>
            <a:endParaRPr lang="fr-CA" dirty="0"/>
          </a:p>
          <a:p>
            <a:pPr lvl="1"/>
            <a:r>
              <a:rPr lang="fr-CA" dirty="0"/>
              <a:t>Le </a:t>
            </a:r>
            <a:r>
              <a:rPr lang="fr-CA" dirty="0">
                <a:solidFill>
                  <a:srgbClr val="FA4098"/>
                </a:solidFill>
              </a:rPr>
              <a:t>mot de passe</a:t>
            </a:r>
            <a:r>
              <a:rPr lang="fr-CA" dirty="0"/>
              <a:t> ne sera </a:t>
            </a:r>
            <a:r>
              <a:rPr lang="fr-CA" b="1" dirty="0"/>
              <a:t>jamais stocké en clair</a:t>
            </a:r>
            <a:r>
              <a:rPr lang="fr-CA" dirty="0"/>
              <a:t> et même les administrateurs de la BD ne peuvent pas connaître le mot de passe facilement. </a:t>
            </a:r>
          </a:p>
          <a:p>
            <a:pPr lvl="1"/>
            <a:endParaRPr lang="fr-CA" dirty="0"/>
          </a:p>
          <a:p>
            <a:pPr lvl="1"/>
            <a:r>
              <a:rPr lang="fr-CA" dirty="0"/>
              <a:t>Le </a:t>
            </a:r>
            <a:r>
              <a:rPr lang="fr-CA" dirty="0">
                <a:solidFill>
                  <a:srgbClr val="FA4098"/>
                </a:solidFill>
              </a:rPr>
              <a:t>sel</a:t>
            </a:r>
            <a:r>
              <a:rPr lang="fr-CA" dirty="0"/>
              <a:t> est </a:t>
            </a:r>
            <a:r>
              <a:rPr lang="fr-CA" b="1" dirty="0"/>
              <a:t>stocké en clair</a:t>
            </a:r>
            <a:r>
              <a:rPr lang="fr-CA" dirty="0"/>
              <a:t>. Un sel différent a été obtenu de manière </a:t>
            </a:r>
            <a:r>
              <a:rPr lang="fr-CA" b="1" dirty="0"/>
              <a:t>aléatoire</a:t>
            </a:r>
            <a:r>
              <a:rPr lang="fr-CA" dirty="0"/>
              <a:t> pour chaque utilisateur, mais il est </a:t>
            </a:r>
            <a:r>
              <a:rPr lang="fr-CA" b="1" dirty="0"/>
              <a:t>fixe</a:t>
            </a:r>
            <a:r>
              <a:rPr lang="fr-CA" dirty="0"/>
              <a:t> pour l’utilisateur une fois choisi.</a:t>
            </a:r>
          </a:p>
          <a:p>
            <a:pPr marL="457200" lvl="1" indent="0">
              <a:buNone/>
            </a:pPr>
            <a:endParaRPr lang="fr-CA" dirty="0"/>
          </a:p>
        </p:txBody>
      </p:sp>
      <p:sp>
        <p:nvSpPr>
          <p:cNvPr id="3" name="Titre 2">
            <a:extLst>
              <a:ext uri="{FF2B5EF4-FFF2-40B4-BE49-F238E27FC236}">
                <a16:creationId xmlns:a16="http://schemas.microsoft.com/office/drawing/2014/main" id="{46BEDF13-8AC7-B3F1-E346-670BEE6DF89D}"/>
              </a:ext>
            </a:extLst>
          </p:cNvPr>
          <p:cNvSpPr>
            <a:spLocks noGrp="1"/>
          </p:cNvSpPr>
          <p:nvPr>
            <p:ph type="title"/>
          </p:nvPr>
        </p:nvSpPr>
        <p:spPr/>
        <p:txBody>
          <a:bodyPr/>
          <a:lstStyle/>
          <a:p>
            <a:r>
              <a:rPr lang="fr-CA" dirty="0"/>
              <a:t>Gestion des utilisateurs</a:t>
            </a:r>
          </a:p>
        </p:txBody>
      </p:sp>
      <p:pic>
        <p:nvPicPr>
          <p:cNvPr id="7" name="Image 6">
            <a:extLst>
              <a:ext uri="{FF2B5EF4-FFF2-40B4-BE49-F238E27FC236}">
                <a16:creationId xmlns:a16="http://schemas.microsoft.com/office/drawing/2014/main" id="{E463215E-0D79-7932-113E-CCE6218BD537}"/>
              </a:ext>
            </a:extLst>
          </p:cNvPr>
          <p:cNvPicPr>
            <a:picLocks noChangeAspect="1"/>
          </p:cNvPicPr>
          <p:nvPr/>
        </p:nvPicPr>
        <p:blipFill>
          <a:blip r:embed="rId2"/>
          <a:stretch>
            <a:fillRect/>
          </a:stretch>
        </p:blipFill>
        <p:spPr>
          <a:xfrm>
            <a:off x="6533196" y="975131"/>
            <a:ext cx="5477639" cy="543001"/>
          </a:xfrm>
          <a:prstGeom prst="rect">
            <a:avLst/>
          </a:prstGeom>
          <a:ln w="28575">
            <a:solidFill>
              <a:srgbClr val="9073D1"/>
            </a:solidFill>
          </a:ln>
        </p:spPr>
      </p:pic>
    </p:spTree>
    <p:extLst>
      <p:ext uri="{BB962C8B-B14F-4D97-AF65-F5344CB8AC3E}">
        <p14:creationId xmlns:p14="http://schemas.microsoft.com/office/powerpoint/2010/main" val="1265101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9995C8-72A1-1D76-903D-76192C37CA17}"/>
              </a:ext>
            </a:extLst>
          </p:cNvPr>
          <p:cNvSpPr>
            <a:spLocks noGrp="1"/>
          </p:cNvSpPr>
          <p:nvPr>
            <p:ph idx="1"/>
          </p:nvPr>
        </p:nvSpPr>
        <p:spPr>
          <a:xfrm>
            <a:off x="719328" y="1150572"/>
            <a:ext cx="10796016" cy="5603796"/>
          </a:xfrm>
        </p:spPr>
        <p:txBody>
          <a:bodyPr/>
          <a:lstStyle/>
          <a:p>
            <a:r>
              <a:rPr lang="fr-CA" dirty="0"/>
              <a:t> Table d’utilisateurs</a:t>
            </a:r>
          </a:p>
          <a:p>
            <a:pPr lvl="1"/>
            <a:r>
              <a:rPr lang="fr-CA" dirty="0"/>
              <a:t> Mot de passe </a:t>
            </a:r>
            <a:r>
              <a:rPr lang="fr-CA" u="sng" dirty="0">
                <a:solidFill>
                  <a:srgbClr val="FA4098"/>
                </a:solidFill>
              </a:rPr>
              <a:t>haché</a:t>
            </a:r>
          </a:p>
          <a:p>
            <a:pPr lvl="2"/>
            <a:r>
              <a:rPr lang="fr-CA" dirty="0"/>
              <a:t> À quoi sert le sel ?</a:t>
            </a:r>
          </a:p>
          <a:p>
            <a:pPr lvl="3"/>
            <a:r>
              <a:rPr lang="fr-CA" dirty="0"/>
              <a:t> Une grande portion </a:t>
            </a:r>
            <a:r>
              <a:rPr lang="fr-CA"/>
              <a:t>d’utilisateurs ont tendance à utiliser </a:t>
            </a:r>
            <a:r>
              <a:rPr lang="fr-CA" b="1" dirty="0"/>
              <a:t>un ensemble très populaire de mots de passe faibles</a:t>
            </a:r>
            <a:r>
              <a:rPr lang="fr-CA" dirty="0"/>
              <a:t>. (</a:t>
            </a:r>
            <a:r>
              <a:rPr lang="fr-CA" dirty="0">
                <a:solidFill>
                  <a:srgbClr val="FA4098"/>
                </a:solidFill>
              </a:rPr>
              <a:t>password123</a:t>
            </a:r>
            <a:r>
              <a:rPr lang="fr-CA" dirty="0"/>
              <a:t>, </a:t>
            </a:r>
            <a:r>
              <a:rPr lang="fr-CA" dirty="0" err="1">
                <a:solidFill>
                  <a:srgbClr val="FA4098"/>
                </a:solidFill>
              </a:rPr>
              <a:t>password</a:t>
            </a:r>
            <a:r>
              <a:rPr lang="fr-CA" dirty="0"/>
              <a:t>, </a:t>
            </a:r>
            <a:r>
              <a:rPr lang="fr-CA" dirty="0">
                <a:solidFill>
                  <a:srgbClr val="FA4098"/>
                </a:solidFill>
              </a:rPr>
              <a:t>123456</a:t>
            </a:r>
            <a:r>
              <a:rPr lang="fr-CA" dirty="0"/>
              <a:t>, </a:t>
            </a:r>
            <a:r>
              <a:rPr lang="fr-CA" dirty="0">
                <a:solidFill>
                  <a:srgbClr val="FA4098"/>
                </a:solidFill>
              </a:rPr>
              <a:t>qwerty</a:t>
            </a:r>
            <a:r>
              <a:rPr lang="fr-CA" dirty="0"/>
              <a:t>, etc.) Ça veut dire que sans sel, les hachages de ces mots de passe très populaires deviennent </a:t>
            </a:r>
            <a:r>
              <a:rPr lang="fr-CA" b="1" u="sng" dirty="0"/>
              <a:t>méga fréquents</a:t>
            </a:r>
            <a:r>
              <a:rPr lang="fr-CA" dirty="0"/>
              <a:t>. Si un attaquant a accès aux mots de passe hachés, il pourrait deviner les mots de passe très populaires car leur hachage est « célèbre ». Le </a:t>
            </a:r>
            <a:r>
              <a:rPr lang="fr-CA" dirty="0">
                <a:solidFill>
                  <a:srgbClr val="FA4098"/>
                </a:solidFill>
              </a:rPr>
              <a:t>sel</a:t>
            </a:r>
            <a:r>
              <a:rPr lang="fr-CA" dirty="0"/>
              <a:t>, qui est pseudo-aléatoire et surtout </a:t>
            </a:r>
            <a:r>
              <a:rPr lang="fr-CA" b="1" dirty="0"/>
              <a:t>unique à chaque utilisateur</a:t>
            </a:r>
            <a:r>
              <a:rPr lang="fr-CA" dirty="0"/>
              <a:t>, mitige ce problème et élimine les hachages « célèbres ». (L’attaque décrite s’appelle </a:t>
            </a:r>
            <a:r>
              <a:rPr lang="fr-CA" dirty="0">
                <a:solidFill>
                  <a:srgbClr val="FA4098"/>
                </a:solidFill>
              </a:rPr>
              <a:t>Rainbow table </a:t>
            </a:r>
            <a:r>
              <a:rPr lang="fr-CA" dirty="0" err="1">
                <a:solidFill>
                  <a:srgbClr val="FA4098"/>
                </a:solidFill>
              </a:rPr>
              <a:t>attack</a:t>
            </a:r>
            <a:r>
              <a:rPr lang="fr-CA" dirty="0"/>
              <a:t>. L’attaquant utilise une table de milliers de </a:t>
            </a:r>
            <a:r>
              <a:rPr lang="fr-CA" b="1" dirty="0"/>
              <a:t>hachages populaires</a:t>
            </a:r>
            <a:r>
              <a:rPr lang="fr-CA" dirty="0"/>
              <a:t> pour les comparer à ceux dans la BD)</a:t>
            </a:r>
          </a:p>
          <a:p>
            <a:pPr lvl="2"/>
            <a:r>
              <a:rPr lang="fr-CA" dirty="0"/>
              <a:t> Pourquoi le sel est stocké en clair ?</a:t>
            </a:r>
          </a:p>
          <a:p>
            <a:pPr lvl="3"/>
            <a:r>
              <a:rPr lang="fr-CA" dirty="0"/>
              <a:t> Le sel </a:t>
            </a:r>
            <a:r>
              <a:rPr lang="fr-CA" b="1" dirty="0"/>
              <a:t>n’est pas secret</a:t>
            </a:r>
            <a:r>
              <a:rPr lang="fr-CA" dirty="0"/>
              <a:t>. Son objectif est seulement </a:t>
            </a:r>
            <a:r>
              <a:rPr lang="fr-CA" b="1" dirty="0"/>
              <a:t>d’ajouter de l’aléatoire dans les hachages</a:t>
            </a:r>
            <a:r>
              <a:rPr lang="fr-CA" dirty="0"/>
              <a:t>. (Éviter de le dévoiler inutilement est quand même logique)</a:t>
            </a:r>
          </a:p>
          <a:p>
            <a:pPr lvl="2"/>
            <a:r>
              <a:rPr lang="fr-CA" dirty="0"/>
              <a:t> Pourquoi le mot de passe est VARBINARY(</a:t>
            </a:r>
            <a:r>
              <a:rPr lang="fr-CA" dirty="0">
                <a:solidFill>
                  <a:srgbClr val="FA4098"/>
                </a:solidFill>
              </a:rPr>
              <a:t>32</a:t>
            </a:r>
            <a:r>
              <a:rPr lang="fr-CA" dirty="0"/>
              <a:t>) et le sel est VARBINARY(</a:t>
            </a:r>
            <a:r>
              <a:rPr lang="fr-CA" dirty="0">
                <a:solidFill>
                  <a:srgbClr val="FA4098"/>
                </a:solidFill>
              </a:rPr>
              <a:t>16</a:t>
            </a:r>
            <a:r>
              <a:rPr lang="fr-CA" dirty="0"/>
              <a:t>) ?</a:t>
            </a:r>
          </a:p>
          <a:p>
            <a:pPr lvl="3"/>
            <a:r>
              <a:rPr lang="fr-CA" dirty="0"/>
              <a:t> </a:t>
            </a:r>
            <a:r>
              <a:rPr lang="fr-CA" dirty="0">
                <a:solidFill>
                  <a:srgbClr val="FA4098"/>
                </a:solidFill>
              </a:rPr>
              <a:t>32</a:t>
            </a:r>
            <a:r>
              <a:rPr lang="fr-CA" dirty="0"/>
              <a:t> : Les algorithmes de hachage produisent un output de taille fixe. (Ex : SHA-256 -&gt; 32 bytes)</a:t>
            </a:r>
          </a:p>
          <a:p>
            <a:pPr lvl="3"/>
            <a:r>
              <a:rPr lang="fr-CA" dirty="0"/>
              <a:t> </a:t>
            </a:r>
            <a:r>
              <a:rPr lang="fr-CA" dirty="0">
                <a:solidFill>
                  <a:srgbClr val="FA4098"/>
                </a:solidFill>
              </a:rPr>
              <a:t>16</a:t>
            </a:r>
            <a:r>
              <a:rPr lang="fr-CA" dirty="0"/>
              <a:t> : Un sel de 16 bytes est suffisant pour créer amplement d’aléatoire.</a:t>
            </a:r>
          </a:p>
        </p:txBody>
      </p:sp>
      <p:sp>
        <p:nvSpPr>
          <p:cNvPr id="3" name="Titre 2">
            <a:extLst>
              <a:ext uri="{FF2B5EF4-FFF2-40B4-BE49-F238E27FC236}">
                <a16:creationId xmlns:a16="http://schemas.microsoft.com/office/drawing/2014/main" id="{46BEDF13-8AC7-B3F1-E346-670BEE6DF89D}"/>
              </a:ext>
            </a:extLst>
          </p:cNvPr>
          <p:cNvSpPr>
            <a:spLocks noGrp="1"/>
          </p:cNvSpPr>
          <p:nvPr>
            <p:ph type="title"/>
          </p:nvPr>
        </p:nvSpPr>
        <p:spPr/>
        <p:txBody>
          <a:bodyPr/>
          <a:lstStyle/>
          <a:p>
            <a:r>
              <a:rPr lang="fr-CA" dirty="0"/>
              <a:t>Gestion des utilisateurs</a:t>
            </a:r>
          </a:p>
        </p:txBody>
      </p:sp>
      <p:pic>
        <p:nvPicPr>
          <p:cNvPr id="4" name="Image 3">
            <a:extLst>
              <a:ext uri="{FF2B5EF4-FFF2-40B4-BE49-F238E27FC236}">
                <a16:creationId xmlns:a16="http://schemas.microsoft.com/office/drawing/2014/main" id="{19090CA8-210F-1449-0AAC-5D1F11B312C0}"/>
              </a:ext>
            </a:extLst>
          </p:cNvPr>
          <p:cNvPicPr>
            <a:picLocks noChangeAspect="1"/>
          </p:cNvPicPr>
          <p:nvPr/>
        </p:nvPicPr>
        <p:blipFill>
          <a:blip r:embed="rId2"/>
          <a:stretch>
            <a:fillRect/>
          </a:stretch>
        </p:blipFill>
        <p:spPr>
          <a:xfrm>
            <a:off x="6533196" y="975131"/>
            <a:ext cx="5477639" cy="543001"/>
          </a:xfrm>
          <a:prstGeom prst="rect">
            <a:avLst/>
          </a:prstGeom>
          <a:ln w="28575">
            <a:solidFill>
              <a:srgbClr val="9073D1"/>
            </a:solidFill>
          </a:ln>
        </p:spPr>
      </p:pic>
    </p:spTree>
    <p:extLst>
      <p:ext uri="{BB962C8B-B14F-4D97-AF65-F5344CB8AC3E}">
        <p14:creationId xmlns:p14="http://schemas.microsoft.com/office/powerpoint/2010/main" val="2715608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9995C8-72A1-1D76-903D-76192C37CA17}"/>
              </a:ext>
            </a:extLst>
          </p:cNvPr>
          <p:cNvSpPr>
            <a:spLocks noGrp="1"/>
          </p:cNvSpPr>
          <p:nvPr>
            <p:ph idx="1"/>
          </p:nvPr>
        </p:nvSpPr>
        <p:spPr/>
        <p:txBody>
          <a:bodyPr/>
          <a:lstStyle/>
          <a:p>
            <a:r>
              <a:rPr lang="fr-CA" dirty="0"/>
              <a:t> Table d’utilisateurs</a:t>
            </a:r>
          </a:p>
          <a:p>
            <a:pPr lvl="1"/>
            <a:r>
              <a:rPr lang="fr-CA" dirty="0"/>
              <a:t> NAS (ou autre donnée sensible) </a:t>
            </a:r>
            <a:r>
              <a:rPr lang="fr-CA" u="sng" dirty="0">
                <a:solidFill>
                  <a:srgbClr val="FA4098"/>
                </a:solidFill>
              </a:rPr>
              <a:t>chiffré</a:t>
            </a:r>
          </a:p>
          <a:p>
            <a:pPr lvl="2"/>
            <a:r>
              <a:rPr lang="fr-CA" dirty="0"/>
              <a:t> </a:t>
            </a:r>
            <a:r>
              <a:rPr lang="fr-CA" b="1" dirty="0"/>
              <a:t>L’utilisateur fournit une information sensible</a:t>
            </a:r>
            <a:r>
              <a:rPr lang="fr-CA" dirty="0"/>
              <a:t> : « </a:t>
            </a:r>
            <a:r>
              <a:rPr lang="fr-CA" dirty="0">
                <a:solidFill>
                  <a:srgbClr val="FA4098"/>
                </a:solidFill>
              </a:rPr>
              <a:t>442120982</a:t>
            </a:r>
            <a:r>
              <a:rPr lang="fr-CA" dirty="0"/>
              <a:t> » puis on chiffre la donnée à l’aide d’un algorithme de chiffrement symétrique (AES, </a:t>
            </a:r>
            <a:r>
              <a:rPr lang="fr-CA" dirty="0" err="1"/>
              <a:t>Twofish</a:t>
            </a:r>
            <a:r>
              <a:rPr lang="fr-CA" dirty="0"/>
              <a:t>, ChaCha20, etc.) et d’une clé secrète : « </a:t>
            </a:r>
            <a:r>
              <a:rPr lang="fr-CA" dirty="0">
                <a:solidFill>
                  <a:srgbClr val="FA4098"/>
                </a:solidFill>
              </a:rPr>
              <a:t>12098ABC00FF826181CAA393...</a:t>
            </a:r>
            <a:r>
              <a:rPr lang="fr-CA" dirty="0"/>
              <a:t> » et on stocke cette donnée chiffrée. Pas nécessaire d’utiliser du sel car l’algorithme de chiffrement ET la clé secrète apportent déjà assez d’aléatoire.</a:t>
            </a:r>
          </a:p>
          <a:p>
            <a:pPr lvl="2"/>
            <a:r>
              <a:rPr lang="fr-CA" dirty="0"/>
              <a:t> </a:t>
            </a:r>
            <a:r>
              <a:rPr lang="fr-CA" b="1" dirty="0"/>
              <a:t>Le système a éventuellement besoin de cette information</a:t>
            </a:r>
            <a:r>
              <a:rPr lang="fr-CA" dirty="0"/>
              <a:t> : On déchiffre la donnée stockée avec la même clé secrète que pour le chiffrement. C’est tout : on a récupéré la donnée sensible initiale.</a:t>
            </a:r>
          </a:p>
          <a:p>
            <a:pPr lvl="2"/>
            <a:r>
              <a:rPr lang="fr-CA" dirty="0"/>
              <a:t> Pourquoi </a:t>
            </a:r>
            <a:r>
              <a:rPr lang="fr-CA" dirty="0" err="1">
                <a:solidFill>
                  <a:srgbClr val="FA4098"/>
                </a:solidFill>
              </a:rPr>
              <a:t>varbinary</a:t>
            </a:r>
            <a:r>
              <a:rPr lang="fr-CA" dirty="0">
                <a:solidFill>
                  <a:srgbClr val="FA4098"/>
                </a:solidFill>
              </a:rPr>
              <a:t>(max)</a:t>
            </a:r>
            <a:r>
              <a:rPr lang="fr-CA" dirty="0"/>
              <a:t> ? L’output d’un algorithme de chiffrement qui travaille « par bloc » comme AES n’est pas fixe. (Contrairement à une fonction de hachage) Pour ne pas se mettre à calculer la taille de l’output, utiliserons simplement </a:t>
            </a:r>
            <a:r>
              <a:rPr lang="fr-CA" dirty="0" err="1">
                <a:solidFill>
                  <a:srgbClr val="FA4098"/>
                </a:solidFill>
              </a:rPr>
              <a:t>varbinary</a:t>
            </a:r>
            <a:r>
              <a:rPr lang="fr-CA" dirty="0">
                <a:solidFill>
                  <a:srgbClr val="FA4098"/>
                </a:solidFill>
              </a:rPr>
              <a:t>(max)</a:t>
            </a:r>
            <a:r>
              <a:rPr lang="fr-CA" dirty="0"/>
              <a:t>. De toute façon, le type </a:t>
            </a:r>
            <a:r>
              <a:rPr lang="fr-CA" u="sng" dirty="0" err="1">
                <a:solidFill>
                  <a:srgbClr val="FA4098"/>
                </a:solidFill>
              </a:rPr>
              <a:t>var</a:t>
            </a:r>
            <a:r>
              <a:rPr lang="fr-CA" dirty="0" err="1"/>
              <a:t>binary</a:t>
            </a:r>
            <a:r>
              <a:rPr lang="fr-CA" dirty="0"/>
              <a:t> s’adaptera à la taille occupée par la donnée.</a:t>
            </a:r>
          </a:p>
        </p:txBody>
      </p:sp>
      <p:sp>
        <p:nvSpPr>
          <p:cNvPr id="3" name="Titre 2">
            <a:extLst>
              <a:ext uri="{FF2B5EF4-FFF2-40B4-BE49-F238E27FC236}">
                <a16:creationId xmlns:a16="http://schemas.microsoft.com/office/drawing/2014/main" id="{46BEDF13-8AC7-B3F1-E346-670BEE6DF89D}"/>
              </a:ext>
            </a:extLst>
          </p:cNvPr>
          <p:cNvSpPr>
            <a:spLocks noGrp="1"/>
          </p:cNvSpPr>
          <p:nvPr>
            <p:ph type="title"/>
          </p:nvPr>
        </p:nvSpPr>
        <p:spPr/>
        <p:txBody>
          <a:bodyPr/>
          <a:lstStyle/>
          <a:p>
            <a:r>
              <a:rPr lang="fr-CA" dirty="0"/>
              <a:t>Gestion des utilisateurs</a:t>
            </a:r>
          </a:p>
        </p:txBody>
      </p:sp>
      <p:pic>
        <p:nvPicPr>
          <p:cNvPr id="11" name="Image 10">
            <a:extLst>
              <a:ext uri="{FF2B5EF4-FFF2-40B4-BE49-F238E27FC236}">
                <a16:creationId xmlns:a16="http://schemas.microsoft.com/office/drawing/2014/main" id="{01B90AE7-FDA3-44A1-01CD-7D933473FE28}"/>
              </a:ext>
            </a:extLst>
          </p:cNvPr>
          <p:cNvPicPr>
            <a:picLocks noChangeAspect="1"/>
          </p:cNvPicPr>
          <p:nvPr/>
        </p:nvPicPr>
        <p:blipFill>
          <a:blip r:embed="rId2"/>
          <a:stretch>
            <a:fillRect/>
          </a:stretch>
        </p:blipFill>
        <p:spPr>
          <a:xfrm>
            <a:off x="7468651" y="912235"/>
            <a:ext cx="4569551" cy="322659"/>
          </a:xfrm>
          <a:prstGeom prst="rect">
            <a:avLst/>
          </a:prstGeom>
          <a:ln w="28575">
            <a:solidFill>
              <a:srgbClr val="9073D1"/>
            </a:solidFill>
          </a:ln>
        </p:spPr>
      </p:pic>
    </p:spTree>
    <p:extLst>
      <p:ext uri="{BB962C8B-B14F-4D97-AF65-F5344CB8AC3E}">
        <p14:creationId xmlns:p14="http://schemas.microsoft.com/office/powerpoint/2010/main" val="1903753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9995C8-72A1-1D76-903D-76192C37CA17}"/>
              </a:ext>
            </a:extLst>
          </p:cNvPr>
          <p:cNvSpPr>
            <a:spLocks noGrp="1"/>
          </p:cNvSpPr>
          <p:nvPr>
            <p:ph idx="1"/>
          </p:nvPr>
        </p:nvSpPr>
        <p:spPr>
          <a:xfrm>
            <a:off x="838200" y="1150572"/>
            <a:ext cx="10512000" cy="5707428"/>
          </a:xfrm>
        </p:spPr>
        <p:txBody>
          <a:bodyPr>
            <a:normAutofit/>
          </a:bodyPr>
          <a:lstStyle/>
          <a:p>
            <a:r>
              <a:rPr lang="fr-CA" dirty="0"/>
              <a:t> Table d’utilisateurs</a:t>
            </a:r>
          </a:p>
          <a:p>
            <a:pPr lvl="1"/>
            <a:r>
              <a:rPr lang="fr-CA" sz="2000" dirty="0"/>
              <a:t> NAS (ou autre donnée sensible) </a:t>
            </a:r>
            <a:r>
              <a:rPr lang="fr-CA" sz="2000" u="sng" dirty="0">
                <a:solidFill>
                  <a:srgbClr val="FA4098"/>
                </a:solidFill>
              </a:rPr>
              <a:t>chiffré</a:t>
            </a:r>
          </a:p>
          <a:p>
            <a:pPr lvl="2"/>
            <a:r>
              <a:rPr lang="fr-CA" sz="1800" dirty="0"/>
              <a:t> Mieux un algorithme de chiffrement </a:t>
            </a:r>
            <a:r>
              <a:rPr lang="fr-CA" sz="1800" dirty="0">
                <a:solidFill>
                  <a:srgbClr val="FA4098"/>
                </a:solidFill>
              </a:rPr>
              <a:t>symétrique</a:t>
            </a:r>
            <a:r>
              <a:rPr lang="fr-CA" sz="1800" dirty="0"/>
              <a:t> ou </a:t>
            </a:r>
            <a:r>
              <a:rPr lang="fr-CA" sz="1800" dirty="0">
                <a:solidFill>
                  <a:srgbClr val="FA4098"/>
                </a:solidFill>
              </a:rPr>
              <a:t>asymétrique</a:t>
            </a:r>
            <a:r>
              <a:rPr lang="fr-CA" sz="1800" dirty="0"/>
              <a:t> ? Pour cette situation, un </a:t>
            </a:r>
            <a:r>
              <a:rPr lang="fr-CA" sz="1800" b="1" dirty="0"/>
              <a:t>algorithme symétrique est mieux</a:t>
            </a:r>
            <a:r>
              <a:rPr lang="fr-CA" sz="1800" dirty="0"/>
              <a:t>, car beaucoup plus </a:t>
            </a:r>
            <a:r>
              <a:rPr lang="fr-CA" sz="1800" u="sng" dirty="0"/>
              <a:t>performant</a:t>
            </a:r>
            <a:r>
              <a:rPr lang="fr-CA" sz="1800" dirty="0"/>
              <a:t>. Les deux sont </a:t>
            </a:r>
            <a:r>
              <a:rPr lang="fr-CA" sz="1800" b="1" dirty="0"/>
              <a:t>sécuritaires</a:t>
            </a:r>
            <a:r>
              <a:rPr lang="fr-CA" sz="1800" dirty="0"/>
              <a:t> cela dit. </a:t>
            </a:r>
            <a:r>
              <a:rPr lang="fr-CA" sz="1800" dirty="0">
                <a:solidFill>
                  <a:srgbClr val="FA4098"/>
                </a:solidFill>
              </a:rPr>
              <a:t>Asymétrique</a:t>
            </a:r>
            <a:r>
              <a:rPr lang="fr-CA" sz="1800" dirty="0"/>
              <a:t> est généralement </a:t>
            </a:r>
            <a:r>
              <a:rPr lang="fr-CA" sz="1800" b="1" dirty="0"/>
              <a:t>plus sécuritaire</a:t>
            </a:r>
            <a:r>
              <a:rPr lang="fr-CA" sz="1800" dirty="0"/>
              <a:t> et est nécessaire dans certaines situations. (Communication, signatures digitales, etc.)</a:t>
            </a:r>
          </a:p>
          <a:p>
            <a:pPr lvl="2"/>
            <a:r>
              <a:rPr lang="fr-CA" sz="1800" dirty="0"/>
              <a:t> </a:t>
            </a:r>
            <a:r>
              <a:rPr lang="fr-CA" sz="1800" dirty="0">
                <a:solidFill>
                  <a:srgbClr val="FA4098"/>
                </a:solidFill>
              </a:rPr>
              <a:t>La clé secrète</a:t>
            </a:r>
            <a:r>
              <a:rPr lang="fr-CA" sz="1800" dirty="0"/>
              <a:t> ... ? Elle sort d’où ? La même clé secrète est utilisée pour </a:t>
            </a:r>
            <a:r>
              <a:rPr lang="fr-CA" sz="1800" b="1" dirty="0"/>
              <a:t>chiffrer</a:t>
            </a:r>
            <a:r>
              <a:rPr lang="fr-CA" sz="1800" dirty="0"/>
              <a:t> et </a:t>
            </a:r>
            <a:r>
              <a:rPr lang="fr-CA" sz="1800" b="1" dirty="0"/>
              <a:t>déchiffrer</a:t>
            </a:r>
            <a:r>
              <a:rPr lang="fr-CA" sz="1800" dirty="0"/>
              <a:t>, pour </a:t>
            </a:r>
            <a:r>
              <a:rPr lang="fr-CA" sz="1800" b="1" dirty="0"/>
              <a:t>tous les utilisateurs</a:t>
            </a:r>
            <a:r>
              <a:rPr lang="fr-CA" sz="1800" dirty="0"/>
              <a:t>. (Donc la même clé pour TOUS, contrairement à un </a:t>
            </a:r>
            <a:r>
              <a:rPr lang="fr-CA" sz="1800" dirty="0">
                <a:solidFill>
                  <a:srgbClr val="FA4098"/>
                </a:solidFill>
              </a:rPr>
              <a:t>sel</a:t>
            </a:r>
            <a:r>
              <a:rPr lang="fr-CA" sz="1800" dirty="0"/>
              <a:t>) Elle est donc ultra-méga-secrète et doit être conservée en sécurité à tout prix !</a:t>
            </a:r>
          </a:p>
          <a:p>
            <a:pPr lvl="2"/>
            <a:r>
              <a:rPr lang="fr-CA" sz="1800" dirty="0"/>
              <a:t> Où stocke-t-on la clé secrète ... ?</a:t>
            </a:r>
          </a:p>
          <a:p>
            <a:pPr lvl="3"/>
            <a:r>
              <a:rPr lang="fr-CA" sz="1600" dirty="0">
                <a:solidFill>
                  <a:srgbClr val="FA4098"/>
                </a:solidFill>
              </a:rPr>
              <a:t>Gros budget, grosse sécurité</a:t>
            </a:r>
            <a:r>
              <a:rPr lang="fr-CA" sz="1600" dirty="0"/>
              <a:t> : « </a:t>
            </a:r>
            <a:r>
              <a:rPr lang="fr-CA" sz="1600" dirty="0">
                <a:solidFill>
                  <a:srgbClr val="FA4098"/>
                </a:solidFill>
              </a:rPr>
              <a:t>EKS</a:t>
            </a:r>
            <a:r>
              <a:rPr lang="fr-CA" sz="1600" dirty="0"/>
              <a:t> : </a:t>
            </a:r>
            <a:r>
              <a:rPr lang="fr-CA" sz="1600" dirty="0" err="1"/>
              <a:t>Encrypted</a:t>
            </a:r>
            <a:r>
              <a:rPr lang="fr-CA" sz="1600" dirty="0"/>
              <a:t> Key Store » ou « </a:t>
            </a:r>
            <a:r>
              <a:rPr lang="fr-CA" sz="1600" dirty="0">
                <a:solidFill>
                  <a:srgbClr val="FA4098"/>
                </a:solidFill>
              </a:rPr>
              <a:t>HSM</a:t>
            </a:r>
            <a:r>
              <a:rPr lang="fr-CA" sz="1600" dirty="0"/>
              <a:t> : Hardware Security Module ». Ce sont des systèmes fait exprès pour stocker des clés.</a:t>
            </a:r>
          </a:p>
          <a:p>
            <a:pPr lvl="3"/>
            <a:r>
              <a:rPr lang="fr-CA" sz="1600" dirty="0">
                <a:solidFill>
                  <a:srgbClr val="FA4098"/>
                </a:solidFill>
              </a:rPr>
              <a:t>Budget modeste, sécurité modeste</a:t>
            </a:r>
            <a:r>
              <a:rPr lang="fr-CA" sz="1600" dirty="0"/>
              <a:t> : Dans un fichier chiffré avec un mot de passe, dans une table de BD avec un mot de passe. </a:t>
            </a:r>
          </a:p>
          <a:p>
            <a:pPr lvl="2"/>
            <a:r>
              <a:rPr lang="fr-CA" sz="1800" dirty="0"/>
              <a:t> Les applications qui ont besoin de la clé secrète symétrique peuvent y accéder dans le </a:t>
            </a:r>
            <a:r>
              <a:rPr lang="fr-CA" sz="1800" dirty="0">
                <a:solidFill>
                  <a:srgbClr val="FA4098"/>
                </a:solidFill>
              </a:rPr>
              <a:t>EKS</a:t>
            </a:r>
            <a:r>
              <a:rPr lang="fr-CA" sz="1800" dirty="0"/>
              <a:t> / </a:t>
            </a:r>
            <a:r>
              <a:rPr lang="fr-CA" sz="1800" dirty="0">
                <a:solidFill>
                  <a:srgbClr val="FA4098"/>
                </a:solidFill>
              </a:rPr>
              <a:t>HSM</a:t>
            </a:r>
            <a:r>
              <a:rPr lang="fr-CA" sz="1800" dirty="0"/>
              <a:t> / le </a:t>
            </a:r>
            <a:r>
              <a:rPr lang="fr-CA" sz="1800" dirty="0">
                <a:solidFill>
                  <a:srgbClr val="FA4098"/>
                </a:solidFill>
              </a:rPr>
              <a:t>fichier</a:t>
            </a:r>
            <a:r>
              <a:rPr lang="fr-CA" sz="1800" dirty="0"/>
              <a:t> / la </a:t>
            </a:r>
            <a:r>
              <a:rPr lang="fr-CA" sz="1800" dirty="0">
                <a:solidFill>
                  <a:srgbClr val="FA4098"/>
                </a:solidFill>
              </a:rPr>
              <a:t>table</a:t>
            </a:r>
            <a:r>
              <a:rPr lang="fr-CA" sz="1800" dirty="0"/>
              <a:t> à l’aide de permissions ou d’accès adaptés</a:t>
            </a:r>
            <a:r>
              <a:rPr lang="fr-CA" dirty="0"/>
              <a:t>.</a:t>
            </a:r>
          </a:p>
        </p:txBody>
      </p:sp>
      <p:sp>
        <p:nvSpPr>
          <p:cNvPr id="3" name="Titre 2">
            <a:extLst>
              <a:ext uri="{FF2B5EF4-FFF2-40B4-BE49-F238E27FC236}">
                <a16:creationId xmlns:a16="http://schemas.microsoft.com/office/drawing/2014/main" id="{46BEDF13-8AC7-B3F1-E346-670BEE6DF89D}"/>
              </a:ext>
            </a:extLst>
          </p:cNvPr>
          <p:cNvSpPr>
            <a:spLocks noGrp="1"/>
          </p:cNvSpPr>
          <p:nvPr>
            <p:ph type="title"/>
          </p:nvPr>
        </p:nvSpPr>
        <p:spPr/>
        <p:txBody>
          <a:bodyPr/>
          <a:lstStyle/>
          <a:p>
            <a:r>
              <a:rPr lang="fr-CA" dirty="0"/>
              <a:t>Gestion des utilisateurs</a:t>
            </a:r>
          </a:p>
        </p:txBody>
      </p:sp>
      <p:pic>
        <p:nvPicPr>
          <p:cNvPr id="6" name="Image 5">
            <a:extLst>
              <a:ext uri="{FF2B5EF4-FFF2-40B4-BE49-F238E27FC236}">
                <a16:creationId xmlns:a16="http://schemas.microsoft.com/office/drawing/2014/main" id="{F83CE4F1-0F9B-F7ED-0B87-59112E6C353F}"/>
              </a:ext>
            </a:extLst>
          </p:cNvPr>
          <p:cNvPicPr>
            <a:picLocks noChangeAspect="1"/>
          </p:cNvPicPr>
          <p:nvPr/>
        </p:nvPicPr>
        <p:blipFill>
          <a:blip r:embed="rId2"/>
          <a:stretch>
            <a:fillRect/>
          </a:stretch>
        </p:blipFill>
        <p:spPr>
          <a:xfrm>
            <a:off x="7468651" y="912235"/>
            <a:ext cx="4569551" cy="322659"/>
          </a:xfrm>
          <a:prstGeom prst="rect">
            <a:avLst/>
          </a:prstGeom>
          <a:ln w="28575">
            <a:solidFill>
              <a:srgbClr val="9073D1"/>
            </a:solidFill>
          </a:ln>
        </p:spPr>
      </p:pic>
    </p:spTree>
    <p:extLst>
      <p:ext uri="{BB962C8B-B14F-4D97-AF65-F5344CB8AC3E}">
        <p14:creationId xmlns:p14="http://schemas.microsoft.com/office/powerpoint/2010/main" val="144366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9995C8-72A1-1D76-903D-76192C37CA17}"/>
              </a:ext>
            </a:extLst>
          </p:cNvPr>
          <p:cNvSpPr>
            <a:spLocks noGrp="1"/>
          </p:cNvSpPr>
          <p:nvPr>
            <p:ph idx="1"/>
          </p:nvPr>
        </p:nvSpPr>
        <p:spPr/>
        <p:txBody>
          <a:bodyPr/>
          <a:lstStyle/>
          <a:p>
            <a:r>
              <a:rPr lang="fr-CA" dirty="0"/>
              <a:t> Insérer un utilisateur dans la table</a:t>
            </a:r>
          </a:p>
          <a:p>
            <a:pPr lvl="1"/>
            <a:r>
              <a:rPr lang="fr-CA" dirty="0"/>
              <a:t> Exemple pour le </a:t>
            </a:r>
            <a:r>
              <a:rPr lang="fr-CA" dirty="0">
                <a:solidFill>
                  <a:srgbClr val="FA4098"/>
                </a:solidFill>
              </a:rPr>
              <a:t>hachage</a:t>
            </a:r>
            <a:r>
              <a:rPr lang="fr-CA" dirty="0"/>
              <a:t> :</a:t>
            </a:r>
          </a:p>
          <a:p>
            <a:pPr lvl="1"/>
            <a:endParaRPr lang="fr-CA" dirty="0"/>
          </a:p>
          <a:p>
            <a:pPr lvl="1"/>
            <a:endParaRPr lang="fr-CA" dirty="0"/>
          </a:p>
          <a:p>
            <a:pPr lvl="1"/>
            <a:endParaRPr lang="fr-CA" dirty="0"/>
          </a:p>
          <a:p>
            <a:pPr lvl="1"/>
            <a:endParaRPr lang="fr-CA" dirty="0"/>
          </a:p>
          <a:p>
            <a:pPr marL="457200" lvl="1" indent="0">
              <a:buNone/>
            </a:pPr>
            <a:endParaRPr lang="fr-CA" dirty="0"/>
          </a:p>
          <a:p>
            <a:pPr marL="457200" lvl="1" indent="0">
              <a:buNone/>
            </a:pPr>
            <a:endParaRPr lang="fr-CA" dirty="0"/>
          </a:p>
        </p:txBody>
      </p:sp>
      <p:sp>
        <p:nvSpPr>
          <p:cNvPr id="3" name="Titre 2">
            <a:extLst>
              <a:ext uri="{FF2B5EF4-FFF2-40B4-BE49-F238E27FC236}">
                <a16:creationId xmlns:a16="http://schemas.microsoft.com/office/drawing/2014/main" id="{46BEDF13-8AC7-B3F1-E346-670BEE6DF89D}"/>
              </a:ext>
            </a:extLst>
          </p:cNvPr>
          <p:cNvSpPr>
            <a:spLocks noGrp="1"/>
          </p:cNvSpPr>
          <p:nvPr>
            <p:ph type="title"/>
          </p:nvPr>
        </p:nvSpPr>
        <p:spPr/>
        <p:txBody>
          <a:bodyPr/>
          <a:lstStyle/>
          <a:p>
            <a:r>
              <a:rPr lang="fr-CA" dirty="0"/>
              <a:t>Gestion des utilisateurs</a:t>
            </a:r>
          </a:p>
        </p:txBody>
      </p:sp>
      <p:pic>
        <p:nvPicPr>
          <p:cNvPr id="7" name="Image 6">
            <a:extLst>
              <a:ext uri="{FF2B5EF4-FFF2-40B4-BE49-F238E27FC236}">
                <a16:creationId xmlns:a16="http://schemas.microsoft.com/office/drawing/2014/main" id="{AE606CFB-630F-78F7-00E1-16FA9F9ADACB}"/>
              </a:ext>
            </a:extLst>
          </p:cNvPr>
          <p:cNvPicPr>
            <a:picLocks noChangeAspect="1"/>
          </p:cNvPicPr>
          <p:nvPr/>
        </p:nvPicPr>
        <p:blipFill>
          <a:blip r:embed="rId2"/>
          <a:stretch>
            <a:fillRect/>
          </a:stretch>
        </p:blipFill>
        <p:spPr>
          <a:xfrm>
            <a:off x="622268" y="2118188"/>
            <a:ext cx="4226069" cy="607762"/>
          </a:xfrm>
          <a:prstGeom prst="rect">
            <a:avLst/>
          </a:prstGeom>
          <a:ln w="28575">
            <a:solidFill>
              <a:srgbClr val="9073D1"/>
            </a:solidFill>
          </a:ln>
        </p:spPr>
      </p:pic>
      <p:pic>
        <p:nvPicPr>
          <p:cNvPr id="9" name="Image 8">
            <a:extLst>
              <a:ext uri="{FF2B5EF4-FFF2-40B4-BE49-F238E27FC236}">
                <a16:creationId xmlns:a16="http://schemas.microsoft.com/office/drawing/2014/main" id="{86CE120F-7B76-576D-37AF-B742C5A7247D}"/>
              </a:ext>
            </a:extLst>
          </p:cNvPr>
          <p:cNvPicPr>
            <a:picLocks noChangeAspect="1"/>
          </p:cNvPicPr>
          <p:nvPr/>
        </p:nvPicPr>
        <p:blipFill>
          <a:blip r:embed="rId3"/>
          <a:stretch>
            <a:fillRect/>
          </a:stretch>
        </p:blipFill>
        <p:spPr>
          <a:xfrm>
            <a:off x="1011038" y="2725950"/>
            <a:ext cx="3448531" cy="609685"/>
          </a:xfrm>
          <a:prstGeom prst="rect">
            <a:avLst/>
          </a:prstGeom>
          <a:ln w="28575">
            <a:solidFill>
              <a:srgbClr val="9073D1"/>
            </a:solidFill>
          </a:ln>
        </p:spPr>
      </p:pic>
      <p:pic>
        <p:nvPicPr>
          <p:cNvPr id="15" name="Image 14">
            <a:extLst>
              <a:ext uri="{FF2B5EF4-FFF2-40B4-BE49-F238E27FC236}">
                <a16:creationId xmlns:a16="http://schemas.microsoft.com/office/drawing/2014/main" id="{E31F87A1-2332-A624-921F-FAE45682A1AC}"/>
              </a:ext>
            </a:extLst>
          </p:cNvPr>
          <p:cNvPicPr>
            <a:picLocks noChangeAspect="1"/>
          </p:cNvPicPr>
          <p:nvPr/>
        </p:nvPicPr>
        <p:blipFill>
          <a:blip r:embed="rId4"/>
          <a:stretch>
            <a:fillRect/>
          </a:stretch>
        </p:blipFill>
        <p:spPr>
          <a:xfrm>
            <a:off x="5224430" y="2165959"/>
            <a:ext cx="6433142" cy="512220"/>
          </a:xfrm>
          <a:prstGeom prst="rect">
            <a:avLst/>
          </a:prstGeom>
          <a:ln w="28575">
            <a:solidFill>
              <a:srgbClr val="9073D1"/>
            </a:solidFill>
          </a:ln>
        </p:spPr>
      </p:pic>
      <p:pic>
        <p:nvPicPr>
          <p:cNvPr id="17" name="Image 16">
            <a:extLst>
              <a:ext uri="{FF2B5EF4-FFF2-40B4-BE49-F238E27FC236}">
                <a16:creationId xmlns:a16="http://schemas.microsoft.com/office/drawing/2014/main" id="{9BAFA83A-30B5-067A-4A1D-B3D97C849C97}"/>
              </a:ext>
            </a:extLst>
          </p:cNvPr>
          <p:cNvPicPr>
            <a:picLocks noChangeAspect="1"/>
          </p:cNvPicPr>
          <p:nvPr/>
        </p:nvPicPr>
        <p:blipFill>
          <a:blip r:embed="rId5"/>
          <a:stretch>
            <a:fillRect/>
          </a:stretch>
        </p:blipFill>
        <p:spPr>
          <a:xfrm>
            <a:off x="6270977" y="2664059"/>
            <a:ext cx="4506751" cy="520827"/>
          </a:xfrm>
          <a:prstGeom prst="rect">
            <a:avLst/>
          </a:prstGeom>
          <a:ln w="28575">
            <a:solidFill>
              <a:srgbClr val="9073D1"/>
            </a:solidFill>
          </a:ln>
        </p:spPr>
      </p:pic>
      <p:pic>
        <p:nvPicPr>
          <p:cNvPr id="19" name="Image 18">
            <a:extLst>
              <a:ext uri="{FF2B5EF4-FFF2-40B4-BE49-F238E27FC236}">
                <a16:creationId xmlns:a16="http://schemas.microsoft.com/office/drawing/2014/main" id="{73DEA8B4-536E-D95A-C8B1-5CC5AD14C845}"/>
              </a:ext>
            </a:extLst>
          </p:cNvPr>
          <p:cNvPicPr>
            <a:picLocks noChangeAspect="1"/>
          </p:cNvPicPr>
          <p:nvPr/>
        </p:nvPicPr>
        <p:blipFill>
          <a:blip r:embed="rId6"/>
          <a:stretch>
            <a:fillRect/>
          </a:stretch>
        </p:blipFill>
        <p:spPr>
          <a:xfrm>
            <a:off x="4991450" y="3419632"/>
            <a:ext cx="6961488" cy="3255433"/>
          </a:xfrm>
          <a:prstGeom prst="rect">
            <a:avLst/>
          </a:prstGeom>
          <a:ln w="28575">
            <a:solidFill>
              <a:srgbClr val="9073D1"/>
            </a:solidFill>
          </a:ln>
        </p:spPr>
      </p:pic>
      <p:sp>
        <p:nvSpPr>
          <p:cNvPr id="20" name="ZoneTexte 19">
            <a:extLst>
              <a:ext uri="{FF2B5EF4-FFF2-40B4-BE49-F238E27FC236}">
                <a16:creationId xmlns:a16="http://schemas.microsoft.com/office/drawing/2014/main" id="{31666BDD-F34C-55FA-4B43-F18D71B8AE44}"/>
              </a:ext>
            </a:extLst>
          </p:cNvPr>
          <p:cNvSpPr txBox="1"/>
          <p:nvPr/>
        </p:nvSpPr>
        <p:spPr>
          <a:xfrm>
            <a:off x="153762" y="3652008"/>
            <a:ext cx="3845878" cy="2031325"/>
          </a:xfrm>
          <a:prstGeom prst="rect">
            <a:avLst/>
          </a:prstGeom>
          <a:noFill/>
        </p:spPr>
        <p:txBody>
          <a:bodyPr wrap="square" rtlCol="0">
            <a:spAutoFit/>
          </a:bodyPr>
          <a:lstStyle/>
          <a:p>
            <a:r>
              <a:rPr lang="fr-CA" dirty="0">
                <a:solidFill>
                  <a:srgbClr val="9073D1"/>
                </a:solidFill>
              </a:rPr>
              <a:t>• Exemple de </a:t>
            </a:r>
            <a:r>
              <a:rPr lang="fr-CA" b="1" dirty="0">
                <a:solidFill>
                  <a:srgbClr val="9073D1"/>
                </a:solidFill>
              </a:rPr>
              <a:t>procédure</a:t>
            </a:r>
            <a:r>
              <a:rPr lang="fr-CA" dirty="0">
                <a:solidFill>
                  <a:srgbClr val="9073D1"/>
                </a:solidFill>
              </a:rPr>
              <a:t> qui </a:t>
            </a:r>
            <a:r>
              <a:rPr lang="fr-CA" b="1" dirty="0">
                <a:solidFill>
                  <a:srgbClr val="9073D1"/>
                </a:solidFill>
              </a:rPr>
              <a:t>INSERT</a:t>
            </a:r>
            <a:r>
              <a:rPr lang="fr-CA" dirty="0">
                <a:solidFill>
                  <a:srgbClr val="9073D1"/>
                </a:solidFill>
              </a:rPr>
              <a:t> un nouvel utilisateur avec son </a:t>
            </a:r>
            <a:r>
              <a:rPr lang="fr-CA" dirty="0">
                <a:solidFill>
                  <a:srgbClr val="FA4098"/>
                </a:solidFill>
              </a:rPr>
              <a:t>mot de passe haché</a:t>
            </a:r>
            <a:r>
              <a:rPr lang="fr-CA" dirty="0">
                <a:solidFill>
                  <a:srgbClr val="9073D1"/>
                </a:solidFill>
              </a:rPr>
              <a:t> et son </a:t>
            </a:r>
            <a:r>
              <a:rPr lang="fr-CA" dirty="0">
                <a:solidFill>
                  <a:srgbClr val="FA4098"/>
                </a:solidFill>
              </a:rPr>
              <a:t>sel aléatoire</a:t>
            </a:r>
            <a:r>
              <a:rPr lang="fr-CA" dirty="0">
                <a:solidFill>
                  <a:srgbClr val="9073D1"/>
                </a:solidFill>
              </a:rPr>
              <a:t>.</a:t>
            </a:r>
          </a:p>
          <a:p>
            <a:endParaRPr lang="fr-CA" dirty="0">
              <a:solidFill>
                <a:srgbClr val="9073D1"/>
              </a:solidFill>
            </a:endParaRPr>
          </a:p>
          <a:p>
            <a:r>
              <a:rPr lang="fr-CA" dirty="0">
                <a:solidFill>
                  <a:srgbClr val="9073D1"/>
                </a:solidFill>
              </a:rPr>
              <a:t>• Nous n’avons pas encore </a:t>
            </a:r>
            <a:r>
              <a:rPr lang="fr-CA" dirty="0">
                <a:solidFill>
                  <a:srgbClr val="FA4098"/>
                </a:solidFill>
              </a:rPr>
              <a:t>chiffré le NAS</a:t>
            </a:r>
            <a:r>
              <a:rPr lang="fr-CA" dirty="0">
                <a:solidFill>
                  <a:srgbClr val="9073D1"/>
                </a:solidFill>
              </a:rPr>
              <a:t>. On fait ça dans les prochaines diapos.</a:t>
            </a:r>
          </a:p>
        </p:txBody>
      </p:sp>
      <p:pic>
        <p:nvPicPr>
          <p:cNvPr id="23" name="Image 22">
            <a:extLst>
              <a:ext uri="{FF2B5EF4-FFF2-40B4-BE49-F238E27FC236}">
                <a16:creationId xmlns:a16="http://schemas.microsoft.com/office/drawing/2014/main" id="{AB367F09-0BDD-ED95-2B82-D56767004F6A}"/>
              </a:ext>
            </a:extLst>
          </p:cNvPr>
          <p:cNvPicPr>
            <a:picLocks noChangeAspect="1"/>
          </p:cNvPicPr>
          <p:nvPr/>
        </p:nvPicPr>
        <p:blipFill>
          <a:blip r:embed="rId7"/>
          <a:stretch>
            <a:fillRect/>
          </a:stretch>
        </p:blipFill>
        <p:spPr>
          <a:xfrm>
            <a:off x="7129057" y="97565"/>
            <a:ext cx="4959515" cy="1561905"/>
          </a:xfrm>
          <a:prstGeom prst="rect">
            <a:avLst/>
          </a:prstGeom>
          <a:ln w="28575">
            <a:solidFill>
              <a:srgbClr val="9073D1"/>
            </a:solidFill>
          </a:ln>
        </p:spPr>
      </p:pic>
    </p:spTree>
    <p:extLst>
      <p:ext uri="{BB962C8B-B14F-4D97-AF65-F5344CB8AC3E}">
        <p14:creationId xmlns:p14="http://schemas.microsoft.com/office/powerpoint/2010/main" val="4059786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9995C8-72A1-1D76-903D-76192C37CA17}"/>
              </a:ext>
            </a:extLst>
          </p:cNvPr>
          <p:cNvSpPr>
            <a:spLocks noGrp="1"/>
          </p:cNvSpPr>
          <p:nvPr>
            <p:ph idx="1"/>
          </p:nvPr>
        </p:nvSpPr>
        <p:spPr>
          <a:xfrm>
            <a:off x="447154" y="1142183"/>
            <a:ext cx="10512000" cy="5026393"/>
          </a:xfrm>
        </p:spPr>
        <p:txBody>
          <a:bodyPr/>
          <a:lstStyle/>
          <a:p>
            <a:r>
              <a:rPr lang="fr-CA" dirty="0"/>
              <a:t> </a:t>
            </a:r>
          </a:p>
          <a:p>
            <a:pPr lvl="1"/>
            <a:r>
              <a:rPr lang="fr-CA" dirty="0"/>
              <a:t>Le </a:t>
            </a:r>
            <a:r>
              <a:rPr lang="fr-CA" dirty="0">
                <a:solidFill>
                  <a:srgbClr val="FA4098"/>
                </a:solidFill>
              </a:rPr>
              <a:t>chiffrement: </a:t>
            </a:r>
            <a:r>
              <a:rPr lang="fr-CA" dirty="0"/>
              <a:t> Cette technique est utilisée pour les informations importantes qu’on veut sécuriser mais qui ne sont pas appelées à changer.</a:t>
            </a:r>
          </a:p>
          <a:p>
            <a:pPr lvl="1"/>
            <a:endParaRPr lang="fr-CA" dirty="0"/>
          </a:p>
          <a:p>
            <a:pPr lvl="1"/>
            <a:r>
              <a:rPr lang="fr-CA" dirty="0"/>
              <a:t>Pour la table Utilisateurs, nous allons utiliser la technique du chiffrement pour le NAS.</a:t>
            </a:r>
          </a:p>
          <a:p>
            <a:pPr marL="457200" lvl="1" indent="0">
              <a:buNone/>
            </a:pPr>
            <a:endParaRPr lang="fr-CA" dirty="0"/>
          </a:p>
        </p:txBody>
      </p:sp>
      <p:sp>
        <p:nvSpPr>
          <p:cNvPr id="3" name="Titre 2">
            <a:extLst>
              <a:ext uri="{FF2B5EF4-FFF2-40B4-BE49-F238E27FC236}">
                <a16:creationId xmlns:a16="http://schemas.microsoft.com/office/drawing/2014/main" id="{46BEDF13-8AC7-B3F1-E346-670BEE6DF89D}"/>
              </a:ext>
            </a:extLst>
          </p:cNvPr>
          <p:cNvSpPr>
            <a:spLocks noGrp="1"/>
          </p:cNvSpPr>
          <p:nvPr>
            <p:ph type="title"/>
          </p:nvPr>
        </p:nvSpPr>
        <p:spPr/>
        <p:txBody>
          <a:bodyPr/>
          <a:lstStyle/>
          <a:p>
            <a:r>
              <a:rPr lang="fr-CA" dirty="0"/>
              <a:t>Gestion des utilisateurs</a:t>
            </a:r>
          </a:p>
        </p:txBody>
      </p:sp>
    </p:spTree>
    <p:extLst>
      <p:ext uri="{BB962C8B-B14F-4D97-AF65-F5344CB8AC3E}">
        <p14:creationId xmlns:p14="http://schemas.microsoft.com/office/powerpoint/2010/main" val="3321845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9995C8-72A1-1D76-903D-76192C37CA17}"/>
              </a:ext>
            </a:extLst>
          </p:cNvPr>
          <p:cNvSpPr>
            <a:spLocks noGrp="1"/>
          </p:cNvSpPr>
          <p:nvPr>
            <p:ph idx="1"/>
          </p:nvPr>
        </p:nvSpPr>
        <p:spPr/>
        <p:txBody>
          <a:bodyPr/>
          <a:lstStyle/>
          <a:p>
            <a:r>
              <a:rPr lang="fr-CA" dirty="0"/>
              <a:t> Insérer un utilisateur dans la table</a:t>
            </a:r>
          </a:p>
          <a:p>
            <a:pPr lvl="1"/>
            <a:r>
              <a:rPr lang="fr-CA" dirty="0"/>
              <a:t> Pour le chiffrement du NAS, il y a quelques préparatifs ...</a:t>
            </a:r>
          </a:p>
          <a:p>
            <a:pPr lvl="2"/>
            <a:r>
              <a:rPr lang="fr-CA" dirty="0"/>
              <a:t> Créer une </a:t>
            </a:r>
            <a:r>
              <a:rPr lang="fr-CA" dirty="0">
                <a:solidFill>
                  <a:srgbClr val="FA4098"/>
                </a:solidFill>
              </a:rPr>
              <a:t>clé MASTER</a:t>
            </a:r>
            <a:r>
              <a:rPr lang="fr-CA" dirty="0"/>
              <a:t> pour la BD.</a:t>
            </a:r>
          </a:p>
          <a:p>
            <a:pPr lvl="2"/>
            <a:r>
              <a:rPr lang="fr-CA" dirty="0"/>
              <a:t> Créer un </a:t>
            </a:r>
            <a:r>
              <a:rPr lang="fr-CA" dirty="0">
                <a:solidFill>
                  <a:srgbClr val="FA4098"/>
                </a:solidFill>
              </a:rPr>
              <a:t>certificat auto-signé</a:t>
            </a:r>
            <a:r>
              <a:rPr lang="fr-CA" dirty="0"/>
              <a:t>.</a:t>
            </a:r>
          </a:p>
          <a:p>
            <a:pPr lvl="2"/>
            <a:r>
              <a:rPr lang="fr-CA" dirty="0"/>
              <a:t> Créer une </a:t>
            </a:r>
            <a:r>
              <a:rPr lang="fr-CA" dirty="0">
                <a:solidFill>
                  <a:srgbClr val="FA4098"/>
                </a:solidFill>
              </a:rPr>
              <a:t>clé symétrique</a:t>
            </a:r>
            <a:r>
              <a:rPr lang="fr-CA" dirty="0"/>
              <a:t> pour le chiffrement / déchiffrement.</a:t>
            </a:r>
          </a:p>
          <a:p>
            <a:pPr lvl="1"/>
            <a:r>
              <a:rPr lang="fr-CA" dirty="0"/>
              <a:t> Après ça nous pourrons </a:t>
            </a:r>
            <a:r>
              <a:rPr lang="fr-CA" dirty="0">
                <a:solidFill>
                  <a:srgbClr val="FA4098"/>
                </a:solidFill>
              </a:rPr>
              <a:t>chiffrer</a:t>
            </a:r>
            <a:r>
              <a:rPr lang="fr-CA" dirty="0"/>
              <a:t> et </a:t>
            </a:r>
            <a:r>
              <a:rPr lang="fr-CA" dirty="0">
                <a:solidFill>
                  <a:srgbClr val="FA4098"/>
                </a:solidFill>
              </a:rPr>
              <a:t>déchiffrer</a:t>
            </a:r>
            <a:r>
              <a:rPr lang="fr-CA" dirty="0"/>
              <a:t> des données librement.</a:t>
            </a:r>
          </a:p>
        </p:txBody>
      </p:sp>
      <p:sp>
        <p:nvSpPr>
          <p:cNvPr id="3" name="Titre 2">
            <a:extLst>
              <a:ext uri="{FF2B5EF4-FFF2-40B4-BE49-F238E27FC236}">
                <a16:creationId xmlns:a16="http://schemas.microsoft.com/office/drawing/2014/main" id="{46BEDF13-8AC7-B3F1-E346-670BEE6DF89D}"/>
              </a:ext>
            </a:extLst>
          </p:cNvPr>
          <p:cNvSpPr>
            <a:spLocks noGrp="1"/>
          </p:cNvSpPr>
          <p:nvPr>
            <p:ph type="title"/>
          </p:nvPr>
        </p:nvSpPr>
        <p:spPr/>
        <p:txBody>
          <a:bodyPr/>
          <a:lstStyle/>
          <a:p>
            <a:r>
              <a:rPr lang="fr-CA" dirty="0"/>
              <a:t>Gestion des utilisateurs</a:t>
            </a:r>
          </a:p>
        </p:txBody>
      </p:sp>
    </p:spTree>
    <p:extLst>
      <p:ext uri="{BB962C8B-B14F-4D97-AF65-F5344CB8AC3E}">
        <p14:creationId xmlns:p14="http://schemas.microsoft.com/office/powerpoint/2010/main" val="3614756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9995C8-72A1-1D76-903D-76192C37CA17}"/>
              </a:ext>
            </a:extLst>
          </p:cNvPr>
          <p:cNvSpPr>
            <a:spLocks noGrp="1"/>
          </p:cNvSpPr>
          <p:nvPr>
            <p:ph idx="1"/>
          </p:nvPr>
        </p:nvSpPr>
        <p:spPr/>
        <p:txBody>
          <a:bodyPr/>
          <a:lstStyle/>
          <a:p>
            <a:r>
              <a:rPr lang="fr-CA" dirty="0"/>
              <a:t> Préparatifs pour créer une clé symétrique</a:t>
            </a:r>
          </a:p>
          <a:p>
            <a:pPr lvl="1"/>
            <a:r>
              <a:rPr lang="fr-CA" dirty="0"/>
              <a:t> Créer une </a:t>
            </a:r>
            <a:r>
              <a:rPr lang="fr-CA" dirty="0">
                <a:solidFill>
                  <a:srgbClr val="FA4098"/>
                </a:solidFill>
              </a:rPr>
              <a:t>clé MASTER</a:t>
            </a:r>
            <a:r>
              <a:rPr lang="fr-CA" dirty="0"/>
              <a:t> :</a:t>
            </a:r>
          </a:p>
          <a:p>
            <a:pPr lvl="1"/>
            <a:endParaRPr lang="fr-CA" dirty="0"/>
          </a:p>
          <a:p>
            <a:pPr lvl="1"/>
            <a:endParaRPr lang="fr-CA" dirty="0"/>
          </a:p>
          <a:p>
            <a:pPr lvl="1"/>
            <a:endParaRPr lang="fr-CA" dirty="0"/>
          </a:p>
          <a:p>
            <a:pPr lvl="1"/>
            <a:endParaRPr lang="fr-CA" dirty="0"/>
          </a:p>
          <a:p>
            <a:pPr lvl="1"/>
            <a:endParaRPr lang="fr-CA" dirty="0"/>
          </a:p>
          <a:p>
            <a:pPr lvl="1"/>
            <a:r>
              <a:rPr lang="fr-CA" dirty="0"/>
              <a:t> Créer un </a:t>
            </a:r>
            <a:r>
              <a:rPr lang="fr-CA" dirty="0">
                <a:solidFill>
                  <a:srgbClr val="FA4098"/>
                </a:solidFill>
              </a:rPr>
              <a:t>certificat auto-signé </a:t>
            </a:r>
            <a:r>
              <a:rPr lang="fr-CA" dirty="0"/>
              <a:t>:</a:t>
            </a:r>
          </a:p>
        </p:txBody>
      </p:sp>
      <p:sp>
        <p:nvSpPr>
          <p:cNvPr id="3" name="Titre 2">
            <a:extLst>
              <a:ext uri="{FF2B5EF4-FFF2-40B4-BE49-F238E27FC236}">
                <a16:creationId xmlns:a16="http://schemas.microsoft.com/office/drawing/2014/main" id="{46BEDF13-8AC7-B3F1-E346-670BEE6DF89D}"/>
              </a:ext>
            </a:extLst>
          </p:cNvPr>
          <p:cNvSpPr>
            <a:spLocks noGrp="1"/>
          </p:cNvSpPr>
          <p:nvPr>
            <p:ph type="title"/>
          </p:nvPr>
        </p:nvSpPr>
        <p:spPr/>
        <p:txBody>
          <a:bodyPr/>
          <a:lstStyle/>
          <a:p>
            <a:r>
              <a:rPr lang="fr-CA" dirty="0"/>
              <a:t>Gestion des utilisateurs</a:t>
            </a:r>
          </a:p>
        </p:txBody>
      </p:sp>
      <p:pic>
        <p:nvPicPr>
          <p:cNvPr id="5" name="Image 4">
            <a:extLst>
              <a:ext uri="{FF2B5EF4-FFF2-40B4-BE49-F238E27FC236}">
                <a16:creationId xmlns:a16="http://schemas.microsoft.com/office/drawing/2014/main" id="{2CA1EE8B-AC04-3467-A14F-47CC4DE0A82F}"/>
              </a:ext>
            </a:extLst>
          </p:cNvPr>
          <p:cNvPicPr>
            <a:picLocks noChangeAspect="1"/>
          </p:cNvPicPr>
          <p:nvPr/>
        </p:nvPicPr>
        <p:blipFill>
          <a:blip r:embed="rId2"/>
          <a:stretch>
            <a:fillRect/>
          </a:stretch>
        </p:blipFill>
        <p:spPr>
          <a:xfrm>
            <a:off x="10387127" y="1150572"/>
            <a:ext cx="1500073" cy="665190"/>
          </a:xfrm>
          <a:prstGeom prst="rect">
            <a:avLst/>
          </a:prstGeom>
          <a:ln w="28575">
            <a:solidFill>
              <a:srgbClr val="9073D1"/>
            </a:solidFill>
          </a:ln>
        </p:spPr>
      </p:pic>
      <p:sp>
        <p:nvSpPr>
          <p:cNvPr id="6" name="ZoneTexte 5">
            <a:extLst>
              <a:ext uri="{FF2B5EF4-FFF2-40B4-BE49-F238E27FC236}">
                <a16:creationId xmlns:a16="http://schemas.microsoft.com/office/drawing/2014/main" id="{B3434ADE-1922-5A34-A0D7-536DB5009728}"/>
              </a:ext>
            </a:extLst>
          </p:cNvPr>
          <p:cNvSpPr txBox="1"/>
          <p:nvPr/>
        </p:nvSpPr>
        <p:spPr>
          <a:xfrm>
            <a:off x="10143846" y="965906"/>
            <a:ext cx="486562" cy="369332"/>
          </a:xfrm>
          <a:prstGeom prst="rect">
            <a:avLst/>
          </a:prstGeom>
          <a:noFill/>
        </p:spPr>
        <p:txBody>
          <a:bodyPr wrap="square" rtlCol="0">
            <a:spAutoFit/>
          </a:bodyPr>
          <a:lstStyle/>
          <a:p>
            <a:r>
              <a:rPr lang="en-CA" dirty="0"/>
              <a:t>⭐</a:t>
            </a:r>
            <a:endParaRPr lang="fr-CA" dirty="0"/>
          </a:p>
        </p:txBody>
      </p:sp>
      <p:pic>
        <p:nvPicPr>
          <p:cNvPr id="8" name="Image 7">
            <a:extLst>
              <a:ext uri="{FF2B5EF4-FFF2-40B4-BE49-F238E27FC236}">
                <a16:creationId xmlns:a16="http://schemas.microsoft.com/office/drawing/2014/main" id="{FFEB4BC1-F4C7-44A6-523F-E62A6B0ED684}"/>
              </a:ext>
            </a:extLst>
          </p:cNvPr>
          <p:cNvPicPr>
            <a:picLocks noChangeAspect="1"/>
          </p:cNvPicPr>
          <p:nvPr/>
        </p:nvPicPr>
        <p:blipFill>
          <a:blip r:embed="rId3"/>
          <a:stretch>
            <a:fillRect/>
          </a:stretch>
        </p:blipFill>
        <p:spPr>
          <a:xfrm>
            <a:off x="397750" y="2306457"/>
            <a:ext cx="6263110" cy="1357311"/>
          </a:xfrm>
          <a:prstGeom prst="rect">
            <a:avLst/>
          </a:prstGeom>
          <a:ln w="28575">
            <a:solidFill>
              <a:srgbClr val="9073D1"/>
            </a:solidFill>
          </a:ln>
        </p:spPr>
      </p:pic>
      <p:sp>
        <p:nvSpPr>
          <p:cNvPr id="9" name="ZoneTexte 8">
            <a:extLst>
              <a:ext uri="{FF2B5EF4-FFF2-40B4-BE49-F238E27FC236}">
                <a16:creationId xmlns:a16="http://schemas.microsoft.com/office/drawing/2014/main" id="{EAA26FC7-BD63-D31E-EACF-629CE84C0F80}"/>
              </a:ext>
            </a:extLst>
          </p:cNvPr>
          <p:cNvSpPr txBox="1"/>
          <p:nvPr/>
        </p:nvSpPr>
        <p:spPr>
          <a:xfrm>
            <a:off x="7000562" y="2523447"/>
            <a:ext cx="4253217" cy="923330"/>
          </a:xfrm>
          <a:prstGeom prst="rect">
            <a:avLst/>
          </a:prstGeom>
          <a:noFill/>
        </p:spPr>
        <p:txBody>
          <a:bodyPr wrap="square" rtlCol="0">
            <a:spAutoFit/>
          </a:bodyPr>
          <a:lstStyle/>
          <a:p>
            <a:r>
              <a:rPr lang="fr-CA" dirty="0">
                <a:solidFill>
                  <a:srgbClr val="9073D1"/>
                </a:solidFill>
              </a:rPr>
              <a:t>• La </a:t>
            </a:r>
            <a:r>
              <a:rPr lang="fr-CA" dirty="0">
                <a:solidFill>
                  <a:srgbClr val="FA4098"/>
                </a:solidFill>
              </a:rPr>
              <a:t>master key</a:t>
            </a:r>
            <a:r>
              <a:rPr lang="fr-CA" dirty="0">
                <a:solidFill>
                  <a:srgbClr val="9073D1"/>
                </a:solidFill>
              </a:rPr>
              <a:t> est nécessaire pour pouvoir chiffrer et protéger les autres clés. (Dont la clé symétrique qu’on s’apprête à créer)</a:t>
            </a:r>
          </a:p>
        </p:txBody>
      </p:sp>
      <p:pic>
        <p:nvPicPr>
          <p:cNvPr id="11" name="Image 10">
            <a:extLst>
              <a:ext uri="{FF2B5EF4-FFF2-40B4-BE49-F238E27FC236}">
                <a16:creationId xmlns:a16="http://schemas.microsoft.com/office/drawing/2014/main" id="{6D0A063B-E21A-14C3-EDD6-C22DC4EBB664}"/>
              </a:ext>
            </a:extLst>
          </p:cNvPr>
          <p:cNvPicPr>
            <a:picLocks noChangeAspect="1"/>
          </p:cNvPicPr>
          <p:nvPr/>
        </p:nvPicPr>
        <p:blipFill>
          <a:blip r:embed="rId4"/>
          <a:stretch>
            <a:fillRect/>
          </a:stretch>
        </p:blipFill>
        <p:spPr>
          <a:xfrm>
            <a:off x="397750" y="4474386"/>
            <a:ext cx="6632352" cy="1233042"/>
          </a:xfrm>
          <a:prstGeom prst="rect">
            <a:avLst/>
          </a:prstGeom>
          <a:ln w="28575">
            <a:solidFill>
              <a:srgbClr val="9073D1"/>
            </a:solidFill>
          </a:ln>
        </p:spPr>
      </p:pic>
      <p:sp>
        <p:nvSpPr>
          <p:cNvPr id="12" name="ZoneTexte 11">
            <a:extLst>
              <a:ext uri="{FF2B5EF4-FFF2-40B4-BE49-F238E27FC236}">
                <a16:creationId xmlns:a16="http://schemas.microsoft.com/office/drawing/2014/main" id="{18B8A14C-9F05-BD1F-30ED-6AE1075D239F}"/>
              </a:ext>
            </a:extLst>
          </p:cNvPr>
          <p:cNvSpPr txBox="1"/>
          <p:nvPr/>
        </p:nvSpPr>
        <p:spPr>
          <a:xfrm>
            <a:off x="7365483" y="4261366"/>
            <a:ext cx="4521717" cy="2308324"/>
          </a:xfrm>
          <a:prstGeom prst="rect">
            <a:avLst/>
          </a:prstGeom>
          <a:noFill/>
        </p:spPr>
        <p:txBody>
          <a:bodyPr wrap="square" rtlCol="0">
            <a:spAutoFit/>
          </a:bodyPr>
          <a:lstStyle/>
          <a:p>
            <a:r>
              <a:rPr lang="fr-CA" dirty="0">
                <a:solidFill>
                  <a:srgbClr val="9073D1"/>
                </a:solidFill>
              </a:rPr>
              <a:t>• Le </a:t>
            </a:r>
            <a:r>
              <a:rPr lang="fr-CA" dirty="0">
                <a:solidFill>
                  <a:srgbClr val="FA4098"/>
                </a:solidFill>
              </a:rPr>
              <a:t>certificat</a:t>
            </a:r>
            <a:r>
              <a:rPr lang="fr-CA" dirty="0">
                <a:solidFill>
                  <a:srgbClr val="9073D1"/>
                </a:solidFill>
              </a:rPr>
              <a:t> est nécessaire pour authentifier le </a:t>
            </a:r>
            <a:r>
              <a:rPr lang="fr-CA" b="1" dirty="0">
                <a:solidFill>
                  <a:srgbClr val="9073D1"/>
                </a:solidFill>
              </a:rPr>
              <a:t>détenteur d’une clé</a:t>
            </a:r>
            <a:r>
              <a:rPr lang="fr-CA" dirty="0">
                <a:solidFill>
                  <a:srgbClr val="9073D1"/>
                </a:solidFill>
              </a:rPr>
              <a:t>. Nous en aurons besoin pour que la base de données sache que c’est bel et bien nous qui sommes en train d’essayer de </a:t>
            </a:r>
            <a:r>
              <a:rPr lang="fr-CA" b="1" dirty="0">
                <a:solidFill>
                  <a:srgbClr val="9073D1"/>
                </a:solidFill>
              </a:rPr>
              <a:t>déchiffrer les données</a:t>
            </a:r>
            <a:r>
              <a:rPr lang="fr-CA" dirty="0">
                <a:solidFill>
                  <a:srgbClr val="9073D1"/>
                </a:solidFill>
              </a:rPr>
              <a:t>.</a:t>
            </a:r>
          </a:p>
          <a:p>
            <a:r>
              <a:rPr lang="fr-CA" dirty="0">
                <a:solidFill>
                  <a:srgbClr val="9073D1"/>
                </a:solidFill>
              </a:rPr>
              <a:t>• On aurait d’ailleurs pu spécifier une </a:t>
            </a:r>
            <a:r>
              <a:rPr lang="fr-CA" b="1" dirty="0">
                <a:solidFill>
                  <a:srgbClr val="9073D1"/>
                </a:solidFill>
              </a:rPr>
              <a:t>date d’expiration</a:t>
            </a:r>
            <a:r>
              <a:rPr lang="fr-CA" dirty="0">
                <a:solidFill>
                  <a:srgbClr val="9073D1"/>
                </a:solidFill>
              </a:rPr>
              <a:t> et un </a:t>
            </a:r>
            <a:r>
              <a:rPr lang="fr-CA" b="1" dirty="0">
                <a:solidFill>
                  <a:srgbClr val="9073D1"/>
                </a:solidFill>
              </a:rPr>
              <a:t>mot de passe</a:t>
            </a:r>
            <a:r>
              <a:rPr lang="fr-CA" dirty="0">
                <a:solidFill>
                  <a:srgbClr val="9073D1"/>
                </a:solidFill>
              </a:rPr>
              <a:t> pour le certificat, mais gardons ça simple.</a:t>
            </a:r>
          </a:p>
        </p:txBody>
      </p:sp>
      <p:sp>
        <p:nvSpPr>
          <p:cNvPr id="4" name="ZoneTexte 3">
            <a:extLst>
              <a:ext uri="{FF2B5EF4-FFF2-40B4-BE49-F238E27FC236}">
                <a16:creationId xmlns:a16="http://schemas.microsoft.com/office/drawing/2014/main" id="{460B92C7-B406-FDC9-11E4-94B9E9B35411}"/>
              </a:ext>
            </a:extLst>
          </p:cNvPr>
          <p:cNvSpPr txBox="1"/>
          <p:nvPr/>
        </p:nvSpPr>
        <p:spPr>
          <a:xfrm>
            <a:off x="6267765" y="1784783"/>
            <a:ext cx="5202771" cy="646331"/>
          </a:xfrm>
          <a:prstGeom prst="rect">
            <a:avLst/>
          </a:prstGeom>
          <a:noFill/>
          <a:ln w="15875">
            <a:solidFill>
              <a:srgbClr val="FA4098"/>
            </a:solidFill>
          </a:ln>
        </p:spPr>
        <p:txBody>
          <a:bodyPr wrap="none" rtlCol="0">
            <a:spAutoFit/>
          </a:bodyPr>
          <a:lstStyle/>
          <a:p>
            <a:r>
              <a:rPr lang="fr-CA" dirty="0"/>
              <a:t>Attention: ici au cégep, les PASSWORD doivent suivre </a:t>
            </a:r>
          </a:p>
          <a:p>
            <a:r>
              <a:rPr lang="fr-CA" dirty="0"/>
              <a:t>les règles du cégep.. </a:t>
            </a:r>
            <a:r>
              <a:rPr lang="fr-CA" b="1" dirty="0">
                <a:solidFill>
                  <a:srgbClr val="FF0000"/>
                </a:solidFill>
              </a:rPr>
              <a:t>Ce mot de passe est trop court!</a:t>
            </a:r>
          </a:p>
        </p:txBody>
      </p:sp>
      <p:cxnSp>
        <p:nvCxnSpPr>
          <p:cNvPr id="10" name="Connecteur droit avec flèche 9">
            <a:extLst>
              <a:ext uri="{FF2B5EF4-FFF2-40B4-BE49-F238E27FC236}">
                <a16:creationId xmlns:a16="http://schemas.microsoft.com/office/drawing/2014/main" id="{6DBB7A88-FCEB-0309-F7CE-79B889CD2EC9}"/>
              </a:ext>
            </a:extLst>
          </p:cNvPr>
          <p:cNvCxnSpPr>
            <a:cxnSpLocks/>
          </p:cNvCxnSpPr>
          <p:nvPr/>
        </p:nvCxnSpPr>
        <p:spPr>
          <a:xfrm flipH="1">
            <a:off x="5931135" y="2267794"/>
            <a:ext cx="272760" cy="323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Ellipse 6">
            <a:extLst>
              <a:ext uri="{FF2B5EF4-FFF2-40B4-BE49-F238E27FC236}">
                <a16:creationId xmlns:a16="http://schemas.microsoft.com/office/drawing/2014/main" id="{D894DC50-F743-8C76-83C4-E895BAEE4B1E}"/>
              </a:ext>
            </a:extLst>
          </p:cNvPr>
          <p:cNvSpPr/>
          <p:nvPr/>
        </p:nvSpPr>
        <p:spPr>
          <a:xfrm>
            <a:off x="5069150" y="2489314"/>
            <a:ext cx="1591710" cy="34266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68978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9995C8-72A1-1D76-903D-76192C37CA17}"/>
              </a:ext>
            </a:extLst>
          </p:cNvPr>
          <p:cNvSpPr>
            <a:spLocks noGrp="1"/>
          </p:cNvSpPr>
          <p:nvPr>
            <p:ph idx="1"/>
          </p:nvPr>
        </p:nvSpPr>
        <p:spPr/>
        <p:txBody>
          <a:bodyPr/>
          <a:lstStyle/>
          <a:p>
            <a:r>
              <a:rPr lang="fr-CA" dirty="0"/>
              <a:t> Préparatifs pour créer une clé symétrique</a:t>
            </a:r>
          </a:p>
          <a:p>
            <a:pPr lvl="1"/>
            <a:r>
              <a:rPr lang="fr-CA" dirty="0"/>
              <a:t> Créer la </a:t>
            </a:r>
            <a:r>
              <a:rPr lang="fr-CA" dirty="0">
                <a:solidFill>
                  <a:srgbClr val="FA4098"/>
                </a:solidFill>
              </a:rPr>
              <a:t>clé symétrique</a:t>
            </a:r>
          </a:p>
          <a:p>
            <a:pPr lvl="1"/>
            <a:endParaRPr lang="fr-CA" dirty="0"/>
          </a:p>
          <a:p>
            <a:pPr lvl="1"/>
            <a:endParaRPr lang="fr-CA" dirty="0"/>
          </a:p>
          <a:p>
            <a:pPr lvl="1"/>
            <a:endParaRPr lang="fr-CA" dirty="0"/>
          </a:p>
          <a:p>
            <a:pPr lvl="1"/>
            <a:endParaRPr lang="fr-CA" dirty="0"/>
          </a:p>
          <a:p>
            <a:pPr lvl="2"/>
            <a:r>
              <a:rPr lang="fr-CA" dirty="0"/>
              <a:t> Voilà, nous allons être prêts à chiffrer des données. En général, ça ressemblera à ça :</a:t>
            </a:r>
          </a:p>
        </p:txBody>
      </p:sp>
      <p:sp>
        <p:nvSpPr>
          <p:cNvPr id="3" name="Titre 2">
            <a:extLst>
              <a:ext uri="{FF2B5EF4-FFF2-40B4-BE49-F238E27FC236}">
                <a16:creationId xmlns:a16="http://schemas.microsoft.com/office/drawing/2014/main" id="{46BEDF13-8AC7-B3F1-E346-670BEE6DF89D}"/>
              </a:ext>
            </a:extLst>
          </p:cNvPr>
          <p:cNvSpPr>
            <a:spLocks noGrp="1"/>
          </p:cNvSpPr>
          <p:nvPr>
            <p:ph type="title"/>
          </p:nvPr>
        </p:nvSpPr>
        <p:spPr/>
        <p:txBody>
          <a:bodyPr/>
          <a:lstStyle/>
          <a:p>
            <a:r>
              <a:rPr lang="fr-CA" dirty="0"/>
              <a:t>Gestion des utilisateurs</a:t>
            </a:r>
          </a:p>
        </p:txBody>
      </p:sp>
      <p:pic>
        <p:nvPicPr>
          <p:cNvPr id="5" name="Image 4">
            <a:extLst>
              <a:ext uri="{FF2B5EF4-FFF2-40B4-BE49-F238E27FC236}">
                <a16:creationId xmlns:a16="http://schemas.microsoft.com/office/drawing/2014/main" id="{9680811C-813B-9B7C-1BDA-8B3FD6DAB9AC}"/>
              </a:ext>
            </a:extLst>
          </p:cNvPr>
          <p:cNvPicPr>
            <a:picLocks noChangeAspect="1"/>
          </p:cNvPicPr>
          <p:nvPr/>
        </p:nvPicPr>
        <p:blipFill>
          <a:blip r:embed="rId2"/>
          <a:stretch>
            <a:fillRect/>
          </a:stretch>
        </p:blipFill>
        <p:spPr>
          <a:xfrm>
            <a:off x="1178510" y="2185177"/>
            <a:ext cx="9831379" cy="1052973"/>
          </a:xfrm>
          <a:prstGeom prst="rect">
            <a:avLst/>
          </a:prstGeom>
          <a:ln w="28575">
            <a:solidFill>
              <a:srgbClr val="9073D1"/>
            </a:solidFill>
          </a:ln>
        </p:spPr>
      </p:pic>
      <p:pic>
        <p:nvPicPr>
          <p:cNvPr id="7" name="Image 6">
            <a:extLst>
              <a:ext uri="{FF2B5EF4-FFF2-40B4-BE49-F238E27FC236}">
                <a16:creationId xmlns:a16="http://schemas.microsoft.com/office/drawing/2014/main" id="{BEDAD52D-A0C4-372F-41E1-BE528545C376}"/>
              </a:ext>
            </a:extLst>
          </p:cNvPr>
          <p:cNvPicPr>
            <a:picLocks noChangeAspect="1"/>
          </p:cNvPicPr>
          <p:nvPr/>
        </p:nvPicPr>
        <p:blipFill>
          <a:blip r:embed="rId3"/>
          <a:stretch>
            <a:fillRect/>
          </a:stretch>
        </p:blipFill>
        <p:spPr>
          <a:xfrm>
            <a:off x="1274724" y="4087959"/>
            <a:ext cx="9638950" cy="1619469"/>
          </a:xfrm>
          <a:prstGeom prst="rect">
            <a:avLst/>
          </a:prstGeom>
          <a:ln w="28575">
            <a:solidFill>
              <a:srgbClr val="9073D1"/>
            </a:solidFill>
          </a:ln>
        </p:spPr>
      </p:pic>
      <p:sp>
        <p:nvSpPr>
          <p:cNvPr id="8" name="Rectangle 7">
            <a:extLst>
              <a:ext uri="{FF2B5EF4-FFF2-40B4-BE49-F238E27FC236}">
                <a16:creationId xmlns:a16="http://schemas.microsoft.com/office/drawing/2014/main" id="{3FCDB6B3-D78C-597C-C0CA-DC367684E531}"/>
              </a:ext>
            </a:extLst>
          </p:cNvPr>
          <p:cNvSpPr/>
          <p:nvPr/>
        </p:nvSpPr>
        <p:spPr>
          <a:xfrm>
            <a:off x="3131444" y="4379053"/>
            <a:ext cx="1029496" cy="190086"/>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9" name="Rectangle 8">
            <a:extLst>
              <a:ext uri="{FF2B5EF4-FFF2-40B4-BE49-F238E27FC236}">
                <a16:creationId xmlns:a16="http://schemas.microsoft.com/office/drawing/2014/main" id="{F8DFD914-7332-E04B-4C4D-A26B4F3A2847}"/>
              </a:ext>
            </a:extLst>
          </p:cNvPr>
          <p:cNvSpPr/>
          <p:nvPr/>
        </p:nvSpPr>
        <p:spPr>
          <a:xfrm>
            <a:off x="7293781" y="4913008"/>
            <a:ext cx="1095210" cy="162331"/>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0" name="Rectangle 9">
            <a:extLst>
              <a:ext uri="{FF2B5EF4-FFF2-40B4-BE49-F238E27FC236}">
                <a16:creationId xmlns:a16="http://schemas.microsoft.com/office/drawing/2014/main" id="{512869D0-EAAA-12FC-B8A1-13FE2AFFE0F8}"/>
              </a:ext>
            </a:extLst>
          </p:cNvPr>
          <p:cNvSpPr/>
          <p:nvPr/>
        </p:nvSpPr>
        <p:spPr>
          <a:xfrm>
            <a:off x="3268464" y="5256617"/>
            <a:ext cx="959587" cy="190086"/>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1" name="Rectangle 10">
            <a:extLst>
              <a:ext uri="{FF2B5EF4-FFF2-40B4-BE49-F238E27FC236}">
                <a16:creationId xmlns:a16="http://schemas.microsoft.com/office/drawing/2014/main" id="{02A6D22B-67C2-72EC-E045-F185B51E4926}"/>
              </a:ext>
            </a:extLst>
          </p:cNvPr>
          <p:cNvSpPr/>
          <p:nvPr/>
        </p:nvSpPr>
        <p:spPr>
          <a:xfrm>
            <a:off x="3336974" y="2432807"/>
            <a:ext cx="1050468" cy="223779"/>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442527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05B957A-9052-4DC1-9DCC-B3F0165FB514}"/>
              </a:ext>
            </a:extLst>
          </p:cNvPr>
          <p:cNvSpPr>
            <a:spLocks noGrp="1"/>
          </p:cNvSpPr>
          <p:nvPr>
            <p:ph idx="1"/>
          </p:nvPr>
        </p:nvSpPr>
        <p:spPr/>
        <p:txBody>
          <a:bodyPr/>
          <a:lstStyle/>
          <a:p>
            <a:r>
              <a:rPr lang="fr-CA" dirty="0">
                <a:solidFill>
                  <a:srgbClr val="9073D1"/>
                </a:solidFill>
              </a:rPr>
              <a:t>Gestion des utilisateurs</a:t>
            </a:r>
          </a:p>
          <a:p>
            <a:r>
              <a:rPr lang="fr-CA" dirty="0">
                <a:solidFill>
                  <a:srgbClr val="AB73D1"/>
                </a:solidFill>
              </a:rPr>
              <a:t> Validation du </a:t>
            </a:r>
            <a:r>
              <a:rPr lang="fr-CA" dirty="0" err="1">
                <a:solidFill>
                  <a:srgbClr val="AB73D1"/>
                </a:solidFill>
              </a:rPr>
              <a:t>ModelState</a:t>
            </a:r>
            <a:r>
              <a:rPr lang="fr-CA" dirty="0">
                <a:solidFill>
                  <a:srgbClr val="AB73D1"/>
                </a:solidFill>
              </a:rPr>
              <a:t> personnalisée</a:t>
            </a:r>
          </a:p>
          <a:p>
            <a:r>
              <a:rPr lang="fr-CA" dirty="0">
                <a:solidFill>
                  <a:srgbClr val="BD7ABF"/>
                </a:solidFill>
              </a:rPr>
              <a:t> </a:t>
            </a:r>
            <a:r>
              <a:rPr lang="fr-CA" dirty="0" err="1">
                <a:solidFill>
                  <a:srgbClr val="BD7ABF"/>
                </a:solidFill>
              </a:rPr>
              <a:t>GitKraken</a:t>
            </a:r>
            <a:r>
              <a:rPr lang="fr-CA" dirty="0">
                <a:solidFill>
                  <a:srgbClr val="BD7ABF"/>
                </a:solidFill>
              </a:rPr>
              <a:t> en 4D5 (TP2)</a:t>
            </a:r>
          </a:p>
        </p:txBody>
      </p:sp>
      <p:sp>
        <p:nvSpPr>
          <p:cNvPr id="3" name="Titre 2">
            <a:extLst>
              <a:ext uri="{FF2B5EF4-FFF2-40B4-BE49-F238E27FC236}">
                <a16:creationId xmlns:a16="http://schemas.microsoft.com/office/drawing/2014/main" id="{36B6614C-72E4-4109-BCB2-8A7C94B43A06}"/>
              </a:ext>
            </a:extLst>
          </p:cNvPr>
          <p:cNvSpPr>
            <a:spLocks noGrp="1"/>
          </p:cNvSpPr>
          <p:nvPr>
            <p:ph type="title"/>
          </p:nvPr>
        </p:nvSpPr>
        <p:spPr/>
        <p:txBody>
          <a:bodyPr/>
          <a:lstStyle/>
          <a:p>
            <a:r>
              <a:rPr lang="fr-CA" dirty="0"/>
              <a:t>Sommaire </a:t>
            </a:r>
            <a:r>
              <a:rPr lang="en-CA" dirty="0"/>
              <a:t>📃</a:t>
            </a:r>
            <a:endParaRPr lang="fr-CA" dirty="0"/>
          </a:p>
        </p:txBody>
      </p:sp>
    </p:spTree>
    <p:extLst>
      <p:ext uri="{BB962C8B-B14F-4D97-AF65-F5344CB8AC3E}">
        <p14:creationId xmlns:p14="http://schemas.microsoft.com/office/powerpoint/2010/main" val="3624970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9995C8-72A1-1D76-903D-76192C37CA17}"/>
              </a:ext>
            </a:extLst>
          </p:cNvPr>
          <p:cNvSpPr>
            <a:spLocks noGrp="1"/>
          </p:cNvSpPr>
          <p:nvPr>
            <p:ph idx="1"/>
          </p:nvPr>
        </p:nvSpPr>
        <p:spPr/>
        <p:txBody>
          <a:bodyPr/>
          <a:lstStyle/>
          <a:p>
            <a:r>
              <a:rPr lang="fr-CA" dirty="0"/>
              <a:t> Insérer un utilisateur dans la table</a:t>
            </a:r>
          </a:p>
          <a:p>
            <a:pPr lvl="1"/>
            <a:r>
              <a:rPr lang="fr-CA" dirty="0"/>
              <a:t> Le traitement du mot de passe avec le </a:t>
            </a:r>
            <a:r>
              <a:rPr lang="fr-CA" b="1" dirty="0"/>
              <a:t>chiffrement du NAS</a:t>
            </a:r>
            <a:r>
              <a:rPr lang="fr-CA" dirty="0"/>
              <a:t> cette fois !</a:t>
            </a:r>
          </a:p>
        </p:txBody>
      </p:sp>
      <p:sp>
        <p:nvSpPr>
          <p:cNvPr id="3" name="Titre 2">
            <a:extLst>
              <a:ext uri="{FF2B5EF4-FFF2-40B4-BE49-F238E27FC236}">
                <a16:creationId xmlns:a16="http://schemas.microsoft.com/office/drawing/2014/main" id="{46BEDF13-8AC7-B3F1-E346-670BEE6DF89D}"/>
              </a:ext>
            </a:extLst>
          </p:cNvPr>
          <p:cNvSpPr>
            <a:spLocks noGrp="1"/>
          </p:cNvSpPr>
          <p:nvPr>
            <p:ph type="title"/>
          </p:nvPr>
        </p:nvSpPr>
        <p:spPr/>
        <p:txBody>
          <a:bodyPr/>
          <a:lstStyle/>
          <a:p>
            <a:r>
              <a:rPr lang="fr-CA" dirty="0"/>
              <a:t>Gestion des utilisateurs</a:t>
            </a:r>
          </a:p>
        </p:txBody>
      </p:sp>
      <p:pic>
        <p:nvPicPr>
          <p:cNvPr id="9" name="Image 8">
            <a:extLst>
              <a:ext uri="{FF2B5EF4-FFF2-40B4-BE49-F238E27FC236}">
                <a16:creationId xmlns:a16="http://schemas.microsoft.com/office/drawing/2014/main" id="{E5DFB324-528D-625B-A1BA-9FB5917A9E47}"/>
              </a:ext>
            </a:extLst>
          </p:cNvPr>
          <p:cNvPicPr>
            <a:picLocks noChangeAspect="1"/>
          </p:cNvPicPr>
          <p:nvPr/>
        </p:nvPicPr>
        <p:blipFill>
          <a:blip r:embed="rId2"/>
          <a:stretch>
            <a:fillRect/>
          </a:stretch>
        </p:blipFill>
        <p:spPr>
          <a:xfrm>
            <a:off x="4772864" y="2062684"/>
            <a:ext cx="7270316" cy="4700940"/>
          </a:xfrm>
          <a:prstGeom prst="rect">
            <a:avLst/>
          </a:prstGeom>
          <a:ln w="28575">
            <a:solidFill>
              <a:srgbClr val="9073D1"/>
            </a:solidFill>
          </a:ln>
        </p:spPr>
      </p:pic>
      <p:sp>
        <p:nvSpPr>
          <p:cNvPr id="10" name="Rectangle 9">
            <a:extLst>
              <a:ext uri="{FF2B5EF4-FFF2-40B4-BE49-F238E27FC236}">
                <a16:creationId xmlns:a16="http://schemas.microsoft.com/office/drawing/2014/main" id="{228E4C66-624D-EE26-43F5-60ADEC767A4C}"/>
              </a:ext>
            </a:extLst>
          </p:cNvPr>
          <p:cNvSpPr/>
          <p:nvPr/>
        </p:nvSpPr>
        <p:spPr>
          <a:xfrm>
            <a:off x="5055843" y="4477624"/>
            <a:ext cx="6570826" cy="1115736"/>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12" name="Image 11">
            <a:extLst>
              <a:ext uri="{FF2B5EF4-FFF2-40B4-BE49-F238E27FC236}">
                <a16:creationId xmlns:a16="http://schemas.microsoft.com/office/drawing/2014/main" id="{3B92F83C-A4A9-0019-561E-F332E956DC26}"/>
              </a:ext>
            </a:extLst>
          </p:cNvPr>
          <p:cNvPicPr>
            <a:picLocks noChangeAspect="1"/>
          </p:cNvPicPr>
          <p:nvPr/>
        </p:nvPicPr>
        <p:blipFill>
          <a:blip r:embed="rId3"/>
          <a:stretch>
            <a:fillRect/>
          </a:stretch>
        </p:blipFill>
        <p:spPr>
          <a:xfrm>
            <a:off x="122821" y="3665886"/>
            <a:ext cx="4508554" cy="1377090"/>
          </a:xfrm>
          <a:prstGeom prst="rect">
            <a:avLst/>
          </a:prstGeom>
          <a:ln w="28575">
            <a:solidFill>
              <a:srgbClr val="9073D1"/>
            </a:solidFill>
          </a:ln>
        </p:spPr>
      </p:pic>
    </p:spTree>
    <p:extLst>
      <p:ext uri="{BB962C8B-B14F-4D97-AF65-F5344CB8AC3E}">
        <p14:creationId xmlns:p14="http://schemas.microsoft.com/office/powerpoint/2010/main" val="963158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9995C8-72A1-1D76-903D-76192C37CA17}"/>
              </a:ext>
            </a:extLst>
          </p:cNvPr>
          <p:cNvSpPr>
            <a:spLocks noGrp="1"/>
          </p:cNvSpPr>
          <p:nvPr>
            <p:ph idx="1"/>
          </p:nvPr>
        </p:nvSpPr>
        <p:spPr>
          <a:xfrm>
            <a:off x="447154" y="1142183"/>
            <a:ext cx="10512000" cy="5026393"/>
          </a:xfrm>
        </p:spPr>
        <p:txBody>
          <a:bodyPr/>
          <a:lstStyle/>
          <a:p>
            <a:r>
              <a:rPr lang="fr-CA" dirty="0"/>
              <a:t> La gestion du mot de passe</a:t>
            </a:r>
          </a:p>
          <a:p>
            <a:pPr lvl="1"/>
            <a:endParaRPr lang="fr-CA" dirty="0"/>
          </a:p>
          <a:p>
            <a:pPr lvl="1"/>
            <a:r>
              <a:rPr lang="fr-CA" b="1" dirty="0">
                <a:solidFill>
                  <a:srgbClr val="FF0000"/>
                </a:solidFill>
              </a:rPr>
              <a:t>Nous avons terminé la partie de l’inscription</a:t>
            </a:r>
            <a:r>
              <a:rPr lang="fr-CA" dirty="0"/>
              <a:t>: L’utilisateur va s’inscrire avec un mot de passe et on va créer un sel et encrypter son mot de passe haché qu’on va enregistrer dans la table Utilisateur de la BD.</a:t>
            </a:r>
          </a:p>
          <a:p>
            <a:pPr lvl="2"/>
            <a:endParaRPr lang="fr-CA" dirty="0"/>
          </a:p>
          <a:p>
            <a:pPr lvl="1"/>
            <a:r>
              <a:rPr lang="fr-CA" b="1" dirty="0">
                <a:solidFill>
                  <a:srgbClr val="FF0000"/>
                </a:solidFill>
              </a:rPr>
              <a:t>Nous abordons maintenant la partie de la connexion: </a:t>
            </a:r>
            <a:r>
              <a:rPr lang="fr-CA" dirty="0"/>
              <a:t>Puis l’utilisateur va se connecter et on va utiliser le sel enregistré pour de nouveau encrypter le mot de passe fourni et on pourra vérifier que le résultat obtenu est le même mot de passe haché que celui qu’on avait enregistré auparavant dans la BD (lors de l’inscription).</a:t>
            </a:r>
          </a:p>
          <a:p>
            <a:pPr lvl="1"/>
            <a:endParaRPr lang="fr-CA" dirty="0"/>
          </a:p>
          <a:p>
            <a:pPr marL="457200" lvl="1" indent="0">
              <a:buNone/>
            </a:pPr>
            <a:endParaRPr lang="fr-CA" dirty="0"/>
          </a:p>
        </p:txBody>
      </p:sp>
      <p:sp>
        <p:nvSpPr>
          <p:cNvPr id="3" name="Titre 2">
            <a:extLst>
              <a:ext uri="{FF2B5EF4-FFF2-40B4-BE49-F238E27FC236}">
                <a16:creationId xmlns:a16="http://schemas.microsoft.com/office/drawing/2014/main" id="{46BEDF13-8AC7-B3F1-E346-670BEE6DF89D}"/>
              </a:ext>
            </a:extLst>
          </p:cNvPr>
          <p:cNvSpPr>
            <a:spLocks noGrp="1"/>
          </p:cNvSpPr>
          <p:nvPr>
            <p:ph type="title"/>
          </p:nvPr>
        </p:nvSpPr>
        <p:spPr/>
        <p:txBody>
          <a:bodyPr/>
          <a:lstStyle/>
          <a:p>
            <a:r>
              <a:rPr lang="fr-CA" dirty="0"/>
              <a:t>Gestion des utilisateurs</a:t>
            </a:r>
          </a:p>
        </p:txBody>
      </p:sp>
    </p:spTree>
    <p:extLst>
      <p:ext uri="{BB962C8B-B14F-4D97-AF65-F5344CB8AC3E}">
        <p14:creationId xmlns:p14="http://schemas.microsoft.com/office/powerpoint/2010/main" val="2369065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9995C8-72A1-1D76-903D-76192C37CA17}"/>
              </a:ext>
            </a:extLst>
          </p:cNvPr>
          <p:cNvSpPr>
            <a:spLocks noGrp="1"/>
          </p:cNvSpPr>
          <p:nvPr>
            <p:ph idx="1"/>
          </p:nvPr>
        </p:nvSpPr>
        <p:spPr/>
        <p:txBody>
          <a:bodyPr/>
          <a:lstStyle/>
          <a:p>
            <a:r>
              <a:rPr lang="fr-CA" dirty="0"/>
              <a:t> Déchiffrer le NAS d’un utilisateur dans la table</a:t>
            </a:r>
          </a:p>
          <a:p>
            <a:pPr lvl="1"/>
            <a:r>
              <a:rPr lang="fr-CA" dirty="0"/>
              <a:t> Hmmm, c’est bel et bien chiffré :</a:t>
            </a:r>
          </a:p>
          <a:p>
            <a:pPr lvl="1"/>
            <a:endParaRPr lang="fr-CA" dirty="0"/>
          </a:p>
          <a:p>
            <a:pPr lvl="1"/>
            <a:endParaRPr lang="fr-CA" dirty="0"/>
          </a:p>
          <a:p>
            <a:pPr lvl="1"/>
            <a:endParaRPr lang="fr-CA" dirty="0"/>
          </a:p>
          <a:p>
            <a:pPr lvl="1"/>
            <a:endParaRPr lang="fr-CA" dirty="0"/>
          </a:p>
          <a:p>
            <a:pPr lvl="1"/>
            <a:r>
              <a:rPr lang="fr-CA" dirty="0"/>
              <a:t> On peut déchiffrer comme ceci :</a:t>
            </a:r>
          </a:p>
          <a:p>
            <a:endParaRPr lang="fr-CA" dirty="0"/>
          </a:p>
        </p:txBody>
      </p:sp>
      <p:sp>
        <p:nvSpPr>
          <p:cNvPr id="3" name="Titre 2">
            <a:extLst>
              <a:ext uri="{FF2B5EF4-FFF2-40B4-BE49-F238E27FC236}">
                <a16:creationId xmlns:a16="http://schemas.microsoft.com/office/drawing/2014/main" id="{46BEDF13-8AC7-B3F1-E346-670BEE6DF89D}"/>
              </a:ext>
            </a:extLst>
          </p:cNvPr>
          <p:cNvSpPr>
            <a:spLocks noGrp="1"/>
          </p:cNvSpPr>
          <p:nvPr>
            <p:ph type="title"/>
          </p:nvPr>
        </p:nvSpPr>
        <p:spPr/>
        <p:txBody>
          <a:bodyPr/>
          <a:lstStyle/>
          <a:p>
            <a:r>
              <a:rPr lang="fr-CA" dirty="0"/>
              <a:t>Gestion des utilisateurs</a:t>
            </a:r>
          </a:p>
        </p:txBody>
      </p:sp>
      <p:pic>
        <p:nvPicPr>
          <p:cNvPr id="5" name="Image 4">
            <a:extLst>
              <a:ext uri="{FF2B5EF4-FFF2-40B4-BE49-F238E27FC236}">
                <a16:creationId xmlns:a16="http://schemas.microsoft.com/office/drawing/2014/main" id="{300AB743-1E5F-4E78-59D9-4A06C6D670A3}"/>
              </a:ext>
            </a:extLst>
          </p:cNvPr>
          <p:cNvPicPr>
            <a:picLocks noChangeAspect="1"/>
          </p:cNvPicPr>
          <p:nvPr/>
        </p:nvPicPr>
        <p:blipFill>
          <a:blip r:embed="rId2"/>
          <a:stretch>
            <a:fillRect/>
          </a:stretch>
        </p:blipFill>
        <p:spPr>
          <a:xfrm>
            <a:off x="2521827" y="2109586"/>
            <a:ext cx="7144747" cy="390580"/>
          </a:xfrm>
          <a:prstGeom prst="rect">
            <a:avLst/>
          </a:prstGeom>
          <a:ln w="28575">
            <a:solidFill>
              <a:srgbClr val="9073D1"/>
            </a:solidFill>
          </a:ln>
        </p:spPr>
      </p:pic>
      <p:pic>
        <p:nvPicPr>
          <p:cNvPr id="7" name="Image 6">
            <a:extLst>
              <a:ext uri="{FF2B5EF4-FFF2-40B4-BE49-F238E27FC236}">
                <a16:creationId xmlns:a16="http://schemas.microsoft.com/office/drawing/2014/main" id="{6E37307C-6998-1431-9C5D-F484378D3E94}"/>
              </a:ext>
            </a:extLst>
          </p:cNvPr>
          <p:cNvPicPr>
            <a:picLocks noChangeAspect="1"/>
          </p:cNvPicPr>
          <p:nvPr/>
        </p:nvPicPr>
        <p:blipFill>
          <a:blip r:embed="rId3"/>
          <a:stretch>
            <a:fillRect/>
          </a:stretch>
        </p:blipFill>
        <p:spPr>
          <a:xfrm>
            <a:off x="3055301" y="2648772"/>
            <a:ext cx="6077798" cy="543001"/>
          </a:xfrm>
          <a:prstGeom prst="rect">
            <a:avLst/>
          </a:prstGeom>
          <a:ln w="28575">
            <a:solidFill>
              <a:srgbClr val="9073D1"/>
            </a:solidFill>
          </a:ln>
        </p:spPr>
      </p:pic>
      <p:pic>
        <p:nvPicPr>
          <p:cNvPr id="9" name="Image 8">
            <a:extLst>
              <a:ext uri="{FF2B5EF4-FFF2-40B4-BE49-F238E27FC236}">
                <a16:creationId xmlns:a16="http://schemas.microsoft.com/office/drawing/2014/main" id="{64386004-737D-77A2-93F6-103F5C3154F6}"/>
              </a:ext>
            </a:extLst>
          </p:cNvPr>
          <p:cNvPicPr>
            <a:picLocks noChangeAspect="1"/>
          </p:cNvPicPr>
          <p:nvPr/>
        </p:nvPicPr>
        <p:blipFill>
          <a:blip r:embed="rId4"/>
          <a:stretch>
            <a:fillRect/>
          </a:stretch>
        </p:blipFill>
        <p:spPr>
          <a:xfrm>
            <a:off x="1014666" y="4046508"/>
            <a:ext cx="10159068" cy="1529322"/>
          </a:xfrm>
          <a:prstGeom prst="rect">
            <a:avLst/>
          </a:prstGeom>
          <a:ln w="28575">
            <a:solidFill>
              <a:srgbClr val="9073D1"/>
            </a:solidFill>
          </a:ln>
        </p:spPr>
      </p:pic>
      <p:pic>
        <p:nvPicPr>
          <p:cNvPr id="11" name="Image 10">
            <a:extLst>
              <a:ext uri="{FF2B5EF4-FFF2-40B4-BE49-F238E27FC236}">
                <a16:creationId xmlns:a16="http://schemas.microsoft.com/office/drawing/2014/main" id="{3EC4AFA5-16F0-AADE-4F8C-3ACCE7202893}"/>
              </a:ext>
            </a:extLst>
          </p:cNvPr>
          <p:cNvPicPr>
            <a:picLocks noChangeAspect="1"/>
          </p:cNvPicPr>
          <p:nvPr/>
        </p:nvPicPr>
        <p:blipFill>
          <a:blip r:embed="rId5"/>
          <a:stretch>
            <a:fillRect/>
          </a:stretch>
        </p:blipFill>
        <p:spPr>
          <a:xfrm>
            <a:off x="8485309" y="5365320"/>
            <a:ext cx="2362530" cy="590632"/>
          </a:xfrm>
          <a:prstGeom prst="rect">
            <a:avLst/>
          </a:prstGeom>
          <a:ln w="28575">
            <a:solidFill>
              <a:srgbClr val="9073D1"/>
            </a:solidFill>
          </a:ln>
        </p:spPr>
      </p:pic>
      <p:pic>
        <p:nvPicPr>
          <p:cNvPr id="13" name="Image 12">
            <a:extLst>
              <a:ext uri="{FF2B5EF4-FFF2-40B4-BE49-F238E27FC236}">
                <a16:creationId xmlns:a16="http://schemas.microsoft.com/office/drawing/2014/main" id="{48C95B67-3FE1-FD74-2D13-C7F99C66E72E}"/>
              </a:ext>
            </a:extLst>
          </p:cNvPr>
          <p:cNvPicPr>
            <a:picLocks noChangeAspect="1"/>
          </p:cNvPicPr>
          <p:nvPr/>
        </p:nvPicPr>
        <p:blipFill>
          <a:blip r:embed="rId6"/>
          <a:stretch>
            <a:fillRect/>
          </a:stretch>
        </p:blipFill>
        <p:spPr>
          <a:xfrm>
            <a:off x="222872" y="5752235"/>
            <a:ext cx="4793744" cy="998066"/>
          </a:xfrm>
          <a:prstGeom prst="rect">
            <a:avLst/>
          </a:prstGeom>
          <a:ln w="28575">
            <a:solidFill>
              <a:srgbClr val="9073D1"/>
            </a:solidFill>
          </a:ln>
        </p:spPr>
      </p:pic>
      <p:sp>
        <p:nvSpPr>
          <p:cNvPr id="14" name="Rectangle 13">
            <a:extLst>
              <a:ext uri="{FF2B5EF4-FFF2-40B4-BE49-F238E27FC236}">
                <a16:creationId xmlns:a16="http://schemas.microsoft.com/office/drawing/2014/main" id="{2360F44A-B17C-B0C6-FBBD-9A62D40C566F}"/>
              </a:ext>
            </a:extLst>
          </p:cNvPr>
          <p:cNvSpPr/>
          <p:nvPr/>
        </p:nvSpPr>
        <p:spPr>
          <a:xfrm>
            <a:off x="4085439" y="4639111"/>
            <a:ext cx="780176" cy="298841"/>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Rectangle 14">
            <a:extLst>
              <a:ext uri="{FF2B5EF4-FFF2-40B4-BE49-F238E27FC236}">
                <a16:creationId xmlns:a16="http://schemas.microsoft.com/office/drawing/2014/main" id="{525E5EAB-90DE-4FBF-6CAA-777399487C3E}"/>
              </a:ext>
            </a:extLst>
          </p:cNvPr>
          <p:cNvSpPr/>
          <p:nvPr/>
        </p:nvSpPr>
        <p:spPr>
          <a:xfrm>
            <a:off x="1100356" y="6344981"/>
            <a:ext cx="812334" cy="186585"/>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2658611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9995C8-72A1-1D76-903D-76192C37CA17}"/>
              </a:ext>
            </a:extLst>
          </p:cNvPr>
          <p:cNvSpPr>
            <a:spLocks noGrp="1"/>
          </p:cNvSpPr>
          <p:nvPr>
            <p:ph idx="1"/>
          </p:nvPr>
        </p:nvSpPr>
        <p:spPr/>
        <p:txBody>
          <a:bodyPr/>
          <a:lstStyle/>
          <a:p>
            <a:r>
              <a:rPr lang="fr-CA" dirty="0"/>
              <a:t> Une </a:t>
            </a:r>
            <a:r>
              <a:rPr lang="fr-CA" dirty="0">
                <a:solidFill>
                  <a:srgbClr val="FA4098"/>
                </a:solidFill>
              </a:rPr>
              <a:t>nouvelle clé</a:t>
            </a:r>
            <a:r>
              <a:rPr lang="fr-CA" dirty="0"/>
              <a:t> symétrique, à chaque fois !</a:t>
            </a:r>
          </a:p>
          <a:p>
            <a:pPr lvl="1"/>
            <a:endParaRPr lang="fr-CA" dirty="0"/>
          </a:p>
          <a:p>
            <a:pPr lvl="1"/>
            <a:endParaRPr lang="fr-CA" dirty="0"/>
          </a:p>
          <a:p>
            <a:pPr lvl="1"/>
            <a:r>
              <a:rPr lang="fr-CA" dirty="0"/>
              <a:t> Dans vos </a:t>
            </a:r>
            <a:r>
              <a:rPr lang="fr-CA" dirty="0" err="1"/>
              <a:t>TPs</a:t>
            </a:r>
            <a:r>
              <a:rPr lang="fr-CA" dirty="0"/>
              <a:t>, comme vous changerez fréquemment de machine (donc de BD, physiquement) pour avancer votre travail, gardez à l’esprit qu’à chaque fois que vos migrations créeront une </a:t>
            </a:r>
            <a:r>
              <a:rPr lang="fr-CA" dirty="0">
                <a:solidFill>
                  <a:srgbClr val="FA4098"/>
                </a:solidFill>
              </a:rPr>
              <a:t>clé symétrique</a:t>
            </a:r>
            <a:r>
              <a:rPr lang="fr-CA" dirty="0"/>
              <a:t>, </a:t>
            </a:r>
            <a:r>
              <a:rPr lang="fr-CA" b="1" dirty="0"/>
              <a:t>elle sera différente</a:t>
            </a:r>
            <a:r>
              <a:rPr lang="fr-CA" dirty="0"/>
              <a:t>.</a:t>
            </a:r>
          </a:p>
          <a:p>
            <a:pPr lvl="2"/>
            <a:r>
              <a:rPr lang="fr-CA" dirty="0"/>
              <a:t> C’est donc inutile de conserver des données chiffrées de votre session de travail précédente. (À moins de faire un </a:t>
            </a:r>
            <a:r>
              <a:rPr lang="fr-CA" dirty="0">
                <a:solidFill>
                  <a:srgbClr val="FA4098"/>
                </a:solidFill>
              </a:rPr>
              <a:t>backup de la BD</a:t>
            </a:r>
            <a:r>
              <a:rPr lang="fr-CA" dirty="0"/>
              <a:t>, mais ce n’est pas le but : avec </a:t>
            </a:r>
            <a:r>
              <a:rPr lang="fr-CA" dirty="0" err="1">
                <a:solidFill>
                  <a:srgbClr val="FA4098"/>
                </a:solidFill>
              </a:rPr>
              <a:t>Evolve</a:t>
            </a:r>
            <a:r>
              <a:rPr lang="fr-CA" dirty="0"/>
              <a:t>, pendant le développement de l’appli, c’est facile de recréer la BD)</a:t>
            </a:r>
          </a:p>
          <a:p>
            <a:pPr lvl="2"/>
            <a:r>
              <a:rPr lang="fr-CA" dirty="0"/>
              <a:t> Contentez-vous de réexécuter toutes vos </a:t>
            </a:r>
            <a:r>
              <a:rPr lang="fr-CA" dirty="0">
                <a:solidFill>
                  <a:srgbClr val="FA4098"/>
                </a:solidFill>
              </a:rPr>
              <a:t>migrations</a:t>
            </a:r>
            <a:r>
              <a:rPr lang="fr-CA" dirty="0"/>
              <a:t> chaque fois que vous changez de machine pour utiliser le même ensemble initial de données de test. (et donc </a:t>
            </a:r>
            <a:r>
              <a:rPr lang="fr-CA" dirty="0" err="1"/>
              <a:t>re-chiffrer</a:t>
            </a:r>
            <a:r>
              <a:rPr lang="fr-CA" dirty="0"/>
              <a:t>, avec la nouvelle clé)</a:t>
            </a:r>
          </a:p>
        </p:txBody>
      </p:sp>
      <p:sp>
        <p:nvSpPr>
          <p:cNvPr id="3" name="Titre 2">
            <a:extLst>
              <a:ext uri="{FF2B5EF4-FFF2-40B4-BE49-F238E27FC236}">
                <a16:creationId xmlns:a16="http://schemas.microsoft.com/office/drawing/2014/main" id="{46BEDF13-8AC7-B3F1-E346-670BEE6DF89D}"/>
              </a:ext>
            </a:extLst>
          </p:cNvPr>
          <p:cNvSpPr>
            <a:spLocks noGrp="1"/>
          </p:cNvSpPr>
          <p:nvPr>
            <p:ph type="title"/>
          </p:nvPr>
        </p:nvSpPr>
        <p:spPr/>
        <p:txBody>
          <a:bodyPr/>
          <a:lstStyle/>
          <a:p>
            <a:r>
              <a:rPr lang="fr-CA" dirty="0"/>
              <a:t>Gestion des utilisateurs</a:t>
            </a:r>
          </a:p>
        </p:txBody>
      </p:sp>
      <p:pic>
        <p:nvPicPr>
          <p:cNvPr id="5" name="Image 4">
            <a:extLst>
              <a:ext uri="{FF2B5EF4-FFF2-40B4-BE49-F238E27FC236}">
                <a16:creationId xmlns:a16="http://schemas.microsoft.com/office/drawing/2014/main" id="{2178135D-941D-B167-C646-9DA8D5C2E9F2}"/>
              </a:ext>
            </a:extLst>
          </p:cNvPr>
          <p:cNvPicPr>
            <a:picLocks noChangeAspect="1"/>
          </p:cNvPicPr>
          <p:nvPr/>
        </p:nvPicPr>
        <p:blipFill>
          <a:blip r:embed="rId2"/>
          <a:stretch>
            <a:fillRect/>
          </a:stretch>
        </p:blipFill>
        <p:spPr>
          <a:xfrm>
            <a:off x="1195029" y="1736300"/>
            <a:ext cx="9798341" cy="468924"/>
          </a:xfrm>
          <a:prstGeom prst="rect">
            <a:avLst/>
          </a:prstGeom>
          <a:ln w="28575">
            <a:solidFill>
              <a:srgbClr val="9073D1"/>
            </a:solidFill>
          </a:ln>
        </p:spPr>
      </p:pic>
    </p:spTree>
    <p:extLst>
      <p:ext uri="{BB962C8B-B14F-4D97-AF65-F5344CB8AC3E}">
        <p14:creationId xmlns:p14="http://schemas.microsoft.com/office/powerpoint/2010/main" val="688531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9995C8-72A1-1D76-903D-76192C37CA17}"/>
              </a:ext>
            </a:extLst>
          </p:cNvPr>
          <p:cNvSpPr>
            <a:spLocks noGrp="1"/>
          </p:cNvSpPr>
          <p:nvPr>
            <p:ph idx="1"/>
          </p:nvPr>
        </p:nvSpPr>
        <p:spPr/>
        <p:txBody>
          <a:bodyPr>
            <a:normAutofit/>
          </a:bodyPr>
          <a:lstStyle/>
          <a:p>
            <a:r>
              <a:rPr lang="fr-CA" sz="2400" dirty="0"/>
              <a:t> Authentifier un utilisateur (Exemple avec une procédure)</a:t>
            </a:r>
          </a:p>
        </p:txBody>
      </p:sp>
      <p:sp>
        <p:nvSpPr>
          <p:cNvPr id="3" name="Titre 2">
            <a:extLst>
              <a:ext uri="{FF2B5EF4-FFF2-40B4-BE49-F238E27FC236}">
                <a16:creationId xmlns:a16="http://schemas.microsoft.com/office/drawing/2014/main" id="{46BEDF13-8AC7-B3F1-E346-670BEE6DF89D}"/>
              </a:ext>
            </a:extLst>
          </p:cNvPr>
          <p:cNvSpPr>
            <a:spLocks noGrp="1"/>
          </p:cNvSpPr>
          <p:nvPr>
            <p:ph type="title"/>
          </p:nvPr>
        </p:nvSpPr>
        <p:spPr/>
        <p:txBody>
          <a:bodyPr/>
          <a:lstStyle/>
          <a:p>
            <a:r>
              <a:rPr lang="fr-CA" dirty="0"/>
              <a:t>Gestion des utilisateurs</a:t>
            </a:r>
          </a:p>
        </p:txBody>
      </p:sp>
      <p:pic>
        <p:nvPicPr>
          <p:cNvPr id="7" name="Image 6">
            <a:extLst>
              <a:ext uri="{FF2B5EF4-FFF2-40B4-BE49-F238E27FC236}">
                <a16:creationId xmlns:a16="http://schemas.microsoft.com/office/drawing/2014/main" id="{DF07ED54-E1CA-9719-D004-AD75F06D7960}"/>
              </a:ext>
            </a:extLst>
          </p:cNvPr>
          <p:cNvPicPr>
            <a:picLocks noChangeAspect="1"/>
          </p:cNvPicPr>
          <p:nvPr/>
        </p:nvPicPr>
        <p:blipFill>
          <a:blip r:embed="rId2"/>
          <a:stretch>
            <a:fillRect/>
          </a:stretch>
        </p:blipFill>
        <p:spPr>
          <a:xfrm>
            <a:off x="4059952" y="6135020"/>
            <a:ext cx="5278981" cy="609597"/>
          </a:xfrm>
          <a:prstGeom prst="rect">
            <a:avLst/>
          </a:prstGeom>
          <a:ln w="28575">
            <a:solidFill>
              <a:srgbClr val="9073D1"/>
            </a:solidFill>
          </a:ln>
        </p:spPr>
      </p:pic>
      <p:sp>
        <p:nvSpPr>
          <p:cNvPr id="10" name="Flèche : droite 9">
            <a:extLst>
              <a:ext uri="{FF2B5EF4-FFF2-40B4-BE49-F238E27FC236}">
                <a16:creationId xmlns:a16="http://schemas.microsoft.com/office/drawing/2014/main" id="{FD5C0065-5E7A-CC26-4B87-E351A60B530D}"/>
              </a:ext>
            </a:extLst>
          </p:cNvPr>
          <p:cNvSpPr/>
          <p:nvPr/>
        </p:nvSpPr>
        <p:spPr>
          <a:xfrm>
            <a:off x="9616261" y="6225965"/>
            <a:ext cx="536895" cy="427707"/>
          </a:xfrm>
          <a:prstGeom prst="rightArrow">
            <a:avLst/>
          </a:prstGeom>
          <a:solidFill>
            <a:srgbClr val="907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1" name="ZoneTexte 10">
            <a:extLst>
              <a:ext uri="{FF2B5EF4-FFF2-40B4-BE49-F238E27FC236}">
                <a16:creationId xmlns:a16="http://schemas.microsoft.com/office/drawing/2014/main" id="{047E190B-30EA-CC4E-15E6-C339E03F5784}"/>
              </a:ext>
            </a:extLst>
          </p:cNvPr>
          <p:cNvSpPr txBox="1"/>
          <p:nvPr/>
        </p:nvSpPr>
        <p:spPr>
          <a:xfrm>
            <a:off x="385894" y="1760162"/>
            <a:ext cx="3842157" cy="2308324"/>
          </a:xfrm>
          <a:prstGeom prst="rect">
            <a:avLst/>
          </a:prstGeom>
          <a:noFill/>
        </p:spPr>
        <p:txBody>
          <a:bodyPr wrap="square" rtlCol="0">
            <a:spAutoFit/>
          </a:bodyPr>
          <a:lstStyle/>
          <a:p>
            <a:r>
              <a:rPr lang="fr-CA" dirty="0">
                <a:solidFill>
                  <a:srgbClr val="9073D1"/>
                </a:solidFill>
              </a:rPr>
              <a:t>• On prend le </a:t>
            </a:r>
            <a:r>
              <a:rPr lang="fr-CA" dirty="0">
                <a:solidFill>
                  <a:srgbClr val="FA4098"/>
                </a:solidFill>
              </a:rPr>
              <a:t>mot de passe</a:t>
            </a:r>
            <a:r>
              <a:rPr lang="fr-CA" dirty="0">
                <a:solidFill>
                  <a:srgbClr val="9073D1"/>
                </a:solidFill>
              </a:rPr>
              <a:t> </a:t>
            </a:r>
            <a:r>
              <a:rPr lang="fr-CA" i="1" dirty="0">
                <a:solidFill>
                  <a:srgbClr val="9073D1"/>
                </a:solidFill>
              </a:rPr>
              <a:t>tenté</a:t>
            </a:r>
            <a:r>
              <a:rPr lang="fr-CA" dirty="0">
                <a:solidFill>
                  <a:srgbClr val="9073D1"/>
                </a:solidFill>
              </a:rPr>
              <a:t> par l’utilisateur, on lui </a:t>
            </a:r>
            <a:r>
              <a:rPr lang="fr-CA" b="1" dirty="0">
                <a:solidFill>
                  <a:srgbClr val="9073D1"/>
                </a:solidFill>
              </a:rPr>
              <a:t>concatène</a:t>
            </a:r>
            <a:r>
              <a:rPr lang="fr-CA" dirty="0">
                <a:solidFill>
                  <a:srgbClr val="9073D1"/>
                </a:solidFill>
              </a:rPr>
              <a:t> le </a:t>
            </a:r>
            <a:r>
              <a:rPr lang="fr-CA" dirty="0">
                <a:solidFill>
                  <a:srgbClr val="FA4098"/>
                </a:solidFill>
              </a:rPr>
              <a:t>sel </a:t>
            </a:r>
            <a:r>
              <a:rPr lang="fr-CA" dirty="0">
                <a:solidFill>
                  <a:srgbClr val="9073D1"/>
                </a:solidFill>
              </a:rPr>
              <a:t>qui avait été utilisé pour </a:t>
            </a:r>
            <a:r>
              <a:rPr lang="fr-CA" b="1" dirty="0">
                <a:solidFill>
                  <a:srgbClr val="9073D1"/>
                </a:solidFill>
              </a:rPr>
              <a:t>hacher</a:t>
            </a:r>
            <a:r>
              <a:rPr lang="fr-CA" dirty="0">
                <a:solidFill>
                  <a:srgbClr val="9073D1"/>
                </a:solidFill>
              </a:rPr>
              <a:t> le mot de passe existant.. et on hache !</a:t>
            </a:r>
          </a:p>
          <a:p>
            <a:endParaRPr lang="fr-CA" dirty="0">
              <a:solidFill>
                <a:srgbClr val="9073D1"/>
              </a:solidFill>
            </a:endParaRPr>
          </a:p>
          <a:p>
            <a:r>
              <a:rPr lang="fr-CA" dirty="0">
                <a:solidFill>
                  <a:srgbClr val="9073D1"/>
                </a:solidFill>
              </a:rPr>
              <a:t>• Si le </a:t>
            </a:r>
            <a:r>
              <a:rPr lang="fr-CA" dirty="0">
                <a:solidFill>
                  <a:srgbClr val="FA4098"/>
                </a:solidFill>
              </a:rPr>
              <a:t>hachage</a:t>
            </a:r>
            <a:r>
              <a:rPr lang="fr-CA" dirty="0">
                <a:solidFill>
                  <a:srgbClr val="9073D1"/>
                </a:solidFill>
              </a:rPr>
              <a:t> obtenu est </a:t>
            </a:r>
            <a:r>
              <a:rPr lang="fr-CA" b="1" dirty="0">
                <a:solidFill>
                  <a:srgbClr val="9073D1"/>
                </a:solidFill>
              </a:rPr>
              <a:t>identique</a:t>
            </a:r>
            <a:r>
              <a:rPr lang="fr-CA" dirty="0">
                <a:solidFill>
                  <a:srgbClr val="9073D1"/>
                </a:solidFill>
              </a:rPr>
              <a:t> au mot de passe haché dans la BD : le mot de passe fourni est le bon !</a:t>
            </a:r>
          </a:p>
        </p:txBody>
      </p:sp>
      <p:pic>
        <p:nvPicPr>
          <p:cNvPr id="6" name="Image 5">
            <a:extLst>
              <a:ext uri="{FF2B5EF4-FFF2-40B4-BE49-F238E27FC236}">
                <a16:creationId xmlns:a16="http://schemas.microsoft.com/office/drawing/2014/main" id="{4B1321D2-0A46-027B-34AF-96FA7E0ADDAA}"/>
              </a:ext>
            </a:extLst>
          </p:cNvPr>
          <p:cNvPicPr>
            <a:picLocks noChangeAspect="1"/>
          </p:cNvPicPr>
          <p:nvPr/>
        </p:nvPicPr>
        <p:blipFill>
          <a:blip r:embed="rId3"/>
          <a:stretch>
            <a:fillRect/>
          </a:stretch>
        </p:blipFill>
        <p:spPr>
          <a:xfrm>
            <a:off x="4228051" y="1762545"/>
            <a:ext cx="6202434" cy="4266775"/>
          </a:xfrm>
          <a:prstGeom prst="rect">
            <a:avLst/>
          </a:prstGeom>
          <a:ln w="19050">
            <a:solidFill>
              <a:srgbClr val="FA4098"/>
            </a:solidFill>
          </a:ln>
        </p:spPr>
      </p:pic>
      <p:sp>
        <p:nvSpPr>
          <p:cNvPr id="8" name="ZoneTexte 7">
            <a:extLst>
              <a:ext uri="{FF2B5EF4-FFF2-40B4-BE49-F238E27FC236}">
                <a16:creationId xmlns:a16="http://schemas.microsoft.com/office/drawing/2014/main" id="{998D241C-0F09-9E40-0DD4-C8227FF2D0B4}"/>
              </a:ext>
            </a:extLst>
          </p:cNvPr>
          <p:cNvSpPr txBox="1"/>
          <p:nvPr/>
        </p:nvSpPr>
        <p:spPr>
          <a:xfrm>
            <a:off x="10271464" y="6176965"/>
            <a:ext cx="1793289" cy="646331"/>
          </a:xfrm>
          <a:prstGeom prst="rect">
            <a:avLst/>
          </a:prstGeom>
          <a:noFill/>
        </p:spPr>
        <p:txBody>
          <a:bodyPr wrap="square" rtlCol="0">
            <a:spAutoFit/>
          </a:bodyPr>
          <a:lstStyle/>
          <a:p>
            <a:r>
              <a:rPr lang="fr-CA" dirty="0"/>
              <a:t>Les infos de l’utilisateur</a:t>
            </a:r>
          </a:p>
        </p:txBody>
      </p:sp>
    </p:spTree>
    <p:extLst>
      <p:ext uri="{BB962C8B-B14F-4D97-AF65-F5344CB8AC3E}">
        <p14:creationId xmlns:p14="http://schemas.microsoft.com/office/powerpoint/2010/main" val="1374977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9995C8-72A1-1D76-903D-76192C37CA17}"/>
              </a:ext>
            </a:extLst>
          </p:cNvPr>
          <p:cNvSpPr>
            <a:spLocks noGrp="1"/>
          </p:cNvSpPr>
          <p:nvPr>
            <p:ph idx="1"/>
          </p:nvPr>
        </p:nvSpPr>
        <p:spPr/>
        <p:txBody>
          <a:bodyPr/>
          <a:lstStyle/>
          <a:p>
            <a:r>
              <a:rPr lang="fr-CA" dirty="0"/>
              <a:t> Gestion des utilisateurs dans le projet Web</a:t>
            </a:r>
          </a:p>
          <a:p>
            <a:pPr lvl="1"/>
            <a:r>
              <a:rPr lang="fr-CA" dirty="0"/>
              <a:t> Configuration de l’authentification dans </a:t>
            </a:r>
            <a:r>
              <a:rPr lang="fr-CA" b="1" dirty="0" err="1"/>
              <a:t>Program.cs</a:t>
            </a:r>
            <a:endParaRPr lang="fr-CA" b="1" dirty="0"/>
          </a:p>
        </p:txBody>
      </p:sp>
      <p:sp>
        <p:nvSpPr>
          <p:cNvPr id="3" name="Titre 2">
            <a:extLst>
              <a:ext uri="{FF2B5EF4-FFF2-40B4-BE49-F238E27FC236}">
                <a16:creationId xmlns:a16="http://schemas.microsoft.com/office/drawing/2014/main" id="{46BEDF13-8AC7-B3F1-E346-670BEE6DF89D}"/>
              </a:ext>
            </a:extLst>
          </p:cNvPr>
          <p:cNvSpPr>
            <a:spLocks noGrp="1"/>
          </p:cNvSpPr>
          <p:nvPr>
            <p:ph type="title"/>
          </p:nvPr>
        </p:nvSpPr>
        <p:spPr/>
        <p:txBody>
          <a:bodyPr/>
          <a:lstStyle/>
          <a:p>
            <a:r>
              <a:rPr lang="fr-CA" dirty="0"/>
              <a:t>Gestion des utilisateurs</a:t>
            </a:r>
          </a:p>
        </p:txBody>
      </p:sp>
      <p:pic>
        <p:nvPicPr>
          <p:cNvPr id="7" name="Image 6">
            <a:extLst>
              <a:ext uri="{FF2B5EF4-FFF2-40B4-BE49-F238E27FC236}">
                <a16:creationId xmlns:a16="http://schemas.microsoft.com/office/drawing/2014/main" id="{19DD313D-0707-8AB7-EB0F-8E3E435250B3}"/>
              </a:ext>
            </a:extLst>
          </p:cNvPr>
          <p:cNvPicPr>
            <a:picLocks noChangeAspect="1"/>
          </p:cNvPicPr>
          <p:nvPr/>
        </p:nvPicPr>
        <p:blipFill>
          <a:blip r:embed="rId2"/>
          <a:stretch>
            <a:fillRect/>
          </a:stretch>
        </p:blipFill>
        <p:spPr>
          <a:xfrm>
            <a:off x="749929" y="2189217"/>
            <a:ext cx="10688542" cy="1305107"/>
          </a:xfrm>
          <a:prstGeom prst="rect">
            <a:avLst/>
          </a:prstGeom>
          <a:ln w="28575">
            <a:solidFill>
              <a:srgbClr val="9073D1"/>
            </a:solidFill>
          </a:ln>
        </p:spPr>
      </p:pic>
      <p:sp>
        <p:nvSpPr>
          <p:cNvPr id="8" name="ZoneTexte 7">
            <a:extLst>
              <a:ext uri="{FF2B5EF4-FFF2-40B4-BE49-F238E27FC236}">
                <a16:creationId xmlns:a16="http://schemas.microsoft.com/office/drawing/2014/main" id="{D6A63317-CB61-C1F2-9ACA-0D80600FB73A}"/>
              </a:ext>
            </a:extLst>
          </p:cNvPr>
          <p:cNvSpPr txBox="1"/>
          <p:nvPr/>
        </p:nvSpPr>
        <p:spPr>
          <a:xfrm>
            <a:off x="7860485" y="3199765"/>
            <a:ext cx="3666258" cy="307777"/>
          </a:xfrm>
          <a:prstGeom prst="rect">
            <a:avLst/>
          </a:prstGeom>
          <a:noFill/>
        </p:spPr>
        <p:txBody>
          <a:bodyPr wrap="square" rtlCol="0">
            <a:spAutoFit/>
          </a:bodyPr>
          <a:lstStyle/>
          <a:p>
            <a:r>
              <a:rPr lang="fr-CA" sz="1400" dirty="0">
                <a:solidFill>
                  <a:srgbClr val="9073D1"/>
                </a:solidFill>
              </a:rPr>
              <a:t>Juste après </a:t>
            </a:r>
            <a:r>
              <a:rPr lang="fr-CA" sz="1400" dirty="0">
                <a:solidFill>
                  <a:srgbClr val="FA4098"/>
                </a:solidFill>
              </a:rPr>
              <a:t>.</a:t>
            </a:r>
            <a:r>
              <a:rPr lang="fr-CA" sz="1400" dirty="0" err="1">
                <a:solidFill>
                  <a:srgbClr val="FA4098"/>
                </a:solidFill>
              </a:rPr>
              <a:t>AddDbContext</a:t>
            </a:r>
            <a:r>
              <a:rPr lang="fr-CA" sz="1400" dirty="0">
                <a:solidFill>
                  <a:srgbClr val="FA4098"/>
                </a:solidFill>
              </a:rPr>
              <a:t>...</a:t>
            </a:r>
            <a:r>
              <a:rPr lang="fr-CA" sz="1400" dirty="0">
                <a:solidFill>
                  <a:srgbClr val="9073D1"/>
                </a:solidFill>
              </a:rPr>
              <a:t> dans </a:t>
            </a:r>
            <a:r>
              <a:rPr lang="fr-CA" sz="1400" dirty="0" err="1">
                <a:solidFill>
                  <a:srgbClr val="FA4098"/>
                </a:solidFill>
              </a:rPr>
              <a:t>Program.cs</a:t>
            </a:r>
            <a:endParaRPr lang="fr-CA" sz="1400" dirty="0">
              <a:solidFill>
                <a:srgbClr val="FA4098"/>
              </a:solidFill>
            </a:endParaRPr>
          </a:p>
        </p:txBody>
      </p:sp>
      <p:pic>
        <p:nvPicPr>
          <p:cNvPr id="10" name="Image 9">
            <a:extLst>
              <a:ext uri="{FF2B5EF4-FFF2-40B4-BE49-F238E27FC236}">
                <a16:creationId xmlns:a16="http://schemas.microsoft.com/office/drawing/2014/main" id="{2FC25236-D0C5-DB0D-1233-AEAC26242DFC}"/>
              </a:ext>
            </a:extLst>
          </p:cNvPr>
          <p:cNvPicPr>
            <a:picLocks noChangeAspect="1"/>
          </p:cNvPicPr>
          <p:nvPr/>
        </p:nvPicPr>
        <p:blipFill>
          <a:blip r:embed="rId3"/>
          <a:stretch>
            <a:fillRect/>
          </a:stretch>
        </p:blipFill>
        <p:spPr>
          <a:xfrm>
            <a:off x="1660165" y="3382379"/>
            <a:ext cx="2848373" cy="1190791"/>
          </a:xfrm>
          <a:prstGeom prst="rect">
            <a:avLst/>
          </a:prstGeom>
          <a:ln w="28575">
            <a:solidFill>
              <a:srgbClr val="9073D1"/>
            </a:solidFill>
          </a:ln>
        </p:spPr>
      </p:pic>
      <p:sp>
        <p:nvSpPr>
          <p:cNvPr id="11" name="ZoneTexte 10">
            <a:extLst>
              <a:ext uri="{FF2B5EF4-FFF2-40B4-BE49-F238E27FC236}">
                <a16:creationId xmlns:a16="http://schemas.microsoft.com/office/drawing/2014/main" id="{DB1EEFD3-DD34-4F9F-E68C-A4617A6D0DFA}"/>
              </a:ext>
            </a:extLst>
          </p:cNvPr>
          <p:cNvSpPr txBox="1"/>
          <p:nvPr/>
        </p:nvSpPr>
        <p:spPr>
          <a:xfrm>
            <a:off x="4508537" y="3553082"/>
            <a:ext cx="4148901" cy="307777"/>
          </a:xfrm>
          <a:prstGeom prst="rect">
            <a:avLst/>
          </a:prstGeom>
          <a:noFill/>
        </p:spPr>
        <p:txBody>
          <a:bodyPr wrap="square" rtlCol="0">
            <a:spAutoFit/>
          </a:bodyPr>
          <a:lstStyle/>
          <a:p>
            <a:r>
              <a:rPr lang="fr-CA" sz="1400" dirty="0">
                <a:solidFill>
                  <a:srgbClr val="9073D1"/>
                </a:solidFill>
              </a:rPr>
              <a:t>N’oubliez pas </a:t>
            </a:r>
            <a:r>
              <a:rPr lang="fr-CA" sz="1400" dirty="0" err="1">
                <a:solidFill>
                  <a:srgbClr val="FA4098"/>
                </a:solidFill>
              </a:rPr>
              <a:t>UseAuthentication</a:t>
            </a:r>
            <a:r>
              <a:rPr lang="fr-CA" sz="1400" dirty="0">
                <a:solidFill>
                  <a:srgbClr val="FA4098"/>
                </a:solidFill>
              </a:rPr>
              <a:t>()</a:t>
            </a:r>
            <a:r>
              <a:rPr lang="fr-CA" sz="1400" dirty="0">
                <a:solidFill>
                  <a:srgbClr val="9073D1"/>
                </a:solidFill>
              </a:rPr>
              <a:t> un peu plus bas.</a:t>
            </a:r>
            <a:endParaRPr lang="fr-CA" sz="1400" dirty="0">
              <a:solidFill>
                <a:srgbClr val="FA4098"/>
              </a:solidFill>
            </a:endParaRPr>
          </a:p>
        </p:txBody>
      </p:sp>
      <p:cxnSp>
        <p:nvCxnSpPr>
          <p:cNvPr id="13" name="Connecteur droit avec flèche 12">
            <a:extLst>
              <a:ext uri="{FF2B5EF4-FFF2-40B4-BE49-F238E27FC236}">
                <a16:creationId xmlns:a16="http://schemas.microsoft.com/office/drawing/2014/main" id="{3515A4EC-3C59-5DD9-B3EC-404E43122275}"/>
              </a:ext>
            </a:extLst>
          </p:cNvPr>
          <p:cNvCxnSpPr>
            <a:cxnSpLocks/>
          </p:cNvCxnSpPr>
          <p:nvPr/>
        </p:nvCxnSpPr>
        <p:spPr>
          <a:xfrm flipH="1">
            <a:off x="4248478" y="3993160"/>
            <a:ext cx="520118" cy="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DCA114CD-59E8-0EB4-2E20-FCB4AFFC2783}"/>
              </a:ext>
            </a:extLst>
          </p:cNvPr>
          <p:cNvSpPr txBox="1"/>
          <p:nvPr/>
        </p:nvSpPr>
        <p:spPr>
          <a:xfrm>
            <a:off x="6333687" y="2841770"/>
            <a:ext cx="3514987" cy="276999"/>
          </a:xfrm>
          <a:prstGeom prst="rect">
            <a:avLst/>
          </a:prstGeom>
          <a:noFill/>
        </p:spPr>
        <p:txBody>
          <a:bodyPr wrap="square" rtlCol="0">
            <a:spAutoFit/>
          </a:bodyPr>
          <a:lstStyle/>
          <a:p>
            <a:r>
              <a:rPr lang="fr-CA" sz="1200" dirty="0">
                <a:solidFill>
                  <a:srgbClr val="FA4098"/>
                </a:solidFill>
              </a:rPr>
              <a:t>/Controller/Action </a:t>
            </a:r>
            <a:r>
              <a:rPr lang="fr-CA" sz="1200" dirty="0">
                <a:solidFill>
                  <a:srgbClr val="9073D1"/>
                </a:solidFill>
              </a:rPr>
              <a:t>pour </a:t>
            </a:r>
            <a:r>
              <a:rPr lang="fr-CA" sz="1200" dirty="0">
                <a:solidFill>
                  <a:srgbClr val="FA4098"/>
                </a:solidFill>
              </a:rPr>
              <a:t>Connexion </a:t>
            </a:r>
            <a:r>
              <a:rPr lang="fr-CA" sz="1200" dirty="0">
                <a:solidFill>
                  <a:srgbClr val="9073D1"/>
                </a:solidFill>
              </a:rPr>
              <a:t>et</a:t>
            </a:r>
            <a:r>
              <a:rPr lang="fr-CA" sz="1200" dirty="0">
                <a:solidFill>
                  <a:srgbClr val="FA4098"/>
                </a:solidFill>
              </a:rPr>
              <a:t> Déconnexion</a:t>
            </a:r>
          </a:p>
        </p:txBody>
      </p:sp>
      <p:sp>
        <p:nvSpPr>
          <p:cNvPr id="16" name="Accolade fermante 15">
            <a:extLst>
              <a:ext uri="{FF2B5EF4-FFF2-40B4-BE49-F238E27FC236}">
                <a16:creationId xmlns:a16="http://schemas.microsoft.com/office/drawing/2014/main" id="{7BBC1442-30FB-C977-EF68-6B76AB86C75E}"/>
              </a:ext>
            </a:extLst>
          </p:cNvPr>
          <p:cNvSpPr/>
          <p:nvPr/>
        </p:nvSpPr>
        <p:spPr>
          <a:xfrm>
            <a:off x="6127756" y="2701255"/>
            <a:ext cx="151215" cy="562062"/>
          </a:xfrm>
          <a:prstGeom prst="rightBrace">
            <a:avLst>
              <a:gd name="adj1" fmla="val 35104"/>
              <a:gd name="adj2" fmla="val 50000"/>
            </a:avLst>
          </a:prstGeom>
          <a:ln w="12700">
            <a:solidFill>
              <a:srgbClr val="FA409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sp>
        <p:nvSpPr>
          <p:cNvPr id="17" name="ZoneTexte 16">
            <a:extLst>
              <a:ext uri="{FF2B5EF4-FFF2-40B4-BE49-F238E27FC236}">
                <a16:creationId xmlns:a16="http://schemas.microsoft.com/office/drawing/2014/main" id="{07816A30-C617-E1BD-4F1C-946F7BD17EFF}"/>
              </a:ext>
            </a:extLst>
          </p:cNvPr>
          <p:cNvSpPr txBox="1"/>
          <p:nvPr/>
        </p:nvSpPr>
        <p:spPr>
          <a:xfrm>
            <a:off x="838200" y="5338096"/>
            <a:ext cx="4148901" cy="369332"/>
          </a:xfrm>
          <a:prstGeom prst="rect">
            <a:avLst/>
          </a:prstGeom>
          <a:noFill/>
        </p:spPr>
        <p:txBody>
          <a:bodyPr wrap="square" rtlCol="0">
            <a:spAutoFit/>
          </a:bodyPr>
          <a:lstStyle/>
          <a:p>
            <a:r>
              <a:rPr lang="fr-CA" dirty="0">
                <a:solidFill>
                  <a:srgbClr val="9073D1"/>
                </a:solidFill>
              </a:rPr>
              <a:t>... C’est tout pour la configuration ! </a:t>
            </a:r>
            <a:r>
              <a:rPr lang="en-CA" dirty="0">
                <a:solidFill>
                  <a:srgbClr val="9073D1"/>
                </a:solidFill>
              </a:rPr>
              <a:t>🤏</a:t>
            </a:r>
            <a:endParaRPr lang="fr-CA" dirty="0">
              <a:solidFill>
                <a:srgbClr val="FA4098"/>
              </a:solidFill>
            </a:endParaRPr>
          </a:p>
        </p:txBody>
      </p:sp>
      <p:pic>
        <p:nvPicPr>
          <p:cNvPr id="18" name="Image 17">
            <a:extLst>
              <a:ext uri="{FF2B5EF4-FFF2-40B4-BE49-F238E27FC236}">
                <a16:creationId xmlns:a16="http://schemas.microsoft.com/office/drawing/2014/main" id="{7864888D-FC69-7198-1039-2BF4AF1D8462}"/>
              </a:ext>
            </a:extLst>
          </p:cNvPr>
          <p:cNvPicPr>
            <a:picLocks noChangeAspect="1"/>
          </p:cNvPicPr>
          <p:nvPr/>
        </p:nvPicPr>
        <p:blipFill>
          <a:blip r:embed="rId4"/>
          <a:stretch>
            <a:fillRect/>
          </a:stretch>
        </p:blipFill>
        <p:spPr>
          <a:xfrm>
            <a:off x="6644996" y="4338840"/>
            <a:ext cx="1905266" cy="733527"/>
          </a:xfrm>
          <a:prstGeom prst="rect">
            <a:avLst/>
          </a:prstGeom>
          <a:ln w="28575">
            <a:solidFill>
              <a:srgbClr val="9073D1"/>
            </a:solidFill>
          </a:ln>
        </p:spPr>
      </p:pic>
      <p:sp>
        <p:nvSpPr>
          <p:cNvPr id="19" name="ZoneTexte 18">
            <a:extLst>
              <a:ext uri="{FF2B5EF4-FFF2-40B4-BE49-F238E27FC236}">
                <a16:creationId xmlns:a16="http://schemas.microsoft.com/office/drawing/2014/main" id="{BB19EB8E-AD35-C788-C8EA-E589019A7CC5}"/>
              </a:ext>
            </a:extLst>
          </p:cNvPr>
          <p:cNvSpPr txBox="1"/>
          <p:nvPr/>
        </p:nvSpPr>
        <p:spPr>
          <a:xfrm>
            <a:off x="7860485" y="3969044"/>
            <a:ext cx="4148901" cy="307777"/>
          </a:xfrm>
          <a:prstGeom prst="rect">
            <a:avLst/>
          </a:prstGeom>
          <a:noFill/>
        </p:spPr>
        <p:txBody>
          <a:bodyPr wrap="square" rtlCol="0">
            <a:spAutoFit/>
          </a:bodyPr>
          <a:lstStyle/>
          <a:p>
            <a:r>
              <a:rPr lang="fr-CA" sz="1400" dirty="0">
                <a:solidFill>
                  <a:srgbClr val="9073D1"/>
                </a:solidFill>
              </a:rPr>
              <a:t>Notre table </a:t>
            </a:r>
            <a:r>
              <a:rPr lang="fr-CA" sz="1400" dirty="0">
                <a:solidFill>
                  <a:srgbClr val="FA4098"/>
                </a:solidFill>
              </a:rPr>
              <a:t>Utilisateur</a:t>
            </a:r>
            <a:r>
              <a:rPr lang="fr-CA" sz="1400" dirty="0">
                <a:solidFill>
                  <a:srgbClr val="9073D1"/>
                </a:solidFill>
              </a:rPr>
              <a:t> a été </a:t>
            </a:r>
            <a:r>
              <a:rPr lang="fr-CA" sz="1400" b="1" dirty="0" err="1"/>
              <a:t>scaffold</a:t>
            </a:r>
            <a:r>
              <a:rPr lang="fr-CA" sz="1400" dirty="0">
                <a:solidFill>
                  <a:srgbClr val="9073D1"/>
                </a:solidFill>
              </a:rPr>
              <a:t> en Model</a:t>
            </a:r>
            <a:endParaRPr lang="fr-CA" sz="1400" dirty="0">
              <a:solidFill>
                <a:srgbClr val="FA4098"/>
              </a:solidFill>
            </a:endParaRPr>
          </a:p>
        </p:txBody>
      </p:sp>
      <p:cxnSp>
        <p:nvCxnSpPr>
          <p:cNvPr id="20" name="Connecteur droit avec flèche 19">
            <a:extLst>
              <a:ext uri="{FF2B5EF4-FFF2-40B4-BE49-F238E27FC236}">
                <a16:creationId xmlns:a16="http://schemas.microsoft.com/office/drawing/2014/main" id="{9906C479-20AE-A959-4C3E-06BE3E53B3E8}"/>
              </a:ext>
            </a:extLst>
          </p:cNvPr>
          <p:cNvCxnSpPr>
            <a:cxnSpLocks/>
          </p:cNvCxnSpPr>
          <p:nvPr/>
        </p:nvCxnSpPr>
        <p:spPr>
          <a:xfrm flipH="1">
            <a:off x="8397379" y="4573170"/>
            <a:ext cx="562063" cy="360955"/>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5701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9995C8-72A1-1D76-903D-76192C37CA17}"/>
              </a:ext>
            </a:extLst>
          </p:cNvPr>
          <p:cNvSpPr>
            <a:spLocks noGrp="1"/>
          </p:cNvSpPr>
          <p:nvPr>
            <p:ph idx="1"/>
          </p:nvPr>
        </p:nvSpPr>
        <p:spPr/>
        <p:txBody>
          <a:bodyPr/>
          <a:lstStyle/>
          <a:p>
            <a:r>
              <a:rPr lang="fr-CA" dirty="0"/>
              <a:t> Gestion des utilisateurs dans le projet Web</a:t>
            </a:r>
          </a:p>
          <a:p>
            <a:pPr lvl="1"/>
            <a:r>
              <a:rPr lang="fr-CA" dirty="0"/>
              <a:t> Contrôleur pour </a:t>
            </a:r>
            <a:r>
              <a:rPr lang="fr-CA" dirty="0">
                <a:solidFill>
                  <a:srgbClr val="FA4098"/>
                </a:solidFill>
              </a:rPr>
              <a:t>inscription</a:t>
            </a:r>
            <a:r>
              <a:rPr lang="fr-CA" dirty="0"/>
              <a:t>, </a:t>
            </a:r>
            <a:r>
              <a:rPr lang="fr-CA" dirty="0">
                <a:solidFill>
                  <a:srgbClr val="FA4098"/>
                </a:solidFill>
              </a:rPr>
              <a:t>connexion</a:t>
            </a:r>
            <a:r>
              <a:rPr lang="fr-CA" dirty="0"/>
              <a:t> et </a:t>
            </a:r>
            <a:r>
              <a:rPr lang="fr-CA" dirty="0">
                <a:solidFill>
                  <a:srgbClr val="FA4098"/>
                </a:solidFill>
              </a:rPr>
              <a:t>déconnexion</a:t>
            </a:r>
          </a:p>
          <a:p>
            <a:pPr lvl="2"/>
            <a:r>
              <a:rPr lang="fr-CA" dirty="0"/>
              <a:t> Créez un </a:t>
            </a:r>
            <a:r>
              <a:rPr lang="fr-CA" b="1" u="sng" dirty="0"/>
              <a:t>contrôleur vide</a:t>
            </a:r>
            <a:r>
              <a:rPr lang="fr-CA" dirty="0"/>
              <a:t> au lieu de l’auto-générer. Les actions seront </a:t>
            </a:r>
            <a:r>
              <a:rPr lang="fr-CA" b="1" dirty="0"/>
              <a:t>atypiques</a:t>
            </a:r>
            <a:r>
              <a:rPr lang="fr-CA" dirty="0"/>
              <a:t>.</a:t>
            </a:r>
          </a:p>
          <a:p>
            <a:pPr lvl="2"/>
            <a:endParaRPr lang="fr-CA" dirty="0"/>
          </a:p>
          <a:p>
            <a:pPr lvl="2"/>
            <a:endParaRPr lang="fr-CA" dirty="0"/>
          </a:p>
          <a:p>
            <a:pPr lvl="2"/>
            <a:endParaRPr lang="fr-CA" dirty="0"/>
          </a:p>
          <a:p>
            <a:pPr lvl="2"/>
            <a:endParaRPr lang="fr-CA" dirty="0"/>
          </a:p>
          <a:p>
            <a:pPr lvl="2"/>
            <a:endParaRPr lang="fr-CA" dirty="0"/>
          </a:p>
          <a:p>
            <a:pPr lvl="2"/>
            <a:endParaRPr lang="fr-CA" dirty="0"/>
          </a:p>
          <a:p>
            <a:pPr lvl="2"/>
            <a:endParaRPr lang="fr-CA" dirty="0"/>
          </a:p>
        </p:txBody>
      </p:sp>
      <p:sp>
        <p:nvSpPr>
          <p:cNvPr id="3" name="Titre 2">
            <a:extLst>
              <a:ext uri="{FF2B5EF4-FFF2-40B4-BE49-F238E27FC236}">
                <a16:creationId xmlns:a16="http://schemas.microsoft.com/office/drawing/2014/main" id="{46BEDF13-8AC7-B3F1-E346-670BEE6DF89D}"/>
              </a:ext>
            </a:extLst>
          </p:cNvPr>
          <p:cNvSpPr>
            <a:spLocks noGrp="1"/>
          </p:cNvSpPr>
          <p:nvPr>
            <p:ph type="title"/>
          </p:nvPr>
        </p:nvSpPr>
        <p:spPr/>
        <p:txBody>
          <a:bodyPr/>
          <a:lstStyle/>
          <a:p>
            <a:r>
              <a:rPr lang="fr-CA" dirty="0"/>
              <a:t>Gestion des utilisateurs</a:t>
            </a:r>
          </a:p>
        </p:txBody>
      </p:sp>
      <p:pic>
        <p:nvPicPr>
          <p:cNvPr id="5" name="Image 4">
            <a:extLst>
              <a:ext uri="{FF2B5EF4-FFF2-40B4-BE49-F238E27FC236}">
                <a16:creationId xmlns:a16="http://schemas.microsoft.com/office/drawing/2014/main" id="{D2D94330-89ED-7BF7-1136-AA1786ABB39E}"/>
              </a:ext>
            </a:extLst>
          </p:cNvPr>
          <p:cNvPicPr>
            <a:picLocks noChangeAspect="1"/>
          </p:cNvPicPr>
          <p:nvPr/>
        </p:nvPicPr>
        <p:blipFill>
          <a:blip r:embed="rId2"/>
          <a:stretch>
            <a:fillRect/>
          </a:stretch>
        </p:blipFill>
        <p:spPr>
          <a:xfrm>
            <a:off x="3107695" y="2552577"/>
            <a:ext cx="5973009" cy="1752845"/>
          </a:xfrm>
          <a:prstGeom prst="rect">
            <a:avLst/>
          </a:prstGeom>
          <a:ln w="28575">
            <a:solidFill>
              <a:srgbClr val="9073D1"/>
            </a:solidFill>
          </a:ln>
        </p:spPr>
      </p:pic>
      <p:pic>
        <p:nvPicPr>
          <p:cNvPr id="9" name="Image 8">
            <a:extLst>
              <a:ext uri="{FF2B5EF4-FFF2-40B4-BE49-F238E27FC236}">
                <a16:creationId xmlns:a16="http://schemas.microsoft.com/office/drawing/2014/main" id="{BDCC0A32-2347-CB63-E716-F489F5CE8FC9}"/>
              </a:ext>
            </a:extLst>
          </p:cNvPr>
          <p:cNvPicPr>
            <a:picLocks noChangeAspect="1"/>
          </p:cNvPicPr>
          <p:nvPr/>
        </p:nvPicPr>
        <p:blipFill>
          <a:blip r:embed="rId3"/>
          <a:stretch>
            <a:fillRect/>
          </a:stretch>
        </p:blipFill>
        <p:spPr>
          <a:xfrm>
            <a:off x="6338489" y="4768952"/>
            <a:ext cx="4923104" cy="1510672"/>
          </a:xfrm>
          <a:prstGeom prst="rect">
            <a:avLst/>
          </a:prstGeom>
          <a:ln w="28575">
            <a:solidFill>
              <a:srgbClr val="9073D1"/>
            </a:solidFill>
          </a:ln>
        </p:spPr>
      </p:pic>
      <p:sp>
        <p:nvSpPr>
          <p:cNvPr id="11" name="ZoneTexte 10">
            <a:extLst>
              <a:ext uri="{FF2B5EF4-FFF2-40B4-BE49-F238E27FC236}">
                <a16:creationId xmlns:a16="http://schemas.microsoft.com/office/drawing/2014/main" id="{88DD42FF-5AB2-22CF-A793-6399CCE14FC4}"/>
              </a:ext>
            </a:extLst>
          </p:cNvPr>
          <p:cNvSpPr txBox="1"/>
          <p:nvPr/>
        </p:nvSpPr>
        <p:spPr>
          <a:xfrm>
            <a:off x="1122030" y="5062623"/>
            <a:ext cx="5482280" cy="923330"/>
          </a:xfrm>
          <a:prstGeom prst="rect">
            <a:avLst/>
          </a:prstGeom>
          <a:noFill/>
        </p:spPr>
        <p:txBody>
          <a:bodyPr wrap="square">
            <a:spAutoFit/>
          </a:bodyPr>
          <a:lstStyle/>
          <a:p>
            <a:r>
              <a:rPr lang="fr-CA" dirty="0">
                <a:solidFill>
                  <a:srgbClr val="9073D1"/>
                </a:solidFill>
              </a:rPr>
              <a:t>• Les exemples d’</a:t>
            </a:r>
            <a:r>
              <a:rPr lang="fr-CA" dirty="0">
                <a:solidFill>
                  <a:srgbClr val="FA4098"/>
                </a:solidFill>
              </a:rPr>
              <a:t>actions</a:t>
            </a:r>
            <a:r>
              <a:rPr lang="fr-CA" dirty="0">
                <a:solidFill>
                  <a:srgbClr val="9073D1"/>
                </a:solidFill>
              </a:rPr>
              <a:t> des prochaines diapos sont adaptées à cette </a:t>
            </a:r>
            <a:r>
              <a:rPr lang="fr-CA" dirty="0">
                <a:solidFill>
                  <a:srgbClr val="FA4098"/>
                </a:solidFill>
              </a:rPr>
              <a:t>table d’utilisateurs</a:t>
            </a:r>
            <a:r>
              <a:rPr lang="fr-CA" dirty="0">
                <a:solidFill>
                  <a:srgbClr val="9073D1"/>
                </a:solidFill>
              </a:rPr>
              <a:t>. Rien ne vous empêche d’ajouter / retirer des propriétés.</a:t>
            </a:r>
          </a:p>
        </p:txBody>
      </p:sp>
    </p:spTree>
    <p:extLst>
      <p:ext uri="{BB962C8B-B14F-4D97-AF65-F5344CB8AC3E}">
        <p14:creationId xmlns:p14="http://schemas.microsoft.com/office/powerpoint/2010/main" val="835197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9995C8-72A1-1D76-903D-76192C37CA17}"/>
              </a:ext>
            </a:extLst>
          </p:cNvPr>
          <p:cNvSpPr>
            <a:spLocks noGrp="1"/>
          </p:cNvSpPr>
          <p:nvPr>
            <p:ph idx="1"/>
          </p:nvPr>
        </p:nvSpPr>
        <p:spPr/>
        <p:txBody>
          <a:bodyPr/>
          <a:lstStyle/>
          <a:p>
            <a:r>
              <a:rPr lang="fr-CA" dirty="0"/>
              <a:t> Gestion des utilisateurs dans le projet Web</a:t>
            </a:r>
          </a:p>
          <a:p>
            <a:pPr lvl="1"/>
            <a:r>
              <a:rPr lang="fr-CA" dirty="0"/>
              <a:t> </a:t>
            </a:r>
            <a:r>
              <a:rPr lang="fr-CA" dirty="0">
                <a:solidFill>
                  <a:srgbClr val="FA4098"/>
                </a:solidFill>
              </a:rPr>
              <a:t>Inscription</a:t>
            </a:r>
            <a:r>
              <a:rPr lang="fr-CA" dirty="0"/>
              <a:t> : </a:t>
            </a:r>
            <a:r>
              <a:rPr lang="fr-CA" dirty="0" err="1">
                <a:solidFill>
                  <a:srgbClr val="FA4098"/>
                </a:solidFill>
              </a:rPr>
              <a:t>ViewModel</a:t>
            </a:r>
            <a:r>
              <a:rPr lang="fr-CA" dirty="0"/>
              <a:t> pour envoyer les informations d’inscription de la vue au contrôleur</a:t>
            </a:r>
          </a:p>
        </p:txBody>
      </p:sp>
      <p:sp>
        <p:nvSpPr>
          <p:cNvPr id="3" name="Titre 2">
            <a:extLst>
              <a:ext uri="{FF2B5EF4-FFF2-40B4-BE49-F238E27FC236}">
                <a16:creationId xmlns:a16="http://schemas.microsoft.com/office/drawing/2014/main" id="{46BEDF13-8AC7-B3F1-E346-670BEE6DF89D}"/>
              </a:ext>
            </a:extLst>
          </p:cNvPr>
          <p:cNvSpPr>
            <a:spLocks noGrp="1"/>
          </p:cNvSpPr>
          <p:nvPr>
            <p:ph type="title"/>
          </p:nvPr>
        </p:nvSpPr>
        <p:spPr/>
        <p:txBody>
          <a:bodyPr/>
          <a:lstStyle/>
          <a:p>
            <a:r>
              <a:rPr lang="fr-CA" dirty="0"/>
              <a:t>Gestion des utilisateurs</a:t>
            </a:r>
          </a:p>
        </p:txBody>
      </p:sp>
      <p:pic>
        <p:nvPicPr>
          <p:cNvPr id="7" name="Image 6">
            <a:extLst>
              <a:ext uri="{FF2B5EF4-FFF2-40B4-BE49-F238E27FC236}">
                <a16:creationId xmlns:a16="http://schemas.microsoft.com/office/drawing/2014/main" id="{DCA5B484-F00F-CF26-3141-63F625564793}"/>
              </a:ext>
            </a:extLst>
          </p:cNvPr>
          <p:cNvPicPr>
            <a:picLocks noChangeAspect="1"/>
          </p:cNvPicPr>
          <p:nvPr/>
        </p:nvPicPr>
        <p:blipFill>
          <a:blip r:embed="rId2"/>
          <a:stretch>
            <a:fillRect/>
          </a:stretch>
        </p:blipFill>
        <p:spPr>
          <a:xfrm>
            <a:off x="4618490" y="2508876"/>
            <a:ext cx="7266538" cy="4088196"/>
          </a:xfrm>
          <a:prstGeom prst="rect">
            <a:avLst/>
          </a:prstGeom>
          <a:ln w="28575">
            <a:solidFill>
              <a:srgbClr val="9073D1"/>
            </a:solidFill>
          </a:ln>
        </p:spPr>
      </p:pic>
      <p:sp>
        <p:nvSpPr>
          <p:cNvPr id="8" name="ZoneTexte 7">
            <a:extLst>
              <a:ext uri="{FF2B5EF4-FFF2-40B4-BE49-F238E27FC236}">
                <a16:creationId xmlns:a16="http://schemas.microsoft.com/office/drawing/2014/main" id="{DDEFAC47-1671-0962-E9F4-B6598D8FF875}"/>
              </a:ext>
            </a:extLst>
          </p:cNvPr>
          <p:cNvSpPr txBox="1"/>
          <p:nvPr/>
        </p:nvSpPr>
        <p:spPr>
          <a:xfrm>
            <a:off x="195707" y="3053593"/>
            <a:ext cx="4275625" cy="2585323"/>
          </a:xfrm>
          <a:prstGeom prst="rect">
            <a:avLst/>
          </a:prstGeom>
          <a:noFill/>
        </p:spPr>
        <p:txBody>
          <a:bodyPr wrap="square" rtlCol="0">
            <a:spAutoFit/>
          </a:bodyPr>
          <a:lstStyle/>
          <a:p>
            <a:r>
              <a:rPr lang="fr-CA" dirty="0">
                <a:solidFill>
                  <a:srgbClr val="9073D1"/>
                </a:solidFill>
              </a:rPr>
              <a:t>• Ce </a:t>
            </a:r>
            <a:r>
              <a:rPr lang="fr-CA" dirty="0" err="1">
                <a:solidFill>
                  <a:srgbClr val="FA4098"/>
                </a:solidFill>
              </a:rPr>
              <a:t>ViewModel</a:t>
            </a:r>
            <a:r>
              <a:rPr lang="fr-CA" dirty="0">
                <a:solidFill>
                  <a:srgbClr val="9073D1"/>
                </a:solidFill>
              </a:rPr>
              <a:t> ne fait référence à aucune table dans la BD et sert juste à </a:t>
            </a:r>
            <a:r>
              <a:rPr lang="fr-CA" b="1" dirty="0">
                <a:solidFill>
                  <a:srgbClr val="9073D1"/>
                </a:solidFill>
              </a:rPr>
              <a:t>encapsuler</a:t>
            </a:r>
            <a:r>
              <a:rPr lang="fr-CA" dirty="0">
                <a:solidFill>
                  <a:srgbClr val="9073D1"/>
                </a:solidFill>
              </a:rPr>
              <a:t> les données du formulaire d’inscription pour les envoyer au contrôleur.</a:t>
            </a:r>
          </a:p>
          <a:p>
            <a:endParaRPr lang="fr-CA" dirty="0">
              <a:solidFill>
                <a:srgbClr val="9073D1"/>
              </a:solidFill>
            </a:endParaRPr>
          </a:p>
          <a:p>
            <a:r>
              <a:rPr lang="fr-CA" dirty="0">
                <a:solidFill>
                  <a:srgbClr val="9073D1"/>
                </a:solidFill>
              </a:rPr>
              <a:t>• On doit se </a:t>
            </a:r>
            <a:r>
              <a:rPr lang="fr-CA" i="1" dirty="0">
                <a:solidFill>
                  <a:srgbClr val="9073D1"/>
                </a:solidFill>
              </a:rPr>
              <a:t>gâter</a:t>
            </a:r>
            <a:r>
              <a:rPr lang="fr-CA" dirty="0">
                <a:solidFill>
                  <a:srgbClr val="9073D1"/>
                </a:solidFill>
              </a:rPr>
              <a:t> sur les [</a:t>
            </a:r>
            <a:r>
              <a:rPr lang="fr-CA" dirty="0" err="1">
                <a:solidFill>
                  <a:srgbClr val="FA4098"/>
                </a:solidFill>
              </a:rPr>
              <a:t>DataAnnotations</a:t>
            </a:r>
            <a:r>
              <a:rPr lang="fr-CA" dirty="0">
                <a:solidFill>
                  <a:srgbClr val="9073D1"/>
                </a:solidFill>
              </a:rPr>
              <a:t>] pour </a:t>
            </a:r>
            <a:r>
              <a:rPr lang="fr-CA" b="1" dirty="0">
                <a:solidFill>
                  <a:srgbClr val="9073D1"/>
                </a:solidFill>
              </a:rPr>
              <a:t>offrir le meilleur feedback possible </a:t>
            </a:r>
            <a:r>
              <a:rPr lang="fr-CA" dirty="0">
                <a:solidFill>
                  <a:srgbClr val="9073D1"/>
                </a:solidFill>
              </a:rPr>
              <a:t>lors de la validation du formulaire d’inscription.</a:t>
            </a:r>
          </a:p>
        </p:txBody>
      </p:sp>
      <p:pic>
        <p:nvPicPr>
          <p:cNvPr id="10" name="Image 9">
            <a:extLst>
              <a:ext uri="{FF2B5EF4-FFF2-40B4-BE49-F238E27FC236}">
                <a16:creationId xmlns:a16="http://schemas.microsoft.com/office/drawing/2014/main" id="{E387BDB2-3ADC-B1F1-53CC-04FEFAE68E37}"/>
              </a:ext>
            </a:extLst>
          </p:cNvPr>
          <p:cNvPicPr>
            <a:picLocks noChangeAspect="1"/>
          </p:cNvPicPr>
          <p:nvPr/>
        </p:nvPicPr>
        <p:blipFill>
          <a:blip r:embed="rId3"/>
          <a:stretch>
            <a:fillRect/>
          </a:stretch>
        </p:blipFill>
        <p:spPr>
          <a:xfrm>
            <a:off x="9362383" y="172620"/>
            <a:ext cx="2715004" cy="743054"/>
          </a:xfrm>
          <a:prstGeom prst="rect">
            <a:avLst/>
          </a:prstGeom>
          <a:ln w="28575">
            <a:solidFill>
              <a:srgbClr val="9073D1"/>
            </a:solidFill>
          </a:ln>
        </p:spPr>
      </p:pic>
    </p:spTree>
    <p:extLst>
      <p:ext uri="{BB962C8B-B14F-4D97-AF65-F5344CB8AC3E}">
        <p14:creationId xmlns:p14="http://schemas.microsoft.com/office/powerpoint/2010/main" val="3191472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9995C8-72A1-1D76-903D-76192C37CA17}"/>
              </a:ext>
            </a:extLst>
          </p:cNvPr>
          <p:cNvSpPr>
            <a:spLocks noGrp="1"/>
          </p:cNvSpPr>
          <p:nvPr>
            <p:ph idx="1"/>
          </p:nvPr>
        </p:nvSpPr>
        <p:spPr/>
        <p:txBody>
          <a:bodyPr/>
          <a:lstStyle/>
          <a:p>
            <a:r>
              <a:rPr lang="fr-CA" dirty="0"/>
              <a:t> Gestion des utilisateurs dans le projet Web</a:t>
            </a:r>
          </a:p>
          <a:p>
            <a:pPr lvl="1"/>
            <a:r>
              <a:rPr lang="fr-CA" dirty="0"/>
              <a:t> </a:t>
            </a:r>
            <a:r>
              <a:rPr lang="fr-CA" dirty="0">
                <a:solidFill>
                  <a:srgbClr val="FA4098"/>
                </a:solidFill>
              </a:rPr>
              <a:t>Inscription</a:t>
            </a:r>
            <a:r>
              <a:rPr lang="fr-CA" dirty="0"/>
              <a:t> : Action</a:t>
            </a:r>
          </a:p>
        </p:txBody>
      </p:sp>
      <p:sp>
        <p:nvSpPr>
          <p:cNvPr id="3" name="Titre 2">
            <a:extLst>
              <a:ext uri="{FF2B5EF4-FFF2-40B4-BE49-F238E27FC236}">
                <a16:creationId xmlns:a16="http://schemas.microsoft.com/office/drawing/2014/main" id="{46BEDF13-8AC7-B3F1-E346-670BEE6DF89D}"/>
              </a:ext>
            </a:extLst>
          </p:cNvPr>
          <p:cNvSpPr>
            <a:spLocks noGrp="1"/>
          </p:cNvSpPr>
          <p:nvPr>
            <p:ph type="title"/>
          </p:nvPr>
        </p:nvSpPr>
        <p:spPr/>
        <p:txBody>
          <a:bodyPr/>
          <a:lstStyle/>
          <a:p>
            <a:r>
              <a:rPr lang="fr-CA" dirty="0"/>
              <a:t>Gestion des utilisateurs</a:t>
            </a:r>
          </a:p>
        </p:txBody>
      </p:sp>
      <p:pic>
        <p:nvPicPr>
          <p:cNvPr id="4" name="Image 3">
            <a:extLst>
              <a:ext uri="{FF2B5EF4-FFF2-40B4-BE49-F238E27FC236}">
                <a16:creationId xmlns:a16="http://schemas.microsoft.com/office/drawing/2014/main" id="{5AE58E43-18CD-2A35-51E6-68CAB3B40C1F}"/>
              </a:ext>
            </a:extLst>
          </p:cNvPr>
          <p:cNvPicPr>
            <a:picLocks noChangeAspect="1"/>
          </p:cNvPicPr>
          <p:nvPr/>
        </p:nvPicPr>
        <p:blipFill>
          <a:blip r:embed="rId2"/>
          <a:stretch>
            <a:fillRect/>
          </a:stretch>
        </p:blipFill>
        <p:spPr>
          <a:xfrm>
            <a:off x="4521666" y="1848044"/>
            <a:ext cx="7457813" cy="4831923"/>
          </a:xfrm>
          <a:prstGeom prst="rect">
            <a:avLst/>
          </a:prstGeom>
          <a:ln w="28575">
            <a:solidFill>
              <a:srgbClr val="9073D1"/>
            </a:solidFill>
          </a:ln>
        </p:spPr>
      </p:pic>
      <p:sp>
        <p:nvSpPr>
          <p:cNvPr id="5" name="ZoneTexte 4">
            <a:extLst>
              <a:ext uri="{FF2B5EF4-FFF2-40B4-BE49-F238E27FC236}">
                <a16:creationId xmlns:a16="http://schemas.microsoft.com/office/drawing/2014/main" id="{60E87DA8-59BE-1396-DD77-BC5590F2BB10}"/>
              </a:ext>
            </a:extLst>
          </p:cNvPr>
          <p:cNvSpPr txBox="1"/>
          <p:nvPr/>
        </p:nvSpPr>
        <p:spPr>
          <a:xfrm>
            <a:off x="78261" y="2555845"/>
            <a:ext cx="4275625" cy="3693319"/>
          </a:xfrm>
          <a:prstGeom prst="rect">
            <a:avLst/>
          </a:prstGeom>
          <a:noFill/>
        </p:spPr>
        <p:txBody>
          <a:bodyPr wrap="square" rtlCol="0">
            <a:spAutoFit/>
          </a:bodyPr>
          <a:lstStyle/>
          <a:p>
            <a:r>
              <a:rPr lang="fr-CA" dirty="0">
                <a:solidFill>
                  <a:srgbClr val="9073D1"/>
                </a:solidFill>
              </a:rPr>
              <a:t>• En résumé :</a:t>
            </a:r>
          </a:p>
          <a:p>
            <a:r>
              <a:rPr lang="fr-CA" dirty="0">
                <a:solidFill>
                  <a:srgbClr val="9073D1"/>
                </a:solidFill>
              </a:rPr>
              <a:t>-&gt; On vérifie si le </a:t>
            </a:r>
            <a:r>
              <a:rPr lang="fr-CA" dirty="0">
                <a:solidFill>
                  <a:srgbClr val="FA4098"/>
                </a:solidFill>
              </a:rPr>
              <a:t>pseudonyme</a:t>
            </a:r>
            <a:r>
              <a:rPr lang="fr-CA" dirty="0">
                <a:solidFill>
                  <a:srgbClr val="9073D1"/>
                </a:solidFill>
              </a:rPr>
              <a:t> est </a:t>
            </a:r>
            <a:r>
              <a:rPr lang="fr-CA" b="1" dirty="0">
                <a:solidFill>
                  <a:srgbClr val="9073D1"/>
                </a:solidFill>
              </a:rPr>
              <a:t>déjà utilisé</a:t>
            </a:r>
            <a:r>
              <a:rPr lang="fr-CA" dirty="0">
                <a:solidFill>
                  <a:srgbClr val="9073D1"/>
                </a:solidFill>
              </a:rPr>
              <a:t>.</a:t>
            </a:r>
          </a:p>
          <a:p>
            <a:r>
              <a:rPr lang="fr-CA" dirty="0">
                <a:solidFill>
                  <a:srgbClr val="9073D1"/>
                </a:solidFill>
              </a:rPr>
              <a:t>-&gt; On </a:t>
            </a:r>
            <a:r>
              <a:rPr lang="fr-CA" b="1" dirty="0">
                <a:solidFill>
                  <a:srgbClr val="9073D1"/>
                </a:solidFill>
              </a:rPr>
              <a:t>INSERT</a:t>
            </a:r>
            <a:r>
              <a:rPr lang="fr-CA" dirty="0">
                <a:solidFill>
                  <a:srgbClr val="9073D1"/>
                </a:solidFill>
              </a:rPr>
              <a:t> le nouvel utilisateur à l’aide d’une </a:t>
            </a:r>
            <a:r>
              <a:rPr lang="fr-CA" dirty="0">
                <a:solidFill>
                  <a:srgbClr val="FA4098"/>
                </a:solidFill>
              </a:rPr>
              <a:t>procédure stockée</a:t>
            </a:r>
            <a:r>
              <a:rPr lang="fr-CA" dirty="0">
                <a:solidFill>
                  <a:srgbClr val="9073D1"/>
                </a:solidFill>
              </a:rPr>
              <a:t>. (Montrée dans les diapos précédentes)</a:t>
            </a:r>
          </a:p>
          <a:p>
            <a:r>
              <a:rPr lang="fr-CA" dirty="0">
                <a:solidFill>
                  <a:srgbClr val="9073D1"/>
                </a:solidFill>
              </a:rPr>
              <a:t>-&gt; Si </a:t>
            </a:r>
            <a:r>
              <a:rPr lang="fr-CA" dirty="0">
                <a:solidFill>
                  <a:srgbClr val="FA4098"/>
                </a:solidFill>
              </a:rPr>
              <a:t>exception SQL</a:t>
            </a:r>
            <a:r>
              <a:rPr lang="fr-CA" dirty="0">
                <a:solidFill>
                  <a:srgbClr val="9073D1"/>
                </a:solidFill>
              </a:rPr>
              <a:t> quelconque, on revient dans la </a:t>
            </a:r>
            <a:r>
              <a:rPr lang="fr-CA" b="1" dirty="0">
                <a:solidFill>
                  <a:srgbClr val="9073D1"/>
                </a:solidFill>
              </a:rPr>
              <a:t>vue d’inscription</a:t>
            </a:r>
            <a:r>
              <a:rPr lang="fr-CA" dirty="0">
                <a:solidFill>
                  <a:srgbClr val="9073D1"/>
                </a:solidFill>
              </a:rPr>
              <a:t>. Ça ne devrait pas arriver si on a bien fait nos </a:t>
            </a:r>
            <a:r>
              <a:rPr lang="fr-CA" dirty="0" err="1">
                <a:solidFill>
                  <a:srgbClr val="FA4098"/>
                </a:solidFill>
              </a:rPr>
              <a:t>DataAnnotations</a:t>
            </a:r>
            <a:r>
              <a:rPr lang="fr-CA" dirty="0">
                <a:solidFill>
                  <a:srgbClr val="9073D1"/>
                </a:solidFill>
              </a:rPr>
              <a:t> dans le </a:t>
            </a:r>
            <a:r>
              <a:rPr lang="fr-CA" dirty="0" err="1">
                <a:solidFill>
                  <a:srgbClr val="FA4098"/>
                </a:solidFill>
              </a:rPr>
              <a:t>ViewModel</a:t>
            </a:r>
            <a:r>
              <a:rPr lang="fr-CA" dirty="0">
                <a:solidFill>
                  <a:srgbClr val="9073D1"/>
                </a:solidFill>
              </a:rPr>
              <a:t> et que la BD est fonctionnelle.</a:t>
            </a:r>
          </a:p>
          <a:p>
            <a:r>
              <a:rPr lang="fr-CA" dirty="0">
                <a:solidFill>
                  <a:srgbClr val="9073D1"/>
                </a:solidFill>
              </a:rPr>
              <a:t>-&gt; Sinon, tout est beau et on peut changer de vue </a:t>
            </a:r>
            <a:r>
              <a:rPr lang="fr-CA" dirty="0" err="1">
                <a:solidFill>
                  <a:srgbClr val="9073D1"/>
                </a:solidFill>
              </a:rPr>
              <a:t>Razor</a:t>
            </a:r>
            <a:r>
              <a:rPr lang="fr-CA" dirty="0">
                <a:solidFill>
                  <a:srgbClr val="9073D1"/>
                </a:solidFill>
              </a:rPr>
              <a:t>.</a:t>
            </a:r>
          </a:p>
        </p:txBody>
      </p:sp>
    </p:spTree>
    <p:extLst>
      <p:ext uri="{BB962C8B-B14F-4D97-AF65-F5344CB8AC3E}">
        <p14:creationId xmlns:p14="http://schemas.microsoft.com/office/powerpoint/2010/main" val="3391904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9995C8-72A1-1D76-903D-76192C37CA17}"/>
              </a:ext>
            </a:extLst>
          </p:cNvPr>
          <p:cNvSpPr>
            <a:spLocks noGrp="1"/>
          </p:cNvSpPr>
          <p:nvPr>
            <p:ph idx="1"/>
          </p:nvPr>
        </p:nvSpPr>
        <p:spPr/>
        <p:txBody>
          <a:bodyPr/>
          <a:lstStyle/>
          <a:p>
            <a:r>
              <a:rPr lang="fr-CA" dirty="0"/>
              <a:t> Gestion des utilisateurs dans le projet Web</a:t>
            </a:r>
          </a:p>
          <a:p>
            <a:pPr lvl="1"/>
            <a:r>
              <a:rPr lang="fr-CA" dirty="0"/>
              <a:t> </a:t>
            </a:r>
            <a:r>
              <a:rPr lang="fr-CA" dirty="0">
                <a:solidFill>
                  <a:srgbClr val="FA4098"/>
                </a:solidFill>
              </a:rPr>
              <a:t>Connexion</a:t>
            </a:r>
            <a:r>
              <a:rPr lang="fr-CA" dirty="0"/>
              <a:t> : </a:t>
            </a:r>
            <a:r>
              <a:rPr lang="fr-CA" dirty="0" err="1">
                <a:solidFill>
                  <a:srgbClr val="FA4098"/>
                </a:solidFill>
              </a:rPr>
              <a:t>ViewModel</a:t>
            </a:r>
            <a:r>
              <a:rPr lang="fr-CA" dirty="0"/>
              <a:t> pour envoyer les informations de connexion de la vue au contrôleur</a:t>
            </a:r>
          </a:p>
          <a:p>
            <a:pPr lvl="2"/>
            <a:r>
              <a:rPr lang="fr-CA" dirty="0"/>
              <a:t> Vous pourriez décider d’utiliser le courriel au lieu du pseudonyme.</a:t>
            </a:r>
          </a:p>
        </p:txBody>
      </p:sp>
      <p:sp>
        <p:nvSpPr>
          <p:cNvPr id="3" name="Titre 2">
            <a:extLst>
              <a:ext uri="{FF2B5EF4-FFF2-40B4-BE49-F238E27FC236}">
                <a16:creationId xmlns:a16="http://schemas.microsoft.com/office/drawing/2014/main" id="{46BEDF13-8AC7-B3F1-E346-670BEE6DF89D}"/>
              </a:ext>
            </a:extLst>
          </p:cNvPr>
          <p:cNvSpPr>
            <a:spLocks noGrp="1"/>
          </p:cNvSpPr>
          <p:nvPr>
            <p:ph type="title"/>
          </p:nvPr>
        </p:nvSpPr>
        <p:spPr/>
        <p:txBody>
          <a:bodyPr/>
          <a:lstStyle/>
          <a:p>
            <a:r>
              <a:rPr lang="fr-CA" dirty="0"/>
              <a:t>Gestion des utilisateurs</a:t>
            </a:r>
          </a:p>
        </p:txBody>
      </p:sp>
      <p:pic>
        <p:nvPicPr>
          <p:cNvPr id="5" name="Image 4">
            <a:extLst>
              <a:ext uri="{FF2B5EF4-FFF2-40B4-BE49-F238E27FC236}">
                <a16:creationId xmlns:a16="http://schemas.microsoft.com/office/drawing/2014/main" id="{4B851B6A-EFD2-0062-7619-195B0C7BA1BB}"/>
              </a:ext>
            </a:extLst>
          </p:cNvPr>
          <p:cNvPicPr>
            <a:picLocks noChangeAspect="1"/>
          </p:cNvPicPr>
          <p:nvPr/>
        </p:nvPicPr>
        <p:blipFill>
          <a:blip r:embed="rId2"/>
          <a:stretch>
            <a:fillRect/>
          </a:stretch>
        </p:blipFill>
        <p:spPr>
          <a:xfrm>
            <a:off x="2307484" y="2895961"/>
            <a:ext cx="7573432" cy="2324424"/>
          </a:xfrm>
          <a:prstGeom prst="rect">
            <a:avLst/>
          </a:prstGeom>
          <a:ln w="28575">
            <a:solidFill>
              <a:srgbClr val="9073D1"/>
            </a:solidFill>
          </a:ln>
        </p:spPr>
      </p:pic>
      <p:pic>
        <p:nvPicPr>
          <p:cNvPr id="7" name="Image 6">
            <a:extLst>
              <a:ext uri="{FF2B5EF4-FFF2-40B4-BE49-F238E27FC236}">
                <a16:creationId xmlns:a16="http://schemas.microsoft.com/office/drawing/2014/main" id="{0D0F94E9-CC7F-C2C3-460B-C27989870F9E}"/>
              </a:ext>
            </a:extLst>
          </p:cNvPr>
          <p:cNvPicPr>
            <a:picLocks noChangeAspect="1"/>
          </p:cNvPicPr>
          <p:nvPr/>
        </p:nvPicPr>
        <p:blipFill>
          <a:blip r:embed="rId3"/>
          <a:stretch>
            <a:fillRect/>
          </a:stretch>
        </p:blipFill>
        <p:spPr>
          <a:xfrm>
            <a:off x="9311979" y="172620"/>
            <a:ext cx="2715004" cy="743054"/>
          </a:xfrm>
          <a:prstGeom prst="rect">
            <a:avLst/>
          </a:prstGeom>
          <a:ln w="28575">
            <a:solidFill>
              <a:srgbClr val="9073D1"/>
            </a:solidFill>
          </a:ln>
        </p:spPr>
      </p:pic>
    </p:spTree>
    <p:extLst>
      <p:ext uri="{BB962C8B-B14F-4D97-AF65-F5344CB8AC3E}">
        <p14:creationId xmlns:p14="http://schemas.microsoft.com/office/powerpoint/2010/main" val="4252893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9995C8-72A1-1D76-903D-76192C37CA17}"/>
              </a:ext>
            </a:extLst>
          </p:cNvPr>
          <p:cNvSpPr>
            <a:spLocks noGrp="1"/>
          </p:cNvSpPr>
          <p:nvPr>
            <p:ph idx="1"/>
          </p:nvPr>
        </p:nvSpPr>
        <p:spPr/>
        <p:txBody>
          <a:bodyPr/>
          <a:lstStyle/>
          <a:p>
            <a:r>
              <a:rPr lang="fr-CA" dirty="0"/>
              <a:t> Gestion des utilisateurs</a:t>
            </a:r>
          </a:p>
          <a:p>
            <a:pPr lvl="1"/>
            <a:r>
              <a:rPr lang="fr-CA" dirty="0"/>
              <a:t> En programmation Web, vous avez principalement utilisé Entity Framework </a:t>
            </a:r>
            <a:r>
              <a:rPr lang="fr-CA" dirty="0">
                <a:solidFill>
                  <a:srgbClr val="FA4098"/>
                </a:solidFill>
              </a:rPr>
              <a:t>Identity</a:t>
            </a:r>
            <a:r>
              <a:rPr lang="fr-CA" dirty="0"/>
              <a:t> pour la gestion des utilisateurs. Dans ce cours, nous allons créer la table d’utilisateurs </a:t>
            </a:r>
            <a:r>
              <a:rPr lang="fr-CA" i="1" dirty="0" err="1"/>
              <a:t>from</a:t>
            </a:r>
            <a:r>
              <a:rPr lang="fr-CA" i="1" dirty="0"/>
              <a:t> scratch</a:t>
            </a:r>
            <a:r>
              <a:rPr lang="fr-CA" dirty="0"/>
              <a:t>. C’est une opportunité de pratiquer certains concepts qui visent à protéger les données :</a:t>
            </a:r>
          </a:p>
          <a:p>
            <a:pPr lvl="2"/>
            <a:r>
              <a:rPr lang="fr-CA" dirty="0"/>
              <a:t> Le </a:t>
            </a:r>
            <a:r>
              <a:rPr lang="fr-CA" dirty="0">
                <a:solidFill>
                  <a:srgbClr val="FA4098"/>
                </a:solidFill>
              </a:rPr>
              <a:t>hachage</a:t>
            </a:r>
            <a:r>
              <a:rPr lang="fr-CA" dirty="0"/>
              <a:t> </a:t>
            </a:r>
            <a:r>
              <a:rPr lang="en-CA" dirty="0"/>
              <a:t>🥩</a:t>
            </a:r>
            <a:endParaRPr lang="fr-CA" dirty="0"/>
          </a:p>
          <a:p>
            <a:pPr lvl="2"/>
            <a:r>
              <a:rPr lang="fr-CA" dirty="0"/>
              <a:t> Le </a:t>
            </a:r>
            <a:r>
              <a:rPr lang="fr-CA" dirty="0">
                <a:solidFill>
                  <a:srgbClr val="FA4098"/>
                </a:solidFill>
              </a:rPr>
              <a:t>salage</a:t>
            </a:r>
            <a:r>
              <a:rPr lang="fr-CA" dirty="0"/>
              <a:t> </a:t>
            </a:r>
            <a:r>
              <a:rPr lang="en-CA" dirty="0"/>
              <a:t>🧂</a:t>
            </a:r>
            <a:endParaRPr lang="fr-CA" dirty="0"/>
          </a:p>
          <a:p>
            <a:pPr lvl="2"/>
            <a:r>
              <a:rPr lang="fr-CA" dirty="0"/>
              <a:t> Le </a:t>
            </a:r>
            <a:r>
              <a:rPr lang="fr-CA" dirty="0">
                <a:solidFill>
                  <a:srgbClr val="FA4098"/>
                </a:solidFill>
              </a:rPr>
              <a:t>chiffrement</a:t>
            </a:r>
            <a:r>
              <a:rPr lang="fr-CA" dirty="0"/>
              <a:t> </a:t>
            </a:r>
            <a:r>
              <a:rPr lang="en-CA" dirty="0"/>
              <a:t>🧮</a:t>
            </a:r>
            <a:endParaRPr lang="fr-CA" dirty="0"/>
          </a:p>
        </p:txBody>
      </p:sp>
      <p:sp>
        <p:nvSpPr>
          <p:cNvPr id="3" name="Titre 2">
            <a:extLst>
              <a:ext uri="{FF2B5EF4-FFF2-40B4-BE49-F238E27FC236}">
                <a16:creationId xmlns:a16="http://schemas.microsoft.com/office/drawing/2014/main" id="{46BEDF13-8AC7-B3F1-E346-670BEE6DF89D}"/>
              </a:ext>
            </a:extLst>
          </p:cNvPr>
          <p:cNvSpPr>
            <a:spLocks noGrp="1"/>
          </p:cNvSpPr>
          <p:nvPr>
            <p:ph type="title"/>
          </p:nvPr>
        </p:nvSpPr>
        <p:spPr/>
        <p:txBody>
          <a:bodyPr/>
          <a:lstStyle/>
          <a:p>
            <a:r>
              <a:rPr lang="fr-CA" dirty="0"/>
              <a:t>Gestion des utilisateurs</a:t>
            </a:r>
          </a:p>
        </p:txBody>
      </p:sp>
    </p:spTree>
    <p:extLst>
      <p:ext uri="{BB962C8B-B14F-4D97-AF65-F5344CB8AC3E}">
        <p14:creationId xmlns:p14="http://schemas.microsoft.com/office/powerpoint/2010/main" val="2917485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9995C8-72A1-1D76-903D-76192C37CA17}"/>
              </a:ext>
            </a:extLst>
          </p:cNvPr>
          <p:cNvSpPr>
            <a:spLocks noGrp="1"/>
          </p:cNvSpPr>
          <p:nvPr>
            <p:ph idx="1"/>
          </p:nvPr>
        </p:nvSpPr>
        <p:spPr/>
        <p:txBody>
          <a:bodyPr/>
          <a:lstStyle/>
          <a:p>
            <a:r>
              <a:rPr lang="fr-CA" dirty="0"/>
              <a:t> Gestion des utilisateurs dans le projet Web</a:t>
            </a:r>
          </a:p>
          <a:p>
            <a:pPr lvl="1"/>
            <a:r>
              <a:rPr lang="fr-CA" dirty="0"/>
              <a:t> </a:t>
            </a:r>
            <a:r>
              <a:rPr lang="fr-CA" dirty="0">
                <a:solidFill>
                  <a:srgbClr val="FA4098"/>
                </a:solidFill>
              </a:rPr>
              <a:t>Connexion</a:t>
            </a:r>
            <a:r>
              <a:rPr lang="fr-CA" dirty="0"/>
              <a:t> : Action</a:t>
            </a:r>
          </a:p>
        </p:txBody>
      </p:sp>
      <p:sp>
        <p:nvSpPr>
          <p:cNvPr id="3" name="Titre 2">
            <a:extLst>
              <a:ext uri="{FF2B5EF4-FFF2-40B4-BE49-F238E27FC236}">
                <a16:creationId xmlns:a16="http://schemas.microsoft.com/office/drawing/2014/main" id="{46BEDF13-8AC7-B3F1-E346-670BEE6DF89D}"/>
              </a:ext>
            </a:extLst>
          </p:cNvPr>
          <p:cNvSpPr>
            <a:spLocks noGrp="1"/>
          </p:cNvSpPr>
          <p:nvPr>
            <p:ph type="title"/>
          </p:nvPr>
        </p:nvSpPr>
        <p:spPr/>
        <p:txBody>
          <a:bodyPr/>
          <a:lstStyle/>
          <a:p>
            <a:r>
              <a:rPr lang="fr-CA" dirty="0"/>
              <a:t>Gestion des utilisateurs</a:t>
            </a:r>
          </a:p>
        </p:txBody>
      </p:sp>
      <p:pic>
        <p:nvPicPr>
          <p:cNvPr id="6" name="Image 5">
            <a:extLst>
              <a:ext uri="{FF2B5EF4-FFF2-40B4-BE49-F238E27FC236}">
                <a16:creationId xmlns:a16="http://schemas.microsoft.com/office/drawing/2014/main" id="{634F7251-A04B-4ECA-4C2A-271EBE71E042}"/>
              </a:ext>
            </a:extLst>
          </p:cNvPr>
          <p:cNvPicPr>
            <a:picLocks noChangeAspect="1"/>
          </p:cNvPicPr>
          <p:nvPr/>
        </p:nvPicPr>
        <p:blipFill>
          <a:blip r:embed="rId2"/>
          <a:stretch>
            <a:fillRect/>
          </a:stretch>
        </p:blipFill>
        <p:spPr>
          <a:xfrm>
            <a:off x="3130250" y="2155971"/>
            <a:ext cx="8810080" cy="4513570"/>
          </a:xfrm>
          <a:prstGeom prst="rect">
            <a:avLst/>
          </a:prstGeom>
          <a:ln w="28575">
            <a:solidFill>
              <a:srgbClr val="9073D1"/>
            </a:solidFill>
          </a:ln>
        </p:spPr>
      </p:pic>
      <p:sp>
        <p:nvSpPr>
          <p:cNvPr id="7" name="ZoneTexte 6">
            <a:extLst>
              <a:ext uri="{FF2B5EF4-FFF2-40B4-BE49-F238E27FC236}">
                <a16:creationId xmlns:a16="http://schemas.microsoft.com/office/drawing/2014/main" id="{EB28597E-F24B-BA99-0251-EFDE48307CDB}"/>
              </a:ext>
            </a:extLst>
          </p:cNvPr>
          <p:cNvSpPr txBox="1"/>
          <p:nvPr/>
        </p:nvSpPr>
        <p:spPr>
          <a:xfrm>
            <a:off x="78261" y="2527158"/>
            <a:ext cx="2891442" cy="4031873"/>
          </a:xfrm>
          <a:prstGeom prst="rect">
            <a:avLst/>
          </a:prstGeom>
          <a:noFill/>
        </p:spPr>
        <p:txBody>
          <a:bodyPr wrap="square" rtlCol="0">
            <a:spAutoFit/>
          </a:bodyPr>
          <a:lstStyle/>
          <a:p>
            <a:r>
              <a:rPr lang="fr-CA" sz="1600" dirty="0">
                <a:solidFill>
                  <a:srgbClr val="9073D1"/>
                </a:solidFill>
              </a:rPr>
              <a:t>• En résumé :</a:t>
            </a:r>
          </a:p>
          <a:p>
            <a:r>
              <a:rPr lang="fr-CA" sz="1600" dirty="0">
                <a:solidFill>
                  <a:srgbClr val="9073D1"/>
                </a:solidFill>
              </a:rPr>
              <a:t>-&gt; On utilise une </a:t>
            </a:r>
            <a:r>
              <a:rPr lang="fr-CA" sz="1600" dirty="0">
                <a:solidFill>
                  <a:srgbClr val="FA4098"/>
                </a:solidFill>
              </a:rPr>
              <a:t>procédure stockée</a:t>
            </a:r>
            <a:r>
              <a:rPr lang="fr-CA" sz="1600" dirty="0">
                <a:solidFill>
                  <a:srgbClr val="9073D1"/>
                </a:solidFill>
              </a:rPr>
              <a:t> qui retourne l’utilisateur </a:t>
            </a:r>
            <a:r>
              <a:rPr lang="fr-CA" sz="1600" b="1" dirty="0">
                <a:solidFill>
                  <a:srgbClr val="9073D1"/>
                </a:solidFill>
              </a:rPr>
              <a:t>seulement si le mot de passe fourni est valide</a:t>
            </a:r>
            <a:r>
              <a:rPr lang="fr-CA" sz="1600" dirty="0">
                <a:solidFill>
                  <a:srgbClr val="9073D1"/>
                </a:solidFill>
              </a:rPr>
              <a:t> ! (Montrée dans la prochaine diapo)</a:t>
            </a:r>
          </a:p>
          <a:p>
            <a:r>
              <a:rPr lang="fr-CA" sz="1600" dirty="0">
                <a:solidFill>
                  <a:srgbClr val="9073D1"/>
                </a:solidFill>
              </a:rPr>
              <a:t>-&gt; Si les identifiants fournis sont </a:t>
            </a:r>
            <a:r>
              <a:rPr lang="fr-CA" sz="1600" b="1" dirty="0">
                <a:solidFill>
                  <a:srgbClr val="9073D1"/>
                </a:solidFill>
              </a:rPr>
              <a:t>valides</a:t>
            </a:r>
            <a:r>
              <a:rPr lang="fr-CA" sz="1600" dirty="0">
                <a:solidFill>
                  <a:srgbClr val="9073D1"/>
                </a:solidFill>
              </a:rPr>
              <a:t>, on crée un </a:t>
            </a:r>
            <a:r>
              <a:rPr lang="fr-CA" sz="1600" dirty="0">
                <a:solidFill>
                  <a:srgbClr val="FA4098"/>
                </a:solidFill>
              </a:rPr>
              <a:t>cookie</a:t>
            </a:r>
            <a:r>
              <a:rPr lang="fr-CA" sz="1600" dirty="0">
                <a:solidFill>
                  <a:srgbClr val="9073D1"/>
                </a:solidFill>
              </a:rPr>
              <a:t> </a:t>
            </a:r>
            <a:r>
              <a:rPr lang="en-CA" sz="1600" dirty="0">
                <a:solidFill>
                  <a:srgbClr val="9073D1"/>
                </a:solidFill>
              </a:rPr>
              <a:t>🍪 </a:t>
            </a:r>
            <a:r>
              <a:rPr lang="fr-CA" sz="1600" dirty="0">
                <a:solidFill>
                  <a:srgbClr val="9073D1"/>
                </a:solidFill>
              </a:rPr>
              <a:t>qui identifie l’utilisateur, on lui envoie en le stockant dans son navigateur et on redirige vers une autre page.</a:t>
            </a:r>
          </a:p>
          <a:p>
            <a:r>
              <a:rPr lang="fr-CA" sz="1600" dirty="0">
                <a:solidFill>
                  <a:srgbClr val="9073D1"/>
                </a:solidFill>
              </a:rPr>
              <a:t>-&gt; Si les identifiants sont </a:t>
            </a:r>
            <a:r>
              <a:rPr lang="fr-CA" sz="1600" b="1" dirty="0">
                <a:solidFill>
                  <a:srgbClr val="9073D1"/>
                </a:solidFill>
              </a:rPr>
              <a:t>invalides</a:t>
            </a:r>
            <a:r>
              <a:rPr lang="fr-CA" sz="1600" dirty="0">
                <a:solidFill>
                  <a:srgbClr val="9073D1"/>
                </a:solidFill>
              </a:rPr>
              <a:t>, on reste sur la même page et on affiche un message d’erreur.</a:t>
            </a:r>
          </a:p>
        </p:txBody>
      </p:sp>
      <p:pic>
        <p:nvPicPr>
          <p:cNvPr id="9" name="Image 8" descr="Une image contenant vitesse&#10;&#10;Description générée automatiquement">
            <a:extLst>
              <a:ext uri="{FF2B5EF4-FFF2-40B4-BE49-F238E27FC236}">
                <a16:creationId xmlns:a16="http://schemas.microsoft.com/office/drawing/2014/main" id="{25E935E5-638C-AA8B-207D-CA2635186F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0228" y="657996"/>
            <a:ext cx="2694220" cy="1638984"/>
          </a:xfrm>
          <a:prstGeom prst="rect">
            <a:avLst/>
          </a:prstGeom>
        </p:spPr>
      </p:pic>
      <p:sp>
        <p:nvSpPr>
          <p:cNvPr id="10" name="Rectangle 9">
            <a:extLst>
              <a:ext uri="{FF2B5EF4-FFF2-40B4-BE49-F238E27FC236}">
                <a16:creationId xmlns:a16="http://schemas.microsoft.com/office/drawing/2014/main" id="{6E0B68B3-AA74-6952-2977-42F844CE8159}"/>
              </a:ext>
            </a:extLst>
          </p:cNvPr>
          <p:cNvSpPr/>
          <p:nvPr/>
        </p:nvSpPr>
        <p:spPr>
          <a:xfrm>
            <a:off x="3389152" y="2734811"/>
            <a:ext cx="8534400" cy="2038525"/>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1" name="Rectangle 10">
            <a:extLst>
              <a:ext uri="{FF2B5EF4-FFF2-40B4-BE49-F238E27FC236}">
                <a16:creationId xmlns:a16="http://schemas.microsoft.com/office/drawing/2014/main" id="{C6BFBD3E-6708-B169-453A-33009E6B7E80}"/>
              </a:ext>
            </a:extLst>
          </p:cNvPr>
          <p:cNvSpPr/>
          <p:nvPr/>
        </p:nvSpPr>
        <p:spPr>
          <a:xfrm>
            <a:off x="3381005" y="4848837"/>
            <a:ext cx="7482738" cy="1422474"/>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402581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9995C8-72A1-1D76-903D-76192C37CA17}"/>
              </a:ext>
            </a:extLst>
          </p:cNvPr>
          <p:cNvSpPr>
            <a:spLocks noGrp="1"/>
          </p:cNvSpPr>
          <p:nvPr>
            <p:ph idx="1"/>
          </p:nvPr>
        </p:nvSpPr>
        <p:spPr/>
        <p:txBody>
          <a:bodyPr/>
          <a:lstStyle/>
          <a:p>
            <a:r>
              <a:rPr lang="fr-CA" dirty="0"/>
              <a:t> Gestion des utilisateurs dans le projet Web</a:t>
            </a:r>
          </a:p>
          <a:p>
            <a:pPr lvl="1"/>
            <a:r>
              <a:rPr lang="fr-CA" dirty="0"/>
              <a:t> </a:t>
            </a:r>
            <a:r>
              <a:rPr lang="fr-CA" dirty="0">
                <a:solidFill>
                  <a:srgbClr val="FA4098"/>
                </a:solidFill>
              </a:rPr>
              <a:t>Connexion</a:t>
            </a:r>
            <a:r>
              <a:rPr lang="fr-CA" dirty="0"/>
              <a:t> : </a:t>
            </a:r>
            <a:r>
              <a:rPr lang="fr-CA" dirty="0">
                <a:solidFill>
                  <a:srgbClr val="FA4098"/>
                </a:solidFill>
              </a:rPr>
              <a:t>Procédure stockée</a:t>
            </a:r>
            <a:r>
              <a:rPr lang="fr-CA" dirty="0"/>
              <a:t> qui retourne l’utilisateur </a:t>
            </a:r>
            <a:r>
              <a:rPr lang="fr-CA" b="1" dirty="0"/>
              <a:t>SI les identifiants fournis sont valides</a:t>
            </a:r>
            <a:r>
              <a:rPr lang="fr-CA" dirty="0"/>
              <a:t>. (Similaire à celle montrée plus tôt)</a:t>
            </a:r>
          </a:p>
        </p:txBody>
      </p:sp>
      <p:sp>
        <p:nvSpPr>
          <p:cNvPr id="3" name="Titre 2">
            <a:extLst>
              <a:ext uri="{FF2B5EF4-FFF2-40B4-BE49-F238E27FC236}">
                <a16:creationId xmlns:a16="http://schemas.microsoft.com/office/drawing/2014/main" id="{46BEDF13-8AC7-B3F1-E346-670BEE6DF89D}"/>
              </a:ext>
            </a:extLst>
          </p:cNvPr>
          <p:cNvSpPr>
            <a:spLocks noGrp="1"/>
          </p:cNvSpPr>
          <p:nvPr>
            <p:ph type="title"/>
          </p:nvPr>
        </p:nvSpPr>
        <p:spPr/>
        <p:txBody>
          <a:bodyPr/>
          <a:lstStyle/>
          <a:p>
            <a:r>
              <a:rPr lang="fr-CA" dirty="0"/>
              <a:t>Gestion des utilisateurs</a:t>
            </a:r>
          </a:p>
        </p:txBody>
      </p:sp>
      <p:pic>
        <p:nvPicPr>
          <p:cNvPr id="5" name="Image 4">
            <a:extLst>
              <a:ext uri="{FF2B5EF4-FFF2-40B4-BE49-F238E27FC236}">
                <a16:creationId xmlns:a16="http://schemas.microsoft.com/office/drawing/2014/main" id="{F5FE737F-806B-EAD8-B13B-B2AF5D5CE5B2}"/>
              </a:ext>
            </a:extLst>
          </p:cNvPr>
          <p:cNvPicPr>
            <a:picLocks noChangeAspect="1"/>
          </p:cNvPicPr>
          <p:nvPr/>
        </p:nvPicPr>
        <p:blipFill>
          <a:blip r:embed="rId2"/>
          <a:stretch>
            <a:fillRect/>
          </a:stretch>
        </p:blipFill>
        <p:spPr>
          <a:xfrm>
            <a:off x="1413062" y="2481553"/>
            <a:ext cx="9365875" cy="3959895"/>
          </a:xfrm>
          <a:prstGeom prst="rect">
            <a:avLst/>
          </a:prstGeom>
          <a:ln w="28575">
            <a:solidFill>
              <a:srgbClr val="9073D1"/>
            </a:solidFill>
          </a:ln>
        </p:spPr>
      </p:pic>
      <p:sp>
        <p:nvSpPr>
          <p:cNvPr id="6" name="ZoneTexte 5">
            <a:extLst>
              <a:ext uri="{FF2B5EF4-FFF2-40B4-BE49-F238E27FC236}">
                <a16:creationId xmlns:a16="http://schemas.microsoft.com/office/drawing/2014/main" id="{D828F724-0A5D-F758-6FAB-1BEB6FE6F7CB}"/>
              </a:ext>
            </a:extLst>
          </p:cNvPr>
          <p:cNvSpPr txBox="1"/>
          <p:nvPr/>
        </p:nvSpPr>
        <p:spPr>
          <a:xfrm>
            <a:off x="3782518" y="5915355"/>
            <a:ext cx="6996419" cy="523220"/>
          </a:xfrm>
          <a:prstGeom prst="rect">
            <a:avLst/>
          </a:prstGeom>
          <a:noFill/>
        </p:spPr>
        <p:txBody>
          <a:bodyPr wrap="square" rtlCol="0">
            <a:spAutoFit/>
          </a:bodyPr>
          <a:lstStyle/>
          <a:p>
            <a:r>
              <a:rPr lang="fr-CA" sz="1400" dirty="0">
                <a:solidFill>
                  <a:srgbClr val="9073D1"/>
                </a:solidFill>
              </a:rPr>
              <a:t>Ici, on ne peut pas juste </a:t>
            </a:r>
            <a:r>
              <a:rPr lang="fr-CA" sz="1400" dirty="0">
                <a:solidFill>
                  <a:srgbClr val="FA4098"/>
                </a:solidFill>
              </a:rPr>
              <a:t>SELECT NULL</a:t>
            </a:r>
            <a:r>
              <a:rPr lang="fr-CA" sz="1400" dirty="0">
                <a:solidFill>
                  <a:srgbClr val="9073D1"/>
                </a:solidFill>
              </a:rPr>
              <a:t>. Rappelez-vous qu’avec </a:t>
            </a:r>
            <a:r>
              <a:rPr lang="fr-CA" sz="1400" dirty="0">
                <a:solidFill>
                  <a:srgbClr val="FA4098"/>
                </a:solidFill>
              </a:rPr>
              <a:t>.</a:t>
            </a:r>
            <a:r>
              <a:rPr lang="fr-CA" sz="1400" dirty="0" err="1">
                <a:solidFill>
                  <a:srgbClr val="FA4098"/>
                </a:solidFill>
              </a:rPr>
              <a:t>FromSqlRaw</a:t>
            </a:r>
            <a:r>
              <a:rPr lang="fr-CA" sz="1400" dirty="0">
                <a:solidFill>
                  <a:srgbClr val="9073D1"/>
                </a:solidFill>
              </a:rPr>
              <a:t>, on doit retourner un objet </a:t>
            </a:r>
            <a:r>
              <a:rPr lang="fr-CA" sz="1400" b="1" dirty="0">
                <a:solidFill>
                  <a:srgbClr val="9073D1"/>
                </a:solidFill>
              </a:rPr>
              <a:t>dont la structure correspond à une des tables ou des vues de la BD </a:t>
            </a:r>
            <a:r>
              <a:rPr lang="fr-CA" sz="1400" dirty="0">
                <a:solidFill>
                  <a:srgbClr val="9073D1"/>
                </a:solidFill>
              </a:rPr>
              <a:t>!</a:t>
            </a:r>
          </a:p>
        </p:txBody>
      </p:sp>
      <p:cxnSp>
        <p:nvCxnSpPr>
          <p:cNvPr id="7" name="Connecteur droit avec flèche 6">
            <a:extLst>
              <a:ext uri="{FF2B5EF4-FFF2-40B4-BE49-F238E27FC236}">
                <a16:creationId xmlns:a16="http://schemas.microsoft.com/office/drawing/2014/main" id="{D9007F66-46E2-19CC-9FD8-3A411F0882BC}"/>
              </a:ext>
            </a:extLst>
          </p:cNvPr>
          <p:cNvCxnSpPr>
            <a:cxnSpLocks/>
          </p:cNvCxnSpPr>
          <p:nvPr/>
        </p:nvCxnSpPr>
        <p:spPr>
          <a:xfrm flipH="1" flipV="1">
            <a:off x="3397541" y="5915355"/>
            <a:ext cx="384977" cy="261610"/>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695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9995C8-72A1-1D76-903D-76192C37CA17}"/>
              </a:ext>
            </a:extLst>
          </p:cNvPr>
          <p:cNvSpPr>
            <a:spLocks noGrp="1"/>
          </p:cNvSpPr>
          <p:nvPr>
            <p:ph idx="1"/>
          </p:nvPr>
        </p:nvSpPr>
        <p:spPr/>
        <p:txBody>
          <a:bodyPr/>
          <a:lstStyle/>
          <a:p>
            <a:r>
              <a:rPr lang="fr-CA" dirty="0"/>
              <a:t> Gestion des utilisateurs dans le projet Web</a:t>
            </a:r>
          </a:p>
          <a:p>
            <a:pPr lvl="1"/>
            <a:r>
              <a:rPr lang="fr-CA" dirty="0"/>
              <a:t> </a:t>
            </a:r>
            <a:r>
              <a:rPr lang="fr-CA" dirty="0">
                <a:solidFill>
                  <a:srgbClr val="FA4098"/>
                </a:solidFill>
              </a:rPr>
              <a:t>Déconnexion</a:t>
            </a:r>
            <a:r>
              <a:rPr lang="fr-CA" dirty="0"/>
              <a:t> : Action </a:t>
            </a:r>
            <a:r>
              <a:rPr lang="fr-CA" sz="1600" dirty="0"/>
              <a:t>(Presqu’aussi simple qu’avec Angular !)</a:t>
            </a:r>
            <a:endParaRPr lang="fr-CA" dirty="0"/>
          </a:p>
        </p:txBody>
      </p:sp>
      <p:sp>
        <p:nvSpPr>
          <p:cNvPr id="3" name="Titre 2">
            <a:extLst>
              <a:ext uri="{FF2B5EF4-FFF2-40B4-BE49-F238E27FC236}">
                <a16:creationId xmlns:a16="http://schemas.microsoft.com/office/drawing/2014/main" id="{46BEDF13-8AC7-B3F1-E346-670BEE6DF89D}"/>
              </a:ext>
            </a:extLst>
          </p:cNvPr>
          <p:cNvSpPr>
            <a:spLocks noGrp="1"/>
          </p:cNvSpPr>
          <p:nvPr>
            <p:ph type="title"/>
          </p:nvPr>
        </p:nvSpPr>
        <p:spPr/>
        <p:txBody>
          <a:bodyPr/>
          <a:lstStyle/>
          <a:p>
            <a:r>
              <a:rPr lang="fr-CA" dirty="0"/>
              <a:t>Gestion des utilisateurs</a:t>
            </a:r>
          </a:p>
        </p:txBody>
      </p:sp>
      <p:pic>
        <p:nvPicPr>
          <p:cNvPr id="5" name="Image 4">
            <a:extLst>
              <a:ext uri="{FF2B5EF4-FFF2-40B4-BE49-F238E27FC236}">
                <a16:creationId xmlns:a16="http://schemas.microsoft.com/office/drawing/2014/main" id="{4C2208CC-BE18-ABC3-A295-F57AEB1A82D0}"/>
              </a:ext>
            </a:extLst>
          </p:cNvPr>
          <p:cNvPicPr>
            <a:picLocks noChangeAspect="1"/>
          </p:cNvPicPr>
          <p:nvPr/>
        </p:nvPicPr>
        <p:blipFill>
          <a:blip r:embed="rId2"/>
          <a:stretch>
            <a:fillRect/>
          </a:stretch>
        </p:blipFill>
        <p:spPr>
          <a:xfrm>
            <a:off x="6251167" y="3526624"/>
            <a:ext cx="5410955" cy="1667108"/>
          </a:xfrm>
          <a:prstGeom prst="rect">
            <a:avLst/>
          </a:prstGeom>
          <a:ln w="28575">
            <a:solidFill>
              <a:srgbClr val="9073D1"/>
            </a:solidFill>
          </a:ln>
        </p:spPr>
      </p:pic>
      <p:pic>
        <p:nvPicPr>
          <p:cNvPr id="7" name="Image 6">
            <a:extLst>
              <a:ext uri="{FF2B5EF4-FFF2-40B4-BE49-F238E27FC236}">
                <a16:creationId xmlns:a16="http://schemas.microsoft.com/office/drawing/2014/main" id="{23877170-B6B2-A9B0-78DE-2ED57639C222}"/>
              </a:ext>
            </a:extLst>
          </p:cNvPr>
          <p:cNvPicPr>
            <a:picLocks noChangeAspect="1"/>
          </p:cNvPicPr>
          <p:nvPr/>
        </p:nvPicPr>
        <p:blipFill>
          <a:blip r:embed="rId3"/>
          <a:stretch>
            <a:fillRect/>
          </a:stretch>
        </p:blipFill>
        <p:spPr>
          <a:xfrm>
            <a:off x="7482279" y="3355150"/>
            <a:ext cx="4391638" cy="342948"/>
          </a:xfrm>
          <a:prstGeom prst="rect">
            <a:avLst/>
          </a:prstGeom>
          <a:ln w="28575">
            <a:solidFill>
              <a:srgbClr val="9073D1"/>
            </a:solidFill>
          </a:ln>
        </p:spPr>
      </p:pic>
      <p:sp>
        <p:nvSpPr>
          <p:cNvPr id="8" name="ZoneTexte 7">
            <a:extLst>
              <a:ext uri="{FF2B5EF4-FFF2-40B4-BE49-F238E27FC236}">
                <a16:creationId xmlns:a16="http://schemas.microsoft.com/office/drawing/2014/main" id="{A9D012A2-CCBE-4D23-8C2F-5330CFD5286D}"/>
              </a:ext>
            </a:extLst>
          </p:cNvPr>
          <p:cNvSpPr txBox="1"/>
          <p:nvPr/>
        </p:nvSpPr>
        <p:spPr>
          <a:xfrm>
            <a:off x="456965" y="3663768"/>
            <a:ext cx="5482280" cy="1323439"/>
          </a:xfrm>
          <a:prstGeom prst="rect">
            <a:avLst/>
          </a:prstGeom>
          <a:noFill/>
        </p:spPr>
        <p:txBody>
          <a:bodyPr wrap="square" rtlCol="0">
            <a:spAutoFit/>
          </a:bodyPr>
          <a:lstStyle/>
          <a:p>
            <a:r>
              <a:rPr lang="fr-CA" sz="1600" dirty="0">
                <a:solidFill>
                  <a:srgbClr val="9073D1"/>
                </a:solidFill>
              </a:rPr>
              <a:t>• En résumé :</a:t>
            </a:r>
          </a:p>
          <a:p>
            <a:r>
              <a:rPr lang="fr-CA" sz="1600" dirty="0">
                <a:solidFill>
                  <a:srgbClr val="9073D1"/>
                </a:solidFill>
              </a:rPr>
              <a:t>-&gt; </a:t>
            </a:r>
            <a:r>
              <a:rPr lang="en-CA" sz="1600" dirty="0">
                <a:solidFill>
                  <a:srgbClr val="9073D1"/>
                </a:solidFill>
              </a:rPr>
              <a:t>Avec </a:t>
            </a:r>
            <a:r>
              <a:rPr lang="en-CA" sz="1600" dirty="0">
                <a:solidFill>
                  <a:srgbClr val="FA4098"/>
                </a:solidFill>
              </a:rPr>
              <a:t>.</a:t>
            </a:r>
            <a:r>
              <a:rPr lang="en-CA" sz="1600" dirty="0" err="1">
                <a:solidFill>
                  <a:srgbClr val="FA4098"/>
                </a:solidFill>
              </a:rPr>
              <a:t>SignOutAsync</a:t>
            </a:r>
            <a:r>
              <a:rPr lang="en-CA" sz="1600" dirty="0">
                <a:solidFill>
                  <a:srgbClr val="FA4098"/>
                </a:solidFill>
              </a:rPr>
              <a:t>()</a:t>
            </a:r>
            <a:r>
              <a:rPr lang="en-CA" sz="1600" dirty="0">
                <a:solidFill>
                  <a:srgbClr val="9073D1"/>
                </a:solidFill>
              </a:rPr>
              <a:t>, </a:t>
            </a:r>
            <a:r>
              <a:rPr lang="fr-CA" sz="1600" dirty="0">
                <a:solidFill>
                  <a:srgbClr val="9073D1"/>
                </a:solidFill>
              </a:rPr>
              <a:t>on retire le cookie du navigateur.</a:t>
            </a:r>
          </a:p>
          <a:p>
            <a:r>
              <a:rPr lang="fr-CA" sz="1600" dirty="0">
                <a:solidFill>
                  <a:srgbClr val="9073D1"/>
                </a:solidFill>
              </a:rPr>
              <a:t>-&gt; L’action est de type </a:t>
            </a:r>
            <a:r>
              <a:rPr lang="fr-CA" sz="1600" dirty="0" err="1">
                <a:solidFill>
                  <a:srgbClr val="FA4098"/>
                </a:solidFill>
              </a:rPr>
              <a:t>Get</a:t>
            </a:r>
            <a:r>
              <a:rPr lang="fr-CA" sz="1600" dirty="0">
                <a:solidFill>
                  <a:srgbClr val="9073D1"/>
                </a:solidFill>
              </a:rPr>
              <a:t> car dans ce cas, on a juste fait un « bouton » de déconnexion, sans vue </a:t>
            </a:r>
            <a:r>
              <a:rPr lang="fr-CA" sz="1600" dirty="0" err="1">
                <a:solidFill>
                  <a:srgbClr val="9073D1"/>
                </a:solidFill>
              </a:rPr>
              <a:t>Razor</a:t>
            </a:r>
            <a:r>
              <a:rPr lang="fr-CA" sz="1600" dirty="0">
                <a:solidFill>
                  <a:srgbClr val="9073D1"/>
                </a:solidFill>
              </a:rPr>
              <a:t> particulière.</a:t>
            </a:r>
          </a:p>
          <a:p>
            <a:r>
              <a:rPr lang="fr-CA" sz="1600" dirty="0">
                <a:solidFill>
                  <a:srgbClr val="9073D1"/>
                </a:solidFill>
              </a:rPr>
              <a:t>-&gt; On peut ensuite rediriger vers l’action de notre choix.</a:t>
            </a:r>
          </a:p>
        </p:txBody>
      </p:sp>
      <p:pic>
        <p:nvPicPr>
          <p:cNvPr id="9" name="Image 8" descr="Une image contenant vitesse&#10;&#10;Description générée automatiquement">
            <a:extLst>
              <a:ext uri="{FF2B5EF4-FFF2-40B4-BE49-F238E27FC236}">
                <a16:creationId xmlns:a16="http://schemas.microsoft.com/office/drawing/2014/main" id="{64932DFF-2606-C730-659C-6DD9F1EC8A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99010" y="1966718"/>
            <a:ext cx="1895911" cy="1153346"/>
          </a:xfrm>
          <a:prstGeom prst="rect">
            <a:avLst/>
          </a:prstGeom>
        </p:spPr>
      </p:pic>
      <p:sp>
        <p:nvSpPr>
          <p:cNvPr id="10" name="ZoneTexte 9">
            <a:extLst>
              <a:ext uri="{FF2B5EF4-FFF2-40B4-BE49-F238E27FC236}">
                <a16:creationId xmlns:a16="http://schemas.microsoft.com/office/drawing/2014/main" id="{F1C0CE42-9B2E-8A48-63EC-DE063CE28A6C}"/>
              </a:ext>
            </a:extLst>
          </p:cNvPr>
          <p:cNvSpPr txBox="1"/>
          <p:nvPr/>
        </p:nvSpPr>
        <p:spPr>
          <a:xfrm>
            <a:off x="9678098" y="2437211"/>
            <a:ext cx="855677" cy="707886"/>
          </a:xfrm>
          <a:prstGeom prst="rect">
            <a:avLst/>
          </a:prstGeom>
          <a:noFill/>
        </p:spPr>
        <p:txBody>
          <a:bodyPr wrap="square" rtlCol="0">
            <a:spAutoFit/>
          </a:bodyPr>
          <a:lstStyle/>
          <a:p>
            <a:r>
              <a:rPr lang="en-CA" sz="4000" dirty="0"/>
              <a:t>❌</a:t>
            </a:r>
            <a:endParaRPr lang="fr-CA" sz="4000" dirty="0"/>
          </a:p>
        </p:txBody>
      </p:sp>
      <p:sp>
        <p:nvSpPr>
          <p:cNvPr id="11" name="ZoneTexte 10">
            <a:extLst>
              <a:ext uri="{FF2B5EF4-FFF2-40B4-BE49-F238E27FC236}">
                <a16:creationId xmlns:a16="http://schemas.microsoft.com/office/drawing/2014/main" id="{3E11BE08-2FC5-B68C-1A7F-D1F03B4CB113}"/>
              </a:ext>
            </a:extLst>
          </p:cNvPr>
          <p:cNvSpPr txBox="1"/>
          <p:nvPr/>
        </p:nvSpPr>
        <p:spPr>
          <a:xfrm>
            <a:off x="10363202" y="2901072"/>
            <a:ext cx="1652631" cy="276999"/>
          </a:xfrm>
          <a:prstGeom prst="rect">
            <a:avLst/>
          </a:prstGeom>
          <a:noFill/>
        </p:spPr>
        <p:txBody>
          <a:bodyPr wrap="square" rtlCol="0">
            <a:spAutoFit/>
          </a:bodyPr>
          <a:lstStyle/>
          <a:p>
            <a:r>
              <a:rPr lang="fr-CA" sz="1200" dirty="0">
                <a:solidFill>
                  <a:srgbClr val="9073D1"/>
                </a:solidFill>
              </a:rPr>
              <a:t>On coupe dans le sucre</a:t>
            </a:r>
          </a:p>
        </p:txBody>
      </p:sp>
    </p:spTree>
    <p:extLst>
      <p:ext uri="{BB962C8B-B14F-4D97-AF65-F5344CB8AC3E}">
        <p14:creationId xmlns:p14="http://schemas.microsoft.com/office/powerpoint/2010/main" val="2389354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9995C8-72A1-1D76-903D-76192C37CA17}"/>
              </a:ext>
            </a:extLst>
          </p:cNvPr>
          <p:cNvSpPr>
            <a:spLocks noGrp="1"/>
          </p:cNvSpPr>
          <p:nvPr>
            <p:ph idx="1"/>
          </p:nvPr>
        </p:nvSpPr>
        <p:spPr>
          <a:xfrm>
            <a:off x="840000" y="1150572"/>
            <a:ext cx="10512000" cy="5026393"/>
          </a:xfrm>
        </p:spPr>
        <p:txBody>
          <a:bodyPr/>
          <a:lstStyle/>
          <a:p>
            <a:r>
              <a:rPr lang="fr-CA" dirty="0"/>
              <a:t> Gestion des utilisateurs dans le projet Web</a:t>
            </a:r>
          </a:p>
          <a:p>
            <a:pPr lvl="1"/>
            <a:r>
              <a:rPr lang="fr-CA" dirty="0"/>
              <a:t> Dans </a:t>
            </a:r>
            <a:r>
              <a:rPr lang="fr-CA" b="1" u="sng" dirty="0"/>
              <a:t>n’importe quelle action</a:t>
            </a:r>
            <a:r>
              <a:rPr lang="fr-CA" dirty="0"/>
              <a:t>, grâce au </a:t>
            </a:r>
            <a:r>
              <a:rPr lang="fr-CA" dirty="0">
                <a:solidFill>
                  <a:srgbClr val="FA4098"/>
                </a:solidFill>
              </a:rPr>
              <a:t>cookie </a:t>
            </a:r>
            <a:r>
              <a:rPr lang="en-CA" dirty="0">
                <a:solidFill>
                  <a:srgbClr val="FA4098"/>
                </a:solidFill>
              </a:rPr>
              <a:t>🍪</a:t>
            </a:r>
            <a:r>
              <a:rPr lang="fr-CA" dirty="0"/>
              <a:t>, on peut récupérer l’utilisateur qui vient d’appeler l’action.</a:t>
            </a:r>
          </a:p>
          <a:p>
            <a:pPr lvl="2"/>
            <a:r>
              <a:rPr lang="fr-CA" dirty="0"/>
              <a:t> Avec les if, aucune erreur ne sera générée si l’action est utilisée par un </a:t>
            </a:r>
            <a:r>
              <a:rPr lang="fr-CA" b="1" dirty="0"/>
              <a:t>visiteur</a:t>
            </a:r>
            <a:r>
              <a:rPr lang="fr-CA" dirty="0"/>
              <a:t>, bien entendu.</a:t>
            </a:r>
          </a:p>
        </p:txBody>
      </p:sp>
      <p:sp>
        <p:nvSpPr>
          <p:cNvPr id="3" name="Titre 2">
            <a:extLst>
              <a:ext uri="{FF2B5EF4-FFF2-40B4-BE49-F238E27FC236}">
                <a16:creationId xmlns:a16="http://schemas.microsoft.com/office/drawing/2014/main" id="{46BEDF13-8AC7-B3F1-E346-670BEE6DF89D}"/>
              </a:ext>
            </a:extLst>
          </p:cNvPr>
          <p:cNvSpPr>
            <a:spLocks noGrp="1"/>
          </p:cNvSpPr>
          <p:nvPr>
            <p:ph type="title"/>
          </p:nvPr>
        </p:nvSpPr>
        <p:spPr/>
        <p:txBody>
          <a:bodyPr/>
          <a:lstStyle/>
          <a:p>
            <a:r>
              <a:rPr lang="fr-CA" dirty="0"/>
              <a:t>Gestion des utilisateurs</a:t>
            </a:r>
          </a:p>
        </p:txBody>
      </p:sp>
      <p:pic>
        <p:nvPicPr>
          <p:cNvPr id="5" name="Image 4">
            <a:extLst>
              <a:ext uri="{FF2B5EF4-FFF2-40B4-BE49-F238E27FC236}">
                <a16:creationId xmlns:a16="http://schemas.microsoft.com/office/drawing/2014/main" id="{B84707D6-85EE-088D-7AFA-84EDD2BD0F24}"/>
              </a:ext>
            </a:extLst>
          </p:cNvPr>
          <p:cNvPicPr>
            <a:picLocks noChangeAspect="1"/>
          </p:cNvPicPr>
          <p:nvPr/>
        </p:nvPicPr>
        <p:blipFill>
          <a:blip r:embed="rId2"/>
          <a:stretch>
            <a:fillRect/>
          </a:stretch>
        </p:blipFill>
        <p:spPr>
          <a:xfrm>
            <a:off x="1102059" y="3012280"/>
            <a:ext cx="10004659" cy="3075757"/>
          </a:xfrm>
          <a:prstGeom prst="rect">
            <a:avLst/>
          </a:prstGeom>
          <a:ln w="28575">
            <a:solidFill>
              <a:srgbClr val="9073D1"/>
            </a:solidFill>
          </a:ln>
        </p:spPr>
      </p:pic>
      <p:sp>
        <p:nvSpPr>
          <p:cNvPr id="6" name="Rectangle 5">
            <a:extLst>
              <a:ext uri="{FF2B5EF4-FFF2-40B4-BE49-F238E27FC236}">
                <a16:creationId xmlns:a16="http://schemas.microsoft.com/office/drawing/2014/main" id="{65C26E76-6B78-85DF-7449-C4A44E8974D6}"/>
              </a:ext>
            </a:extLst>
          </p:cNvPr>
          <p:cNvSpPr/>
          <p:nvPr/>
        </p:nvSpPr>
        <p:spPr>
          <a:xfrm>
            <a:off x="1476461" y="3414320"/>
            <a:ext cx="9521505" cy="2214693"/>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8" name="Image 7">
            <a:extLst>
              <a:ext uri="{FF2B5EF4-FFF2-40B4-BE49-F238E27FC236}">
                <a16:creationId xmlns:a16="http://schemas.microsoft.com/office/drawing/2014/main" id="{9958155A-0F04-F2E5-E62C-2FEBFCE7C84B}"/>
              </a:ext>
            </a:extLst>
          </p:cNvPr>
          <p:cNvPicPr>
            <a:picLocks noChangeAspect="1"/>
          </p:cNvPicPr>
          <p:nvPr/>
        </p:nvPicPr>
        <p:blipFill>
          <a:blip r:embed="rId3"/>
          <a:stretch>
            <a:fillRect/>
          </a:stretch>
        </p:blipFill>
        <p:spPr>
          <a:xfrm>
            <a:off x="4784145" y="6243106"/>
            <a:ext cx="1552792" cy="466790"/>
          </a:xfrm>
          <a:prstGeom prst="rect">
            <a:avLst/>
          </a:prstGeom>
          <a:ln w="28575">
            <a:solidFill>
              <a:srgbClr val="9073D1"/>
            </a:solidFill>
          </a:ln>
        </p:spPr>
      </p:pic>
      <p:pic>
        <p:nvPicPr>
          <p:cNvPr id="10" name="Image 9">
            <a:extLst>
              <a:ext uri="{FF2B5EF4-FFF2-40B4-BE49-F238E27FC236}">
                <a16:creationId xmlns:a16="http://schemas.microsoft.com/office/drawing/2014/main" id="{770C3DF7-4C7F-D207-2AB1-9FD743E03253}"/>
              </a:ext>
            </a:extLst>
          </p:cNvPr>
          <p:cNvPicPr>
            <a:picLocks noChangeAspect="1"/>
          </p:cNvPicPr>
          <p:nvPr/>
        </p:nvPicPr>
        <p:blipFill>
          <a:blip r:embed="rId4"/>
          <a:stretch>
            <a:fillRect/>
          </a:stretch>
        </p:blipFill>
        <p:spPr>
          <a:xfrm>
            <a:off x="6492661" y="6266922"/>
            <a:ext cx="4105848" cy="419158"/>
          </a:xfrm>
          <a:prstGeom prst="rect">
            <a:avLst/>
          </a:prstGeom>
          <a:ln w="28575">
            <a:solidFill>
              <a:srgbClr val="9073D1"/>
            </a:solidFill>
          </a:ln>
        </p:spPr>
      </p:pic>
      <p:sp>
        <p:nvSpPr>
          <p:cNvPr id="11" name="ZoneTexte 10">
            <a:extLst>
              <a:ext uri="{FF2B5EF4-FFF2-40B4-BE49-F238E27FC236}">
                <a16:creationId xmlns:a16="http://schemas.microsoft.com/office/drawing/2014/main" id="{097227CD-B430-E4CF-6F4F-74CAA7B24A02}"/>
              </a:ext>
            </a:extLst>
          </p:cNvPr>
          <p:cNvSpPr txBox="1"/>
          <p:nvPr/>
        </p:nvSpPr>
        <p:spPr>
          <a:xfrm>
            <a:off x="5938987" y="3638563"/>
            <a:ext cx="4359518" cy="276999"/>
          </a:xfrm>
          <a:prstGeom prst="rect">
            <a:avLst/>
          </a:prstGeom>
          <a:noFill/>
        </p:spPr>
        <p:txBody>
          <a:bodyPr wrap="square" rtlCol="0">
            <a:spAutoFit/>
          </a:bodyPr>
          <a:lstStyle/>
          <a:p>
            <a:r>
              <a:rPr lang="fr-CA" sz="1200" dirty="0">
                <a:solidFill>
                  <a:srgbClr val="FA4098"/>
                </a:solidFill>
              </a:rPr>
              <a:t>(C’est écrit Identity, mais ça n’a rien à voir avec la librairie Identity)</a:t>
            </a:r>
          </a:p>
        </p:txBody>
      </p:sp>
    </p:spTree>
    <p:extLst>
      <p:ext uri="{BB962C8B-B14F-4D97-AF65-F5344CB8AC3E}">
        <p14:creationId xmlns:p14="http://schemas.microsoft.com/office/powerpoint/2010/main" val="4290244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9995C8-72A1-1D76-903D-76192C37CA17}"/>
              </a:ext>
            </a:extLst>
          </p:cNvPr>
          <p:cNvSpPr>
            <a:spLocks noGrp="1"/>
          </p:cNvSpPr>
          <p:nvPr>
            <p:ph idx="1"/>
          </p:nvPr>
        </p:nvSpPr>
        <p:spPr/>
        <p:txBody>
          <a:bodyPr/>
          <a:lstStyle/>
          <a:p>
            <a:r>
              <a:rPr lang="fr-CA" dirty="0"/>
              <a:t> Gestion des utilisateurs dans le projet Web</a:t>
            </a:r>
          </a:p>
          <a:p>
            <a:pPr lvl="1"/>
            <a:r>
              <a:rPr lang="fr-CA" dirty="0"/>
              <a:t> Rappel : Pour qu’une action soit seulement utilisable par un utilisateur </a:t>
            </a:r>
            <a:r>
              <a:rPr lang="fr-CA" b="1" dirty="0"/>
              <a:t>authentifié</a:t>
            </a:r>
            <a:r>
              <a:rPr lang="fr-CA" dirty="0"/>
              <a:t>, (donc avec un </a:t>
            </a:r>
            <a:r>
              <a:rPr lang="fr-CA" dirty="0">
                <a:solidFill>
                  <a:srgbClr val="FA4098"/>
                </a:solidFill>
              </a:rPr>
              <a:t>cookie</a:t>
            </a:r>
            <a:r>
              <a:rPr lang="fr-CA" dirty="0"/>
              <a:t>) on ajoute [</a:t>
            </a:r>
            <a:r>
              <a:rPr lang="fr-CA" dirty="0" err="1">
                <a:solidFill>
                  <a:srgbClr val="FA4098"/>
                </a:solidFill>
              </a:rPr>
              <a:t>Authorize</a:t>
            </a:r>
            <a:r>
              <a:rPr lang="fr-CA" dirty="0"/>
              <a:t>] au-dessus.</a:t>
            </a:r>
          </a:p>
          <a:p>
            <a:pPr lvl="2"/>
            <a:r>
              <a:rPr lang="fr-CA" dirty="0"/>
              <a:t> Alternativement, on peut mettre [</a:t>
            </a:r>
            <a:r>
              <a:rPr lang="fr-CA" dirty="0" err="1">
                <a:solidFill>
                  <a:srgbClr val="FA4098"/>
                </a:solidFill>
              </a:rPr>
              <a:t>Authorize</a:t>
            </a:r>
            <a:r>
              <a:rPr lang="fr-CA" dirty="0"/>
              <a:t>] au-dessus d’un contrôleur pour que TOUTES ses actions soient exclusivement utilisables par un utilisateur authentifié.</a:t>
            </a:r>
          </a:p>
        </p:txBody>
      </p:sp>
      <p:sp>
        <p:nvSpPr>
          <p:cNvPr id="3" name="Titre 2">
            <a:extLst>
              <a:ext uri="{FF2B5EF4-FFF2-40B4-BE49-F238E27FC236}">
                <a16:creationId xmlns:a16="http://schemas.microsoft.com/office/drawing/2014/main" id="{46BEDF13-8AC7-B3F1-E346-670BEE6DF89D}"/>
              </a:ext>
            </a:extLst>
          </p:cNvPr>
          <p:cNvSpPr>
            <a:spLocks noGrp="1"/>
          </p:cNvSpPr>
          <p:nvPr>
            <p:ph type="title"/>
          </p:nvPr>
        </p:nvSpPr>
        <p:spPr/>
        <p:txBody>
          <a:bodyPr/>
          <a:lstStyle/>
          <a:p>
            <a:r>
              <a:rPr lang="fr-CA" dirty="0"/>
              <a:t>Gestion des utilisateurs</a:t>
            </a:r>
          </a:p>
        </p:txBody>
      </p:sp>
      <p:pic>
        <p:nvPicPr>
          <p:cNvPr id="4" name="Image 3">
            <a:extLst>
              <a:ext uri="{FF2B5EF4-FFF2-40B4-BE49-F238E27FC236}">
                <a16:creationId xmlns:a16="http://schemas.microsoft.com/office/drawing/2014/main" id="{6D838B08-728C-59CF-A7E3-E27FCDD0C683}"/>
              </a:ext>
            </a:extLst>
          </p:cNvPr>
          <p:cNvPicPr>
            <a:picLocks noChangeAspect="1"/>
          </p:cNvPicPr>
          <p:nvPr/>
        </p:nvPicPr>
        <p:blipFill>
          <a:blip r:embed="rId2"/>
          <a:stretch>
            <a:fillRect/>
          </a:stretch>
        </p:blipFill>
        <p:spPr>
          <a:xfrm>
            <a:off x="3698328" y="3216030"/>
            <a:ext cx="4791744" cy="895475"/>
          </a:xfrm>
          <a:prstGeom prst="rect">
            <a:avLst/>
          </a:prstGeom>
          <a:ln w="28575">
            <a:solidFill>
              <a:srgbClr val="9073D1"/>
            </a:solidFill>
          </a:ln>
        </p:spPr>
      </p:pic>
    </p:spTree>
    <p:extLst>
      <p:ext uri="{BB962C8B-B14F-4D97-AF65-F5344CB8AC3E}">
        <p14:creationId xmlns:p14="http://schemas.microsoft.com/office/powerpoint/2010/main" val="140548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16DF424-E74E-5227-8860-CF4964431223}"/>
              </a:ext>
            </a:extLst>
          </p:cNvPr>
          <p:cNvSpPr>
            <a:spLocks noGrp="1"/>
          </p:cNvSpPr>
          <p:nvPr>
            <p:ph idx="1"/>
          </p:nvPr>
        </p:nvSpPr>
        <p:spPr/>
        <p:txBody>
          <a:bodyPr/>
          <a:lstStyle/>
          <a:p>
            <a:r>
              <a:rPr lang="fr-CA" dirty="0"/>
              <a:t> Usage de </a:t>
            </a:r>
            <a:r>
              <a:rPr lang="fr-CA" dirty="0" err="1">
                <a:solidFill>
                  <a:srgbClr val="FA4098"/>
                </a:solidFill>
              </a:rPr>
              <a:t>ModelState</a:t>
            </a:r>
            <a:r>
              <a:rPr lang="fr-CA" dirty="0"/>
              <a:t> quand on crée / update	</a:t>
            </a:r>
          </a:p>
          <a:p>
            <a:pPr lvl="1"/>
            <a:r>
              <a:rPr lang="fr-CA" dirty="0"/>
              <a:t> Lorsqu’on crée ou update une entité qui possède une ou des références vers une autre entité, </a:t>
            </a:r>
            <a:r>
              <a:rPr lang="fr-CA" dirty="0" err="1">
                <a:solidFill>
                  <a:srgbClr val="FA4098"/>
                </a:solidFill>
              </a:rPr>
              <a:t>ModelState.IsValid</a:t>
            </a:r>
            <a:r>
              <a:rPr lang="fr-CA" dirty="0"/>
              <a:t> peut nous agacer :</a:t>
            </a:r>
          </a:p>
          <a:p>
            <a:pPr lvl="2"/>
            <a:r>
              <a:rPr lang="fr-CA" dirty="0"/>
              <a:t> Au moment où l’</a:t>
            </a:r>
            <a:r>
              <a:rPr lang="fr-CA" b="1" dirty="0"/>
              <a:t>action</a:t>
            </a:r>
            <a:r>
              <a:rPr lang="fr-CA" dirty="0"/>
              <a:t> reçoit l’entité créée dans le formulaire d’une vue </a:t>
            </a:r>
            <a:r>
              <a:rPr lang="fr-CA" dirty="0" err="1"/>
              <a:t>Razor</a:t>
            </a:r>
            <a:r>
              <a:rPr lang="fr-CA" dirty="0"/>
              <a:t>, la référence vers l’entité (Ex : </a:t>
            </a:r>
            <a:r>
              <a:rPr lang="fr-CA" dirty="0" err="1">
                <a:solidFill>
                  <a:srgbClr val="73B3D1"/>
                </a:solidFill>
              </a:rPr>
              <a:t>Employe</a:t>
            </a:r>
            <a:r>
              <a:rPr lang="fr-CA" dirty="0">
                <a:solidFill>
                  <a:srgbClr val="FA4098"/>
                </a:solidFill>
              </a:rPr>
              <a:t> </a:t>
            </a:r>
            <a:r>
              <a:rPr lang="fr-CA" dirty="0" err="1">
                <a:solidFill>
                  <a:schemeClr val="tx1"/>
                </a:solidFill>
              </a:rPr>
              <a:t>Employe</a:t>
            </a:r>
            <a:r>
              <a:rPr lang="fr-CA" dirty="0"/>
              <a:t>, ci-dessous) pourrait être </a:t>
            </a:r>
            <a:r>
              <a:rPr lang="fr-CA" b="1" dirty="0"/>
              <a:t>vide</a:t>
            </a:r>
            <a:r>
              <a:rPr lang="fr-CA" dirty="0"/>
              <a:t>.</a:t>
            </a:r>
          </a:p>
        </p:txBody>
      </p:sp>
      <p:sp>
        <p:nvSpPr>
          <p:cNvPr id="3" name="Titre 2">
            <a:extLst>
              <a:ext uri="{FF2B5EF4-FFF2-40B4-BE49-F238E27FC236}">
                <a16:creationId xmlns:a16="http://schemas.microsoft.com/office/drawing/2014/main" id="{3D0A4E7A-FF66-B3D0-625C-EDA409B159EC}"/>
              </a:ext>
            </a:extLst>
          </p:cNvPr>
          <p:cNvSpPr>
            <a:spLocks noGrp="1"/>
          </p:cNvSpPr>
          <p:nvPr>
            <p:ph type="title"/>
          </p:nvPr>
        </p:nvSpPr>
        <p:spPr/>
        <p:txBody>
          <a:bodyPr/>
          <a:lstStyle/>
          <a:p>
            <a:r>
              <a:rPr lang="fr-CA" dirty="0"/>
              <a:t>Validation du ModelState</a:t>
            </a:r>
          </a:p>
        </p:txBody>
      </p:sp>
      <p:pic>
        <p:nvPicPr>
          <p:cNvPr id="7" name="Image 6">
            <a:extLst>
              <a:ext uri="{FF2B5EF4-FFF2-40B4-BE49-F238E27FC236}">
                <a16:creationId xmlns:a16="http://schemas.microsoft.com/office/drawing/2014/main" id="{E9D92955-9FC4-9A0B-27F4-94D81910BD48}"/>
              </a:ext>
            </a:extLst>
          </p:cNvPr>
          <p:cNvPicPr>
            <a:picLocks noChangeAspect="1"/>
          </p:cNvPicPr>
          <p:nvPr/>
        </p:nvPicPr>
        <p:blipFill>
          <a:blip r:embed="rId2"/>
          <a:stretch>
            <a:fillRect/>
          </a:stretch>
        </p:blipFill>
        <p:spPr>
          <a:xfrm>
            <a:off x="7503550" y="3266073"/>
            <a:ext cx="4390863" cy="3330999"/>
          </a:xfrm>
          <a:prstGeom prst="rect">
            <a:avLst/>
          </a:prstGeom>
          <a:ln w="28575">
            <a:solidFill>
              <a:srgbClr val="AB73D1"/>
            </a:solidFill>
          </a:ln>
        </p:spPr>
      </p:pic>
      <p:cxnSp>
        <p:nvCxnSpPr>
          <p:cNvPr id="8" name="Connecteur droit avec flèche 7">
            <a:extLst>
              <a:ext uri="{FF2B5EF4-FFF2-40B4-BE49-F238E27FC236}">
                <a16:creationId xmlns:a16="http://schemas.microsoft.com/office/drawing/2014/main" id="{8FD61805-F678-59F4-0A19-9AA5248AAA52}"/>
              </a:ext>
            </a:extLst>
          </p:cNvPr>
          <p:cNvCxnSpPr>
            <a:cxnSpLocks/>
          </p:cNvCxnSpPr>
          <p:nvPr/>
        </p:nvCxnSpPr>
        <p:spPr>
          <a:xfrm flipH="1">
            <a:off x="10184235" y="5831900"/>
            <a:ext cx="377505" cy="345065"/>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299EA963-85A2-EB73-BA53-0C2189D931BF}"/>
              </a:ext>
            </a:extLst>
          </p:cNvPr>
          <p:cNvPicPr>
            <a:picLocks noChangeAspect="1"/>
          </p:cNvPicPr>
          <p:nvPr/>
        </p:nvPicPr>
        <p:blipFill>
          <a:blip r:embed="rId3"/>
          <a:stretch>
            <a:fillRect/>
          </a:stretch>
        </p:blipFill>
        <p:spPr>
          <a:xfrm>
            <a:off x="1800941" y="3315751"/>
            <a:ext cx="4143953" cy="247685"/>
          </a:xfrm>
          <a:prstGeom prst="rect">
            <a:avLst/>
          </a:prstGeom>
          <a:ln w="28575">
            <a:solidFill>
              <a:srgbClr val="AB73D1"/>
            </a:solidFill>
          </a:ln>
        </p:spPr>
      </p:pic>
      <p:sp>
        <p:nvSpPr>
          <p:cNvPr id="12" name="ZoneTexte 11">
            <a:extLst>
              <a:ext uri="{FF2B5EF4-FFF2-40B4-BE49-F238E27FC236}">
                <a16:creationId xmlns:a16="http://schemas.microsoft.com/office/drawing/2014/main" id="{8FA7926B-1F2F-1EE7-C5C2-DB9AF0C83014}"/>
              </a:ext>
            </a:extLst>
          </p:cNvPr>
          <p:cNvSpPr txBox="1"/>
          <p:nvPr/>
        </p:nvSpPr>
        <p:spPr>
          <a:xfrm>
            <a:off x="257157" y="3660377"/>
            <a:ext cx="6999319" cy="2585323"/>
          </a:xfrm>
          <a:prstGeom prst="rect">
            <a:avLst/>
          </a:prstGeom>
          <a:noFill/>
        </p:spPr>
        <p:txBody>
          <a:bodyPr wrap="square" rtlCol="0">
            <a:spAutoFit/>
          </a:bodyPr>
          <a:lstStyle/>
          <a:p>
            <a:r>
              <a:rPr lang="fr-CA" dirty="0">
                <a:solidFill>
                  <a:srgbClr val="AB73D1"/>
                </a:solidFill>
              </a:rPr>
              <a:t>• Même si on </a:t>
            </a:r>
            <a:r>
              <a:rPr lang="fr-CA" b="1" dirty="0">
                <a:solidFill>
                  <a:srgbClr val="AB73D1"/>
                </a:solidFill>
              </a:rPr>
              <a:t>comble la référence</a:t>
            </a:r>
            <a:r>
              <a:rPr lang="fr-CA" dirty="0">
                <a:solidFill>
                  <a:srgbClr val="AB73D1"/>
                </a:solidFill>
              </a:rPr>
              <a:t> (comme ci-dessus) dans l’action avant d’utiliser </a:t>
            </a:r>
            <a:r>
              <a:rPr lang="fr-CA" dirty="0" err="1">
                <a:solidFill>
                  <a:srgbClr val="FA4098"/>
                </a:solidFill>
              </a:rPr>
              <a:t>ModelState.IsValid</a:t>
            </a:r>
            <a:r>
              <a:rPr lang="fr-CA" dirty="0">
                <a:solidFill>
                  <a:srgbClr val="AB73D1"/>
                </a:solidFill>
              </a:rPr>
              <a:t>, </a:t>
            </a:r>
            <a:r>
              <a:rPr lang="fr-CA" b="1" dirty="0" err="1">
                <a:solidFill>
                  <a:srgbClr val="AB73D1"/>
                </a:solidFill>
              </a:rPr>
              <a:t>ModelState</a:t>
            </a:r>
            <a:r>
              <a:rPr lang="fr-CA" dirty="0">
                <a:solidFill>
                  <a:srgbClr val="AB73D1"/>
                </a:solidFill>
              </a:rPr>
              <a:t> prend seulement compte de l’état du </a:t>
            </a:r>
            <a:r>
              <a:rPr lang="fr-CA" b="1" dirty="0">
                <a:solidFill>
                  <a:srgbClr val="AB73D1"/>
                </a:solidFill>
              </a:rPr>
              <a:t>Model</a:t>
            </a:r>
            <a:r>
              <a:rPr lang="fr-CA" dirty="0">
                <a:solidFill>
                  <a:srgbClr val="AB73D1"/>
                </a:solidFill>
              </a:rPr>
              <a:t> tel qu’il était lorsqu’il a été reçu par l’action. (Autrement dit, les changements qu’on lui fait dans l’action ne sont pas pris en compte)</a:t>
            </a:r>
          </a:p>
          <a:p>
            <a:r>
              <a:rPr lang="fr-CA" dirty="0">
                <a:solidFill>
                  <a:srgbClr val="AB73D1"/>
                </a:solidFill>
              </a:rPr>
              <a:t>• Dans cette situation, ça signifie que </a:t>
            </a:r>
            <a:r>
              <a:rPr lang="fr-CA" dirty="0" err="1">
                <a:solidFill>
                  <a:srgbClr val="FA4098"/>
                </a:solidFill>
              </a:rPr>
              <a:t>ModelState.IsValid</a:t>
            </a:r>
            <a:r>
              <a:rPr lang="fr-CA" dirty="0">
                <a:solidFill>
                  <a:srgbClr val="AB73D1"/>
                </a:solidFill>
              </a:rPr>
              <a:t> ne pourra jamais être </a:t>
            </a:r>
            <a:r>
              <a:rPr lang="fr-CA" i="1" dirty="0">
                <a:solidFill>
                  <a:srgbClr val="FA4098"/>
                </a:solidFill>
              </a:rPr>
              <a:t>true</a:t>
            </a:r>
            <a:r>
              <a:rPr lang="fr-CA" dirty="0">
                <a:solidFill>
                  <a:srgbClr val="AB73D1"/>
                </a:solidFill>
              </a:rPr>
              <a:t>... dans ce cas, comment on peut vérifier la validité de notre donnée en tenant compte des modifications qu’on lui fait dans l’action ? (Prochaine diapo)</a:t>
            </a:r>
          </a:p>
        </p:txBody>
      </p:sp>
    </p:spTree>
    <p:extLst>
      <p:ext uri="{BB962C8B-B14F-4D97-AF65-F5344CB8AC3E}">
        <p14:creationId xmlns:p14="http://schemas.microsoft.com/office/powerpoint/2010/main" val="2984816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16DF424-E74E-5227-8860-CF4964431223}"/>
              </a:ext>
            </a:extLst>
          </p:cNvPr>
          <p:cNvSpPr>
            <a:spLocks noGrp="1"/>
          </p:cNvSpPr>
          <p:nvPr>
            <p:ph idx="1"/>
          </p:nvPr>
        </p:nvSpPr>
        <p:spPr/>
        <p:txBody>
          <a:bodyPr/>
          <a:lstStyle/>
          <a:p>
            <a:r>
              <a:rPr lang="fr-CA" dirty="0"/>
              <a:t> Usage de </a:t>
            </a:r>
            <a:r>
              <a:rPr lang="fr-CA" dirty="0" err="1">
                <a:solidFill>
                  <a:srgbClr val="FA4098"/>
                </a:solidFill>
              </a:rPr>
              <a:t>ModelState</a:t>
            </a:r>
            <a:r>
              <a:rPr lang="fr-CA" dirty="0"/>
              <a:t> quand on crée / update	</a:t>
            </a:r>
          </a:p>
          <a:p>
            <a:pPr lvl="1"/>
            <a:r>
              <a:rPr lang="fr-CA" dirty="0"/>
              <a:t> On peut effectuer une autre validation mieux adaptée dans l’action.</a:t>
            </a:r>
          </a:p>
        </p:txBody>
      </p:sp>
      <p:sp>
        <p:nvSpPr>
          <p:cNvPr id="3" name="Titre 2">
            <a:extLst>
              <a:ext uri="{FF2B5EF4-FFF2-40B4-BE49-F238E27FC236}">
                <a16:creationId xmlns:a16="http://schemas.microsoft.com/office/drawing/2014/main" id="{3D0A4E7A-FF66-B3D0-625C-EDA409B159EC}"/>
              </a:ext>
            </a:extLst>
          </p:cNvPr>
          <p:cNvSpPr>
            <a:spLocks noGrp="1"/>
          </p:cNvSpPr>
          <p:nvPr>
            <p:ph type="title"/>
          </p:nvPr>
        </p:nvSpPr>
        <p:spPr/>
        <p:txBody>
          <a:bodyPr/>
          <a:lstStyle/>
          <a:p>
            <a:r>
              <a:rPr lang="fr-CA" dirty="0"/>
              <a:t>Validation du ModelState</a:t>
            </a:r>
          </a:p>
        </p:txBody>
      </p:sp>
      <p:pic>
        <p:nvPicPr>
          <p:cNvPr id="5" name="Image 4">
            <a:extLst>
              <a:ext uri="{FF2B5EF4-FFF2-40B4-BE49-F238E27FC236}">
                <a16:creationId xmlns:a16="http://schemas.microsoft.com/office/drawing/2014/main" id="{27AE201E-C826-E3CA-45A5-94F61DC6F9DE}"/>
              </a:ext>
            </a:extLst>
          </p:cNvPr>
          <p:cNvPicPr>
            <a:picLocks noChangeAspect="1"/>
          </p:cNvPicPr>
          <p:nvPr/>
        </p:nvPicPr>
        <p:blipFill>
          <a:blip r:embed="rId2"/>
          <a:stretch>
            <a:fillRect/>
          </a:stretch>
        </p:blipFill>
        <p:spPr>
          <a:xfrm>
            <a:off x="5560541" y="3429000"/>
            <a:ext cx="6258798" cy="1724266"/>
          </a:xfrm>
          <a:prstGeom prst="rect">
            <a:avLst/>
          </a:prstGeom>
          <a:ln w="28575">
            <a:solidFill>
              <a:srgbClr val="AB73D1"/>
            </a:solidFill>
          </a:ln>
        </p:spPr>
      </p:pic>
      <p:sp>
        <p:nvSpPr>
          <p:cNvPr id="6" name="ZoneTexte 5">
            <a:extLst>
              <a:ext uri="{FF2B5EF4-FFF2-40B4-BE49-F238E27FC236}">
                <a16:creationId xmlns:a16="http://schemas.microsoft.com/office/drawing/2014/main" id="{0C6C90D2-F20B-D726-58AC-D7BAB91550FE}"/>
              </a:ext>
            </a:extLst>
          </p:cNvPr>
          <p:cNvSpPr txBox="1"/>
          <p:nvPr/>
        </p:nvSpPr>
        <p:spPr>
          <a:xfrm>
            <a:off x="250919" y="3066136"/>
            <a:ext cx="5136964" cy="3139321"/>
          </a:xfrm>
          <a:prstGeom prst="rect">
            <a:avLst/>
          </a:prstGeom>
          <a:noFill/>
        </p:spPr>
        <p:txBody>
          <a:bodyPr wrap="square" rtlCol="0">
            <a:spAutoFit/>
          </a:bodyPr>
          <a:lstStyle/>
          <a:p>
            <a:r>
              <a:rPr lang="fr-CA" dirty="0">
                <a:solidFill>
                  <a:srgbClr val="AB73D1"/>
                </a:solidFill>
              </a:rPr>
              <a:t>• La première ligne est une modification de la donnée reçue en paramètre. (</a:t>
            </a:r>
            <a:r>
              <a:rPr lang="fr-CA" dirty="0" err="1">
                <a:solidFill>
                  <a:srgbClr val="FA4098"/>
                </a:solidFill>
              </a:rPr>
              <a:t>artisteEmploye</a:t>
            </a:r>
            <a:r>
              <a:rPr lang="fr-CA" dirty="0">
                <a:solidFill>
                  <a:srgbClr val="AB73D1"/>
                </a:solidFill>
              </a:rPr>
              <a:t> est la donnée qui a été reçue par l’action)</a:t>
            </a:r>
          </a:p>
          <a:p>
            <a:endParaRPr lang="fr-CA" dirty="0">
              <a:solidFill>
                <a:srgbClr val="AB73D1"/>
              </a:solidFill>
            </a:endParaRPr>
          </a:p>
          <a:p>
            <a:r>
              <a:rPr lang="fr-CA" dirty="0">
                <a:solidFill>
                  <a:srgbClr val="AB73D1"/>
                </a:solidFill>
              </a:rPr>
              <a:t>• Ensuite, on peut utiliser un validateur qui tiendra compte de l’état actuel de notre donnée.</a:t>
            </a:r>
          </a:p>
          <a:p>
            <a:endParaRPr lang="fr-CA" dirty="0">
              <a:solidFill>
                <a:srgbClr val="AB73D1"/>
              </a:solidFill>
            </a:endParaRPr>
          </a:p>
          <a:p>
            <a:r>
              <a:rPr lang="fr-CA" dirty="0">
                <a:solidFill>
                  <a:srgbClr val="AB73D1"/>
                </a:solidFill>
              </a:rPr>
              <a:t>• Dans le constructeur de </a:t>
            </a:r>
            <a:r>
              <a:rPr lang="fr-CA" dirty="0" err="1">
                <a:solidFill>
                  <a:srgbClr val="FA4098"/>
                </a:solidFill>
              </a:rPr>
              <a:t>ValidationContext</a:t>
            </a:r>
            <a:r>
              <a:rPr lang="fr-CA" dirty="0">
                <a:solidFill>
                  <a:srgbClr val="AB73D1"/>
                </a:solidFill>
              </a:rPr>
              <a:t>, on glisse le paramètre qui contient la donnée, comme ça c’est sa classe (et donc ses </a:t>
            </a:r>
            <a:r>
              <a:rPr lang="fr-CA" dirty="0">
                <a:solidFill>
                  <a:srgbClr val="FA4098"/>
                </a:solidFill>
              </a:rPr>
              <a:t>[</a:t>
            </a:r>
            <a:r>
              <a:rPr lang="fr-CA" dirty="0" err="1">
                <a:solidFill>
                  <a:srgbClr val="FA4098"/>
                </a:solidFill>
              </a:rPr>
              <a:t>DataAnnotations</a:t>
            </a:r>
            <a:r>
              <a:rPr lang="fr-CA" dirty="0">
                <a:solidFill>
                  <a:srgbClr val="FA4098"/>
                </a:solidFill>
              </a:rPr>
              <a:t>]</a:t>
            </a:r>
            <a:r>
              <a:rPr lang="fr-CA" dirty="0">
                <a:solidFill>
                  <a:srgbClr val="AB73D1"/>
                </a:solidFill>
              </a:rPr>
              <a:t>) qui sont utilisées.</a:t>
            </a:r>
          </a:p>
        </p:txBody>
      </p:sp>
      <p:sp>
        <p:nvSpPr>
          <p:cNvPr id="7" name="Rectangle 6">
            <a:extLst>
              <a:ext uri="{FF2B5EF4-FFF2-40B4-BE49-F238E27FC236}">
                <a16:creationId xmlns:a16="http://schemas.microsoft.com/office/drawing/2014/main" id="{34A87F25-3C53-B185-D9D6-06498A811A29}"/>
              </a:ext>
            </a:extLst>
          </p:cNvPr>
          <p:cNvSpPr/>
          <p:nvPr/>
        </p:nvSpPr>
        <p:spPr>
          <a:xfrm>
            <a:off x="5658954" y="3705713"/>
            <a:ext cx="5863904" cy="696286"/>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 name="ZoneTexte 7">
            <a:extLst>
              <a:ext uri="{FF2B5EF4-FFF2-40B4-BE49-F238E27FC236}">
                <a16:creationId xmlns:a16="http://schemas.microsoft.com/office/drawing/2014/main" id="{61B12E94-CFB6-B501-3A3E-6A2A2F5AC7DF}"/>
              </a:ext>
            </a:extLst>
          </p:cNvPr>
          <p:cNvSpPr txBox="1"/>
          <p:nvPr/>
        </p:nvSpPr>
        <p:spPr>
          <a:xfrm>
            <a:off x="7376719" y="5184056"/>
            <a:ext cx="4815281" cy="307777"/>
          </a:xfrm>
          <a:prstGeom prst="rect">
            <a:avLst/>
          </a:prstGeom>
          <a:noFill/>
        </p:spPr>
        <p:txBody>
          <a:bodyPr wrap="square" rtlCol="0">
            <a:spAutoFit/>
          </a:bodyPr>
          <a:lstStyle/>
          <a:p>
            <a:r>
              <a:rPr lang="fr-CA" sz="1400" dirty="0">
                <a:solidFill>
                  <a:srgbClr val="AB73D1"/>
                </a:solidFill>
              </a:rPr>
              <a:t>(En gros, ce bout de code remplacerait </a:t>
            </a:r>
            <a:r>
              <a:rPr lang="fr-CA" sz="1400" dirty="0" err="1">
                <a:solidFill>
                  <a:srgbClr val="AB73D1"/>
                </a:solidFill>
              </a:rPr>
              <a:t>ModelState.IsValid</a:t>
            </a:r>
            <a:r>
              <a:rPr lang="fr-CA" sz="1400" dirty="0">
                <a:solidFill>
                  <a:srgbClr val="AB73D1"/>
                </a:solidFill>
              </a:rPr>
              <a:t>)</a:t>
            </a:r>
          </a:p>
        </p:txBody>
      </p:sp>
    </p:spTree>
    <p:extLst>
      <p:ext uri="{BB962C8B-B14F-4D97-AF65-F5344CB8AC3E}">
        <p14:creationId xmlns:p14="http://schemas.microsoft.com/office/powerpoint/2010/main" val="2601232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9995C8-72A1-1D76-903D-76192C37CA17}"/>
              </a:ext>
            </a:extLst>
          </p:cNvPr>
          <p:cNvSpPr>
            <a:spLocks noGrp="1"/>
          </p:cNvSpPr>
          <p:nvPr>
            <p:ph idx="1"/>
          </p:nvPr>
        </p:nvSpPr>
        <p:spPr>
          <a:xfrm>
            <a:off x="447154" y="1142183"/>
            <a:ext cx="10512000" cy="5026393"/>
          </a:xfrm>
        </p:spPr>
        <p:txBody>
          <a:bodyPr/>
          <a:lstStyle/>
          <a:p>
            <a:r>
              <a:rPr lang="fr-CA" dirty="0"/>
              <a:t> </a:t>
            </a:r>
            <a:endParaRPr lang="fr-CA" dirty="0">
              <a:solidFill>
                <a:srgbClr val="FA4098"/>
              </a:solidFill>
            </a:endParaRPr>
          </a:p>
          <a:p>
            <a:pPr lvl="1"/>
            <a:r>
              <a:rPr lang="fr-CA" dirty="0"/>
              <a:t>Le </a:t>
            </a:r>
            <a:r>
              <a:rPr lang="fr-CA" dirty="0">
                <a:solidFill>
                  <a:srgbClr val="FA4098"/>
                </a:solidFill>
              </a:rPr>
              <a:t>hachage</a:t>
            </a:r>
            <a:r>
              <a:rPr lang="fr-CA" dirty="0"/>
              <a:t> et le </a:t>
            </a:r>
            <a:r>
              <a:rPr lang="fr-CA" dirty="0">
                <a:solidFill>
                  <a:srgbClr val="FA4098"/>
                </a:solidFill>
              </a:rPr>
              <a:t>salage: </a:t>
            </a:r>
            <a:r>
              <a:rPr lang="fr-CA" dirty="0"/>
              <a:t> Ces deux techniques sont utilisées pour encrypter de façon sécuritaire des mots de passe.</a:t>
            </a:r>
          </a:p>
          <a:p>
            <a:pPr lvl="1"/>
            <a:endParaRPr lang="fr-CA" dirty="0"/>
          </a:p>
          <a:p>
            <a:pPr lvl="1"/>
            <a:r>
              <a:rPr lang="fr-CA" dirty="0"/>
              <a:t>Le </a:t>
            </a:r>
            <a:r>
              <a:rPr lang="fr-CA" dirty="0">
                <a:solidFill>
                  <a:srgbClr val="FA4098"/>
                </a:solidFill>
              </a:rPr>
              <a:t>chiffrement: </a:t>
            </a:r>
            <a:r>
              <a:rPr lang="fr-CA" dirty="0"/>
              <a:t> Cette technique est utilisée pour les informations importantes qu’on veut sécuriser mais qui ne sont pas appelées à changer.</a:t>
            </a:r>
          </a:p>
          <a:p>
            <a:pPr marL="457200" lvl="1" indent="0">
              <a:buNone/>
            </a:pPr>
            <a:endParaRPr lang="fr-CA" dirty="0"/>
          </a:p>
        </p:txBody>
      </p:sp>
      <p:sp>
        <p:nvSpPr>
          <p:cNvPr id="3" name="Titre 2">
            <a:extLst>
              <a:ext uri="{FF2B5EF4-FFF2-40B4-BE49-F238E27FC236}">
                <a16:creationId xmlns:a16="http://schemas.microsoft.com/office/drawing/2014/main" id="{46BEDF13-8AC7-B3F1-E346-670BEE6DF89D}"/>
              </a:ext>
            </a:extLst>
          </p:cNvPr>
          <p:cNvSpPr>
            <a:spLocks noGrp="1"/>
          </p:cNvSpPr>
          <p:nvPr>
            <p:ph type="title"/>
          </p:nvPr>
        </p:nvSpPr>
        <p:spPr/>
        <p:txBody>
          <a:bodyPr/>
          <a:lstStyle/>
          <a:p>
            <a:r>
              <a:rPr lang="fr-CA" dirty="0"/>
              <a:t>Gestion des utilisateurs</a:t>
            </a:r>
          </a:p>
        </p:txBody>
      </p:sp>
    </p:spTree>
    <p:extLst>
      <p:ext uri="{BB962C8B-B14F-4D97-AF65-F5344CB8AC3E}">
        <p14:creationId xmlns:p14="http://schemas.microsoft.com/office/powerpoint/2010/main" val="857817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9995C8-72A1-1D76-903D-76192C37CA17}"/>
              </a:ext>
            </a:extLst>
          </p:cNvPr>
          <p:cNvSpPr>
            <a:spLocks noGrp="1"/>
          </p:cNvSpPr>
          <p:nvPr>
            <p:ph idx="1"/>
          </p:nvPr>
        </p:nvSpPr>
        <p:spPr>
          <a:xfrm>
            <a:off x="838200" y="1150572"/>
            <a:ext cx="10512000" cy="5427012"/>
          </a:xfrm>
        </p:spPr>
        <p:txBody>
          <a:bodyPr/>
          <a:lstStyle/>
          <a:p>
            <a:r>
              <a:rPr lang="fr-CA" dirty="0"/>
              <a:t> Table d’utilisateurs</a:t>
            </a:r>
          </a:p>
          <a:p>
            <a:pPr lvl="1"/>
            <a:r>
              <a:rPr lang="fr-CA" dirty="0"/>
              <a:t> Voici un exemple de table d’utilisateurs</a:t>
            </a:r>
          </a:p>
          <a:p>
            <a:pPr lvl="1"/>
            <a:endParaRPr lang="fr-CA" dirty="0"/>
          </a:p>
          <a:p>
            <a:pPr lvl="1"/>
            <a:endParaRPr lang="fr-CA" dirty="0"/>
          </a:p>
          <a:p>
            <a:pPr lvl="1"/>
            <a:endParaRPr lang="fr-CA" dirty="0"/>
          </a:p>
          <a:p>
            <a:pPr lvl="1"/>
            <a:endParaRPr lang="fr-CA" dirty="0"/>
          </a:p>
          <a:p>
            <a:pPr lvl="1"/>
            <a:endParaRPr lang="fr-CA" dirty="0"/>
          </a:p>
          <a:p>
            <a:pPr lvl="1"/>
            <a:endParaRPr lang="fr-CA" dirty="0"/>
          </a:p>
          <a:p>
            <a:pPr lvl="1"/>
            <a:endParaRPr lang="fr-CA" dirty="0"/>
          </a:p>
          <a:p>
            <a:pPr lvl="1"/>
            <a:endParaRPr lang="fr-CA" dirty="0"/>
          </a:p>
          <a:p>
            <a:pPr lvl="2"/>
            <a:r>
              <a:rPr lang="fr-CA" dirty="0"/>
              <a:t> Ces trois colonnes ne sont pas comme les autres : elles ont un </a:t>
            </a:r>
            <a:r>
              <a:rPr lang="fr-CA" i="1" dirty="0"/>
              <a:t>secret obscur</a:t>
            </a:r>
            <a:r>
              <a:rPr lang="fr-CA" dirty="0"/>
              <a:t>.</a:t>
            </a:r>
          </a:p>
          <a:p>
            <a:pPr lvl="3"/>
            <a:r>
              <a:rPr lang="fr-CA" dirty="0"/>
              <a:t> Le </a:t>
            </a:r>
            <a:r>
              <a:rPr lang="fr-CA" dirty="0">
                <a:solidFill>
                  <a:srgbClr val="FA4098"/>
                </a:solidFill>
              </a:rPr>
              <a:t>mot de passe</a:t>
            </a:r>
            <a:r>
              <a:rPr lang="fr-CA" dirty="0"/>
              <a:t> est stocké de manière </a:t>
            </a:r>
            <a:r>
              <a:rPr lang="fr-CA" u="sng" dirty="0">
                <a:solidFill>
                  <a:srgbClr val="FA4098"/>
                </a:solidFill>
              </a:rPr>
              <a:t>hachée</a:t>
            </a:r>
            <a:r>
              <a:rPr lang="fr-CA" dirty="0"/>
              <a:t> avec du </a:t>
            </a:r>
            <a:r>
              <a:rPr lang="fr-CA" dirty="0">
                <a:solidFill>
                  <a:srgbClr val="FA4098"/>
                </a:solidFill>
              </a:rPr>
              <a:t>sel</a:t>
            </a:r>
            <a:r>
              <a:rPr lang="fr-CA" dirty="0"/>
              <a:t> et ne sera jamais enregistré déchiffré.</a:t>
            </a:r>
          </a:p>
          <a:p>
            <a:pPr lvl="3"/>
            <a:r>
              <a:rPr lang="fr-CA" dirty="0"/>
              <a:t> Le </a:t>
            </a:r>
            <a:r>
              <a:rPr lang="fr-CA" dirty="0">
                <a:solidFill>
                  <a:srgbClr val="FA4098"/>
                </a:solidFill>
              </a:rPr>
              <a:t>NAS</a:t>
            </a:r>
            <a:r>
              <a:rPr lang="fr-CA" dirty="0"/>
              <a:t> est stocké de manière </a:t>
            </a:r>
            <a:r>
              <a:rPr lang="fr-CA" u="sng" dirty="0">
                <a:solidFill>
                  <a:srgbClr val="FA4098"/>
                </a:solidFill>
              </a:rPr>
              <a:t>chiffrée</a:t>
            </a:r>
            <a:r>
              <a:rPr lang="fr-CA" dirty="0"/>
              <a:t> et pourra être déchiffré par l’application, au besoin.</a:t>
            </a:r>
          </a:p>
        </p:txBody>
      </p:sp>
      <p:pic>
        <p:nvPicPr>
          <p:cNvPr id="15" name="Image 14">
            <a:extLst>
              <a:ext uri="{FF2B5EF4-FFF2-40B4-BE49-F238E27FC236}">
                <a16:creationId xmlns:a16="http://schemas.microsoft.com/office/drawing/2014/main" id="{00C5BB28-EE61-B3A9-F00C-52E650D1C5D9}"/>
              </a:ext>
            </a:extLst>
          </p:cNvPr>
          <p:cNvPicPr>
            <a:picLocks noChangeAspect="1"/>
          </p:cNvPicPr>
          <p:nvPr/>
        </p:nvPicPr>
        <p:blipFill>
          <a:blip r:embed="rId2"/>
          <a:stretch>
            <a:fillRect/>
          </a:stretch>
        </p:blipFill>
        <p:spPr>
          <a:xfrm>
            <a:off x="1119864" y="2209693"/>
            <a:ext cx="9948672" cy="2711900"/>
          </a:xfrm>
          <a:prstGeom prst="rect">
            <a:avLst/>
          </a:prstGeom>
          <a:ln w="28575">
            <a:solidFill>
              <a:srgbClr val="9073D1"/>
            </a:solidFill>
          </a:ln>
        </p:spPr>
      </p:pic>
      <p:sp>
        <p:nvSpPr>
          <p:cNvPr id="3" name="Titre 2">
            <a:extLst>
              <a:ext uri="{FF2B5EF4-FFF2-40B4-BE49-F238E27FC236}">
                <a16:creationId xmlns:a16="http://schemas.microsoft.com/office/drawing/2014/main" id="{46BEDF13-8AC7-B3F1-E346-670BEE6DF89D}"/>
              </a:ext>
            </a:extLst>
          </p:cNvPr>
          <p:cNvSpPr>
            <a:spLocks noGrp="1"/>
          </p:cNvSpPr>
          <p:nvPr>
            <p:ph type="title"/>
          </p:nvPr>
        </p:nvSpPr>
        <p:spPr/>
        <p:txBody>
          <a:bodyPr/>
          <a:lstStyle/>
          <a:p>
            <a:r>
              <a:rPr lang="fr-CA" dirty="0"/>
              <a:t>Gestion des utilisateurs</a:t>
            </a:r>
          </a:p>
        </p:txBody>
      </p:sp>
      <p:sp>
        <p:nvSpPr>
          <p:cNvPr id="8" name="Rectangle 7">
            <a:extLst>
              <a:ext uri="{FF2B5EF4-FFF2-40B4-BE49-F238E27FC236}">
                <a16:creationId xmlns:a16="http://schemas.microsoft.com/office/drawing/2014/main" id="{5D2348B1-3B45-AB01-6EF6-A57BCF83BEAF}"/>
              </a:ext>
            </a:extLst>
          </p:cNvPr>
          <p:cNvSpPr/>
          <p:nvPr/>
        </p:nvSpPr>
        <p:spPr>
          <a:xfrm>
            <a:off x="1747259" y="3063001"/>
            <a:ext cx="5475662" cy="552653"/>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9" name="Rectangle 8">
            <a:extLst>
              <a:ext uri="{FF2B5EF4-FFF2-40B4-BE49-F238E27FC236}">
                <a16:creationId xmlns:a16="http://schemas.microsoft.com/office/drawing/2014/main" id="{98B9D794-ADD9-8AB1-3833-187E463B330C}"/>
              </a:ext>
            </a:extLst>
          </p:cNvPr>
          <p:cNvSpPr/>
          <p:nvPr/>
        </p:nvSpPr>
        <p:spPr>
          <a:xfrm>
            <a:off x="1747259" y="3847300"/>
            <a:ext cx="3932088" cy="259737"/>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5" name="Connecteur droit avec flèche 4">
            <a:extLst>
              <a:ext uri="{FF2B5EF4-FFF2-40B4-BE49-F238E27FC236}">
                <a16:creationId xmlns:a16="http://schemas.microsoft.com/office/drawing/2014/main" id="{0E858362-09BB-DADD-89DF-BF95B96022EB}"/>
              </a:ext>
            </a:extLst>
          </p:cNvPr>
          <p:cNvCxnSpPr/>
          <p:nvPr/>
        </p:nvCxnSpPr>
        <p:spPr>
          <a:xfrm>
            <a:off x="1233996" y="3204839"/>
            <a:ext cx="4438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avec flèche 5">
            <a:extLst>
              <a:ext uri="{FF2B5EF4-FFF2-40B4-BE49-F238E27FC236}">
                <a16:creationId xmlns:a16="http://schemas.microsoft.com/office/drawing/2014/main" id="{97469A95-ED8A-64E0-5E2F-483BF9E5824F}"/>
              </a:ext>
            </a:extLst>
          </p:cNvPr>
          <p:cNvCxnSpPr/>
          <p:nvPr/>
        </p:nvCxnSpPr>
        <p:spPr>
          <a:xfrm>
            <a:off x="1233996" y="3429000"/>
            <a:ext cx="4438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0288815A-4CDD-3A7E-728C-8D12878D5D20}"/>
              </a:ext>
            </a:extLst>
          </p:cNvPr>
          <p:cNvCxnSpPr/>
          <p:nvPr/>
        </p:nvCxnSpPr>
        <p:spPr>
          <a:xfrm>
            <a:off x="1233996" y="3960921"/>
            <a:ext cx="4438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4128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9995C8-72A1-1D76-903D-76192C37CA17}"/>
              </a:ext>
            </a:extLst>
          </p:cNvPr>
          <p:cNvSpPr>
            <a:spLocks noGrp="1"/>
          </p:cNvSpPr>
          <p:nvPr>
            <p:ph idx="1"/>
          </p:nvPr>
        </p:nvSpPr>
        <p:spPr>
          <a:xfrm>
            <a:off x="447154" y="1142183"/>
            <a:ext cx="10512000" cy="5026393"/>
          </a:xfrm>
        </p:spPr>
        <p:txBody>
          <a:bodyPr/>
          <a:lstStyle/>
          <a:p>
            <a:r>
              <a:rPr lang="fr-CA" dirty="0"/>
              <a:t> La gestion du mot de passe</a:t>
            </a:r>
          </a:p>
          <a:p>
            <a:pPr lvl="1"/>
            <a:endParaRPr lang="fr-CA" dirty="0"/>
          </a:p>
          <a:p>
            <a:pPr lvl="1"/>
            <a:r>
              <a:rPr lang="fr-CA" dirty="0"/>
              <a:t>Le </a:t>
            </a:r>
            <a:r>
              <a:rPr lang="fr-CA" dirty="0">
                <a:solidFill>
                  <a:srgbClr val="FA4098"/>
                </a:solidFill>
              </a:rPr>
              <a:t>hachage</a:t>
            </a:r>
            <a:r>
              <a:rPr lang="fr-CA" dirty="0"/>
              <a:t> et le </a:t>
            </a:r>
            <a:r>
              <a:rPr lang="fr-CA" dirty="0">
                <a:solidFill>
                  <a:srgbClr val="FA4098"/>
                </a:solidFill>
              </a:rPr>
              <a:t>salage: </a:t>
            </a:r>
            <a:r>
              <a:rPr lang="fr-CA" dirty="0"/>
              <a:t>Ces deux techniques sont utilisées pour encrypter de façon sécuritaire des mots de passe.</a:t>
            </a:r>
          </a:p>
          <a:p>
            <a:pPr lvl="2"/>
            <a:endParaRPr lang="fr-CA" dirty="0"/>
          </a:p>
          <a:p>
            <a:pPr lvl="1"/>
            <a:r>
              <a:rPr lang="fr-CA" dirty="0"/>
              <a:t>Dans la table utilisateur, nous avons deux champs reliés au mot de passe:</a:t>
            </a:r>
          </a:p>
          <a:p>
            <a:pPr lvl="2"/>
            <a:r>
              <a:rPr lang="fr-CA" dirty="0"/>
              <a:t>Le mot de passe haché, de type </a:t>
            </a:r>
            <a:r>
              <a:rPr lang="fr-CA" dirty="0" err="1"/>
              <a:t>varbinary</a:t>
            </a:r>
            <a:r>
              <a:rPr lang="fr-CA" dirty="0"/>
              <a:t>(32)</a:t>
            </a:r>
          </a:p>
          <a:p>
            <a:pPr lvl="2"/>
            <a:r>
              <a:rPr lang="fr-CA" dirty="0"/>
              <a:t>Le sel qui sera de type </a:t>
            </a:r>
            <a:r>
              <a:rPr lang="fr-CA" dirty="0" err="1"/>
              <a:t>varbinary</a:t>
            </a:r>
            <a:r>
              <a:rPr lang="fr-CA" dirty="0"/>
              <a:t>(16)</a:t>
            </a:r>
          </a:p>
          <a:p>
            <a:pPr lvl="1"/>
            <a:endParaRPr lang="fr-CA" dirty="0"/>
          </a:p>
          <a:p>
            <a:pPr marL="457200" lvl="1" indent="0">
              <a:buNone/>
            </a:pPr>
            <a:endParaRPr lang="fr-CA" dirty="0"/>
          </a:p>
        </p:txBody>
      </p:sp>
      <p:sp>
        <p:nvSpPr>
          <p:cNvPr id="3" name="Titre 2">
            <a:extLst>
              <a:ext uri="{FF2B5EF4-FFF2-40B4-BE49-F238E27FC236}">
                <a16:creationId xmlns:a16="http://schemas.microsoft.com/office/drawing/2014/main" id="{46BEDF13-8AC7-B3F1-E346-670BEE6DF89D}"/>
              </a:ext>
            </a:extLst>
          </p:cNvPr>
          <p:cNvSpPr>
            <a:spLocks noGrp="1"/>
          </p:cNvSpPr>
          <p:nvPr>
            <p:ph type="title"/>
          </p:nvPr>
        </p:nvSpPr>
        <p:spPr/>
        <p:txBody>
          <a:bodyPr/>
          <a:lstStyle/>
          <a:p>
            <a:r>
              <a:rPr lang="fr-CA" dirty="0"/>
              <a:t>Gestion des utilisateurs</a:t>
            </a:r>
          </a:p>
        </p:txBody>
      </p:sp>
      <p:pic>
        <p:nvPicPr>
          <p:cNvPr id="5" name="Image 4">
            <a:extLst>
              <a:ext uri="{FF2B5EF4-FFF2-40B4-BE49-F238E27FC236}">
                <a16:creationId xmlns:a16="http://schemas.microsoft.com/office/drawing/2014/main" id="{7276B3B3-3FFB-4095-9013-86E2AED90CF2}"/>
              </a:ext>
            </a:extLst>
          </p:cNvPr>
          <p:cNvPicPr>
            <a:picLocks noChangeAspect="1"/>
          </p:cNvPicPr>
          <p:nvPr/>
        </p:nvPicPr>
        <p:blipFill>
          <a:blip r:embed="rId2"/>
          <a:stretch>
            <a:fillRect/>
          </a:stretch>
        </p:blipFill>
        <p:spPr>
          <a:xfrm>
            <a:off x="1303867" y="4445492"/>
            <a:ext cx="7325747" cy="638264"/>
          </a:xfrm>
          <a:prstGeom prst="rect">
            <a:avLst/>
          </a:prstGeom>
        </p:spPr>
      </p:pic>
    </p:spTree>
    <p:extLst>
      <p:ext uri="{BB962C8B-B14F-4D97-AF65-F5344CB8AC3E}">
        <p14:creationId xmlns:p14="http://schemas.microsoft.com/office/powerpoint/2010/main" val="216266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9995C8-72A1-1D76-903D-76192C37CA17}"/>
              </a:ext>
            </a:extLst>
          </p:cNvPr>
          <p:cNvSpPr>
            <a:spLocks noGrp="1"/>
          </p:cNvSpPr>
          <p:nvPr>
            <p:ph idx="1"/>
          </p:nvPr>
        </p:nvSpPr>
        <p:spPr>
          <a:xfrm>
            <a:off x="447154" y="1142183"/>
            <a:ext cx="10512000" cy="5026393"/>
          </a:xfrm>
        </p:spPr>
        <p:txBody>
          <a:bodyPr/>
          <a:lstStyle/>
          <a:p>
            <a:r>
              <a:rPr lang="fr-CA" dirty="0"/>
              <a:t> La gestion du mot de passe</a:t>
            </a:r>
          </a:p>
          <a:p>
            <a:pPr lvl="1"/>
            <a:endParaRPr lang="fr-CA" dirty="0"/>
          </a:p>
          <a:p>
            <a:pPr lvl="1"/>
            <a:r>
              <a:rPr lang="fr-CA" dirty="0"/>
              <a:t>L’inscription: L’utilisateur va s’inscrire avec un mot de passe et on va créer un sel et encrypter son mot de passe haché qu’on va enregistrer dans la table Utilisateur de la BD.</a:t>
            </a:r>
          </a:p>
          <a:p>
            <a:pPr lvl="2"/>
            <a:endParaRPr lang="fr-CA" dirty="0"/>
          </a:p>
          <a:p>
            <a:pPr lvl="1"/>
            <a:r>
              <a:rPr lang="fr-CA" dirty="0"/>
              <a:t>La connexion: Puis l’utilisateur va se connecter et on va utiliser le sel enregistré pour de nouveau encrypter le mot de passe fourni et on pourra vérifier que le résultat obtenu est le même mot de passe haché que celui qu’on avait enregistré auparavant dans la BD.</a:t>
            </a:r>
          </a:p>
          <a:p>
            <a:pPr lvl="1"/>
            <a:endParaRPr lang="fr-CA" dirty="0"/>
          </a:p>
          <a:p>
            <a:pPr marL="457200" lvl="1" indent="0">
              <a:buNone/>
            </a:pPr>
            <a:endParaRPr lang="fr-CA" dirty="0"/>
          </a:p>
        </p:txBody>
      </p:sp>
      <p:sp>
        <p:nvSpPr>
          <p:cNvPr id="3" name="Titre 2">
            <a:extLst>
              <a:ext uri="{FF2B5EF4-FFF2-40B4-BE49-F238E27FC236}">
                <a16:creationId xmlns:a16="http://schemas.microsoft.com/office/drawing/2014/main" id="{46BEDF13-8AC7-B3F1-E346-670BEE6DF89D}"/>
              </a:ext>
            </a:extLst>
          </p:cNvPr>
          <p:cNvSpPr>
            <a:spLocks noGrp="1"/>
          </p:cNvSpPr>
          <p:nvPr>
            <p:ph type="title"/>
          </p:nvPr>
        </p:nvSpPr>
        <p:spPr/>
        <p:txBody>
          <a:bodyPr/>
          <a:lstStyle/>
          <a:p>
            <a:r>
              <a:rPr lang="fr-CA" dirty="0"/>
              <a:t>Gestion des utilisateurs</a:t>
            </a:r>
          </a:p>
        </p:txBody>
      </p:sp>
    </p:spTree>
    <p:extLst>
      <p:ext uri="{BB962C8B-B14F-4D97-AF65-F5344CB8AC3E}">
        <p14:creationId xmlns:p14="http://schemas.microsoft.com/office/powerpoint/2010/main" val="3076182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9995C8-72A1-1D76-903D-76192C37CA17}"/>
              </a:ext>
            </a:extLst>
          </p:cNvPr>
          <p:cNvSpPr>
            <a:spLocks noGrp="1"/>
          </p:cNvSpPr>
          <p:nvPr>
            <p:ph idx="1"/>
          </p:nvPr>
        </p:nvSpPr>
        <p:spPr>
          <a:xfrm>
            <a:off x="447154" y="1142183"/>
            <a:ext cx="10512000" cy="5026393"/>
          </a:xfrm>
        </p:spPr>
        <p:txBody>
          <a:bodyPr/>
          <a:lstStyle/>
          <a:p>
            <a:r>
              <a:rPr lang="fr-CA" dirty="0"/>
              <a:t> La gestion du mot de passe</a:t>
            </a:r>
          </a:p>
          <a:p>
            <a:pPr lvl="1"/>
            <a:endParaRPr lang="fr-CA" dirty="0"/>
          </a:p>
          <a:p>
            <a:pPr lvl="1"/>
            <a:r>
              <a:rPr lang="fr-CA" dirty="0"/>
              <a:t>L’inscription: L’utilisateur va s’inscrire avec un mot de passe et on va créer un sel et encrypter son mot de passe haché qu’on va enregistrer dans la table Utilisateur de la BD.</a:t>
            </a:r>
          </a:p>
          <a:p>
            <a:pPr lvl="2"/>
            <a:endParaRPr lang="fr-CA" dirty="0"/>
          </a:p>
          <a:p>
            <a:pPr lvl="1"/>
            <a:r>
              <a:rPr lang="fr-CA" dirty="0"/>
              <a:t>La connexion: Puis l’utilisateur va se connecter et on va utiliser le sel enregistré pour de nouveau encrypter le mot de passe fourni et on pourra vérifier que le résultat obtenu est le même mot de passe haché que celui qu’on avait enregistré auparavant dans la BD (lors de l’inscription).</a:t>
            </a:r>
          </a:p>
          <a:p>
            <a:pPr lvl="1"/>
            <a:endParaRPr lang="fr-CA" dirty="0"/>
          </a:p>
          <a:p>
            <a:pPr marL="457200" lvl="1" indent="0">
              <a:buNone/>
            </a:pPr>
            <a:endParaRPr lang="fr-CA" dirty="0"/>
          </a:p>
        </p:txBody>
      </p:sp>
      <p:sp>
        <p:nvSpPr>
          <p:cNvPr id="3" name="Titre 2">
            <a:extLst>
              <a:ext uri="{FF2B5EF4-FFF2-40B4-BE49-F238E27FC236}">
                <a16:creationId xmlns:a16="http://schemas.microsoft.com/office/drawing/2014/main" id="{46BEDF13-8AC7-B3F1-E346-670BEE6DF89D}"/>
              </a:ext>
            </a:extLst>
          </p:cNvPr>
          <p:cNvSpPr>
            <a:spLocks noGrp="1"/>
          </p:cNvSpPr>
          <p:nvPr>
            <p:ph type="title"/>
          </p:nvPr>
        </p:nvSpPr>
        <p:spPr/>
        <p:txBody>
          <a:bodyPr/>
          <a:lstStyle/>
          <a:p>
            <a:r>
              <a:rPr lang="fr-CA" dirty="0"/>
              <a:t>Gestion des utilisateurs</a:t>
            </a:r>
          </a:p>
        </p:txBody>
      </p:sp>
    </p:spTree>
    <p:extLst>
      <p:ext uri="{BB962C8B-B14F-4D97-AF65-F5344CB8AC3E}">
        <p14:creationId xmlns:p14="http://schemas.microsoft.com/office/powerpoint/2010/main" val="169892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C9995C8-72A1-1D76-903D-76192C37CA17}"/>
              </a:ext>
            </a:extLst>
          </p:cNvPr>
          <p:cNvSpPr>
            <a:spLocks noGrp="1"/>
          </p:cNvSpPr>
          <p:nvPr>
            <p:ph idx="1"/>
          </p:nvPr>
        </p:nvSpPr>
        <p:spPr>
          <a:xfrm>
            <a:off x="447154" y="1142183"/>
            <a:ext cx="10512000" cy="5026393"/>
          </a:xfrm>
        </p:spPr>
        <p:txBody>
          <a:bodyPr/>
          <a:lstStyle/>
          <a:p>
            <a:r>
              <a:rPr lang="fr-CA" dirty="0"/>
              <a:t> La gestion du mot de passe</a:t>
            </a:r>
          </a:p>
          <a:p>
            <a:pPr lvl="1"/>
            <a:endParaRPr lang="fr-CA" dirty="0"/>
          </a:p>
          <a:p>
            <a:pPr lvl="1"/>
            <a:r>
              <a:rPr lang="fr-CA" u="sng" dirty="0">
                <a:solidFill>
                  <a:srgbClr val="FA4098"/>
                </a:solidFill>
              </a:rPr>
              <a:t>L’inscription</a:t>
            </a:r>
            <a:r>
              <a:rPr lang="fr-CA" dirty="0"/>
              <a:t>: L’utilisateur va s’inscrire avec un mot de passe et on va créer un sel et encrypter son mot de passe haché qu’on va enregistrer dans la table Utilisateur de la BD.</a:t>
            </a:r>
          </a:p>
          <a:p>
            <a:pPr lvl="2"/>
            <a:endParaRPr lang="fr-CA" dirty="0"/>
          </a:p>
          <a:p>
            <a:pPr lvl="1"/>
            <a:r>
              <a:rPr lang="fr-CA" dirty="0"/>
              <a:t> Mot de passe </a:t>
            </a:r>
            <a:r>
              <a:rPr lang="fr-CA" u="sng" dirty="0">
                <a:solidFill>
                  <a:srgbClr val="FA4098"/>
                </a:solidFill>
              </a:rPr>
              <a:t>haché</a:t>
            </a:r>
          </a:p>
          <a:p>
            <a:pPr lvl="2"/>
            <a:r>
              <a:rPr lang="fr-CA" dirty="0"/>
              <a:t> </a:t>
            </a:r>
            <a:r>
              <a:rPr lang="fr-CA" b="1" dirty="0"/>
              <a:t>L’utilisateur s’inscrit</a:t>
            </a:r>
            <a:r>
              <a:rPr lang="fr-CA" dirty="0"/>
              <a:t> : On prend son mot de passe « </a:t>
            </a:r>
            <a:r>
              <a:rPr lang="fr-CA" dirty="0">
                <a:solidFill>
                  <a:srgbClr val="FA4098"/>
                </a:solidFill>
              </a:rPr>
              <a:t>Patate1234</a:t>
            </a:r>
            <a:r>
              <a:rPr lang="fr-CA" dirty="0"/>
              <a:t> », on lui ajoute un sel aléatoire : « Patate1234</a:t>
            </a:r>
            <a:r>
              <a:rPr lang="fr-CA" dirty="0">
                <a:solidFill>
                  <a:srgbClr val="FA4098"/>
                </a:solidFill>
              </a:rPr>
              <a:t>AB8201F039E91C7900AAB2...</a:t>
            </a:r>
            <a:r>
              <a:rPr lang="fr-CA" dirty="0"/>
              <a:t> », on hache le mot de passe avec un algorithme jugé sécuritaire (</a:t>
            </a:r>
            <a:r>
              <a:rPr lang="fr-CA" dirty="0">
                <a:solidFill>
                  <a:srgbClr val="FA4098"/>
                </a:solidFill>
              </a:rPr>
              <a:t>SHA-256</a:t>
            </a:r>
            <a:r>
              <a:rPr lang="fr-CA" dirty="0"/>
              <a:t>, </a:t>
            </a:r>
            <a:r>
              <a:rPr lang="fr-CA" dirty="0">
                <a:solidFill>
                  <a:srgbClr val="FA4098"/>
                </a:solidFill>
              </a:rPr>
              <a:t>SHA-3</a:t>
            </a:r>
            <a:r>
              <a:rPr lang="fr-CA" dirty="0"/>
              <a:t>, </a:t>
            </a:r>
            <a:r>
              <a:rPr lang="fr-CA" dirty="0">
                <a:solidFill>
                  <a:srgbClr val="FA4098"/>
                </a:solidFill>
              </a:rPr>
              <a:t>BLAKE2</a:t>
            </a:r>
            <a:r>
              <a:rPr lang="fr-CA" dirty="0"/>
              <a:t>, </a:t>
            </a:r>
            <a:r>
              <a:rPr lang="fr-CA" dirty="0">
                <a:solidFill>
                  <a:srgbClr val="FA4098"/>
                </a:solidFill>
              </a:rPr>
              <a:t>Argon2</a:t>
            </a:r>
            <a:r>
              <a:rPr lang="fr-CA" dirty="0"/>
              <a:t>, </a:t>
            </a:r>
            <a:r>
              <a:rPr lang="fr-CA" dirty="0" err="1">
                <a:solidFill>
                  <a:srgbClr val="FA4098"/>
                </a:solidFill>
              </a:rPr>
              <a:t>bcrypt</a:t>
            </a:r>
            <a:r>
              <a:rPr lang="fr-CA" dirty="0"/>
              <a:t>, etc.) : « </a:t>
            </a:r>
            <a:r>
              <a:rPr lang="fr-CA" dirty="0">
                <a:solidFill>
                  <a:srgbClr val="FA4098"/>
                </a:solidFill>
              </a:rPr>
              <a:t>3810CBAA7200FFD83810A...</a:t>
            </a:r>
            <a:r>
              <a:rPr lang="fr-CA" dirty="0"/>
              <a:t> » et on stocke cette valeur hachée dans la BD.</a:t>
            </a:r>
          </a:p>
          <a:p>
            <a:pPr marL="457200" lvl="1" indent="0">
              <a:buNone/>
            </a:pPr>
            <a:endParaRPr lang="fr-CA" dirty="0"/>
          </a:p>
        </p:txBody>
      </p:sp>
      <p:sp>
        <p:nvSpPr>
          <p:cNvPr id="3" name="Titre 2">
            <a:extLst>
              <a:ext uri="{FF2B5EF4-FFF2-40B4-BE49-F238E27FC236}">
                <a16:creationId xmlns:a16="http://schemas.microsoft.com/office/drawing/2014/main" id="{46BEDF13-8AC7-B3F1-E346-670BEE6DF89D}"/>
              </a:ext>
            </a:extLst>
          </p:cNvPr>
          <p:cNvSpPr>
            <a:spLocks noGrp="1"/>
          </p:cNvSpPr>
          <p:nvPr>
            <p:ph type="title"/>
          </p:nvPr>
        </p:nvSpPr>
        <p:spPr/>
        <p:txBody>
          <a:bodyPr/>
          <a:lstStyle/>
          <a:p>
            <a:r>
              <a:rPr lang="fr-CA" dirty="0"/>
              <a:t>Gestion des utilisateurs</a:t>
            </a:r>
          </a:p>
        </p:txBody>
      </p:sp>
    </p:spTree>
    <p:extLst>
      <p:ext uri="{BB962C8B-B14F-4D97-AF65-F5344CB8AC3E}">
        <p14:creationId xmlns:p14="http://schemas.microsoft.com/office/powerpoint/2010/main" val="298098888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D285FBA0144A4288930CB0C3684606" ma:contentTypeVersion="3" ma:contentTypeDescription="Crée un document." ma:contentTypeScope="" ma:versionID="b68989b41d987ee91e22fb7dde0158c5">
  <xsd:schema xmlns:xsd="http://www.w3.org/2001/XMLSchema" xmlns:xs="http://www.w3.org/2001/XMLSchema" xmlns:p="http://schemas.microsoft.com/office/2006/metadata/properties" xmlns:ns2="7e72a7e1-36e2-429b-a76e-d942109bf129" targetNamespace="http://schemas.microsoft.com/office/2006/metadata/properties" ma:root="true" ma:fieldsID="c5676035e6b18df05f4bba34a1f8ddcf" ns2:_="">
    <xsd:import namespace="7e72a7e1-36e2-429b-a76e-d942109bf129"/>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72a7e1-36e2-429b-a76e-d942109bf1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CBF8F5B-2FEC-4CCE-B078-E4A7F4A8227F}"/>
</file>

<file path=customXml/itemProps2.xml><?xml version="1.0" encoding="utf-8"?>
<ds:datastoreItem xmlns:ds="http://schemas.openxmlformats.org/officeDocument/2006/customXml" ds:itemID="{61F71BCD-B0DD-4C81-BEC1-0F9CD3036DAA}"/>
</file>

<file path=customXml/itemProps3.xml><?xml version="1.0" encoding="utf-8"?>
<ds:datastoreItem xmlns:ds="http://schemas.openxmlformats.org/officeDocument/2006/customXml" ds:itemID="{F1067964-ADC0-4F61-886A-2B816721B99E}"/>
</file>

<file path=docProps/app.xml><?xml version="1.0" encoding="utf-8"?>
<Properties xmlns="http://schemas.openxmlformats.org/officeDocument/2006/extended-properties" xmlns:vt="http://schemas.openxmlformats.org/officeDocument/2006/docPropsVTypes">
  <Template>Office Theme</Template>
  <TotalTime>24327</TotalTime>
  <Words>3111</Words>
  <Application>Microsoft Office PowerPoint</Application>
  <PresentationFormat>Grand écran</PresentationFormat>
  <Paragraphs>251</Paragraphs>
  <Slides>36</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36</vt:i4>
      </vt:variant>
    </vt:vector>
  </HeadingPairs>
  <TitlesOfParts>
    <vt:vector size="43" baseType="lpstr">
      <vt:lpstr>Arial</vt:lpstr>
      <vt:lpstr>Calibri</vt:lpstr>
      <vt:lpstr>Calibri Light</vt:lpstr>
      <vt:lpstr>Courier New</vt:lpstr>
      <vt:lpstr>Symbol</vt:lpstr>
      <vt:lpstr>Wingdings</vt:lpstr>
      <vt:lpstr>Thème Office</vt:lpstr>
      <vt:lpstr>Semaine 10 Partie 2</vt:lpstr>
      <vt:lpstr>Sommaire 📃</vt:lpstr>
      <vt:lpstr>Gestion des utilisateurs</vt:lpstr>
      <vt:lpstr>Gestion des utilisateurs</vt:lpstr>
      <vt:lpstr>Gestion des utilisateurs</vt:lpstr>
      <vt:lpstr>Gestion des utilisateurs</vt:lpstr>
      <vt:lpstr>Gestion des utilisateurs</vt:lpstr>
      <vt:lpstr>Gestion des utilisateurs</vt:lpstr>
      <vt:lpstr>Gestion des utilisateurs</vt:lpstr>
      <vt:lpstr>Gestion des utilisateurs</vt:lpstr>
      <vt:lpstr>Gestion des utilisateurs</vt:lpstr>
      <vt:lpstr>Gestion des utilisateurs</vt:lpstr>
      <vt:lpstr>Gestion des utilisateurs</vt:lpstr>
      <vt:lpstr>Gestion des utilisateurs</vt:lpstr>
      <vt:lpstr>Gestion des utilisateurs</vt:lpstr>
      <vt:lpstr>Gestion des utilisateurs</vt:lpstr>
      <vt:lpstr>Gestion des utilisateurs</vt:lpstr>
      <vt:lpstr>Gestion des utilisateurs</vt:lpstr>
      <vt:lpstr>Gestion des utilisateurs</vt:lpstr>
      <vt:lpstr>Gestion des utilisateurs</vt:lpstr>
      <vt:lpstr>Gestion des utilisateurs</vt:lpstr>
      <vt:lpstr>Gestion des utilisateurs</vt:lpstr>
      <vt:lpstr>Gestion des utilisateurs</vt:lpstr>
      <vt:lpstr>Gestion des utilisateurs</vt:lpstr>
      <vt:lpstr>Gestion des utilisateurs</vt:lpstr>
      <vt:lpstr>Gestion des utilisateurs</vt:lpstr>
      <vt:lpstr>Gestion des utilisateurs</vt:lpstr>
      <vt:lpstr>Gestion des utilisateurs</vt:lpstr>
      <vt:lpstr>Gestion des utilisateurs</vt:lpstr>
      <vt:lpstr>Gestion des utilisateurs</vt:lpstr>
      <vt:lpstr>Gestion des utilisateurs</vt:lpstr>
      <vt:lpstr>Gestion des utilisateurs</vt:lpstr>
      <vt:lpstr>Gestion des utilisateurs</vt:lpstr>
      <vt:lpstr>Gestion des utilisateurs</vt:lpstr>
      <vt:lpstr>Validation du ModelState</vt:lpstr>
      <vt:lpstr>Validation du ModelState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Maxime</dc:creator>
  <cp:lastModifiedBy>Vallières Chantal</cp:lastModifiedBy>
  <cp:revision>6320</cp:revision>
  <dcterms:created xsi:type="dcterms:W3CDTF">2021-06-05T18:50:42Z</dcterms:created>
  <dcterms:modified xsi:type="dcterms:W3CDTF">2023-07-17T19:18:49Z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0x01010007D285FBA0144A4288930CB0C3684606</vt:lpwstr>
  </property>
</Properties>
</file>