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18" r:id="rId2"/>
    <p:sldId id="258" r:id="rId3"/>
    <p:sldId id="259" r:id="rId4"/>
    <p:sldId id="321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319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20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303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620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861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073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03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190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6271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1314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5702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2635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0951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07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867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1392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597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66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319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737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255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530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31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FFFAB-1624-49BF-A00A-E9F72D6E11F1}" type="datetimeFigureOut">
              <a:rPr lang="fr-CA" smtClean="0"/>
              <a:t>2023-10-13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776DD-175F-4D0D-9794-D07CFAE6A3C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1604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50" r:id="rId21"/>
    <p:sldLayoutId id="2147483651" r:id="rId22"/>
    <p:sldLayoutId id="2147483652" r:id="rId23"/>
    <p:sldLayoutId id="2147483653" r:id="rId24"/>
    <p:sldLayoutId id="2147483654" r:id="rId25"/>
    <p:sldLayoutId id="2147483655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typescript-tooling-in-5-minute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7" Type="http://schemas.openxmlformats.org/officeDocument/2006/relationships/image" Target="../media/image37.png"/><Relationship Id="rId2" Type="http://schemas.openxmlformats.org/officeDocument/2006/relationships/hyperlink" Target="4204W6_semaine1.pptx#-1,13,Cr&#233;er un projet Angul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67B0E0-0B85-4B6D-AFCD-0083F94E1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1DAC6C-9C47-44AD-89C8-BABF94843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79D0B7-5E33-4D25-B4AC-FAC80502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A3F9D9-DEBA-4F2F-B136-85B1AEF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5F9095-798C-4EF6-ABD0-3498021F8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>
            <a:normAutofit/>
          </a:bodyPr>
          <a:lstStyle/>
          <a:p>
            <a:r>
              <a:rPr lang="fr-CA" noProof="0" dirty="0"/>
              <a:t>Séance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 fontScale="85000" lnSpcReduction="10000"/>
          </a:bodyPr>
          <a:lstStyle/>
          <a:p>
            <a:r>
              <a:rPr lang="fr-CA" noProof="0" dirty="0"/>
              <a:t>Introduction à </a:t>
            </a:r>
            <a:r>
              <a:rPr lang="fr-CA" noProof="0" dirty="0" err="1"/>
              <a:t>Angular</a:t>
            </a:r>
            <a:endParaRPr lang="fr-CA" noProof="0" dirty="0"/>
          </a:p>
          <a:p>
            <a:endParaRPr lang="fr-CA" dirty="0"/>
          </a:p>
          <a:p>
            <a:r>
              <a:rPr lang="fr-CA" sz="1900" dirty="0">
                <a:solidFill>
                  <a:schemeClr val="bg1"/>
                </a:solidFill>
              </a:rPr>
              <a:t>Documentation Maxime Pelletier et Valérie Turgeon</a:t>
            </a:r>
            <a:r>
              <a:rPr lang="fr-CA" sz="1900" noProof="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87" y="6281927"/>
            <a:ext cx="499873" cy="4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8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Désinstaller une dépendance</a:t>
            </a:r>
            <a:endParaRPr lang="fr-CA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Désinstaller une dépendance</a:t>
            </a:r>
          </a:p>
          <a:p>
            <a:pPr lvl="1"/>
            <a:r>
              <a:rPr lang="fr-CA" dirty="0"/>
              <a:t> </a:t>
            </a:r>
            <a:r>
              <a:rPr lang="en-CA" dirty="0" err="1"/>
              <a:t>Rendez-vous</a:t>
            </a:r>
            <a:r>
              <a:rPr lang="en-CA" dirty="0"/>
              <a:t> à </a:t>
            </a:r>
            <a:r>
              <a:rPr lang="en-CA" dirty="0" err="1"/>
              <a:t>l’intérieur</a:t>
            </a:r>
            <a:r>
              <a:rPr lang="en-CA" dirty="0"/>
              <a:t> du </a:t>
            </a:r>
            <a:r>
              <a:rPr lang="en-CA" dirty="0" err="1"/>
              <a:t>répertoire</a:t>
            </a:r>
            <a:r>
              <a:rPr lang="en-CA" dirty="0"/>
              <a:t> d’un </a:t>
            </a:r>
            <a:r>
              <a:rPr lang="en-CA" dirty="0" err="1"/>
              <a:t>projet</a:t>
            </a:r>
            <a:r>
              <a:rPr lang="en-CA" dirty="0"/>
              <a:t> Angular avec </a:t>
            </a:r>
            <a:r>
              <a:rPr lang="en-CA" dirty="0" err="1"/>
              <a:t>l’explorateur</a:t>
            </a:r>
            <a:r>
              <a:rPr lang="en-CA" dirty="0"/>
              <a:t> de </a:t>
            </a:r>
            <a:r>
              <a:rPr lang="en-CA" dirty="0" err="1"/>
              <a:t>fichier</a:t>
            </a:r>
            <a:r>
              <a:rPr lang="en-CA" dirty="0"/>
              <a:t>. (Tel que ci-gauche)</a:t>
            </a:r>
          </a:p>
          <a:p>
            <a:pPr lvl="1"/>
            <a:r>
              <a:rPr lang="en-CA" dirty="0"/>
              <a:t> </a:t>
            </a:r>
            <a:r>
              <a:rPr lang="fr-CA" dirty="0"/>
              <a:t>Faites Shift + Clic-droit dans l’explorateur -&gt; Ouvrir </a:t>
            </a:r>
            <a:r>
              <a:rPr lang="fr-CA" dirty="0" err="1"/>
              <a:t>Powershell</a:t>
            </a:r>
            <a:endParaRPr lang="fr-CA" dirty="0"/>
          </a:p>
          <a:p>
            <a:pPr lvl="2"/>
            <a:r>
              <a:rPr lang="fr-CA" dirty="0"/>
              <a:t> Tapez la commande : </a:t>
            </a:r>
            <a:r>
              <a:rPr lang="fr-CA" dirty="0" err="1"/>
              <a:t>npm</a:t>
            </a:r>
            <a:r>
              <a:rPr lang="fr-CA" dirty="0"/>
              <a:t> </a:t>
            </a:r>
            <a:r>
              <a:rPr lang="fr-CA" dirty="0" err="1"/>
              <a:t>uninstall</a:t>
            </a:r>
            <a:r>
              <a:rPr lang="fr-CA" dirty="0"/>
              <a:t> </a:t>
            </a:r>
            <a:r>
              <a:rPr lang="fr-CA" dirty="0" err="1"/>
              <a:t>bootstrap</a:t>
            </a:r>
            <a:r>
              <a:rPr lang="fr-CA" dirty="0"/>
              <a:t> (Par exemple pour retirer Bootstrap)</a:t>
            </a:r>
          </a:p>
          <a:p>
            <a:pPr lvl="2"/>
            <a:r>
              <a:rPr lang="fr-CA" dirty="0"/>
              <a:t> La ligne pour </a:t>
            </a:r>
            <a:r>
              <a:rPr lang="fr-CA" dirty="0" err="1"/>
              <a:t>bootstrap</a:t>
            </a:r>
            <a:r>
              <a:rPr lang="fr-CA" dirty="0"/>
              <a:t> va disparaître dans </a:t>
            </a:r>
            <a:r>
              <a:rPr lang="fr-CA" dirty="0" err="1"/>
              <a:t>package.json</a:t>
            </a:r>
            <a:endParaRPr lang="fr-CA" dirty="0"/>
          </a:p>
          <a:p>
            <a:pPr lvl="2"/>
            <a:r>
              <a:rPr lang="fr-CA" dirty="0"/>
              <a:t> Le dossier pour </a:t>
            </a:r>
            <a:r>
              <a:rPr lang="fr-CA" dirty="0" err="1"/>
              <a:t>bootstrap</a:t>
            </a:r>
            <a:r>
              <a:rPr lang="fr-CA" dirty="0"/>
              <a:t> va disparaître dans </a:t>
            </a:r>
            <a:r>
              <a:rPr lang="fr-CA" dirty="0" err="1"/>
              <a:t>node_modules</a:t>
            </a:r>
            <a:endParaRPr lang="fr-CA" dirty="0"/>
          </a:p>
          <a:p>
            <a:pPr lvl="2"/>
            <a:r>
              <a:rPr lang="fr-CA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2625FC-65AE-4340-AB34-B3AF6384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9" y="3179183"/>
            <a:ext cx="872599" cy="19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3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Réinstaller les dépendances</a:t>
            </a:r>
            <a:endParaRPr lang="fr-CA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491984" cy="4014051"/>
          </a:xfrm>
        </p:spPr>
        <p:txBody>
          <a:bodyPr/>
          <a:lstStyle/>
          <a:p>
            <a:r>
              <a:rPr lang="fr-CA" dirty="0"/>
              <a:t> Mettre à jour / réinstaller les dépendances</a:t>
            </a:r>
          </a:p>
          <a:p>
            <a:pPr lvl="1"/>
            <a:r>
              <a:rPr lang="fr-CA" dirty="0"/>
              <a:t> Remarque : le dossier </a:t>
            </a:r>
            <a:r>
              <a:rPr lang="fr-CA" dirty="0" err="1"/>
              <a:t>node_modules</a:t>
            </a:r>
            <a:r>
              <a:rPr lang="fr-CA" dirty="0"/>
              <a:t> est très lourd. </a:t>
            </a:r>
            <a:endParaRPr lang="en-CA" dirty="0"/>
          </a:p>
          <a:p>
            <a:pPr lvl="2"/>
            <a:r>
              <a:rPr lang="en-CA" dirty="0"/>
              <a:t> </a:t>
            </a:r>
            <a:r>
              <a:rPr lang="en-CA" dirty="0" err="1"/>
              <a:t>Quand</a:t>
            </a:r>
            <a:r>
              <a:rPr lang="en-CA" dirty="0"/>
              <a:t> on </a:t>
            </a:r>
            <a:r>
              <a:rPr lang="en-CA" dirty="0" err="1"/>
              <a:t>veut</a:t>
            </a:r>
            <a:r>
              <a:rPr lang="en-CA" dirty="0"/>
              <a:t> </a:t>
            </a:r>
            <a:r>
              <a:rPr lang="en-CA" dirty="0" err="1"/>
              <a:t>déplacer</a:t>
            </a:r>
            <a:r>
              <a:rPr lang="en-CA" dirty="0"/>
              <a:t> le </a:t>
            </a:r>
            <a:r>
              <a:rPr lang="en-CA" dirty="0" err="1"/>
              <a:t>projet</a:t>
            </a:r>
            <a:r>
              <a:rPr lang="en-CA" dirty="0"/>
              <a:t> d’un </a:t>
            </a:r>
            <a:r>
              <a:rPr lang="en-CA" dirty="0" err="1"/>
              <a:t>appareil</a:t>
            </a:r>
            <a:r>
              <a:rPr lang="en-CA" dirty="0"/>
              <a:t> à </a:t>
            </a:r>
            <a:r>
              <a:rPr lang="en-CA" dirty="0" err="1"/>
              <a:t>l’autre</a:t>
            </a:r>
            <a:r>
              <a:rPr lang="en-CA" dirty="0"/>
              <a:t>, </a:t>
            </a:r>
            <a:r>
              <a:rPr lang="en-CA" dirty="0" err="1"/>
              <a:t>ça</a:t>
            </a:r>
            <a:r>
              <a:rPr lang="en-CA" dirty="0"/>
              <a:t> </a:t>
            </a:r>
            <a:r>
              <a:rPr lang="en-CA" dirty="0" err="1"/>
              <a:t>prend</a:t>
            </a:r>
            <a:r>
              <a:rPr lang="en-CA" dirty="0"/>
              <a:t> de la place sur le support </a:t>
            </a:r>
            <a:r>
              <a:rPr lang="en-CA" dirty="0" err="1"/>
              <a:t>utilisé</a:t>
            </a:r>
            <a:r>
              <a:rPr lang="en-CA" dirty="0"/>
              <a:t>. </a:t>
            </a:r>
          </a:p>
          <a:p>
            <a:pPr lvl="2"/>
            <a:r>
              <a:rPr lang="en-CA" dirty="0"/>
              <a:t> Solution : On </a:t>
            </a:r>
            <a:r>
              <a:rPr lang="en-CA" dirty="0" err="1"/>
              <a:t>peut</a:t>
            </a:r>
            <a:r>
              <a:rPr lang="en-CA" dirty="0"/>
              <a:t> </a:t>
            </a:r>
            <a:r>
              <a:rPr lang="en-CA" dirty="0" err="1"/>
              <a:t>supprimer</a:t>
            </a:r>
            <a:r>
              <a:rPr lang="en-CA" dirty="0"/>
              <a:t> tout le </a:t>
            </a:r>
            <a:r>
              <a:rPr lang="en-CA" dirty="0" err="1"/>
              <a:t>contenu</a:t>
            </a:r>
            <a:r>
              <a:rPr lang="en-CA" dirty="0"/>
              <a:t> de </a:t>
            </a:r>
            <a:r>
              <a:rPr lang="en-CA" dirty="0" err="1"/>
              <a:t>node_modules</a:t>
            </a:r>
            <a:r>
              <a:rPr lang="en-CA" dirty="0"/>
              <a:t>. </a:t>
            </a:r>
          </a:p>
          <a:p>
            <a:pPr lvl="2"/>
            <a:r>
              <a:rPr lang="en-CA" dirty="0"/>
              <a:t>Suite au </a:t>
            </a:r>
            <a:r>
              <a:rPr lang="en-CA" dirty="0" err="1"/>
              <a:t>déplacement</a:t>
            </a:r>
            <a:r>
              <a:rPr lang="en-CA" dirty="0"/>
              <a:t> du </a:t>
            </a:r>
            <a:r>
              <a:rPr lang="en-CA" dirty="0" err="1"/>
              <a:t>projet</a:t>
            </a:r>
            <a:r>
              <a:rPr lang="en-CA" dirty="0"/>
              <a:t> sur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autre</a:t>
            </a:r>
            <a:r>
              <a:rPr lang="en-CA" dirty="0"/>
              <a:t> machine.</a:t>
            </a:r>
          </a:p>
          <a:p>
            <a:pPr lvl="3"/>
            <a:r>
              <a:rPr lang="en-CA" dirty="0"/>
              <a:t>On </a:t>
            </a:r>
            <a:r>
              <a:rPr lang="en-CA" dirty="0" err="1"/>
              <a:t>peut</a:t>
            </a:r>
            <a:r>
              <a:rPr lang="en-CA" dirty="0"/>
              <a:t> taper la </a:t>
            </a:r>
            <a:r>
              <a:rPr lang="en-CA" dirty="0" err="1"/>
              <a:t>commande</a:t>
            </a:r>
            <a:r>
              <a:rPr lang="en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CA" dirty="0"/>
              <a:t>et </a:t>
            </a:r>
            <a:r>
              <a:rPr lang="en-CA" dirty="0" err="1"/>
              <a:t>npm</a:t>
            </a:r>
            <a:r>
              <a:rPr lang="en-CA" dirty="0"/>
              <a:t> </a:t>
            </a:r>
            <a:r>
              <a:rPr lang="en-CA" dirty="0" err="1"/>
              <a:t>va</a:t>
            </a:r>
            <a:r>
              <a:rPr lang="en-CA" dirty="0"/>
              <a:t> </a:t>
            </a:r>
            <a:r>
              <a:rPr lang="en-CA" dirty="0" err="1"/>
              <a:t>vérifier</a:t>
            </a:r>
            <a:r>
              <a:rPr lang="en-CA" dirty="0"/>
              <a:t> la </a:t>
            </a:r>
            <a:r>
              <a:rPr lang="en-CA" dirty="0" err="1"/>
              <a:t>liste</a:t>
            </a:r>
            <a:r>
              <a:rPr lang="en-CA" dirty="0"/>
              <a:t> des </a:t>
            </a:r>
            <a:r>
              <a:rPr lang="en-CA" dirty="0" err="1"/>
              <a:t>dépendances</a:t>
            </a:r>
            <a:r>
              <a:rPr lang="en-CA" dirty="0"/>
              <a:t> dans le </a:t>
            </a:r>
            <a:r>
              <a:rPr lang="en-CA" dirty="0" err="1"/>
              <a:t>fichier</a:t>
            </a:r>
            <a:r>
              <a:rPr lang="en-CA" dirty="0"/>
              <a:t> </a:t>
            </a:r>
            <a:r>
              <a:rPr lang="en-CA" dirty="0" err="1"/>
              <a:t>package.json</a:t>
            </a:r>
            <a:r>
              <a:rPr lang="en-CA" dirty="0"/>
              <a:t> et </a:t>
            </a:r>
            <a:r>
              <a:rPr lang="en-CA" dirty="0" err="1"/>
              <a:t>va</a:t>
            </a:r>
            <a:r>
              <a:rPr lang="en-CA" dirty="0"/>
              <a:t> </a:t>
            </a:r>
            <a:r>
              <a:rPr lang="en-CA" dirty="0" err="1"/>
              <a:t>touuuut</a:t>
            </a:r>
            <a:r>
              <a:rPr lang="en-CA" dirty="0"/>
              <a:t> </a:t>
            </a:r>
            <a:r>
              <a:rPr lang="en-CA" dirty="0" err="1"/>
              <a:t>réinstaller</a:t>
            </a:r>
            <a:r>
              <a:rPr lang="en-CA" dirty="0"/>
              <a:t> les </a:t>
            </a:r>
            <a:r>
              <a:rPr lang="en-CA" dirty="0" err="1"/>
              <a:t>ressources</a:t>
            </a:r>
            <a:r>
              <a:rPr lang="en-CA" dirty="0"/>
              <a:t> </a:t>
            </a:r>
            <a:r>
              <a:rPr lang="en-CA" dirty="0" err="1"/>
              <a:t>nécessaires</a:t>
            </a:r>
            <a:r>
              <a:rPr lang="en-CA" dirty="0"/>
              <a:t> dans </a:t>
            </a:r>
            <a:r>
              <a:rPr lang="en-CA" dirty="0" err="1"/>
              <a:t>node_modules</a:t>
            </a:r>
            <a:r>
              <a:rPr lang="en-CA" dirty="0"/>
              <a:t>.</a:t>
            </a:r>
          </a:p>
          <a:p>
            <a:pPr lvl="3"/>
            <a:r>
              <a:rPr lang="en-CA" dirty="0" err="1"/>
              <a:t>Cette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 </a:t>
            </a:r>
            <a:r>
              <a:rPr lang="en-CA" dirty="0" err="1"/>
              <a:t>permet</a:t>
            </a:r>
            <a:r>
              <a:rPr lang="en-CA" dirty="0"/>
              <a:t> </a:t>
            </a:r>
            <a:r>
              <a:rPr lang="en-CA" dirty="0" err="1"/>
              <a:t>également</a:t>
            </a:r>
            <a:r>
              <a:rPr lang="en-CA" dirty="0"/>
              <a:t> de </a:t>
            </a:r>
            <a:r>
              <a:rPr lang="en-CA" dirty="0" err="1"/>
              <a:t>mettre</a:t>
            </a:r>
            <a:r>
              <a:rPr lang="en-CA" dirty="0"/>
              <a:t> à jour des packages / installer les </a:t>
            </a:r>
            <a:r>
              <a:rPr lang="en-CA" dirty="0" err="1"/>
              <a:t>ressources</a:t>
            </a:r>
            <a:r>
              <a:rPr lang="en-CA" dirty="0"/>
              <a:t> </a:t>
            </a:r>
            <a:r>
              <a:rPr lang="en-CA" dirty="0" err="1"/>
              <a:t>manquantes</a:t>
            </a:r>
            <a:r>
              <a:rPr lang="en-CA" dirty="0"/>
              <a:t>.</a:t>
            </a:r>
          </a:p>
          <a:p>
            <a:pPr lvl="2"/>
            <a:endParaRPr lang="fr-CA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F72042-6418-4CF0-9A52-543FF612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929" y="802701"/>
            <a:ext cx="2810267" cy="122889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D502A9-4D90-463B-ABCE-CA29E59E0EC5}"/>
              </a:ext>
            </a:extLst>
          </p:cNvPr>
          <p:cNvSpPr txBox="1"/>
          <p:nvPr/>
        </p:nvSpPr>
        <p:spPr>
          <a:xfrm>
            <a:off x="9625724" y="1777742"/>
            <a:ext cx="133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>
                <a:solidFill>
                  <a:srgbClr val="7385D1"/>
                </a:solidFill>
              </a:rPr>
              <a:t>😠😬</a:t>
            </a:r>
            <a:endParaRPr lang="fr-CA" sz="1400">
              <a:solidFill>
                <a:srgbClr val="7385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4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60DD1-DDC3-BDCD-422F-3BF60005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TypeScript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FB2869-C4AA-AD35-2F3B-55D78A2EE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Structure</a:t>
            </a:r>
          </a:p>
          <a:p>
            <a:r>
              <a:rPr lang="fr-CA" dirty="0"/>
              <a:t>Fonctions</a:t>
            </a:r>
          </a:p>
          <a:p>
            <a:r>
              <a:rPr lang="fr-CA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43704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TypeScript</a:t>
            </a:r>
            <a:r>
              <a:rPr lang="fr-CA" dirty="0"/>
              <a:t>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Un « </a:t>
            </a:r>
            <a:r>
              <a:rPr lang="fr-CA" dirty="0" err="1"/>
              <a:t>superset</a:t>
            </a:r>
            <a:r>
              <a:rPr lang="fr-CA" dirty="0"/>
              <a:t> » de JavaScript. Donc JavaScript avec des outils supplémentaires</a:t>
            </a:r>
          </a:p>
          <a:p>
            <a:pPr lvl="2"/>
            <a:r>
              <a:rPr lang="fr-CA" dirty="0"/>
              <a:t> Classes, typage, plus de robustesse, etc.</a:t>
            </a:r>
          </a:p>
          <a:p>
            <a:pPr lvl="1"/>
            <a:r>
              <a:rPr lang="fr-CA" dirty="0"/>
              <a:t> JavaScript offre énormément de libertés</a:t>
            </a:r>
          </a:p>
          <a:p>
            <a:pPr lvl="2"/>
            <a:r>
              <a:rPr lang="fr-CA" dirty="0"/>
              <a:t> Ex : Pas besoin de types pour les variables, pas besoin d’initialiser une variable de classe, etc.</a:t>
            </a:r>
          </a:p>
          <a:p>
            <a:pPr lvl="2"/>
            <a:r>
              <a:rPr lang="fr-CA" dirty="0"/>
              <a:t> Par contre, certaines libertés augmentent les chances de bogues lors de l’exécution.</a:t>
            </a:r>
          </a:p>
          <a:p>
            <a:pPr lvl="1"/>
            <a:r>
              <a:rPr lang="fr-CA" dirty="0"/>
              <a:t> </a:t>
            </a:r>
            <a:r>
              <a:rPr lang="fr-CA" dirty="0" err="1"/>
              <a:t>TypeScript</a:t>
            </a:r>
            <a:r>
              <a:rPr lang="fr-CA" dirty="0"/>
              <a:t> nous aide à créer une application plus robuste</a:t>
            </a:r>
          </a:p>
          <a:p>
            <a:pPr lvl="2"/>
            <a:r>
              <a:rPr lang="fr-CA" dirty="0"/>
              <a:t> Quelques nouvelles contraintes, mais permet que certains problèmes soient réglés lors de l’écriture ou de la compilation du code plutôt qu’à l’exécution.</a:t>
            </a:r>
          </a:p>
          <a:p>
            <a:pPr lvl="1"/>
            <a:r>
              <a:rPr lang="fr-CA" dirty="0"/>
              <a:t> </a:t>
            </a:r>
            <a:r>
              <a:rPr lang="fr-CA" dirty="0" err="1"/>
              <a:t>Angular</a:t>
            </a:r>
            <a:r>
              <a:rPr lang="fr-CA" dirty="0"/>
              <a:t> fonctionne avec </a:t>
            </a:r>
            <a:r>
              <a:rPr lang="fr-CA" dirty="0" err="1"/>
              <a:t>TypeScript</a:t>
            </a:r>
            <a:r>
              <a:rPr lang="fr-CA" dirty="0"/>
              <a:t>. On pourrait aussi se contenter de l’utiliser avec JavaScript, mais nous profiterons de la robustesse de </a:t>
            </a:r>
            <a:r>
              <a:rPr lang="fr-CA" dirty="0" err="1"/>
              <a:t>TypeScript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Les fichiers avec du code </a:t>
            </a:r>
            <a:r>
              <a:rPr lang="fr-CA" dirty="0" err="1"/>
              <a:t>TypeScript</a:t>
            </a:r>
            <a:r>
              <a:rPr lang="fr-CA" dirty="0"/>
              <a:t> ont l’extension .</a:t>
            </a:r>
            <a:r>
              <a:rPr lang="fr-CA" dirty="0" err="1"/>
              <a:t>ts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DC8BE1-3AC0-4934-A727-A6E53C47C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717" y="959068"/>
            <a:ext cx="639029" cy="63902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85B2B5A-D14F-43DE-98A1-22EB41D69632}"/>
              </a:ext>
            </a:extLst>
          </p:cNvPr>
          <p:cNvSpPr txBox="1"/>
          <p:nvPr/>
        </p:nvSpPr>
        <p:spPr>
          <a:xfrm>
            <a:off x="301294" y="6430339"/>
            <a:ext cx="7876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85D1"/>
                </a:solidFill>
              </a:rPr>
              <a:t>Petit tutoriel </a:t>
            </a:r>
            <a:r>
              <a:rPr lang="fr-CA" sz="1200" dirty="0" err="1">
                <a:solidFill>
                  <a:srgbClr val="7385D1"/>
                </a:solidFill>
              </a:rPr>
              <a:t>TypeScript</a:t>
            </a:r>
            <a:r>
              <a:rPr lang="fr-CA" sz="1200" dirty="0">
                <a:solidFill>
                  <a:srgbClr val="7385D1"/>
                </a:solidFill>
              </a:rPr>
              <a:t> : </a:t>
            </a:r>
            <a:r>
              <a:rPr lang="fr-CA" sz="1200" dirty="0">
                <a:solidFill>
                  <a:srgbClr val="7385D1"/>
                </a:solidFill>
                <a:hlinkClick r:id="rId3"/>
              </a:rPr>
              <a:t>https://www.typescriptlang.org/docs/handbook/typescript-tooling-in-5-minutes.html</a:t>
            </a:r>
            <a:endParaRPr lang="fr-CA" sz="1200" dirty="0">
              <a:solidFill>
                <a:srgbClr val="7385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8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6" name="Rectangle 15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CA" sz="2400"/>
              <a:t>TypeScript</a:t>
            </a:r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fr-CA" sz="1400"/>
              <a:t> Syntaxe JavaScript</a:t>
            </a:r>
          </a:p>
          <a:p>
            <a:pPr lvl="1"/>
            <a:r>
              <a:rPr lang="fr-CA" sz="1400"/>
              <a:t> Plutôt similaire à C# / Java pour beaucoup d’aspects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188F028-330C-4C3C-82A5-D62505C27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579504"/>
            <a:ext cx="6269479" cy="369899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27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TypeScript :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6178"/>
            <a:ext cx="9613861" cy="3780011"/>
          </a:xfrm>
        </p:spPr>
        <p:txBody>
          <a:bodyPr/>
          <a:lstStyle/>
          <a:p>
            <a:r>
              <a:rPr lang="fr-CA" dirty="0"/>
              <a:t> Quelques exemples de différences avec </a:t>
            </a:r>
            <a:r>
              <a:rPr lang="fr-CA" dirty="0" err="1"/>
              <a:t>TypeScript</a:t>
            </a:r>
            <a:endParaRPr lang="fr-CA" dirty="0"/>
          </a:p>
          <a:p>
            <a:pPr lvl="1"/>
            <a:r>
              <a:rPr lang="fr-CA" dirty="0"/>
              <a:t> Typage pour les paramètres et type retourné d’une fonction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CFDA6F-C1AB-4D12-B6FD-B4E5A25A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3436965"/>
            <a:ext cx="5839640" cy="111458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56BF46-4270-403E-BDB8-9A0AD48DB736}"/>
              </a:ext>
            </a:extLst>
          </p:cNvPr>
          <p:cNvSpPr txBox="1"/>
          <p:nvPr/>
        </p:nvSpPr>
        <p:spPr>
          <a:xfrm>
            <a:off x="4783643" y="2912070"/>
            <a:ext cx="295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FA4098"/>
                </a:solidFill>
              </a:rPr>
              <a:t>Type du paramètre 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BE5646-A57F-40BA-8A02-4222B1BB96F5}"/>
              </a:ext>
            </a:extLst>
          </p:cNvPr>
          <p:cNvSpPr txBox="1"/>
          <p:nvPr/>
        </p:nvSpPr>
        <p:spPr>
          <a:xfrm>
            <a:off x="7886396" y="2911907"/>
            <a:ext cx="412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FA4098"/>
                </a:solidFill>
              </a:rPr>
              <a:t>Type retourné par 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printToConsole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CD527EC-13B0-438B-B7D0-BCB5C51C0F10}"/>
              </a:ext>
            </a:extLst>
          </p:cNvPr>
          <p:cNvCxnSpPr/>
          <p:nvPr/>
        </p:nvCxnSpPr>
        <p:spPr>
          <a:xfrm>
            <a:off x="6539537" y="3281402"/>
            <a:ext cx="283779" cy="267595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5DC7EE7-FFB0-40A5-B166-9DC950054EF7}"/>
              </a:ext>
            </a:extLst>
          </p:cNvPr>
          <p:cNvCxnSpPr>
            <a:cxnSpLocks/>
          </p:cNvCxnSpPr>
          <p:nvPr/>
        </p:nvCxnSpPr>
        <p:spPr>
          <a:xfrm flipH="1">
            <a:off x="8495512" y="3281402"/>
            <a:ext cx="282728" cy="267594"/>
          </a:xfrm>
          <a:prstGeom prst="straightConnector1">
            <a:avLst/>
          </a:prstGeom>
          <a:ln w="28575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611AC9C0-10E3-404D-9E45-5312016C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61" y="5365528"/>
            <a:ext cx="5029902" cy="82879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BF43060-680F-4D11-9DEC-97BC6D8A3E43}"/>
              </a:ext>
            </a:extLst>
          </p:cNvPr>
          <p:cNvSpPr txBox="1"/>
          <p:nvPr/>
        </p:nvSpPr>
        <p:spPr>
          <a:xfrm>
            <a:off x="6558286" y="6202690"/>
            <a:ext cx="412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>
                <a:solidFill>
                  <a:srgbClr val="7385D1"/>
                </a:solidFill>
              </a:rPr>
              <a:t>Fonction similaire en </a:t>
            </a:r>
            <a:r>
              <a:rPr lang="fr-CA" sz="1600" b="1">
                <a:solidFill>
                  <a:srgbClr val="FA4098"/>
                </a:solidFill>
              </a:rPr>
              <a:t>Java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62C567E-B969-4FFF-927B-2EC4E5859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329" y="5365528"/>
            <a:ext cx="3820058" cy="106694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5A8280E-5941-4971-808B-9E4A13DCE70F}"/>
              </a:ext>
            </a:extLst>
          </p:cNvPr>
          <p:cNvSpPr txBox="1"/>
          <p:nvPr/>
        </p:nvSpPr>
        <p:spPr>
          <a:xfrm>
            <a:off x="1171532" y="6446599"/>
            <a:ext cx="412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>
                <a:solidFill>
                  <a:srgbClr val="7385D1"/>
                </a:solidFill>
              </a:rPr>
              <a:t>Fonction similaire en </a:t>
            </a:r>
            <a:r>
              <a:rPr lang="fr-CA" sz="1600" b="1">
                <a:solidFill>
                  <a:srgbClr val="FA4098"/>
                </a:solidFill>
              </a:rPr>
              <a:t>JavaScript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9349C87-BEC7-486A-9517-E17C544504BA}"/>
              </a:ext>
            </a:extLst>
          </p:cNvPr>
          <p:cNvSpPr txBox="1"/>
          <p:nvPr/>
        </p:nvSpPr>
        <p:spPr>
          <a:xfrm>
            <a:off x="4015024" y="4563056"/>
            <a:ext cx="4129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7385D1"/>
                </a:solidFill>
              </a:rPr>
              <a:t>Fonction en </a:t>
            </a:r>
            <a:r>
              <a:rPr lang="fr-CA" sz="1600" b="1" dirty="0" err="1">
                <a:solidFill>
                  <a:srgbClr val="FA4098"/>
                </a:solidFill>
              </a:rPr>
              <a:t>TypeScript</a:t>
            </a:r>
            <a:endParaRPr lang="fr-CA" sz="1600" b="1" dirty="0">
              <a:solidFill>
                <a:srgbClr val="FA4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9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TypeScript :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542" y="1973898"/>
            <a:ext cx="4698358" cy="3599316"/>
          </a:xfrm>
        </p:spPr>
        <p:txBody>
          <a:bodyPr/>
          <a:lstStyle/>
          <a:p>
            <a:r>
              <a:rPr lang="fr-CA" dirty="0"/>
              <a:t> Classes en </a:t>
            </a:r>
            <a:r>
              <a:rPr lang="fr-CA" dirty="0" err="1"/>
              <a:t>TypeScript</a:t>
            </a:r>
            <a:endParaRPr lang="fr-CA" dirty="0"/>
          </a:p>
          <a:p>
            <a:pPr lvl="1"/>
            <a:r>
              <a:rPr lang="fr-CA" dirty="0"/>
              <a:t> </a:t>
            </a:r>
          </a:p>
          <a:p>
            <a:endParaRPr lang="fr-CA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A05C9B7E-B5BF-95AB-84A1-4310EC18AA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D1503F1-FF5D-4116-BC2D-DB519BD9CF0C}"/>
              </a:ext>
            </a:extLst>
          </p:cNvPr>
          <p:cNvSpPr txBox="1"/>
          <p:nvPr/>
        </p:nvSpPr>
        <p:spPr>
          <a:xfrm>
            <a:off x="2411589" y="2368458"/>
            <a:ext cx="156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85D1"/>
                </a:solidFill>
              </a:rPr>
              <a:t>Propriété(s)</a:t>
            </a:r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5526DD39-5281-4D25-A1C3-ACC178EB7F6E}"/>
              </a:ext>
            </a:extLst>
          </p:cNvPr>
          <p:cNvSpPr/>
          <p:nvPr/>
        </p:nvSpPr>
        <p:spPr>
          <a:xfrm>
            <a:off x="3975528" y="2247273"/>
            <a:ext cx="173164" cy="611702"/>
          </a:xfrm>
          <a:prstGeom prst="leftBrace">
            <a:avLst>
              <a:gd name="adj1" fmla="val 3176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D1848B5D-86BF-449A-8674-06090EB158EC}"/>
              </a:ext>
            </a:extLst>
          </p:cNvPr>
          <p:cNvSpPr/>
          <p:nvPr/>
        </p:nvSpPr>
        <p:spPr>
          <a:xfrm>
            <a:off x="3975528" y="2924819"/>
            <a:ext cx="152382" cy="923336"/>
          </a:xfrm>
          <a:prstGeom prst="leftBrace">
            <a:avLst>
              <a:gd name="adj1" fmla="val 3176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DF4745E6-37DA-4062-BCF0-DADFD47AAFB7}"/>
              </a:ext>
            </a:extLst>
          </p:cNvPr>
          <p:cNvSpPr/>
          <p:nvPr/>
        </p:nvSpPr>
        <p:spPr>
          <a:xfrm>
            <a:off x="3975528" y="3913998"/>
            <a:ext cx="152382" cy="2556485"/>
          </a:xfrm>
          <a:prstGeom prst="leftBrace">
            <a:avLst>
              <a:gd name="adj1" fmla="val 3176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0CFF56-BE02-4975-8E82-1799853B3123}"/>
              </a:ext>
            </a:extLst>
          </p:cNvPr>
          <p:cNvSpPr txBox="1"/>
          <p:nvPr/>
        </p:nvSpPr>
        <p:spPr>
          <a:xfrm>
            <a:off x="2159132" y="3167189"/>
            <a:ext cx="16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Constructeur(s)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66D40-B87D-4D0C-9D23-2975881310A2}"/>
              </a:ext>
            </a:extLst>
          </p:cNvPr>
          <p:cNvSpPr txBox="1"/>
          <p:nvPr/>
        </p:nvSpPr>
        <p:spPr>
          <a:xfrm>
            <a:off x="2449386" y="5007574"/>
            <a:ext cx="16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85D1"/>
                </a:solidFill>
              </a:rPr>
              <a:t>Méthode(s)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64480A5-971B-46D1-BCE1-8D89E364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76" y="2203499"/>
            <a:ext cx="7349541" cy="450315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DF422DE2-CCF2-451F-A3DC-EE745DA1FBD1}"/>
              </a:ext>
            </a:extLst>
          </p:cNvPr>
          <p:cNvSpPr txBox="1"/>
          <p:nvPr/>
        </p:nvSpPr>
        <p:spPr>
          <a:xfrm>
            <a:off x="6263674" y="809856"/>
            <a:ext cx="4408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>
                <a:solidFill>
                  <a:srgbClr val="FA4098"/>
                </a:solidFill>
              </a:rPr>
              <a:t>Math.random</a:t>
            </a:r>
            <a:r>
              <a:rPr lang="fr-CA" sz="1400" dirty="0">
                <a:solidFill>
                  <a:srgbClr val="FA4098"/>
                </a:solidFill>
              </a:rPr>
              <a:t>()</a:t>
            </a:r>
            <a:r>
              <a:rPr lang="fr-CA" sz="1400" dirty="0">
                <a:solidFill>
                  <a:srgbClr val="7385D1"/>
                </a:solidFill>
              </a:rPr>
              <a:t> donne un nombre entre 0 et 0.99999...</a:t>
            </a:r>
          </a:p>
        </p:txBody>
      </p:sp>
    </p:spTree>
    <p:extLst>
      <p:ext uri="{BB962C8B-B14F-4D97-AF65-F5344CB8AC3E}">
        <p14:creationId xmlns:p14="http://schemas.microsoft.com/office/powerpoint/2010/main" val="240658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TypeScript :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Propriétés de classe en TypeScript</a:t>
            </a:r>
          </a:p>
          <a:p>
            <a:pPr lvl="1"/>
            <a:endParaRPr lang="fr-CA"/>
          </a:p>
          <a:p>
            <a:pPr lvl="1"/>
            <a:r>
              <a:rPr lang="fr-CA"/>
              <a:t> Les propriétés de classe peuvent être typées. (Mieux de le faire)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Pour qu’elles puissent être null, on doit utiliser : type | null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82E7F6-A648-4A70-97B8-9409C321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63" y="3445248"/>
            <a:ext cx="2740574" cy="91771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E7BD254-1B9F-4167-B026-2C295E60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059" y="5536514"/>
            <a:ext cx="3184978" cy="71623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6EB1EE8-7B01-4612-B1B9-F95E6E315159}"/>
              </a:ext>
            </a:extLst>
          </p:cNvPr>
          <p:cNvSpPr txBox="1"/>
          <p:nvPr/>
        </p:nvSpPr>
        <p:spPr>
          <a:xfrm>
            <a:off x="2863545" y="5207738"/>
            <a:ext cx="676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>
                <a:solidFill>
                  <a:srgbClr val="7385D1"/>
                </a:solidFill>
              </a:rPr>
              <a:t>Le </a:t>
            </a:r>
            <a:r>
              <a:rPr lang="fr-CA" sz="1400" b="1">
                <a:solidFill>
                  <a:srgbClr val="7385D1"/>
                </a:solidFill>
              </a:rPr>
              <a:t>constructeur</a:t>
            </a:r>
            <a:r>
              <a:rPr lang="fr-CA" sz="1400">
                <a:solidFill>
                  <a:srgbClr val="7385D1"/>
                </a:solidFill>
              </a:rPr>
              <a:t> pourrait définir </a:t>
            </a:r>
            <a:r>
              <a:rPr lang="fr-CA" sz="1400">
                <a:latin typeface="Courier New" panose="02070309020205020404" pitchFamily="49" charset="0"/>
                <a:cs typeface="Courier New" panose="02070309020205020404" pitchFamily="49" charset="0"/>
              </a:rPr>
              <a:t>this.alive = null;</a:t>
            </a:r>
          </a:p>
        </p:txBody>
      </p:sp>
    </p:spTree>
    <p:extLst>
      <p:ext uri="{BB962C8B-B14F-4D97-AF65-F5344CB8AC3E}">
        <p14:creationId xmlns:p14="http://schemas.microsoft.com/office/powerpoint/2010/main" val="1089192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TypeScript :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Propriétés de classe en </a:t>
            </a:r>
            <a:r>
              <a:rPr lang="fr-CA" dirty="0" err="1"/>
              <a:t>TypeScript</a:t>
            </a:r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Pour pouvoir laisser une propriété vide, on doit utiliser ?: type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Si on ne connait pas le type, on peut utiliser : </a:t>
            </a:r>
            <a:r>
              <a:rPr lang="fr-CA" dirty="0" err="1"/>
              <a:t>any</a:t>
            </a:r>
            <a:endParaRPr lang="fr-CA" dirty="0"/>
          </a:p>
          <a:p>
            <a:pPr lvl="2"/>
            <a:r>
              <a:rPr lang="fr-CA" dirty="0"/>
              <a:t> À éviter, mais utile.</a:t>
            </a:r>
          </a:p>
          <a:p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EB618F6-5B15-49F2-9012-EAE1E2948E91}"/>
              </a:ext>
            </a:extLst>
          </p:cNvPr>
          <p:cNvSpPr txBox="1"/>
          <p:nvPr/>
        </p:nvSpPr>
        <p:spPr>
          <a:xfrm>
            <a:off x="2740001" y="5915396"/>
            <a:ext cx="6769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>
                <a:solidFill>
                  <a:srgbClr val="7385D1"/>
                </a:solidFill>
              </a:rPr>
              <a:t>Le </a:t>
            </a:r>
            <a:r>
              <a:rPr lang="fr-CA" sz="1600" b="1">
                <a:solidFill>
                  <a:srgbClr val="7385D1"/>
                </a:solidFill>
              </a:rPr>
              <a:t>constructeur</a:t>
            </a:r>
            <a:r>
              <a:rPr lang="fr-CA" sz="1600">
                <a:solidFill>
                  <a:srgbClr val="7385D1"/>
                </a:solidFill>
              </a:rPr>
              <a:t> pourrait laisser </a:t>
            </a:r>
            <a:r>
              <a:rPr lang="fr-CA" sz="1600" b="1">
                <a:latin typeface="Courier New" panose="02070309020205020404" pitchFamily="49" charset="0"/>
                <a:cs typeface="Courier New" panose="02070309020205020404" pitchFamily="49" charset="0"/>
              </a:rPr>
              <a:t>alive</a:t>
            </a:r>
            <a:r>
              <a:rPr lang="fr-CA" sz="1600">
                <a:solidFill>
                  <a:srgbClr val="7385D1"/>
                </a:solidFill>
              </a:rPr>
              <a:t> </a:t>
            </a:r>
            <a:r>
              <a:rPr lang="fr-CA" sz="1600" b="1">
                <a:solidFill>
                  <a:srgbClr val="7385D1"/>
                </a:solidFill>
              </a:rPr>
              <a:t>indéfini</a:t>
            </a:r>
            <a:r>
              <a:rPr lang="fr-CA" sz="1600">
                <a:solidFill>
                  <a:srgbClr val="7385D1"/>
                </a:solidFill>
              </a:rPr>
              <a:t>, le définir comme </a:t>
            </a:r>
            <a:r>
              <a:rPr lang="fr-CA" sz="1600" b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CA" sz="1600">
                <a:solidFill>
                  <a:srgbClr val="7385D1"/>
                </a:solidFill>
              </a:rPr>
              <a:t>, ou le définir avec n’importe quelle valeur.</a:t>
            </a:r>
            <a:endParaRPr lang="fr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BFE042C-3112-4103-B6A0-AA611E71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517" y="3604627"/>
            <a:ext cx="2798162" cy="72659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4FDEBAB-53F4-4B15-BA11-FCECE8ADE920}"/>
              </a:ext>
            </a:extLst>
          </p:cNvPr>
          <p:cNvSpPr txBox="1"/>
          <p:nvPr/>
        </p:nvSpPr>
        <p:spPr>
          <a:xfrm>
            <a:off x="2740001" y="3257107"/>
            <a:ext cx="6769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7385D1"/>
                </a:solidFill>
              </a:rPr>
              <a:t>Le </a:t>
            </a:r>
            <a:r>
              <a:rPr lang="fr-CA" sz="1600" b="1" dirty="0">
                <a:solidFill>
                  <a:srgbClr val="7385D1"/>
                </a:solidFill>
              </a:rPr>
              <a:t>constructeur</a:t>
            </a:r>
            <a:r>
              <a:rPr lang="fr-CA" sz="1600" dirty="0">
                <a:solidFill>
                  <a:srgbClr val="7385D1"/>
                </a:solidFill>
              </a:rPr>
              <a:t> pourrait ne pas du tout définir de valeur pour </a:t>
            </a:r>
            <a:r>
              <a:rPr lang="fr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this.alive</a:t>
            </a:r>
            <a:endParaRPr lang="fr-CA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CFBF85-549F-4D44-BD4E-53689A904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864" y="4915471"/>
            <a:ext cx="2977467" cy="74857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199271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TypeScript :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7" y="2101174"/>
            <a:ext cx="11604028" cy="3835015"/>
          </a:xfrm>
        </p:spPr>
        <p:txBody>
          <a:bodyPr/>
          <a:lstStyle/>
          <a:p>
            <a:r>
              <a:rPr lang="fr-CA" dirty="0"/>
              <a:t> Constructeurs en </a:t>
            </a:r>
            <a:r>
              <a:rPr lang="fr-CA" dirty="0" err="1"/>
              <a:t>TypeScript</a:t>
            </a:r>
            <a:r>
              <a:rPr lang="fr-CA" dirty="0"/>
              <a:t> </a:t>
            </a:r>
          </a:p>
          <a:p>
            <a:pPr lvl="1"/>
            <a:r>
              <a:rPr lang="fr-CA" dirty="0"/>
              <a:t> Si les paramètres du constructeur ont le préfixe « public », ces paramètres deviennent automatiquement des propriétés de la classe.</a:t>
            </a:r>
          </a:p>
          <a:p>
            <a:pPr lvl="2"/>
            <a:r>
              <a:rPr lang="fr-CA" dirty="0"/>
              <a:t> Donc ici un objet </a:t>
            </a:r>
            <a:r>
              <a:rPr lang="fr-CA" dirty="0" err="1"/>
              <a:t>Crewmate</a:t>
            </a:r>
            <a:r>
              <a:rPr lang="fr-CA" dirty="0"/>
              <a:t> possède les propriétés </a:t>
            </a:r>
            <a:r>
              <a:rPr lang="fr-CA" dirty="0" err="1"/>
              <a:t>impostor</a:t>
            </a:r>
            <a:r>
              <a:rPr lang="fr-CA" dirty="0"/>
              <a:t>, alive, </a:t>
            </a:r>
            <a:r>
              <a:rPr lang="fr-CA" dirty="0" err="1"/>
              <a:t>color</a:t>
            </a:r>
            <a:r>
              <a:rPr lang="fr-CA" dirty="0"/>
              <a:t> et </a:t>
            </a:r>
            <a:r>
              <a:rPr lang="fr-CA" dirty="0" err="1"/>
              <a:t>playerName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Inutile d’assigner une valeur à un paramètre avec le préfixe public dans le corps de la fonction. </a:t>
            </a:r>
          </a:p>
          <a:p>
            <a:pPr lvl="3"/>
            <a:r>
              <a:rPr lang="fr-CA" dirty="0"/>
              <a:t> Ex : </a:t>
            </a:r>
            <a:r>
              <a:rPr lang="en-CA" dirty="0"/>
              <a:t>🚫</a:t>
            </a:r>
            <a:r>
              <a:rPr lang="fr-CA" dirty="0"/>
              <a:t> </a:t>
            </a:r>
            <a:r>
              <a:rPr lang="fr-CA" dirty="0" err="1"/>
              <a:t>this.color</a:t>
            </a:r>
            <a:r>
              <a:rPr lang="fr-CA" dirty="0"/>
              <a:t> = </a:t>
            </a:r>
            <a:r>
              <a:rPr lang="fr-CA" dirty="0" err="1"/>
              <a:t>color</a:t>
            </a:r>
            <a:r>
              <a:rPr lang="fr-CA" dirty="0"/>
              <a:t>;</a:t>
            </a:r>
          </a:p>
          <a:p>
            <a:pPr lvl="2"/>
            <a:r>
              <a:rPr lang="fr-CA" dirty="0"/>
              <a:t>Le paramètre </a:t>
            </a:r>
            <a:r>
              <a:rPr lang="fr-CA" dirty="0" err="1"/>
              <a:t>color</a:t>
            </a:r>
            <a:r>
              <a:rPr lang="fr-CA" dirty="0"/>
              <a:t> est automatiquement défini avec la valeur passée au constructeur.</a:t>
            </a:r>
          </a:p>
          <a:p>
            <a:pPr lvl="3"/>
            <a:r>
              <a:rPr lang="fr-CA" dirty="0"/>
              <a:t> Ex : new </a:t>
            </a:r>
            <a:r>
              <a:rPr lang="fr-CA" dirty="0" err="1"/>
              <a:t>Crewmate</a:t>
            </a:r>
            <a:r>
              <a:rPr lang="fr-CA" dirty="0"/>
              <a:t>("</a:t>
            </a:r>
            <a:r>
              <a:rPr lang="fr-CA" dirty="0" err="1"/>
              <a:t>red</a:t>
            </a:r>
            <a:r>
              <a:rPr lang="fr-CA" dirty="0"/>
              <a:t>", "goodBoi42")  </a:t>
            </a:r>
          </a:p>
          <a:p>
            <a:pPr lvl="3"/>
            <a:r>
              <a:rPr lang="fr-CA" dirty="0"/>
              <a:t> Parfait, </a:t>
            </a:r>
            <a:r>
              <a:rPr lang="fr-CA" dirty="0" err="1"/>
              <a:t>color</a:t>
            </a:r>
            <a:r>
              <a:rPr lang="fr-CA" dirty="0"/>
              <a:t> a été assigné automatiquement avec "</a:t>
            </a:r>
            <a:r>
              <a:rPr lang="fr-CA" dirty="0" err="1"/>
              <a:t>red</a:t>
            </a:r>
            <a:r>
              <a:rPr lang="fr-CA" dirty="0"/>
              <a:t>".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2D430A-1A98-48BA-824D-F06E7B65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0" y="5132135"/>
            <a:ext cx="7239846" cy="160810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D3CDA9-3F15-4C7C-B99C-B7E5BD0FA28A}"/>
              </a:ext>
            </a:extLst>
          </p:cNvPr>
          <p:cNvSpPr/>
          <p:nvPr/>
        </p:nvSpPr>
        <p:spPr>
          <a:xfrm>
            <a:off x="8810007" y="5094798"/>
            <a:ext cx="1368447" cy="294770"/>
          </a:xfrm>
          <a:prstGeom prst="rect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impostor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E21D8F-8C53-4632-B67F-3936D433A73E}"/>
              </a:ext>
            </a:extLst>
          </p:cNvPr>
          <p:cNvSpPr/>
          <p:nvPr/>
        </p:nvSpPr>
        <p:spPr>
          <a:xfrm>
            <a:off x="10269078" y="5094798"/>
            <a:ext cx="1368447" cy="294770"/>
          </a:xfrm>
          <a:prstGeom prst="rect">
            <a:avLst/>
          </a:prstGeom>
          <a:noFill/>
          <a:ln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>
                <a:solidFill>
                  <a:srgbClr val="7385D1"/>
                </a:solidFill>
              </a:rPr>
              <a:t>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2650D9-DFF8-4689-AC05-36D13C5A26AE}"/>
              </a:ext>
            </a:extLst>
          </p:cNvPr>
          <p:cNvSpPr/>
          <p:nvPr/>
        </p:nvSpPr>
        <p:spPr>
          <a:xfrm>
            <a:off x="8810007" y="5468769"/>
            <a:ext cx="1368447" cy="294770"/>
          </a:xfrm>
          <a:prstGeom prst="rect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alive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8000D-D8A9-48FE-9354-5A4E837F75A7}"/>
              </a:ext>
            </a:extLst>
          </p:cNvPr>
          <p:cNvSpPr/>
          <p:nvPr/>
        </p:nvSpPr>
        <p:spPr>
          <a:xfrm>
            <a:off x="10269078" y="5468769"/>
            <a:ext cx="1368447" cy="294770"/>
          </a:xfrm>
          <a:prstGeom prst="rect">
            <a:avLst/>
          </a:prstGeom>
          <a:noFill/>
          <a:ln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>
                <a:solidFill>
                  <a:srgbClr val="7385D1"/>
                </a:solidFill>
              </a:rPr>
              <a:t>true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97097B-C382-4C2B-BEAA-5FA64F420A21}"/>
              </a:ext>
            </a:extLst>
          </p:cNvPr>
          <p:cNvSpPr/>
          <p:nvPr/>
        </p:nvSpPr>
        <p:spPr>
          <a:xfrm>
            <a:off x="8811400" y="5842740"/>
            <a:ext cx="1368447" cy="294770"/>
          </a:xfrm>
          <a:prstGeom prst="rect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>
                <a:solidFill>
                  <a:schemeClr val="bg1"/>
                </a:solidFill>
              </a:rPr>
              <a:t>color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1E008-CE55-46C7-8A82-3EF57D6A600F}"/>
              </a:ext>
            </a:extLst>
          </p:cNvPr>
          <p:cNvSpPr/>
          <p:nvPr/>
        </p:nvSpPr>
        <p:spPr>
          <a:xfrm>
            <a:off x="10270471" y="5842740"/>
            <a:ext cx="1368447" cy="294770"/>
          </a:xfrm>
          <a:prstGeom prst="rect">
            <a:avLst/>
          </a:prstGeom>
          <a:noFill/>
          <a:ln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>
                <a:solidFill>
                  <a:srgbClr val="7385D1"/>
                </a:solidFill>
              </a:rPr>
              <a:t>"red"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0871CE-CEC0-499F-B5B2-890A9D91481F}"/>
              </a:ext>
            </a:extLst>
          </p:cNvPr>
          <p:cNvSpPr/>
          <p:nvPr/>
        </p:nvSpPr>
        <p:spPr>
          <a:xfrm>
            <a:off x="8810007" y="6216711"/>
            <a:ext cx="1368447" cy="294770"/>
          </a:xfrm>
          <a:prstGeom prst="rect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 err="1">
                <a:solidFill>
                  <a:schemeClr val="bg1"/>
                </a:solidFill>
              </a:rPr>
              <a:t>playerName</a:t>
            </a:r>
            <a:endParaRPr lang="fr-CA" sz="16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44A5FA-5F78-4277-9B7F-F68A36DF9E36}"/>
              </a:ext>
            </a:extLst>
          </p:cNvPr>
          <p:cNvSpPr/>
          <p:nvPr/>
        </p:nvSpPr>
        <p:spPr>
          <a:xfrm>
            <a:off x="10269078" y="6216711"/>
            <a:ext cx="1368447" cy="294770"/>
          </a:xfrm>
          <a:prstGeom prst="rect">
            <a:avLst/>
          </a:prstGeom>
          <a:noFill/>
          <a:ln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>
                <a:solidFill>
                  <a:srgbClr val="7385D1"/>
                </a:solidFill>
              </a:rPr>
              <a:t>"goodBoi42"</a:t>
            </a:r>
          </a:p>
        </p:txBody>
      </p:sp>
    </p:spTree>
    <p:extLst>
      <p:ext uri="{BB962C8B-B14F-4D97-AF65-F5344CB8AC3E}">
        <p14:creationId xmlns:p14="http://schemas.microsoft.com/office/powerpoint/2010/main" val="280052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séance</a:t>
            </a:r>
            <a:endParaRPr lang="fr-CA" noProof="0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 Plan de cours </a:t>
            </a:r>
          </a:p>
          <a:p>
            <a:r>
              <a:rPr lang="fr-CA" noProof="0" dirty="0"/>
              <a:t> Fonctionnement du cours</a:t>
            </a:r>
          </a:p>
          <a:p>
            <a:r>
              <a:rPr lang="fr-CA" noProof="0" dirty="0"/>
              <a:t> Outils nécessaires pour </a:t>
            </a:r>
            <a:r>
              <a:rPr lang="fr-CA" noProof="0" dirty="0" err="1"/>
              <a:t>Angular</a:t>
            </a:r>
            <a:r>
              <a:rPr lang="fr-CA" noProof="0" dirty="0"/>
              <a:t> </a:t>
            </a:r>
          </a:p>
          <a:p>
            <a:r>
              <a:rPr lang="fr-CA" noProof="0" dirty="0"/>
              <a:t> </a:t>
            </a:r>
            <a:r>
              <a:rPr lang="fr-CA" dirty="0"/>
              <a:t>Introduction à</a:t>
            </a:r>
            <a:r>
              <a:rPr lang="fr-CA" noProof="0" dirty="0"/>
              <a:t> </a:t>
            </a:r>
            <a:r>
              <a:rPr lang="fr-CA" noProof="0" dirty="0" err="1"/>
              <a:t>Angular</a:t>
            </a:r>
            <a:endParaRPr lang="en-CA" noProof="0" dirty="0"/>
          </a:p>
          <a:p>
            <a:pPr marL="0" indent="0">
              <a:buNone/>
            </a:pPr>
            <a:endParaRPr lang="fr-CA" noProof="0" dirty="0"/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A2DD1C0A-7725-47E2-A9D7-DE9739A51D12}"/>
              </a:ext>
            </a:extLst>
          </p:cNvPr>
          <p:cNvSpPr/>
          <p:nvPr/>
        </p:nvSpPr>
        <p:spPr>
          <a:xfrm>
            <a:off x="573865" y="2633092"/>
            <a:ext cx="4849473" cy="52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81541332-AB2F-4B3A-B780-780FDF7CB958}"/>
              </a:ext>
            </a:extLst>
          </p:cNvPr>
          <p:cNvSpPr/>
          <p:nvPr/>
        </p:nvSpPr>
        <p:spPr>
          <a:xfrm>
            <a:off x="573865" y="2188254"/>
            <a:ext cx="5644055" cy="444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7566898C-EF24-4C1C-A1FA-191E3366D7FE}"/>
              </a:ext>
            </a:extLst>
          </p:cNvPr>
          <p:cNvSpPr/>
          <p:nvPr/>
        </p:nvSpPr>
        <p:spPr>
          <a:xfrm>
            <a:off x="807861" y="2223865"/>
            <a:ext cx="5271989" cy="444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30974C0E-1310-403C-88B6-FE058FFDF08A}"/>
              </a:ext>
            </a:extLst>
          </p:cNvPr>
          <p:cNvSpPr/>
          <p:nvPr/>
        </p:nvSpPr>
        <p:spPr>
          <a:xfrm>
            <a:off x="520783" y="3228778"/>
            <a:ext cx="3420596" cy="39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AC29-53BE-49AC-93EE-94CFB451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TypeScript :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75981-096C-4602-9808-F0A2C0DCB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143124"/>
            <a:ext cx="11849099" cy="3961647"/>
          </a:xfrm>
        </p:spPr>
        <p:txBody>
          <a:bodyPr/>
          <a:lstStyle/>
          <a:p>
            <a:r>
              <a:rPr lang="fr-CA" dirty="0"/>
              <a:t> Méthodes de classe en </a:t>
            </a:r>
            <a:r>
              <a:rPr lang="fr-CA" dirty="0" err="1"/>
              <a:t>TypeScript</a:t>
            </a:r>
            <a:r>
              <a:rPr lang="fr-CA" dirty="0"/>
              <a:t> </a:t>
            </a:r>
            <a:endParaRPr lang="en-CA" dirty="0"/>
          </a:p>
          <a:p>
            <a:endParaRPr lang="fr-CA" dirty="0"/>
          </a:p>
          <a:p>
            <a:pPr lvl="1"/>
            <a:r>
              <a:rPr lang="fr-CA" dirty="0"/>
              <a:t> Pas besoin du mot-clé « </a:t>
            </a:r>
            <a:r>
              <a:rPr lang="fr-CA" dirty="0" err="1"/>
              <a:t>function</a:t>
            </a:r>
            <a:r>
              <a:rPr lang="fr-CA" dirty="0"/>
              <a:t> » devant une méthode de classe.</a:t>
            </a:r>
          </a:p>
          <a:p>
            <a:pPr lvl="1"/>
            <a:r>
              <a:rPr lang="fr-CA" dirty="0"/>
              <a:t> Typez les paramètres et le type retourné quand c’est possible.</a:t>
            </a:r>
          </a:p>
          <a:p>
            <a:pPr lvl="1"/>
            <a:r>
              <a:rPr lang="fr-CA" dirty="0"/>
              <a:t> Utilisez </a:t>
            </a:r>
            <a:r>
              <a:rPr lang="fr-CA" dirty="0" err="1"/>
              <a:t>this.propriété</a:t>
            </a:r>
            <a:r>
              <a:rPr lang="fr-CA" dirty="0"/>
              <a:t> lorsque vous faites référence à une variable de classe.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6B87EF-F8F7-489A-B8C4-AE6A830E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72" y="4155522"/>
            <a:ext cx="7996055" cy="2559603"/>
          </a:xfrm>
          <a:prstGeom prst="rect">
            <a:avLst/>
          </a:prstGeom>
          <a:ln w="38100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115257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AE855-3C0C-1CCB-9ACF-7DBD90AF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75D6CE-2FC0-2EAB-2280-2FA1E884F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Visual Studio Code</a:t>
            </a:r>
          </a:p>
          <a:p>
            <a:r>
              <a:rPr lang="fr-CA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915018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13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DA10AF-EC35-4311-B7E7-AD0AE45D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fr-CA"/>
              <a:t>Visual Studio Code</a:t>
            </a:r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2C4BA-5780-47DF-BC76-B029AD18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fr-CA" sz="2000" dirty="0"/>
              <a:t> Visual Studio Code </a:t>
            </a:r>
          </a:p>
          <a:p>
            <a:pPr lvl="1"/>
            <a:r>
              <a:rPr lang="fr-CA" dirty="0"/>
              <a:t> L’environnement de développement suggéré</a:t>
            </a:r>
          </a:p>
          <a:p>
            <a:pPr lvl="1"/>
            <a:r>
              <a:rPr lang="fr-CA" dirty="0"/>
              <a:t> Pour ouvrir un projet </a:t>
            </a:r>
            <a:r>
              <a:rPr lang="fr-CA" dirty="0" err="1"/>
              <a:t>Angular</a:t>
            </a:r>
            <a:r>
              <a:rPr lang="fr-CA" dirty="0"/>
              <a:t>, 2 manières :</a:t>
            </a:r>
          </a:p>
          <a:p>
            <a:pPr lvl="2"/>
            <a:r>
              <a:rPr lang="fr-CA" sz="2000" dirty="0"/>
              <a:t> Avec l’explorateur de fichiers, rendez-vous jusqu’au répertoire de votre projet </a:t>
            </a:r>
            <a:r>
              <a:rPr lang="fr-CA" sz="2000" dirty="0" err="1"/>
              <a:t>Angular</a:t>
            </a:r>
            <a:r>
              <a:rPr lang="fr-CA" sz="2000" dirty="0"/>
              <a:t>. Faites un clic-droit sur le dossier racine du projet -&gt; Ouvrir avec Visual Studio Code.</a:t>
            </a:r>
          </a:p>
          <a:p>
            <a:pPr lvl="2"/>
            <a:r>
              <a:rPr lang="fr-CA" sz="2000" dirty="0"/>
              <a:t> Sinon, ouvrez Visual Studio Code, Fichier -&gt; Ouvrir le dossier, puis choisir le dossier racine de votre projet </a:t>
            </a:r>
            <a:r>
              <a:rPr lang="fr-CA" sz="2000" dirty="0" err="1"/>
              <a:t>Angular</a:t>
            </a:r>
            <a:r>
              <a:rPr lang="fr-CA" sz="2000" dirty="0"/>
              <a:t> dans l’explorateur de fichiers.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129896-A5D4-4C2B-9BF7-79FA8046D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091" y="2694333"/>
            <a:ext cx="3358478" cy="146933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290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A10AF-EC35-4311-B7E7-AD0AE45D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Visual Studio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2C4BA-5780-47DF-BC76-B029AD18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7868202" cy="3767899"/>
          </a:xfrm>
        </p:spPr>
        <p:txBody>
          <a:bodyPr/>
          <a:lstStyle/>
          <a:p>
            <a:r>
              <a:rPr lang="fr-CA" dirty="0"/>
              <a:t> Visual Studio Code </a:t>
            </a:r>
          </a:p>
          <a:p>
            <a:pPr lvl="1"/>
            <a:r>
              <a:rPr lang="fr-CA" dirty="0"/>
              <a:t> Quelques extensions intéressantes</a:t>
            </a:r>
          </a:p>
          <a:p>
            <a:pPr lvl="2"/>
            <a:r>
              <a:rPr lang="fr-CA" dirty="0"/>
              <a:t> </a:t>
            </a:r>
            <a:r>
              <a:rPr lang="fr-CA" dirty="0" err="1"/>
              <a:t>Angular</a:t>
            </a:r>
            <a:r>
              <a:rPr lang="fr-CA" dirty="0"/>
              <a:t> </a:t>
            </a:r>
            <a:r>
              <a:rPr lang="fr-CA" dirty="0" err="1"/>
              <a:t>Language</a:t>
            </a:r>
            <a:r>
              <a:rPr lang="fr-CA" dirty="0"/>
              <a:t> Service</a:t>
            </a:r>
          </a:p>
          <a:p>
            <a:pPr lvl="2"/>
            <a:r>
              <a:rPr lang="fr-CA" dirty="0"/>
              <a:t> </a:t>
            </a:r>
            <a:r>
              <a:rPr lang="fr-CA" dirty="0" err="1"/>
              <a:t>Angular</a:t>
            </a:r>
            <a:r>
              <a:rPr lang="fr-CA" dirty="0"/>
              <a:t> </a:t>
            </a:r>
            <a:r>
              <a:rPr lang="fr-CA" dirty="0" err="1"/>
              <a:t>Snippets</a:t>
            </a:r>
            <a:endParaRPr lang="fr-CA" dirty="0"/>
          </a:p>
          <a:p>
            <a:pPr lvl="2"/>
            <a:r>
              <a:rPr lang="fr-CA" dirty="0"/>
              <a:t> </a:t>
            </a:r>
            <a:r>
              <a:rPr lang="fr-CA" dirty="0" err="1"/>
              <a:t>Angular</a:t>
            </a:r>
            <a:r>
              <a:rPr lang="fr-CA" dirty="0"/>
              <a:t> Essentials</a:t>
            </a:r>
          </a:p>
          <a:p>
            <a:pPr lvl="2"/>
            <a:r>
              <a:rPr lang="fr-CA" dirty="0"/>
              <a:t> </a:t>
            </a:r>
            <a:r>
              <a:rPr lang="fr-CA" dirty="0" err="1"/>
              <a:t>Angular</a:t>
            </a:r>
            <a:r>
              <a:rPr lang="fr-CA" dirty="0"/>
              <a:t> 10 </a:t>
            </a:r>
            <a:r>
              <a:rPr lang="fr-CA" dirty="0" err="1"/>
              <a:t>Snippets</a:t>
            </a:r>
            <a:endParaRPr lang="fr-CA" dirty="0"/>
          </a:p>
          <a:p>
            <a:pPr lvl="2"/>
            <a:r>
              <a:rPr lang="fr-CA" dirty="0"/>
              <a:t> Auto Import</a:t>
            </a:r>
          </a:p>
          <a:p>
            <a:pPr lvl="2"/>
            <a:r>
              <a:rPr lang="fr-CA" dirty="0"/>
              <a:t> </a:t>
            </a:r>
            <a:r>
              <a:rPr lang="fr-CA" dirty="0" err="1"/>
              <a:t>Angular</a:t>
            </a:r>
            <a:r>
              <a:rPr lang="fr-CA" dirty="0"/>
              <a:t> Files</a:t>
            </a:r>
          </a:p>
          <a:p>
            <a:pPr lvl="2"/>
            <a:endParaRPr lang="fr-CA" dirty="0"/>
          </a:p>
          <a:p>
            <a:pPr lvl="1"/>
            <a:r>
              <a:rPr lang="fr-CA" dirty="0"/>
              <a:t> Quand ces extensions seront utilisées dans le cours, leur nom sera mentionné.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09B49D-F6BD-4DC1-859C-A2B58AC0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523" y="2354160"/>
            <a:ext cx="3305636" cy="335326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FEE0B55-4B2E-4266-A43C-0FFFA8FBC908}"/>
              </a:ext>
            </a:extLst>
          </p:cNvPr>
          <p:cNvCxnSpPr>
            <a:cxnSpLocks/>
          </p:cNvCxnSpPr>
          <p:nvPr/>
        </p:nvCxnSpPr>
        <p:spPr>
          <a:xfrm>
            <a:off x="8346724" y="4653980"/>
            <a:ext cx="403598" cy="460354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71E192D-9500-426B-AD49-3F3F37EA90A8}"/>
              </a:ext>
            </a:extLst>
          </p:cNvPr>
          <p:cNvCxnSpPr>
            <a:cxnSpLocks/>
          </p:cNvCxnSpPr>
          <p:nvPr/>
        </p:nvCxnSpPr>
        <p:spPr>
          <a:xfrm>
            <a:off x="9268482" y="2586595"/>
            <a:ext cx="403598" cy="460354"/>
          </a:xfrm>
          <a:prstGeom prst="straightConnector1">
            <a:avLst/>
          </a:prstGeom>
          <a:ln w="5715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51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A10AF-EC35-4311-B7E7-AD0AE45D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Bootstrap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2C4BA-5780-47DF-BC76-B029AD18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2527"/>
          </a:xfrm>
        </p:spPr>
        <p:txBody>
          <a:bodyPr>
            <a:normAutofit/>
          </a:bodyPr>
          <a:lstStyle/>
          <a:p>
            <a:r>
              <a:rPr lang="fr-CA" dirty="0"/>
              <a:t> Bootstrap</a:t>
            </a:r>
          </a:p>
          <a:p>
            <a:pPr lvl="1"/>
            <a:r>
              <a:rPr lang="fr-CA" dirty="0"/>
              <a:t> Pour pouvoir l’utiliser dans votre projet, n’oubliez pas d’installer cette dépendance à l’aide de </a:t>
            </a:r>
            <a:r>
              <a:rPr lang="fr-CA" dirty="0" err="1"/>
              <a:t>npm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On peut même le faire à l’aide du terminal dans Visual Studio Code :</a:t>
            </a:r>
          </a:p>
          <a:p>
            <a:pPr lvl="3"/>
            <a:r>
              <a:rPr lang="fr-CA" dirty="0"/>
              <a:t> Ouvrez votre projet dans Visual Studio Code.</a:t>
            </a:r>
          </a:p>
          <a:p>
            <a:pPr lvl="3"/>
            <a:r>
              <a:rPr lang="fr-CA" dirty="0"/>
              <a:t> Ouvrez le terminal.</a:t>
            </a:r>
          </a:p>
          <a:p>
            <a:pPr lvl="3"/>
            <a:r>
              <a:rPr lang="fr-CA" dirty="0"/>
              <a:t> Tapez la commande </a:t>
            </a:r>
            <a:r>
              <a:rPr lang="fr-CA" dirty="0" err="1"/>
              <a:t>npm</a:t>
            </a:r>
            <a:r>
              <a:rPr lang="fr-CA" dirty="0"/>
              <a:t> </a:t>
            </a:r>
            <a:r>
              <a:rPr lang="fr-CA" dirty="0" err="1"/>
              <a:t>install</a:t>
            </a:r>
            <a:r>
              <a:rPr lang="fr-CA" dirty="0"/>
              <a:t> </a:t>
            </a:r>
            <a:r>
              <a:rPr lang="fr-CA" dirty="0" err="1"/>
              <a:t>bootstrap</a:t>
            </a:r>
            <a:endParaRPr lang="fr-CA" dirty="0"/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endParaRPr lang="fr-CA" dirty="0"/>
          </a:p>
          <a:p>
            <a:pPr lvl="3"/>
            <a:r>
              <a:rPr lang="fr-CA" dirty="0"/>
              <a:t> Bootstrap sera ajouté aux dépendances dans </a:t>
            </a:r>
            <a:r>
              <a:rPr lang="fr-CA" dirty="0" err="1"/>
              <a:t>package.json</a:t>
            </a:r>
            <a:r>
              <a:rPr lang="fr-CA" dirty="0"/>
              <a:t>.</a:t>
            </a:r>
          </a:p>
          <a:p>
            <a:pPr lvl="3"/>
            <a:r>
              <a:rPr lang="fr-CA" dirty="0"/>
              <a:t> Bootstrap sera utilisable dans toutes les pages Web du projet.</a:t>
            </a:r>
          </a:p>
          <a:p>
            <a:pPr lvl="3"/>
            <a:endParaRPr lang="fr-CA" dirty="0"/>
          </a:p>
          <a:p>
            <a:pPr lvl="1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17DB8D-4AE6-47CD-90DE-D4172C7D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520" y="3773847"/>
            <a:ext cx="2869323" cy="55247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6F22DCA-7D36-41ED-AD07-DCE2D79BC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960" y="4639579"/>
            <a:ext cx="5179235" cy="89472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220749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Angular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/>
              <a:t> Prise en main de Angular</a:t>
            </a:r>
          </a:p>
          <a:p>
            <a:pPr lvl="1"/>
            <a:r>
              <a:rPr lang="fr-CA"/>
              <a:t> Au début on est un peu dans la brume, mais nous visiterons progressivement le fonctionnement d’Angular.</a:t>
            </a:r>
          </a:p>
          <a:p>
            <a:pPr lvl="1"/>
            <a:endParaRPr lang="fr-CA"/>
          </a:p>
          <a:p>
            <a:pPr lvl="1"/>
            <a:r>
              <a:rPr lang="fr-CA"/>
              <a:t> Dans les prochaines diapos</a:t>
            </a:r>
          </a:p>
          <a:p>
            <a:pPr lvl="2"/>
            <a:r>
              <a:rPr lang="fr-CA"/>
              <a:t> Créer son premier projet Angular</a:t>
            </a:r>
          </a:p>
          <a:p>
            <a:pPr lvl="2"/>
            <a:r>
              <a:rPr lang="fr-CA"/>
              <a:t> Fichiers et composants Angular</a:t>
            </a:r>
          </a:p>
          <a:p>
            <a:pPr lvl="2"/>
            <a:r>
              <a:rPr lang="fr-CA"/>
              <a:t> Afficher une variable</a:t>
            </a:r>
          </a:p>
          <a:p>
            <a:pPr lvl="2"/>
            <a:r>
              <a:rPr lang="fr-CA"/>
              <a:t> Afficher une liste</a:t>
            </a:r>
          </a:p>
          <a:p>
            <a:pPr lvl="2"/>
            <a:r>
              <a:rPr lang="fr-CA"/>
              <a:t> Affichage conditionnel</a:t>
            </a:r>
          </a:p>
          <a:p>
            <a:pPr lvl="2"/>
            <a:r>
              <a:rPr lang="fr-CA"/>
              <a:t> Événement simple</a:t>
            </a:r>
          </a:p>
          <a:p>
            <a:pPr lvl="2"/>
            <a:r>
              <a:rPr lang="fr-CA"/>
              <a:t> Mini formulaire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22B88FE-1F91-45BD-9D81-5F3F7461A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630" y="753228"/>
            <a:ext cx="1120148" cy="11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56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Créer et lancer son premier projet Angular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91" y="1976718"/>
            <a:ext cx="10197391" cy="3959471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 Créer son premier projet </a:t>
            </a:r>
            <a:r>
              <a:rPr lang="fr-CA" dirty="0" err="1"/>
              <a:t>Angular</a:t>
            </a:r>
            <a:endParaRPr lang="fr-CA" dirty="0"/>
          </a:p>
          <a:p>
            <a:pPr lvl="1"/>
            <a:r>
              <a:rPr lang="fr-CA" dirty="0"/>
              <a:t> On peut se référer à </a:t>
            </a:r>
            <a:r>
              <a:rPr lang="fr-CA" dirty="0">
                <a:solidFill>
                  <a:schemeClr val="accent4"/>
                </a:solidFill>
                <a:hlinkClick r:id="rId2" action="ppaction://hlinkpres?slideindex=13&amp;slidetitle=Créer un projet Angula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diapositive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N’utilisez pas le routage.</a:t>
            </a:r>
          </a:p>
          <a:p>
            <a:pPr lvl="2"/>
            <a:r>
              <a:rPr lang="fr-CA" dirty="0"/>
              <a:t> Utilisez CSS.</a:t>
            </a:r>
          </a:p>
          <a:p>
            <a:pPr lvl="1"/>
            <a:r>
              <a:rPr lang="fr-CA" dirty="0"/>
              <a:t> On </a:t>
            </a:r>
            <a:r>
              <a:rPr lang="fr-CA" dirty="0">
                <a:solidFill>
                  <a:schemeClr val="accent4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ouvre le projet</a:t>
            </a:r>
            <a:r>
              <a:rPr lang="fr-CA" dirty="0">
                <a:solidFill>
                  <a:schemeClr val="accent4"/>
                </a:solidFill>
              </a:rPr>
              <a:t> </a:t>
            </a:r>
            <a:r>
              <a:rPr lang="fr-CA" dirty="0"/>
              <a:t>avec Visual Studio Code</a:t>
            </a:r>
          </a:p>
          <a:p>
            <a:pPr lvl="2"/>
            <a:r>
              <a:rPr lang="fr-CA" dirty="0"/>
              <a:t> On remarque qu’il y a déjà de nombreux fichiers.</a:t>
            </a:r>
          </a:p>
          <a:p>
            <a:pPr lvl="3"/>
            <a:r>
              <a:rPr lang="fr-CA" dirty="0"/>
              <a:t> On connait déjà </a:t>
            </a:r>
            <a:r>
              <a:rPr lang="fr-CA" dirty="0" err="1"/>
              <a:t>package.json</a:t>
            </a:r>
            <a:r>
              <a:rPr lang="fr-CA" dirty="0"/>
              <a:t> et </a:t>
            </a:r>
            <a:r>
              <a:rPr lang="fr-CA" dirty="0" err="1"/>
              <a:t>node_modules</a:t>
            </a:r>
            <a:endParaRPr lang="fr-CA" dirty="0"/>
          </a:p>
          <a:p>
            <a:pPr lvl="2"/>
            <a:endParaRPr lang="fr-CA" dirty="0"/>
          </a:p>
          <a:p>
            <a:pPr lvl="1"/>
            <a:r>
              <a:rPr lang="fr-CA" dirty="0"/>
              <a:t> Ouvrez le terminal dans Visual Studio Code</a:t>
            </a:r>
          </a:p>
          <a:p>
            <a:pPr lvl="2"/>
            <a:r>
              <a:rPr lang="fr-CA" dirty="0"/>
              <a:t> Tapez la commande </a:t>
            </a:r>
            <a:r>
              <a:rPr lang="fr-CA" dirty="0" err="1"/>
              <a:t>ng</a:t>
            </a:r>
            <a:r>
              <a:rPr lang="fr-CA" dirty="0"/>
              <a:t> serve</a:t>
            </a:r>
          </a:p>
          <a:p>
            <a:pPr lvl="2"/>
            <a:r>
              <a:rPr lang="fr-CA" dirty="0"/>
              <a:t> Elle permet d’exécuter notre application Web.</a:t>
            </a:r>
          </a:p>
          <a:p>
            <a:pPr lvl="3"/>
            <a:r>
              <a:rPr lang="fr-CA" dirty="0"/>
              <a:t> À condition qu’elle compile !</a:t>
            </a:r>
          </a:p>
          <a:p>
            <a:pPr lvl="2"/>
            <a:r>
              <a:rPr lang="fr-CA" dirty="0"/>
              <a:t> Ouvrez votre navigateur -&gt; localhost:4200 pour voir le résultat.</a:t>
            </a:r>
          </a:p>
          <a:p>
            <a:pPr lvl="3"/>
            <a:r>
              <a:rPr lang="fr-CA" dirty="0"/>
              <a:t> Vous aurez une page par défaut de </a:t>
            </a:r>
            <a:r>
              <a:rPr lang="fr-CA" dirty="0" err="1"/>
              <a:t>Angular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Notez que dès que vous modifiez et sauvegardez votre projet dans Visual Studio Code, la page Web se met à jour automatiquement.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2F9E0D-9959-465B-9AAD-AD53360E9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463" y="2160311"/>
            <a:ext cx="1820746" cy="327225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727B0E-F466-4E3C-8763-88036F43D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277" y="4790037"/>
            <a:ext cx="1886213" cy="3810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3253DC3-3DBF-48C7-9087-B92F2D130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7950" y="6000863"/>
            <a:ext cx="2761792" cy="70017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AD9D29-B972-4F1D-BA0D-EE43585E2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277" y="4188460"/>
            <a:ext cx="2164281" cy="49654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2519358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Fichiers et composants Angular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77156"/>
            <a:ext cx="10294182" cy="3859033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 Sous-dossier « src »</a:t>
            </a:r>
          </a:p>
          <a:p>
            <a:pPr lvl="1"/>
            <a:r>
              <a:rPr lang="fr-CA" dirty="0"/>
              <a:t>Sous-sous-dossier « app » </a:t>
            </a:r>
            <a:r>
              <a:rPr lang="en-CA" dirty="0"/>
              <a:t>🔍</a:t>
            </a:r>
          </a:p>
          <a:p>
            <a:pPr lvl="2"/>
            <a:r>
              <a:rPr lang="fr-CA" dirty="0"/>
              <a:t> « app » est un composant décrit par plusieurs fichiers :</a:t>
            </a:r>
          </a:p>
          <a:p>
            <a:pPr lvl="3"/>
            <a:r>
              <a:rPr lang="fr-CA" dirty="0"/>
              <a:t> </a:t>
            </a:r>
            <a:r>
              <a:rPr lang="fr-CA" dirty="0" err="1"/>
              <a:t>app.component.ts</a:t>
            </a:r>
            <a:r>
              <a:rPr lang="fr-CA" dirty="0"/>
              <a:t> </a:t>
            </a:r>
            <a:r>
              <a:rPr lang="en-CA" dirty="0"/>
              <a:t> </a:t>
            </a:r>
            <a:r>
              <a:rPr lang="fr-CA" dirty="0"/>
              <a:t>: Décrit le seul composant de notre application </a:t>
            </a:r>
            <a:r>
              <a:rPr lang="fr-CA" dirty="0" err="1"/>
              <a:t>Angular</a:t>
            </a:r>
            <a:r>
              <a:rPr lang="fr-CA" dirty="0"/>
              <a:t>. Sert de « Contrôleur » pour app.component.html.</a:t>
            </a:r>
          </a:p>
          <a:p>
            <a:pPr lvl="3"/>
            <a:r>
              <a:rPr lang="fr-CA" dirty="0"/>
              <a:t> app.component.html </a:t>
            </a:r>
            <a:r>
              <a:rPr lang="en-CA" dirty="0"/>
              <a:t> </a:t>
            </a:r>
            <a:r>
              <a:rPr lang="fr-CA" dirty="0"/>
              <a:t>: Décrit le </a:t>
            </a:r>
            <a:r>
              <a:rPr lang="fr-CA" dirty="0" err="1"/>
              <a:t>template</a:t>
            </a:r>
            <a:r>
              <a:rPr lang="fr-CA" dirty="0"/>
              <a:t> de notre composant app. Sert un peu de « Vue » associée au contrôleur </a:t>
            </a:r>
            <a:r>
              <a:rPr lang="fr-CA" dirty="0" err="1"/>
              <a:t>app.component.ts</a:t>
            </a:r>
            <a:r>
              <a:rPr lang="fr-CA" dirty="0"/>
              <a:t>. Contient du html. Par défaut, contient du contenu </a:t>
            </a:r>
            <a:r>
              <a:rPr lang="fr-CA" dirty="0" err="1"/>
              <a:t>placeholder</a:t>
            </a:r>
            <a:r>
              <a:rPr lang="fr-CA" dirty="0"/>
              <a:t>. (Celui qu’on a vu en exécutant le projet à la diapo précédente)</a:t>
            </a:r>
          </a:p>
          <a:p>
            <a:pPr lvl="3"/>
            <a:r>
              <a:rPr lang="fr-CA" dirty="0"/>
              <a:t> </a:t>
            </a:r>
            <a:r>
              <a:rPr lang="fr-CA" dirty="0" err="1"/>
              <a:t>app.module.ts</a:t>
            </a:r>
            <a:r>
              <a:rPr lang="fr-CA" dirty="0"/>
              <a:t> </a:t>
            </a:r>
            <a:r>
              <a:rPr lang="en-CA" dirty="0"/>
              <a:t> </a:t>
            </a:r>
            <a:r>
              <a:rPr lang="fr-CA" dirty="0"/>
              <a:t>: Assemble tous les modules et dépendances de notre application.</a:t>
            </a:r>
          </a:p>
          <a:p>
            <a:pPr lvl="3"/>
            <a:r>
              <a:rPr lang="fr-CA" dirty="0"/>
              <a:t> Un composant est une petite architecture MVC.</a:t>
            </a:r>
          </a:p>
          <a:p>
            <a:pPr lvl="3"/>
            <a:endParaRPr lang="fr-CA" dirty="0"/>
          </a:p>
          <a:p>
            <a:pPr lvl="1"/>
            <a:r>
              <a:rPr lang="fr-CA" dirty="0"/>
              <a:t> Dans « src », on a également « index.html »</a:t>
            </a:r>
          </a:p>
          <a:p>
            <a:pPr lvl="2"/>
            <a:r>
              <a:rPr lang="fr-CA" dirty="0"/>
              <a:t> C’est la page Web principale de notre projet.</a:t>
            </a:r>
          </a:p>
          <a:p>
            <a:pPr lvl="2"/>
            <a:r>
              <a:rPr lang="fr-CA" dirty="0"/>
              <a:t> Celle qui est chargée à l’exécution.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C7F7CF-B456-434C-A9E0-7320DF30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315" y="2288682"/>
            <a:ext cx="1500862" cy="215748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55CAE1-9AD0-4528-AF93-18993069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95" y="4657696"/>
            <a:ext cx="1960841" cy="15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49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Fichiers et composants Angular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06968" cy="3599316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 Vérifions index.html </a:t>
            </a:r>
          </a:p>
          <a:p>
            <a:pPr lvl="1"/>
            <a:r>
              <a:rPr lang="fr-CA" dirty="0"/>
              <a:t> Le body est quasiment vide.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Que fait la balise &lt;app-root&gt; ? Elle charge le </a:t>
            </a:r>
            <a:r>
              <a:rPr lang="fr-CA" dirty="0" err="1"/>
              <a:t>template</a:t>
            </a:r>
            <a:r>
              <a:rPr lang="fr-CA" dirty="0"/>
              <a:t> du composant « app » ! (Donc le contenu de app.component.html est importé à cet endroit précis dans le HTML)</a:t>
            </a:r>
          </a:p>
          <a:p>
            <a:pPr lvl="2"/>
            <a:r>
              <a:rPr lang="fr-CA" dirty="0"/>
              <a:t> Un peu comme une vue partielle.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1"/>
            <a:r>
              <a:rPr lang="fr-CA" dirty="0"/>
              <a:t> Si on </a:t>
            </a:r>
            <a:r>
              <a:rPr lang="fr-CA" dirty="0" err="1"/>
              <a:t>jète</a:t>
            </a:r>
            <a:r>
              <a:rPr lang="fr-CA" dirty="0"/>
              <a:t> un coup d’œil à </a:t>
            </a:r>
            <a:r>
              <a:rPr lang="fr-CA" dirty="0" err="1"/>
              <a:t>app.component.ts</a:t>
            </a:r>
            <a:r>
              <a:rPr lang="fr-CA" dirty="0"/>
              <a:t>, on remarque ceci :</a:t>
            </a:r>
          </a:p>
          <a:p>
            <a:pPr lvl="2"/>
            <a:r>
              <a:rPr lang="fr-CA" dirty="0"/>
              <a:t> Ce que les paramètres </a:t>
            </a:r>
            <a:r>
              <a:rPr lang="fr-CA" dirty="0" err="1"/>
              <a:t>selector</a:t>
            </a:r>
            <a:r>
              <a:rPr lang="fr-CA" dirty="0"/>
              <a:t> et </a:t>
            </a:r>
            <a:r>
              <a:rPr lang="fr-CA" dirty="0" err="1"/>
              <a:t>templateUrl</a:t>
            </a:r>
            <a:r>
              <a:rPr lang="fr-CA" dirty="0"/>
              <a:t> nous disent  « Si on a la balise &lt;app-root&gt; dans index.html, insérons le contenu du fichier app.component.html dans la page à cet endroit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B5A4B9-3F67-4F35-AA76-AEAC51D6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070" y="2336873"/>
            <a:ext cx="2886478" cy="79068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BC3303-8C6A-42A3-9720-2507AFC5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026" y="5781622"/>
            <a:ext cx="2886478" cy="79068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BCEC7F-FDE0-41BE-9F29-5AADA9D1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888" y="4226842"/>
            <a:ext cx="2730587" cy="58775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58277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020E1-48FD-4BBF-A8EE-530859A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Fichiers et composants </a:t>
            </a:r>
            <a:r>
              <a:rPr lang="fr-CA" dirty="0" err="1"/>
              <a:t>Angular</a:t>
            </a:r>
            <a:r>
              <a:rPr lang="fr-CA" dirty="0"/>
              <a:t>: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D2765-7E25-4A52-89F5-BE2E6EC4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</a:t>
            </a:r>
            <a:r>
              <a:rPr lang="en-CA" dirty="0"/>
              <a:t>🔍🕵️‍♂️</a:t>
            </a:r>
            <a:r>
              <a:rPr lang="fr-CA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FEDBE8-B030-4345-A6E2-2B6A5AB3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420" y="4000405"/>
            <a:ext cx="2553056" cy="113363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0C431B-4017-4D63-B2A8-252A530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252" y="1722048"/>
            <a:ext cx="4344006" cy="2962688"/>
          </a:xfrm>
          <a:prstGeom prst="rect">
            <a:avLst/>
          </a:prstGeom>
          <a:ln w="38100">
            <a:solidFill>
              <a:srgbClr val="9073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D79BF3E-5B45-49B1-BE15-7B90EE856638}"/>
              </a:ext>
            </a:extLst>
          </p:cNvPr>
          <p:cNvCxnSpPr>
            <a:cxnSpLocks/>
          </p:cNvCxnSpPr>
          <p:nvPr/>
        </p:nvCxnSpPr>
        <p:spPr>
          <a:xfrm flipV="1">
            <a:off x="3941379" y="3952913"/>
            <a:ext cx="3637891" cy="91727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40B1C43F-63E5-4DD2-B869-F2960E080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845" y="5803536"/>
            <a:ext cx="1886213" cy="80973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40627BC-AD1D-4D43-8DAC-7FEB08CCAD35}"/>
              </a:ext>
            </a:extLst>
          </p:cNvPr>
          <p:cNvSpPr txBox="1"/>
          <p:nvPr/>
        </p:nvSpPr>
        <p:spPr>
          <a:xfrm>
            <a:off x="6008944" y="5064872"/>
            <a:ext cx="4546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À l’exécution, le composant « </a:t>
            </a:r>
            <a:r>
              <a:rPr lang="fr-CA" b="1" dirty="0">
                <a:solidFill>
                  <a:schemeClr val="bg1"/>
                </a:solidFill>
              </a:rPr>
              <a:t>app</a:t>
            </a:r>
            <a:r>
              <a:rPr lang="fr-CA" dirty="0">
                <a:solidFill>
                  <a:schemeClr val="bg1"/>
                </a:solidFill>
              </a:rPr>
              <a:t> » sera chargé dans le </a:t>
            </a:r>
            <a:r>
              <a:rPr lang="fr-CA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fr-CA" dirty="0">
                <a:solidFill>
                  <a:schemeClr val="bg1"/>
                </a:solidFill>
              </a:rPr>
              <a:t>. Comme notre </a:t>
            </a:r>
            <a:r>
              <a:rPr lang="fr-CA" b="1" dirty="0">
                <a:solidFill>
                  <a:schemeClr val="bg1"/>
                </a:solidFill>
              </a:rPr>
              <a:t>composant</a:t>
            </a:r>
            <a:r>
              <a:rPr lang="fr-CA" dirty="0">
                <a:solidFill>
                  <a:schemeClr val="bg1"/>
                </a:solidFill>
              </a:rPr>
              <a:t> ne contient que </a:t>
            </a:r>
            <a:r>
              <a:rPr lang="fr-CA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&lt;p&gt;Allo&lt;/p&gt;</a:t>
            </a:r>
            <a:r>
              <a:rPr lang="fr-CA" dirty="0">
                <a:solidFill>
                  <a:schemeClr val="bg1"/>
                </a:solidFill>
              </a:rPr>
              <a:t>, notre </a:t>
            </a:r>
            <a:r>
              <a:rPr lang="fr-CA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 </a:t>
            </a:r>
            <a:r>
              <a:rPr lang="fr-CA" dirty="0">
                <a:solidFill>
                  <a:schemeClr val="bg1"/>
                </a:solidFill>
              </a:rPr>
              <a:t>ressemblera à ça.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693698C-549D-4EFD-B72B-C528FD633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49" y="1738219"/>
            <a:ext cx="5734850" cy="207674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70D418A-9B0A-4504-BB22-303F1D3B37B6}"/>
              </a:ext>
            </a:extLst>
          </p:cNvPr>
          <p:cNvCxnSpPr>
            <a:cxnSpLocks/>
          </p:cNvCxnSpPr>
          <p:nvPr/>
        </p:nvCxnSpPr>
        <p:spPr>
          <a:xfrm flipH="1">
            <a:off x="3563008" y="3765590"/>
            <a:ext cx="327922" cy="32162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6906B95-E88F-4F05-BE78-25FA1E592544}"/>
              </a:ext>
            </a:extLst>
          </p:cNvPr>
          <p:cNvCxnSpPr>
            <a:cxnSpLocks/>
          </p:cNvCxnSpPr>
          <p:nvPr/>
        </p:nvCxnSpPr>
        <p:spPr>
          <a:xfrm flipH="1" flipV="1">
            <a:off x="3827342" y="3429001"/>
            <a:ext cx="3702269" cy="38595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4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Vous avez dit </a:t>
            </a:r>
            <a:r>
              <a:rPr lang="fr-CA" noProof="0" dirty="0" err="1"/>
              <a:t>Angular</a:t>
            </a:r>
            <a:r>
              <a:rPr lang="fr-CA" noProof="0" dirty="0"/>
              <a:t> ?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 dirty="0"/>
              <a:t>Framework JavaScript Front End </a:t>
            </a:r>
          </a:p>
          <a:p>
            <a:pPr lvl="1"/>
            <a:r>
              <a:rPr lang="fr-CA" noProof="0" dirty="0"/>
              <a:t>Créer des applications Web avec des pages très dynamiques.</a:t>
            </a:r>
          </a:p>
          <a:p>
            <a:pPr lvl="1"/>
            <a:r>
              <a:rPr lang="fr-CA" noProof="0" dirty="0"/>
              <a:t>Créer un site qui a « l’air » d’avoir une seule page hyper versatile.</a:t>
            </a:r>
          </a:p>
          <a:p>
            <a:pPr lvl="1"/>
            <a:r>
              <a:rPr lang="fr-CA" noProof="0" dirty="0"/>
              <a:t> Utiliser un </a:t>
            </a:r>
            <a:r>
              <a:rPr lang="fr-CA" noProof="0" dirty="0" err="1"/>
              <a:t>framework</a:t>
            </a:r>
            <a:r>
              <a:rPr lang="fr-CA" noProof="0" dirty="0"/>
              <a:t> JavaScript Front End si plusieurs éléments dynamiques.</a:t>
            </a:r>
          </a:p>
          <a:p>
            <a:pPr lvl="1"/>
            <a:r>
              <a:rPr lang="fr-CA" noProof="0" dirty="0"/>
              <a:t> PAS de requêtes au serveur pour changer la vue</a:t>
            </a:r>
          </a:p>
          <a:p>
            <a:pPr lvl="1"/>
            <a:r>
              <a:rPr lang="fr-CA" noProof="0" dirty="0"/>
              <a:t>Front End : Attention à la sécurité, éviter de se connecter à une base de données 💾 avec un </a:t>
            </a:r>
            <a:r>
              <a:rPr lang="fr-CA" noProof="0" dirty="0" err="1"/>
              <a:t>framework</a:t>
            </a:r>
            <a:r>
              <a:rPr lang="fr-CA" noProof="0" dirty="0"/>
              <a:t> comme </a:t>
            </a:r>
            <a:r>
              <a:rPr lang="fr-CA" noProof="0" dirty="0" err="1"/>
              <a:t>Angular</a:t>
            </a:r>
            <a:r>
              <a:rPr lang="fr-CA" noProof="0" dirty="0"/>
              <a:t>…</a:t>
            </a:r>
          </a:p>
          <a:p>
            <a:pPr lvl="1"/>
            <a:endParaRPr lang="fr-CA" noProof="0" dirty="0"/>
          </a:p>
          <a:p>
            <a:pPr lvl="1"/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192684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7AFD0-14FA-7EAC-0A83-2E1DC725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MVC versus Web API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C1A4D7-A5CD-9DC7-EE01-D8819FA85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MVC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41F33-FD86-EA7B-89D5-0DE10336B5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Applications qui répondent avec des vues et des données</a:t>
            </a:r>
          </a:p>
          <a:p>
            <a:r>
              <a:rPr lang="fr-CA" dirty="0"/>
              <a:t>Requêtes de données dans une seule option de sortie.</a:t>
            </a:r>
          </a:p>
          <a:p>
            <a:r>
              <a:rPr lang="fr-CA" dirty="0"/>
              <a:t>Fait pour les moyennes à grosses applications</a:t>
            </a:r>
          </a:p>
          <a:p>
            <a:r>
              <a:rPr lang="fr-CA" dirty="0"/>
              <a:t>Développement rapide</a:t>
            </a:r>
          </a:p>
          <a:p>
            <a:r>
              <a:rPr lang="fr-CA" dirty="0"/>
              <a:t>Si le modèle change: le contrôleur et la vue change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AD009F-6D01-E647-8807-E03237F07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Web API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5E4993-9AB0-9E83-ADE7-D1B3373B05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Génère des services HTTP qui répondent uniquement aux données</a:t>
            </a:r>
          </a:p>
          <a:p>
            <a:r>
              <a:rPr lang="fr-CA" dirty="0"/>
              <a:t>Requêtes de données utilisées dans diverses options de sorties</a:t>
            </a:r>
          </a:p>
          <a:p>
            <a:r>
              <a:rPr lang="fr-CA" dirty="0"/>
              <a:t>Fait pour les petites à moyennes applications</a:t>
            </a:r>
          </a:p>
          <a:p>
            <a:r>
              <a:rPr lang="fr-CA" dirty="0"/>
              <a:t>Architecture légère</a:t>
            </a:r>
          </a:p>
          <a:p>
            <a:r>
              <a:rPr lang="fr-CA" dirty="0"/>
              <a:t>Retourne seulement les données en JSON ou XML lorsqu’une action est lancée</a:t>
            </a:r>
          </a:p>
        </p:txBody>
      </p:sp>
    </p:spTree>
    <p:extLst>
      <p:ext uri="{BB962C8B-B14F-4D97-AF65-F5344CB8AC3E}">
        <p14:creationId xmlns:p14="http://schemas.microsoft.com/office/powerpoint/2010/main" val="313473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Angular</a:t>
            </a:r>
            <a:r>
              <a:rPr lang="fr-CA" noProof="0" dirty="0"/>
              <a:t>: Avantages et inconvénients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noProof="0" dirty="0"/>
              <a:t> </a:t>
            </a:r>
            <a:r>
              <a:rPr lang="fr-CA" noProof="0" dirty="0" err="1"/>
              <a:t>Angular</a:t>
            </a:r>
            <a:r>
              <a:rPr lang="fr-CA" noProof="0" dirty="0"/>
              <a:t> VS les autres </a:t>
            </a:r>
            <a:r>
              <a:rPr lang="fr-CA" noProof="0" dirty="0" err="1"/>
              <a:t>frameworks</a:t>
            </a:r>
            <a:r>
              <a:rPr lang="fr-CA" noProof="0" dirty="0"/>
              <a:t> Front End</a:t>
            </a:r>
          </a:p>
          <a:p>
            <a:pPr lvl="1"/>
            <a:r>
              <a:rPr lang="fr-CA" noProof="0" dirty="0"/>
              <a:t> Des avantages ✅</a:t>
            </a:r>
          </a:p>
          <a:p>
            <a:pPr lvl="2"/>
            <a:r>
              <a:rPr lang="fr-CA" noProof="0" dirty="0"/>
              <a:t> Supporte </a:t>
            </a:r>
            <a:r>
              <a:rPr lang="fr-CA" noProof="0" dirty="0" err="1"/>
              <a:t>TypeScript</a:t>
            </a:r>
            <a:r>
              <a:rPr lang="fr-CA" noProof="0" dirty="0"/>
              <a:t> (JavaScript avec des outils supplémentaires)</a:t>
            </a:r>
          </a:p>
          <a:p>
            <a:pPr lvl="2"/>
            <a:r>
              <a:rPr lang="fr-CA" dirty="0"/>
              <a:t> « </a:t>
            </a:r>
            <a:r>
              <a:rPr lang="fr-CA" dirty="0" err="1"/>
              <a:t>Two-way</a:t>
            </a:r>
            <a:r>
              <a:rPr lang="fr-CA" dirty="0"/>
              <a:t> Data Binding » : on peut changer le « Modèle </a:t>
            </a:r>
            <a:r>
              <a:rPr lang="en-CA" dirty="0"/>
              <a:t>💾</a:t>
            </a:r>
            <a:r>
              <a:rPr lang="fr-CA" dirty="0"/>
              <a:t> » via l’interface graphique.</a:t>
            </a:r>
          </a:p>
          <a:p>
            <a:pPr lvl="2"/>
            <a:r>
              <a:rPr lang="fr-CA" noProof="0" dirty="0"/>
              <a:t> Supporte complètement l’injection de dépendances.</a:t>
            </a:r>
          </a:p>
          <a:p>
            <a:pPr lvl="2"/>
            <a:r>
              <a:rPr lang="fr-CA" dirty="0"/>
              <a:t> Constitué de plusieurs sous-librairies « </a:t>
            </a:r>
            <a:r>
              <a:rPr lang="fr-CA" dirty="0" err="1"/>
              <a:t>built-in</a:t>
            </a:r>
            <a:r>
              <a:rPr lang="fr-CA" dirty="0"/>
              <a:t> » qui permettent de faire des grandes applications complètes et structurées.</a:t>
            </a:r>
          </a:p>
          <a:p>
            <a:pPr lvl="3"/>
            <a:r>
              <a:rPr lang="fr-CA" dirty="0"/>
              <a:t> Avec certains autres </a:t>
            </a:r>
            <a:r>
              <a:rPr lang="fr-CA" dirty="0" err="1"/>
              <a:t>frameworks</a:t>
            </a:r>
            <a:r>
              <a:rPr lang="fr-CA" dirty="0"/>
              <a:t>, il faut souvent se doter de librairies supplémentaires.</a:t>
            </a:r>
          </a:p>
          <a:p>
            <a:pPr lvl="2"/>
            <a:r>
              <a:rPr lang="fr-CA" dirty="0"/>
              <a:t> Architecture MVC. Plus intuitif pour vous.</a:t>
            </a:r>
          </a:p>
          <a:p>
            <a:pPr lvl="1"/>
            <a:r>
              <a:rPr lang="fr-CA" noProof="0" dirty="0"/>
              <a:t> Désavantages</a:t>
            </a:r>
            <a:r>
              <a:rPr lang="fr-CA" dirty="0"/>
              <a:t> </a:t>
            </a:r>
            <a:endParaRPr lang="en-CA" noProof="0" dirty="0"/>
          </a:p>
          <a:p>
            <a:pPr lvl="2"/>
            <a:r>
              <a:rPr lang="en-CA" dirty="0"/>
              <a:t> Parfois </a:t>
            </a:r>
            <a:r>
              <a:rPr lang="en-CA" dirty="0" err="1"/>
              <a:t>moins</a:t>
            </a:r>
            <a:r>
              <a:rPr lang="en-CA" dirty="0"/>
              <a:t> performant. (</a:t>
            </a:r>
            <a:r>
              <a:rPr lang="en-CA" dirty="0" err="1"/>
              <a:t>Mais</a:t>
            </a:r>
            <a:r>
              <a:rPr lang="en-CA" dirty="0"/>
              <a:t> </a:t>
            </a:r>
            <a:r>
              <a:rPr lang="en-CA" dirty="0" err="1"/>
              <a:t>toujours</a:t>
            </a:r>
            <a:r>
              <a:rPr lang="en-CA" dirty="0"/>
              <a:t> </a:t>
            </a:r>
            <a:r>
              <a:rPr lang="en-CA" dirty="0" err="1"/>
              <a:t>mieux</a:t>
            </a:r>
            <a:r>
              <a:rPr lang="en-CA" dirty="0"/>
              <a:t> </a:t>
            </a:r>
            <a:r>
              <a:rPr lang="en-CA" dirty="0" err="1"/>
              <a:t>qu’un</a:t>
            </a:r>
            <a:r>
              <a:rPr lang="en-CA" dirty="0"/>
              <a:t> Framework Back End pour </a:t>
            </a:r>
            <a:r>
              <a:rPr lang="en-CA" dirty="0" err="1"/>
              <a:t>rendre</a:t>
            </a:r>
            <a:r>
              <a:rPr lang="en-CA" dirty="0"/>
              <a:t> </a:t>
            </a:r>
            <a:r>
              <a:rPr lang="en-CA" dirty="0" err="1"/>
              <a:t>l’affichage</a:t>
            </a:r>
            <a:r>
              <a:rPr lang="en-CA" dirty="0"/>
              <a:t> </a:t>
            </a:r>
            <a:r>
              <a:rPr lang="en-CA" dirty="0" err="1"/>
              <a:t>dynamique</a:t>
            </a:r>
            <a:r>
              <a:rPr lang="en-CA" dirty="0"/>
              <a:t>)</a:t>
            </a:r>
          </a:p>
          <a:p>
            <a:pPr lvl="2"/>
            <a:r>
              <a:rPr lang="en-CA" noProof="0" dirty="0"/>
              <a:t> Plus long à </a:t>
            </a:r>
            <a:r>
              <a:rPr lang="en-CA" noProof="0" dirty="0" err="1"/>
              <a:t>apprendre</a:t>
            </a:r>
            <a:r>
              <a:rPr lang="en-CA" noProof="0" dirty="0"/>
              <a:t>. (Car plus </a:t>
            </a:r>
            <a:r>
              <a:rPr lang="en-CA" noProof="0" dirty="0" err="1"/>
              <a:t>complet</a:t>
            </a:r>
            <a:r>
              <a:rPr lang="en-CA" noProof="0" dirty="0"/>
              <a:t> / </a:t>
            </a:r>
            <a:r>
              <a:rPr lang="en-CA" noProof="0" dirty="0" err="1"/>
              <a:t>sophistiqué</a:t>
            </a:r>
            <a:r>
              <a:rPr lang="en-CA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02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Outils nécessaires pour </a:t>
            </a:r>
            <a:r>
              <a:rPr lang="fr-CA" noProof="0" dirty="0" err="1"/>
              <a:t>Angular</a:t>
            </a:r>
            <a:endParaRPr lang="fr-CA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 </a:t>
            </a:r>
            <a:r>
              <a:rPr lang="fr-CA" dirty="0" err="1"/>
              <a:t>npm</a:t>
            </a:r>
            <a:r>
              <a:rPr lang="fr-CA" dirty="0"/>
              <a:t> (Node Package Manager) </a:t>
            </a:r>
          </a:p>
          <a:p>
            <a:pPr lvl="1"/>
            <a:r>
              <a:rPr lang="fr-CA" dirty="0"/>
              <a:t> Pour gérer les dépendances</a:t>
            </a:r>
          </a:p>
          <a:p>
            <a:r>
              <a:rPr lang="fr-CA" dirty="0"/>
              <a:t> </a:t>
            </a:r>
            <a:r>
              <a:rPr lang="fr-CA" dirty="0" err="1"/>
              <a:t>TypeScript</a:t>
            </a:r>
            <a:r>
              <a:rPr lang="fr-CA" dirty="0"/>
              <a:t> </a:t>
            </a:r>
          </a:p>
          <a:p>
            <a:pPr lvl="1"/>
            <a:r>
              <a:rPr lang="fr-CA" dirty="0"/>
              <a:t> « Langage » dérivé de JavaScript qui ajoute des outils supplémentaires à JS.</a:t>
            </a:r>
          </a:p>
          <a:p>
            <a:r>
              <a:rPr lang="fr-CA" dirty="0"/>
              <a:t> Bootstrap </a:t>
            </a:r>
          </a:p>
          <a:p>
            <a:pPr lvl="1"/>
            <a:r>
              <a:rPr lang="fr-CA" dirty="0"/>
              <a:t> Utile mais pas nécessaire</a:t>
            </a:r>
          </a:p>
          <a:p>
            <a:r>
              <a:rPr lang="fr-CA" dirty="0"/>
              <a:t> Visual Studio Code ou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15165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NPM</a:t>
            </a:r>
            <a:endParaRPr lang="fr-CA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 NPM </a:t>
            </a:r>
          </a:p>
          <a:p>
            <a:pPr lvl="1"/>
            <a:r>
              <a:rPr lang="fr-CA" dirty="0"/>
              <a:t>Gérer les dépendances avec JavaScript.</a:t>
            </a:r>
          </a:p>
          <a:p>
            <a:pPr lvl="1"/>
            <a:r>
              <a:rPr lang="fr-CA" dirty="0"/>
              <a:t>Lancer des scripts.</a:t>
            </a:r>
          </a:p>
          <a:p>
            <a:pPr lvl="2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1A555-2170-4501-A1C3-C553ADAA0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85" y="5332159"/>
            <a:ext cx="1141310" cy="4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Créer un projet Angular</a:t>
            </a:r>
            <a:endParaRPr lang="fr-CA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 projet </a:t>
            </a:r>
            <a:r>
              <a:rPr lang="fr-CA" dirty="0" err="1"/>
              <a:t>Angular</a:t>
            </a:r>
            <a:r>
              <a:rPr lang="fr-CA" dirty="0"/>
              <a:t> </a:t>
            </a:r>
          </a:p>
          <a:p>
            <a:pPr lvl="1"/>
            <a:r>
              <a:rPr lang="fr-CA" dirty="0"/>
              <a:t> Avec l’explorateur de fichiers, rendez-vous dans le répertoire de votre choix.</a:t>
            </a:r>
          </a:p>
          <a:p>
            <a:pPr lvl="1"/>
            <a:r>
              <a:rPr lang="fr-CA" dirty="0"/>
              <a:t> Faites Shift + Clic-droit dans l’explorateur -&gt; Ouvrir </a:t>
            </a:r>
            <a:r>
              <a:rPr lang="fr-CA" dirty="0" err="1"/>
              <a:t>Powershell</a:t>
            </a:r>
            <a:endParaRPr lang="fr-CA" dirty="0"/>
          </a:p>
          <a:p>
            <a:pPr lvl="2"/>
            <a:r>
              <a:rPr lang="fr-CA" dirty="0"/>
              <a:t> Tapez la commande </a:t>
            </a:r>
            <a:r>
              <a:rPr lang="fr-CA" dirty="0" err="1"/>
              <a:t>ng</a:t>
            </a:r>
            <a:r>
              <a:rPr lang="fr-CA" dirty="0"/>
              <a:t> new </a:t>
            </a:r>
            <a:r>
              <a:rPr lang="fr-CA" dirty="0" err="1"/>
              <a:t>nomDeVotreProjet</a:t>
            </a:r>
            <a:endParaRPr lang="fr-CA" dirty="0"/>
          </a:p>
          <a:p>
            <a:pPr lvl="2"/>
            <a:r>
              <a:rPr lang="fr-CA" dirty="0"/>
              <a:t> Lors de la création du projet, il faut répondre à deux questions :</a:t>
            </a:r>
          </a:p>
          <a:p>
            <a:pPr lvl="3"/>
            <a:r>
              <a:rPr lang="fr-CA" dirty="0"/>
              <a:t> Veut-on ajouter le routage ? -&gt; Oui ou non, ça dépendra de la situation.</a:t>
            </a:r>
          </a:p>
          <a:p>
            <a:pPr lvl="3"/>
            <a:r>
              <a:rPr lang="fr-CA" dirty="0"/>
              <a:t> Quel format pour les feuilles de styles ? -&gt; Toujours CSS.</a:t>
            </a:r>
          </a:p>
          <a:p>
            <a:pPr lvl="2"/>
            <a:r>
              <a:rPr lang="fr-CA" dirty="0"/>
              <a:t> Vous aurez ensuite un dossier avec votre projet </a:t>
            </a:r>
            <a:r>
              <a:rPr lang="fr-CA" dirty="0" err="1"/>
              <a:t>Angular</a:t>
            </a:r>
            <a:r>
              <a:rPr lang="fr-CA" dirty="0"/>
              <a:t> et plein de fichiers déjà créés.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DC3244-49B8-4CFC-B6F3-797048D4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02" y="3667910"/>
            <a:ext cx="1305107" cy="2191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674A33-3B0B-4001-9673-8EE1359F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328" y="3887016"/>
            <a:ext cx="1324160" cy="29055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BC82610-A10E-4DF4-9020-DAAA88EA1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7701"/>
            <a:ext cx="880299" cy="88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3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70FC1-9E66-45C3-9A86-E961EC60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Installer une dépendance</a:t>
            </a:r>
            <a:endParaRPr lang="fr-CA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DAB1C9-3E9F-46A8-9B9D-945F44DE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1432"/>
            <a:ext cx="10741366" cy="4405745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 Installer une dépendance </a:t>
            </a:r>
            <a:endParaRPr lang="en-CA" dirty="0"/>
          </a:p>
          <a:p>
            <a:pPr lvl="1"/>
            <a:r>
              <a:rPr lang="en-CA" dirty="0"/>
              <a:t> </a:t>
            </a:r>
            <a:r>
              <a:rPr lang="en-CA" dirty="0" err="1"/>
              <a:t>Rendez-vous</a:t>
            </a:r>
            <a:r>
              <a:rPr lang="en-CA" dirty="0"/>
              <a:t> à </a:t>
            </a:r>
            <a:r>
              <a:rPr lang="en-CA" dirty="0" err="1"/>
              <a:t>l’intérieur</a:t>
            </a:r>
            <a:r>
              <a:rPr lang="en-CA" dirty="0"/>
              <a:t> du </a:t>
            </a:r>
            <a:r>
              <a:rPr lang="en-CA" dirty="0" err="1"/>
              <a:t>répertoire</a:t>
            </a:r>
            <a:r>
              <a:rPr lang="en-CA" dirty="0"/>
              <a:t> d’un </a:t>
            </a:r>
            <a:r>
              <a:rPr lang="en-CA" dirty="0" err="1"/>
              <a:t>projet</a:t>
            </a:r>
            <a:r>
              <a:rPr lang="en-CA" dirty="0"/>
              <a:t> Angular avec </a:t>
            </a:r>
            <a:r>
              <a:rPr lang="en-CA" dirty="0" err="1"/>
              <a:t>l’explorateur</a:t>
            </a:r>
            <a:r>
              <a:rPr lang="en-CA" dirty="0"/>
              <a:t> de </a:t>
            </a:r>
            <a:r>
              <a:rPr lang="en-CA" dirty="0" err="1"/>
              <a:t>fichier</a:t>
            </a:r>
            <a:r>
              <a:rPr lang="en-CA" dirty="0"/>
              <a:t>. (Tel que ci-gauche)</a:t>
            </a:r>
          </a:p>
          <a:p>
            <a:pPr lvl="1"/>
            <a:r>
              <a:rPr lang="en-CA" dirty="0"/>
              <a:t> </a:t>
            </a:r>
            <a:r>
              <a:rPr lang="fr-CA" dirty="0"/>
              <a:t>Faites </a:t>
            </a:r>
            <a:r>
              <a:rPr lang="fr-CA" dirty="0">
                <a:solidFill>
                  <a:schemeClr val="bg1"/>
                </a:solidFill>
              </a:rPr>
              <a:t>Shift + Clic-droit </a:t>
            </a:r>
            <a:r>
              <a:rPr lang="fr-CA" dirty="0"/>
              <a:t>dans l’explorateur -&gt; Ouvrir </a:t>
            </a:r>
            <a:r>
              <a:rPr lang="fr-CA" dirty="0" err="1"/>
              <a:t>Powershell</a:t>
            </a:r>
            <a:endParaRPr lang="fr-CA" dirty="0"/>
          </a:p>
          <a:p>
            <a:pPr lvl="1"/>
            <a:r>
              <a:rPr lang="fr-CA" dirty="0"/>
              <a:t> Avant d’installer la dépendance, jetez un petit coup d’œil au fichier </a:t>
            </a:r>
            <a:r>
              <a:rPr lang="fr-CA" dirty="0" err="1"/>
              <a:t>package.json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Ici sont listées les dépendances du projet.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1"/>
            <a:r>
              <a:rPr lang="fr-CA" dirty="0"/>
              <a:t> Installons la dépendance </a:t>
            </a:r>
            <a:r>
              <a:rPr lang="fr-CA" dirty="0" err="1"/>
              <a:t>bootstrap</a:t>
            </a:r>
            <a:r>
              <a:rPr lang="fr-CA" dirty="0"/>
              <a:t> :</a:t>
            </a:r>
          </a:p>
          <a:p>
            <a:pPr lvl="2"/>
            <a:r>
              <a:rPr lang="fr-CA" dirty="0"/>
              <a:t> Commande : </a:t>
            </a:r>
            <a:r>
              <a:rPr lang="fr-CA" dirty="0" err="1"/>
              <a:t>npm</a:t>
            </a:r>
            <a:r>
              <a:rPr lang="fr-CA" dirty="0"/>
              <a:t> </a:t>
            </a:r>
            <a:r>
              <a:rPr lang="fr-CA" dirty="0" err="1"/>
              <a:t>install</a:t>
            </a:r>
            <a:r>
              <a:rPr lang="fr-CA" dirty="0"/>
              <a:t> </a:t>
            </a:r>
            <a:r>
              <a:rPr lang="fr-CA" dirty="0" err="1"/>
              <a:t>bootstrap</a:t>
            </a:r>
            <a:endParaRPr lang="fr-CA" dirty="0"/>
          </a:p>
          <a:p>
            <a:pPr lvl="2"/>
            <a:r>
              <a:rPr lang="fr-CA" dirty="0"/>
              <a:t> Dans </a:t>
            </a:r>
            <a:r>
              <a:rPr lang="fr-CA" dirty="0" err="1"/>
              <a:t>package.json</a:t>
            </a:r>
            <a:r>
              <a:rPr lang="fr-CA" dirty="0"/>
              <a:t>, on peut maintenant retrouver une ligne pour </a:t>
            </a:r>
            <a:r>
              <a:rPr lang="fr-CA" dirty="0" err="1"/>
              <a:t>bootstrap</a:t>
            </a:r>
            <a:r>
              <a:rPr lang="fr-CA" dirty="0"/>
              <a:t> !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Dans le dossier </a:t>
            </a:r>
            <a:r>
              <a:rPr lang="fr-CA" dirty="0" err="1"/>
              <a:t>node_modules</a:t>
            </a:r>
            <a:r>
              <a:rPr lang="fr-CA" dirty="0"/>
              <a:t> (qui est très lourd), on a les ressources nécessaires au fonctionnement des librairies / dépendances. On retrouve maintenant un dossier « </a:t>
            </a:r>
            <a:r>
              <a:rPr lang="fr-CA" dirty="0" err="1"/>
              <a:t>bootstrap</a:t>
            </a:r>
            <a:r>
              <a:rPr lang="fr-CA" dirty="0"/>
              <a:t> » avec ses fichiers.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4DAB82-5E67-44C2-A25C-84497F88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1" y="3246916"/>
            <a:ext cx="872599" cy="19146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4DDC97-E543-46FC-941F-796C1614E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93" y="3628596"/>
            <a:ext cx="4123867" cy="966401"/>
          </a:xfrm>
          <a:prstGeom prst="rect">
            <a:avLst/>
          </a:prstGeom>
          <a:ln w="19050">
            <a:solidFill>
              <a:srgbClr val="7385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C85CCB-0D1B-4D30-86EE-6E04ED882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130" y="5221741"/>
            <a:ext cx="2593030" cy="334345"/>
          </a:xfrm>
          <a:prstGeom prst="rect">
            <a:avLst/>
          </a:prstGeom>
          <a:ln w="19050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17955832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2099</Words>
  <Application>Microsoft Office PowerPoint</Application>
  <PresentationFormat>Grand écran</PresentationFormat>
  <Paragraphs>265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Berlin</vt:lpstr>
      <vt:lpstr>Séance 1</vt:lpstr>
      <vt:lpstr>Plan de la séance</vt:lpstr>
      <vt:lpstr>Vous avez dit Angular ?</vt:lpstr>
      <vt:lpstr>MVC versus Web API</vt:lpstr>
      <vt:lpstr>Angular: Avantages et inconvénients</vt:lpstr>
      <vt:lpstr>Outils nécessaires pour Angular</vt:lpstr>
      <vt:lpstr>NPM</vt:lpstr>
      <vt:lpstr>Créer un projet Angular</vt:lpstr>
      <vt:lpstr>Installer une dépendance</vt:lpstr>
      <vt:lpstr>Désinstaller une dépendance</vt:lpstr>
      <vt:lpstr>Réinstaller les dépendances</vt:lpstr>
      <vt:lpstr>TypeScript</vt:lpstr>
      <vt:lpstr>TypeScript …</vt:lpstr>
      <vt:lpstr>TypeScript</vt:lpstr>
      <vt:lpstr>TypeScript : fonctions</vt:lpstr>
      <vt:lpstr>TypeScript : Classes</vt:lpstr>
      <vt:lpstr>TypeScript : Classes</vt:lpstr>
      <vt:lpstr>TypeScript : Classes</vt:lpstr>
      <vt:lpstr>TypeScript : Classes</vt:lpstr>
      <vt:lpstr>TypeScript : Classes</vt:lpstr>
      <vt:lpstr>IDE</vt:lpstr>
      <vt:lpstr>Visual Studio Code</vt:lpstr>
      <vt:lpstr>Visual Studio Code</vt:lpstr>
      <vt:lpstr>Bootstrap</vt:lpstr>
      <vt:lpstr>Angular</vt:lpstr>
      <vt:lpstr>Créer et lancer son premier projet Angular</vt:lpstr>
      <vt:lpstr>Fichiers et composants Angular</vt:lpstr>
      <vt:lpstr>Fichiers et composants Angular</vt:lpstr>
      <vt:lpstr>Fichiers et composants Angular: Exemple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Séance 1</dc:title>
  <dc:creator>Turgeon Valérie</dc:creator>
  <cp:lastModifiedBy>Turgeon Valérie</cp:lastModifiedBy>
  <cp:revision>5</cp:revision>
  <dcterms:created xsi:type="dcterms:W3CDTF">2023-01-27T17:52:50Z</dcterms:created>
  <dcterms:modified xsi:type="dcterms:W3CDTF">2023-10-13T23:57:07Z</dcterms:modified>
</cp:coreProperties>
</file>