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4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49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688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19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4416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75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16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7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5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37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700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70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216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46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123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402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685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2F55-D973-4DED-BF04-CA641E158DB8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923A-594E-4F53-A697-C27E8EA01BA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636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14E31-3CBE-5C5F-3F8F-0F6FF7400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Boostrap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0EE69F-9CF9-5B8D-66A6-D1200DEC1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Révision et compléments</a:t>
            </a:r>
          </a:p>
        </p:txBody>
      </p:sp>
    </p:spTree>
    <p:extLst>
      <p:ext uri="{BB962C8B-B14F-4D97-AF65-F5344CB8AC3E}">
        <p14:creationId xmlns:p14="http://schemas.microsoft.com/office/powerpoint/2010/main" val="52519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01CD-7D15-4CF3-8AC5-36CFAD2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7FDD6-B13B-4E69-82FD-894EF959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15067"/>
            <a:ext cx="9613861" cy="3921122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img-fluid</a:t>
            </a:r>
            <a:endParaRPr lang="fr-CA" dirty="0"/>
          </a:p>
          <a:p>
            <a:pPr lvl="1"/>
            <a:r>
              <a:rPr lang="fr-CA" dirty="0"/>
              <a:t>Redimensionne automatiquement les dimensions de l’image selon la largeur dont elle dispose ! À appliquer sur l’élément &lt;</a:t>
            </a:r>
            <a:r>
              <a:rPr lang="fr-CA" dirty="0" err="1"/>
              <a:t>img</a:t>
            </a:r>
            <a:r>
              <a:rPr lang="fr-CA" dirty="0"/>
              <a:t>&gt;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DB4669-6A27-46A0-BD50-10D1240A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09" y="3101599"/>
            <a:ext cx="8869680" cy="113417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4244A5-49F0-4A4A-990B-8D2CB20F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9" y="4416674"/>
            <a:ext cx="4500489" cy="219975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72ECD84-E51F-490A-8553-ACAFDDFF8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294" y="4416674"/>
            <a:ext cx="5796385" cy="219975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77286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01CD-7D15-4CF3-8AC5-36CFAD2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7FDD6-B13B-4E69-82FD-894EF959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order</a:t>
            </a:r>
            <a:r>
              <a:rPr lang="fr-CA" dirty="0"/>
              <a:t>-N / .</a:t>
            </a:r>
            <a:r>
              <a:rPr lang="fr-CA" dirty="0" err="1"/>
              <a:t>order</a:t>
            </a:r>
            <a:endParaRPr lang="fr-CA" dirty="0"/>
          </a:p>
          <a:p>
            <a:pPr lvl="1"/>
            <a:r>
              <a:rPr lang="fr-CA" dirty="0"/>
              <a:t>Permet de spécifier l’ordre de chaque .col dans une même .</a:t>
            </a:r>
            <a:r>
              <a:rPr lang="fr-CA" dirty="0" err="1"/>
              <a:t>row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.</a:t>
            </a:r>
            <a:r>
              <a:rPr lang="fr-CA" dirty="0" err="1"/>
              <a:t>order</a:t>
            </a:r>
            <a:r>
              <a:rPr lang="fr-CA" dirty="0"/>
              <a:t> se placera à gauche des colonnes numérotées.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59E9E1-E949-43FE-8CC7-6B57F546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9" y="3393519"/>
            <a:ext cx="5633207" cy="97907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A39709-B7D8-4050-B078-39F8738B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272" y="3225376"/>
            <a:ext cx="4799407" cy="131535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B27575-0F64-40D6-95B6-39D1A8D4F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1" y="5341524"/>
            <a:ext cx="5739595" cy="118932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9978BDA-32E5-44E4-A172-DEE73ED9E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065" y="5168756"/>
            <a:ext cx="4861623" cy="152637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47895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01CD-7D15-4CF3-8AC5-36CFAD2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7FDD6-B13B-4E69-82FD-894EF959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2025518"/>
            <a:ext cx="11633200" cy="3910671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text</a:t>
            </a:r>
            <a:endParaRPr lang="fr-CA" dirty="0"/>
          </a:p>
          <a:p>
            <a:pPr lvl="1"/>
            <a:r>
              <a:rPr lang="fr-CA" dirty="0"/>
              <a:t>Avec .</a:t>
            </a:r>
            <a:r>
              <a:rPr lang="fr-CA" dirty="0" err="1"/>
              <a:t>text</a:t>
            </a:r>
            <a:r>
              <a:rPr lang="fr-CA" dirty="0"/>
              <a:t>-center, .</a:t>
            </a:r>
            <a:r>
              <a:rPr lang="fr-CA" dirty="0" err="1"/>
              <a:t>text-left</a:t>
            </a:r>
            <a:r>
              <a:rPr lang="fr-CA" dirty="0"/>
              <a:t>, .</a:t>
            </a:r>
            <a:r>
              <a:rPr lang="fr-CA" dirty="0" err="1"/>
              <a:t>text</a:t>
            </a:r>
            <a:r>
              <a:rPr lang="fr-CA" dirty="0"/>
              <a:t>-right et .</a:t>
            </a:r>
            <a:r>
              <a:rPr lang="fr-CA" dirty="0" err="1"/>
              <a:t>text-justify</a:t>
            </a:r>
            <a:r>
              <a:rPr lang="fr-CA" dirty="0"/>
              <a:t>, on peut aligner le texte d’une colonne.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272881-3A5A-4103-A89E-5AE982F4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38" y="3031289"/>
            <a:ext cx="6976514" cy="137476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85E700-16C6-4BC9-8585-AFFA1258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599" y="4597408"/>
            <a:ext cx="5753992" cy="206553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219916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01CD-7D15-4CF3-8AC5-36CFAD2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7FDD6-B13B-4E69-82FD-894EF959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2059794"/>
            <a:ext cx="11921067" cy="4239406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justify</a:t>
            </a:r>
            <a:r>
              <a:rPr lang="fr-CA" dirty="0"/>
              <a:t>-content-center</a:t>
            </a:r>
          </a:p>
          <a:p>
            <a:pPr lvl="1"/>
            <a:r>
              <a:rPr lang="fr-CA" dirty="0"/>
              <a:t>Centre les colonnes d’une .</a:t>
            </a:r>
            <a:r>
              <a:rPr lang="fr-CA" dirty="0" err="1"/>
              <a:t>row</a:t>
            </a:r>
            <a:r>
              <a:rPr lang="fr-CA" dirty="0"/>
              <a:t> si la largeur des .col est moindre que 12.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BE5B92-C688-490D-BDFE-0561C3AB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35" y="2839284"/>
            <a:ext cx="5559119" cy="136882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3CACD06-574C-4053-ACCB-BBF28350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19" y="4320926"/>
            <a:ext cx="5390953" cy="226502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18819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01CD-7D15-4CF3-8AC5-36CFAD2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7FDD6-B13B-4E69-82FD-894EF959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7" y="1991716"/>
            <a:ext cx="11836400" cy="4493751"/>
          </a:xfrm>
        </p:spPr>
        <p:txBody>
          <a:bodyPr/>
          <a:lstStyle/>
          <a:p>
            <a:r>
              <a:rPr lang="fr-CA"/>
              <a:t>Classe .justify-content-center</a:t>
            </a:r>
          </a:p>
          <a:p>
            <a:pPr lvl="1"/>
            <a:r>
              <a:rPr lang="fr-CA"/>
              <a:t>Il existe aussi quelques variantes similaires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A2FEBE-5613-43F8-9106-475889F5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8" y="2872416"/>
            <a:ext cx="4584752" cy="159978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4C6BBE-04D7-424F-A3F6-E346758C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51" y="4661174"/>
            <a:ext cx="4681806" cy="202108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21BA500-29E1-4C37-9A21-CB5FD67A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837" y="2872416"/>
            <a:ext cx="4772295" cy="163120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550775B-020D-4C90-9FF1-2A611AF4B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311" y="4661174"/>
            <a:ext cx="4820821" cy="205034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21972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01CD-7D15-4CF3-8AC5-36CFAD2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7FDD6-B13B-4E69-82FD-894EF959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2072530"/>
            <a:ext cx="11717867" cy="3863659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justify</a:t>
            </a:r>
            <a:r>
              <a:rPr lang="fr-CA" dirty="0"/>
              <a:t>-content-center</a:t>
            </a:r>
          </a:p>
          <a:p>
            <a:pPr lvl="1"/>
            <a:r>
              <a:rPr lang="fr-CA" dirty="0"/>
              <a:t>Il existe aussi quelques variantes similaires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DDAB77-B6CB-4666-A242-C0B96B2A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5" y="2890319"/>
            <a:ext cx="4987834" cy="172090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284AF9-6879-468C-8414-8E6E477E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13" y="4785470"/>
            <a:ext cx="4987834" cy="189831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7D3B78A-8BBB-48F4-943F-D53C65D60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9" y="2890320"/>
            <a:ext cx="5077030" cy="172090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AF2DB3-4085-4AE6-87FF-4E87FF891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03" y="4785470"/>
            <a:ext cx="5154076" cy="189473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26429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FD8C-55E8-4FCF-A555-D2D059A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E7F95-72D4-48CB-BECA-FDE86C9B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88708"/>
            <a:ext cx="10294182" cy="3947481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align</a:t>
            </a:r>
            <a:r>
              <a:rPr lang="fr-CA" dirty="0"/>
              <a:t>-items</a:t>
            </a:r>
          </a:p>
          <a:p>
            <a:pPr lvl="1"/>
            <a:r>
              <a:rPr lang="fr-CA" dirty="0"/>
              <a:t>À appliquer à un .</a:t>
            </a:r>
            <a:r>
              <a:rPr lang="fr-CA" dirty="0" err="1"/>
              <a:t>row</a:t>
            </a:r>
            <a:r>
              <a:rPr lang="fr-CA" dirty="0"/>
              <a:t>, permet d’aligner verticalement ses .col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EA72BF-65E6-4937-A936-8B7D3906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82" y="3089519"/>
            <a:ext cx="5355449" cy="146111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B6C8B5-936D-4218-AA46-E1F57B48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1" y="4869292"/>
            <a:ext cx="5307232" cy="168464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D3F1F1-98BB-414C-AF04-DEED2295C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125" y="3089520"/>
            <a:ext cx="5426142" cy="146111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B11805-750C-4CFF-B242-2A41AFFC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703" y="4869292"/>
            <a:ext cx="5480564" cy="173398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48550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FD8C-55E8-4FCF-A555-D2D059A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E7F95-72D4-48CB-BECA-FDE86C9B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78424"/>
            <a:ext cx="10294182" cy="3757765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align</a:t>
            </a:r>
            <a:r>
              <a:rPr lang="fr-CA" dirty="0"/>
              <a:t>-items</a:t>
            </a:r>
          </a:p>
          <a:p>
            <a:pPr lvl="1"/>
            <a:r>
              <a:rPr lang="fr-CA" dirty="0"/>
              <a:t>À appliquer à un .</a:t>
            </a:r>
            <a:r>
              <a:rPr lang="fr-CA" dirty="0" err="1"/>
              <a:t>row</a:t>
            </a:r>
            <a:r>
              <a:rPr lang="fr-CA" dirty="0"/>
              <a:t>, permet d’aligner verticalement ses .col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0CDF18-08FE-41B0-8C9A-56029B11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73" y="3147147"/>
            <a:ext cx="5307232" cy="143551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F9733E4-FC69-4BCF-987F-51AB018B7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56" y="4926919"/>
            <a:ext cx="5391450" cy="166362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8286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FD8C-55E8-4FCF-A555-D2D059A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E7F95-72D4-48CB-BECA-FDE86C9B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989537"/>
            <a:ext cx="10124849" cy="3946652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align</a:t>
            </a:r>
            <a:r>
              <a:rPr lang="fr-CA" dirty="0"/>
              <a:t>-self</a:t>
            </a:r>
          </a:p>
          <a:p>
            <a:pPr lvl="1"/>
            <a:r>
              <a:rPr lang="fr-CA" dirty="0"/>
              <a:t>À appliquer sur un élément .col, l’aligne verticalement individuellement.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63A2B3-1DBF-4D72-AA1B-0F31EF7A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08" y="4569545"/>
            <a:ext cx="7240885" cy="213710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3E1047-A890-4481-A325-B708A978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2" y="2764432"/>
            <a:ext cx="7525176" cy="153233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09865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FD8C-55E8-4FCF-A555-D2D059A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E7F95-72D4-48CB-BECA-FDE86C9B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2" y="1981200"/>
            <a:ext cx="11776715" cy="4334933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Classe .</a:t>
            </a:r>
            <a:r>
              <a:rPr lang="fr-CA" dirty="0" err="1"/>
              <a:t>row</a:t>
            </a:r>
            <a:r>
              <a:rPr lang="fr-CA" dirty="0"/>
              <a:t> dans un élément .col</a:t>
            </a:r>
          </a:p>
          <a:p>
            <a:pPr lvl="1"/>
            <a:r>
              <a:rPr lang="fr-CA" dirty="0"/>
              <a:t>On peut insérer des rangées plus petites au sein d’une colonne.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NOTE: la 2e colonne contient 2 rangées plus petites.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870359-02E9-4AF7-A31A-5B144FC3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1" y="2632164"/>
            <a:ext cx="4127085" cy="303840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8398ED-C92A-480F-AA7C-75DC1B44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150" y="2959945"/>
            <a:ext cx="7430207" cy="237744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54940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3" y="2051648"/>
            <a:ext cx="11140193" cy="3599316"/>
          </a:xfrm>
        </p:spPr>
        <p:txBody>
          <a:bodyPr/>
          <a:lstStyle/>
          <a:p>
            <a:r>
              <a:rPr lang="fr-CA" dirty="0"/>
              <a:t>Classes .container et .container-</a:t>
            </a:r>
            <a:r>
              <a:rPr lang="fr-CA" dirty="0" err="1"/>
              <a:t>fluid</a:t>
            </a:r>
            <a:endParaRPr lang="fr-CA" dirty="0"/>
          </a:p>
          <a:p>
            <a:pPr lvl="1"/>
            <a:r>
              <a:rPr lang="fr-CA" dirty="0"/>
              <a:t>Ces classes servent à créer un conteneur pour une classe parent. Il est important de placer nos éléments avec la classe .</a:t>
            </a:r>
            <a:r>
              <a:rPr lang="fr-CA" dirty="0" err="1"/>
              <a:t>row</a:t>
            </a:r>
            <a:r>
              <a:rPr lang="fr-CA" dirty="0"/>
              <a:t> (à venir) dans un élément avec la classe .container. Ne pas appliquer .container au &lt;body&gt; ! Plutôt à un &lt;div&gt; dans &lt;body&gt;.</a:t>
            </a:r>
          </a:p>
          <a:p>
            <a:pPr lvl="1"/>
            <a:r>
              <a:rPr lang="fr-CA" dirty="0"/>
              <a:t> .container</a:t>
            </a:r>
          </a:p>
          <a:p>
            <a:pPr lvl="2"/>
            <a:r>
              <a:rPr lang="fr-CA" dirty="0"/>
              <a:t>Spécifie la largeur de la boîte en pixels. Cette largeur varie selon les 5 types d’écran, (</a:t>
            </a:r>
            <a:r>
              <a:rPr lang="fr-CA" dirty="0" err="1"/>
              <a:t>xs</a:t>
            </a:r>
            <a:r>
              <a:rPr lang="fr-CA" dirty="0"/>
              <a:t>, </a:t>
            </a:r>
            <a:r>
              <a:rPr lang="fr-CA" dirty="0" err="1"/>
              <a:t>sm</a:t>
            </a:r>
            <a:r>
              <a:rPr lang="fr-CA" dirty="0"/>
              <a:t>, md, lg, xl) ce qui en fait une classe « responsive ».</a:t>
            </a:r>
          </a:p>
          <a:p>
            <a:pPr lvl="2"/>
            <a:r>
              <a:rPr lang="fr-CA" dirty="0"/>
              <a:t>Centre la boîte dans la page.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9774D-F11F-4AF5-B9B7-7FC1A1CB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0" y="5019591"/>
            <a:ext cx="1844504" cy="145432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E68FDE-F6AD-42D8-A1E6-920F042D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59" y="5024156"/>
            <a:ext cx="5721531" cy="144347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F541B3-838B-42C1-B43D-894BA478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838" y="5019591"/>
            <a:ext cx="3869162" cy="145261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47779F-9E12-4619-9272-5F6F6B9A065A}"/>
              </a:ext>
            </a:extLst>
          </p:cNvPr>
          <p:cNvSpPr txBox="1"/>
          <p:nvPr/>
        </p:nvSpPr>
        <p:spPr>
          <a:xfrm>
            <a:off x="269107" y="4572419"/>
            <a:ext cx="174257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Format x-small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580EF2-391D-42A7-A123-C72C3464AEF6}"/>
              </a:ext>
            </a:extLst>
          </p:cNvPr>
          <p:cNvSpPr txBox="1"/>
          <p:nvPr/>
        </p:nvSpPr>
        <p:spPr>
          <a:xfrm>
            <a:off x="3290132" y="4622077"/>
            <a:ext cx="174257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Format medium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A26ABB-903A-4DB1-AE67-C45440719C61}"/>
              </a:ext>
            </a:extLst>
          </p:cNvPr>
          <p:cNvSpPr txBox="1"/>
          <p:nvPr/>
        </p:nvSpPr>
        <p:spPr>
          <a:xfrm>
            <a:off x="8383318" y="4606900"/>
            <a:ext cx="174257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Format x-large</a:t>
            </a:r>
          </a:p>
        </p:txBody>
      </p:sp>
    </p:spTree>
    <p:extLst>
      <p:ext uri="{BB962C8B-B14F-4D97-AF65-F5344CB8AC3E}">
        <p14:creationId xmlns:p14="http://schemas.microsoft.com/office/powerpoint/2010/main" val="3258025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FD8C-55E8-4FCF-A555-D2D059A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E7F95-72D4-48CB-BECA-FDE86C9B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99732"/>
            <a:ext cx="11802532" cy="4005039"/>
          </a:xfrm>
        </p:spPr>
        <p:txBody>
          <a:bodyPr/>
          <a:lstStyle/>
          <a:p>
            <a:r>
              <a:rPr lang="fr-CA" dirty="0"/>
              <a:t>Classe .</a:t>
            </a:r>
            <a:r>
              <a:rPr lang="fr-CA" dirty="0" err="1"/>
              <a:t>row</a:t>
            </a:r>
            <a:r>
              <a:rPr lang="fr-CA" dirty="0"/>
              <a:t> dans un élément .col</a:t>
            </a:r>
          </a:p>
          <a:p>
            <a:pPr lvl="1"/>
            <a:r>
              <a:rPr lang="fr-CA" dirty="0"/>
              <a:t>On peut même utiliser des col-N dans les sous-rangées. Ces colonnes se partagent à leur tour l’espace en 12 parties.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F74D48-1825-4403-90B8-12408D8B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8" y="3235252"/>
            <a:ext cx="4253188" cy="340144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632090-56A8-4A96-B4FC-41968AEB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40" y="3235252"/>
            <a:ext cx="7280242" cy="313508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85174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8" y="2026481"/>
            <a:ext cx="10651434" cy="3599316"/>
          </a:xfrm>
        </p:spPr>
        <p:txBody>
          <a:bodyPr/>
          <a:lstStyle/>
          <a:p>
            <a:r>
              <a:rPr lang="fr-CA" dirty="0"/>
              <a:t>Classes .container et .container-</a:t>
            </a:r>
            <a:r>
              <a:rPr lang="fr-CA" dirty="0" err="1"/>
              <a:t>fluid</a:t>
            </a:r>
            <a:endParaRPr lang="fr-CA" dirty="0"/>
          </a:p>
          <a:p>
            <a:pPr lvl="1"/>
            <a:r>
              <a:rPr lang="fr-CA" dirty="0"/>
              <a:t>Ces classes servent à créer un conteneur pour une classe parent. Il est important de placer nos éléments avec la classe .</a:t>
            </a:r>
            <a:r>
              <a:rPr lang="fr-CA" dirty="0" err="1"/>
              <a:t>row</a:t>
            </a:r>
            <a:r>
              <a:rPr lang="fr-CA" dirty="0"/>
              <a:t> (à venir) dans un .container.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.container-</a:t>
            </a:r>
            <a:r>
              <a:rPr lang="fr-CA" dirty="0" err="1"/>
              <a:t>fluid</a:t>
            </a:r>
            <a:endParaRPr lang="fr-CA" dirty="0"/>
          </a:p>
          <a:p>
            <a:pPr lvl="2"/>
            <a:r>
              <a:rPr lang="fr-CA" dirty="0"/>
              <a:t>Spécifie la largeur de la boîte à 100% en tout temps. C’est une autre tactique qui est « responsive ».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47779F-9E12-4619-9272-5F6F6B9A065A}"/>
              </a:ext>
            </a:extLst>
          </p:cNvPr>
          <p:cNvSpPr txBox="1"/>
          <p:nvPr/>
        </p:nvSpPr>
        <p:spPr>
          <a:xfrm>
            <a:off x="269107" y="4664698"/>
            <a:ext cx="174257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Format x-small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580EF2-391D-42A7-A123-C72C3464AEF6}"/>
              </a:ext>
            </a:extLst>
          </p:cNvPr>
          <p:cNvSpPr txBox="1"/>
          <p:nvPr/>
        </p:nvSpPr>
        <p:spPr>
          <a:xfrm>
            <a:off x="3290132" y="4714356"/>
            <a:ext cx="174257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Format medium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A26ABB-903A-4DB1-AE67-C45440719C61}"/>
              </a:ext>
            </a:extLst>
          </p:cNvPr>
          <p:cNvSpPr txBox="1"/>
          <p:nvPr/>
        </p:nvSpPr>
        <p:spPr>
          <a:xfrm>
            <a:off x="8206969" y="4677760"/>
            <a:ext cx="174257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Format x-large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A4F7F7-8119-4716-89E2-A63054B6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6" y="5209918"/>
            <a:ext cx="2006973" cy="134547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9C8FF28-3D33-4F20-8F84-CA37E539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54" y="5174150"/>
            <a:ext cx="6220357" cy="138124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AED99B-7952-4B83-8ACF-2064E12E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247" y="5174150"/>
            <a:ext cx="2977279" cy="138124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0615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2048856"/>
            <a:ext cx="10452682" cy="4637170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 Classes .</a:t>
            </a:r>
            <a:r>
              <a:rPr lang="fr-CA" dirty="0" err="1"/>
              <a:t>row</a:t>
            </a:r>
            <a:r>
              <a:rPr lang="fr-CA" dirty="0"/>
              <a:t> et .col</a:t>
            </a:r>
          </a:p>
          <a:p>
            <a:pPr lvl="1"/>
            <a:r>
              <a:rPr lang="fr-CA" dirty="0"/>
              <a:t>Ces classes servent à afficher un contenu dans plusieurs colonnes.</a:t>
            </a:r>
          </a:p>
          <a:p>
            <a:pPr lvl="1"/>
            <a:r>
              <a:rPr lang="fr-CA" dirty="0"/>
              <a:t>Un parent avec .</a:t>
            </a:r>
            <a:r>
              <a:rPr lang="fr-CA" dirty="0" err="1"/>
              <a:t>row</a:t>
            </a:r>
            <a:r>
              <a:rPr lang="fr-CA" dirty="0"/>
              <a:t> va afficher côte-à-côte des enfants avec .col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NOTE: la couleur de fond et les bordures ont été ajoutées séparément pour avoir un meilleur aperçu des boîtes.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CEE10A-F65D-4460-A835-0342DD35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44" y="2969986"/>
            <a:ext cx="7070418" cy="115454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BAE576-F12C-4FC3-AD8E-FA73BF426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63" y="4227203"/>
            <a:ext cx="5494351" cy="177113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95039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2063692"/>
            <a:ext cx="11492917" cy="3872497"/>
          </a:xfrm>
        </p:spPr>
        <p:txBody>
          <a:bodyPr/>
          <a:lstStyle/>
          <a:p>
            <a:r>
              <a:rPr lang="fr-CA" dirty="0"/>
              <a:t> Classes .</a:t>
            </a:r>
            <a:r>
              <a:rPr lang="fr-CA" dirty="0" err="1"/>
              <a:t>row</a:t>
            </a:r>
            <a:r>
              <a:rPr lang="fr-CA" dirty="0"/>
              <a:t> et .col</a:t>
            </a:r>
          </a:p>
          <a:p>
            <a:pPr lvl="1"/>
            <a:r>
              <a:rPr lang="fr-CA" dirty="0"/>
              <a:t>On peut également utiliser les classes .col-N, où N est remplacé par un nombre de 1 à 12. (col-1, col-2, col-3, …, col-11, col-12)</a:t>
            </a:r>
          </a:p>
          <a:p>
            <a:pPr lvl="2"/>
            <a:r>
              <a:rPr lang="fr-CA" dirty="0"/>
              <a:t>Fonctionnement : une .</a:t>
            </a:r>
            <a:r>
              <a:rPr lang="fr-CA" dirty="0" err="1"/>
              <a:t>row</a:t>
            </a:r>
            <a:r>
              <a:rPr lang="fr-CA" dirty="0"/>
              <a:t> est divisée en 12, et chaque col-N recevra N colonnes pour afficher son contenu.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5CB802-AD18-45C9-978C-76A4B74E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61" y="4690476"/>
            <a:ext cx="6407206" cy="204990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FB537A-46A5-4BDB-9466-E644E881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37" y="3510279"/>
            <a:ext cx="5053613" cy="106543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32817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2030136"/>
            <a:ext cx="10185125" cy="3906053"/>
          </a:xfrm>
        </p:spPr>
        <p:txBody>
          <a:bodyPr>
            <a:normAutofit/>
          </a:bodyPr>
          <a:lstStyle/>
          <a:p>
            <a:r>
              <a:rPr lang="fr-CA" sz="1800" dirty="0"/>
              <a:t>Si le total des Col-N est inférieur à 12 …</a:t>
            </a:r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  <a:p>
            <a:r>
              <a:rPr lang="fr-CA" sz="1800" dirty="0"/>
              <a:t>Si le total des Col-N est supérieur à 12 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88C229-A5CD-4608-91E3-6CEDE017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33" y="2129268"/>
            <a:ext cx="5939587" cy="185026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07070C-4B60-4B02-8E54-7C1D1AC4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2" y="2491603"/>
            <a:ext cx="4081297" cy="156534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70DF38E-D890-46BE-A0A9-361CBF460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678056"/>
            <a:ext cx="4116272" cy="156534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628358-2260-4734-9C5E-D18DC1515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42" y="4714520"/>
            <a:ext cx="5909507" cy="156534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08E5B66-CF92-4E66-B227-3505E808A462}"/>
              </a:ext>
            </a:extLst>
          </p:cNvPr>
          <p:cNvSpPr txBox="1"/>
          <p:nvPr/>
        </p:nvSpPr>
        <p:spPr>
          <a:xfrm>
            <a:off x="5440680" y="4042954"/>
            <a:ext cx="6751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Il ne reste plus assez de place .. la dernière colonne doit se cacher en dessous !</a:t>
            </a:r>
          </a:p>
        </p:txBody>
      </p:sp>
    </p:spTree>
    <p:extLst>
      <p:ext uri="{BB962C8B-B14F-4D97-AF65-F5344CB8AC3E}">
        <p14:creationId xmlns:p14="http://schemas.microsoft.com/office/powerpoint/2010/main" val="153378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2051469"/>
            <a:ext cx="10124849" cy="3884720"/>
          </a:xfrm>
        </p:spPr>
        <p:txBody>
          <a:bodyPr/>
          <a:lstStyle/>
          <a:p>
            <a:r>
              <a:rPr lang="fr-CA" dirty="0"/>
              <a:t>Classe .w-100</a:t>
            </a:r>
          </a:p>
          <a:p>
            <a:pPr lvl="1"/>
            <a:r>
              <a:rPr lang="fr-CA" dirty="0"/>
              <a:t>On peut forcer un « saut de ligne » aux colonnes avec un div vide qui a la classe .w-100 (</a:t>
            </a:r>
            <a:r>
              <a:rPr lang="fr-CA" dirty="0" err="1"/>
              <a:t>width</a:t>
            </a:r>
            <a:r>
              <a:rPr lang="fr-CA" dirty="0"/>
              <a:t> : 100%)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7BB6B-0DA8-4E2D-B67E-3E28A0E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32" y="3124145"/>
            <a:ext cx="9419136" cy="154699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7A3336-39ED-4BF2-9456-2EDEBB38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75" y="4840658"/>
            <a:ext cx="7380940" cy="183377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36659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Classe col accompagnée de col-N</a:t>
            </a:r>
          </a:p>
          <a:p>
            <a:pPr lvl="1"/>
            <a:r>
              <a:rPr lang="fr-CA"/>
              <a:t>Prend la largeur restante OU partage l’espace restant avec d’autres col.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BD838D-119F-40A5-8682-2A9811E0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1" y="3186326"/>
            <a:ext cx="5467192" cy="95020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7773B6-3C15-4D93-AC35-07A97818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89" y="3186326"/>
            <a:ext cx="5914764" cy="148264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680F9D-F182-4764-B872-186EBB083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89" y="4968995"/>
            <a:ext cx="5914764" cy="141806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986DE8-B832-4E25-B5AC-780801175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20" y="5195212"/>
            <a:ext cx="5467192" cy="96563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214494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2499-2F67-4A57-93D0-76E6C2E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 : Système de grilles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044CA-466B-4DAF-A6FC-92B2DF7B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Classe col-auto </a:t>
            </a:r>
          </a:p>
          <a:p>
            <a:pPr lvl="1"/>
            <a:r>
              <a:rPr lang="fr-CA"/>
              <a:t>Prend uniquement la largeur nécessaire selon son contenu.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837DBB-629B-433C-809B-45213644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31" y="3139760"/>
            <a:ext cx="4938188" cy="156985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2511F13-5CA9-4DCF-A585-3B366D2B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57" y="4960969"/>
            <a:ext cx="7795936" cy="164606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343224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719</Words>
  <Application>Microsoft Office PowerPoint</Application>
  <PresentationFormat>Grand écran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Berlin</vt:lpstr>
      <vt:lpstr>Boostrap</vt:lpstr>
      <vt:lpstr>Bootstrap : Système de grilles</vt:lpstr>
      <vt:lpstr>Bootstrap : Système de grilles</vt:lpstr>
      <vt:lpstr>Bootstrap : Système de grilles</vt:lpstr>
      <vt:lpstr>Bootstrap : Système de grilles</vt:lpstr>
      <vt:lpstr>Bootstrap : Système de grilles</vt:lpstr>
      <vt:lpstr>Bootstrap : Système de grilles</vt:lpstr>
      <vt:lpstr>Bootstrap : Système de grilles</vt:lpstr>
      <vt:lpstr>Bootstrap : Système de grilles</vt:lpstr>
      <vt:lpstr>Bootstrap : Système de grille</vt:lpstr>
      <vt:lpstr>Bootstrap : Système de grille</vt:lpstr>
      <vt:lpstr>Bootstrap : Système de grille</vt:lpstr>
      <vt:lpstr>Bootstrap : Système de grille</vt:lpstr>
      <vt:lpstr>Bootstrap : Système de grille</vt:lpstr>
      <vt:lpstr>Bootstrap : Système de grille</vt:lpstr>
      <vt:lpstr>Bootstrap : Système de grille</vt:lpstr>
      <vt:lpstr>Bootstrap : Système de grille</vt:lpstr>
      <vt:lpstr>Bootstrap : Système de grille</vt:lpstr>
      <vt:lpstr>Bootstrap : Système de grille</vt:lpstr>
      <vt:lpstr>Bootstrap : Système de grille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Boostrap</dc:title>
  <dc:creator>Turgeon Valérie</dc:creator>
  <cp:lastModifiedBy>Turgeon Valérie</cp:lastModifiedBy>
  <cp:revision>2</cp:revision>
  <dcterms:created xsi:type="dcterms:W3CDTF">2023-01-27T18:27:35Z</dcterms:created>
  <dcterms:modified xsi:type="dcterms:W3CDTF">2023-10-13T23:57:34Z</dcterms:modified>
</cp:coreProperties>
</file>