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318" r:id="rId2"/>
    <p:sldId id="258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303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FFAB-1624-49BF-A00A-E9F72D6E11F1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F1776DD-175F-4D0D-9794-D07CFAE6A3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8620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FFAB-1624-49BF-A00A-E9F72D6E11F1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F1776DD-175F-4D0D-9794-D07CFAE6A3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2861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FFAB-1624-49BF-A00A-E9F72D6E11F1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F1776DD-175F-4D0D-9794-D07CFAE6A3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0739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FFAB-1624-49BF-A00A-E9F72D6E11F1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F1776DD-175F-4D0D-9794-D07CFAE6A3CF}" type="slidenum">
              <a:rPr lang="fr-CA" smtClean="0"/>
              <a:t>‹n°›</a:t>
            </a:fld>
            <a:endParaRPr lang="fr-C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0038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FFAB-1624-49BF-A00A-E9F72D6E11F1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F1776DD-175F-4D0D-9794-D07CFAE6A3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61906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FFAB-1624-49BF-A00A-E9F72D6E11F1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76DD-175F-4D0D-9794-D07CFAE6A3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6271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FFAB-1624-49BF-A00A-E9F72D6E11F1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76DD-175F-4D0D-9794-D07CFAE6A3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51314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FFAB-1624-49BF-A00A-E9F72D6E11F1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76DD-175F-4D0D-9794-D07CFAE6A3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35702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B5FFFAB-1624-49BF-A00A-E9F72D6E11F1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F1776DD-175F-4D0D-9794-D07CFAE6A3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26350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67BF9C4-08FF-48BA-ACF1-CA268AE923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474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B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B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B3D1"/>
                </a:solidFill>
              </a:defRPr>
            </a:lvl3pPr>
            <a:lvl4pPr>
              <a:defRPr>
                <a:solidFill>
                  <a:srgbClr val="73B3D1"/>
                </a:solidFill>
              </a:defRPr>
            </a:lvl4pPr>
            <a:lvl5pPr>
              <a:defRPr>
                <a:solidFill>
                  <a:srgbClr val="73B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0951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C7367DB-54B0-4E4B-9E49-482FCD217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148ABC2-9844-4986-9697-EF54318824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85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85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85D1"/>
                </a:solidFill>
              </a:defRPr>
            </a:lvl3pPr>
            <a:lvl4pPr>
              <a:defRPr>
                <a:solidFill>
                  <a:srgbClr val="7385D1"/>
                </a:solidFill>
              </a:defRPr>
            </a:lvl4pPr>
            <a:lvl5pPr>
              <a:defRPr>
                <a:solidFill>
                  <a:srgbClr val="7385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07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FFAB-1624-49BF-A00A-E9F72D6E11F1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76DD-175F-4D0D-9794-D07CFAE6A3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8673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32488C-42DD-45B2-BC5F-796AED45A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2922F56-F440-42E3-AA30-4D16C008B9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90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90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9073D1"/>
                </a:solidFill>
              </a:defRPr>
            </a:lvl3pPr>
            <a:lvl4pPr>
              <a:defRPr>
                <a:solidFill>
                  <a:srgbClr val="9073D1"/>
                </a:solidFill>
              </a:defRPr>
            </a:lvl4pPr>
            <a:lvl5pPr>
              <a:defRPr>
                <a:solidFill>
                  <a:srgbClr val="907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13926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67BF9C4-08FF-48BA-ACF1-CA268AE923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474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B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B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B3D1"/>
                </a:solidFill>
              </a:defRPr>
            </a:lvl3pPr>
            <a:lvl4pPr>
              <a:defRPr>
                <a:solidFill>
                  <a:srgbClr val="73B3D1"/>
                </a:solidFill>
              </a:defRPr>
            </a:lvl4pPr>
            <a:lvl5pPr>
              <a:defRPr>
                <a:solidFill>
                  <a:srgbClr val="73B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7176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831C0DA-CDEB-46FB-8048-815015FFB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BF5F89A-8ACE-4A83-8A33-69645F7DCE0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9C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9C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9CD1"/>
                </a:solidFill>
              </a:defRPr>
            </a:lvl3pPr>
            <a:lvl4pPr>
              <a:defRPr>
                <a:solidFill>
                  <a:srgbClr val="739CD1"/>
                </a:solidFill>
              </a:defRPr>
            </a:lvl4pPr>
            <a:lvl5pPr>
              <a:defRPr>
                <a:solidFill>
                  <a:srgbClr val="739C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04457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C7367DB-54B0-4E4B-9E49-482FCD217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148ABC2-9844-4986-9697-EF54318824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85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85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85D1"/>
                </a:solidFill>
              </a:defRPr>
            </a:lvl3pPr>
            <a:lvl4pPr>
              <a:defRPr>
                <a:solidFill>
                  <a:srgbClr val="7385D1"/>
                </a:solidFill>
              </a:defRPr>
            </a:lvl4pPr>
            <a:lvl5pPr>
              <a:defRPr>
                <a:solidFill>
                  <a:srgbClr val="7385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80169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32488C-42DD-45B2-BC5F-796AED45A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2922F56-F440-42E3-AA30-4D16C008B9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90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90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9073D1"/>
                </a:solidFill>
              </a:defRPr>
            </a:lvl3pPr>
            <a:lvl4pPr>
              <a:defRPr>
                <a:solidFill>
                  <a:srgbClr val="9073D1"/>
                </a:solidFill>
              </a:defRPr>
            </a:lvl4pPr>
            <a:lvl5pPr>
              <a:defRPr>
                <a:solidFill>
                  <a:srgbClr val="907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40033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806CBB-B0BC-460C-8CB1-5648902E3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363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12B729B-B9CC-4AB0-8B71-146BCB4598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177BF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177BF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177BF"/>
                </a:solidFill>
              </a:defRPr>
            </a:lvl3pPr>
            <a:lvl4pPr>
              <a:defRPr>
                <a:solidFill>
                  <a:srgbClr val="B177BF"/>
                </a:solidFill>
              </a:defRPr>
            </a:lvl4pPr>
            <a:lvl5pPr>
              <a:defRPr>
                <a:solidFill>
                  <a:srgbClr val="B177BF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23923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1F50723-364E-4E6E-BF7D-4DBDB67451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3970E7C-C550-44E4-B9CD-AB1516EE27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F779D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F779D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F779D"/>
                </a:solidFill>
              </a:defRPr>
            </a:lvl3pPr>
            <a:lvl4pPr>
              <a:defRPr>
                <a:solidFill>
                  <a:srgbClr val="BF779D"/>
                </a:solidFill>
              </a:defRPr>
            </a:lvl4pPr>
            <a:lvl5pPr>
              <a:defRPr>
                <a:solidFill>
                  <a:srgbClr val="BF779D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869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FFAB-1624-49BF-A00A-E9F72D6E11F1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F1776DD-175F-4D0D-9794-D07CFAE6A3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6597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FFAB-1624-49BF-A00A-E9F72D6E11F1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76DD-175F-4D0D-9794-D07CFAE6A3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5665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FFAB-1624-49BF-A00A-E9F72D6E11F1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76DD-175F-4D0D-9794-D07CFAE6A3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319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FFAB-1624-49BF-A00A-E9F72D6E11F1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76DD-175F-4D0D-9794-D07CFAE6A3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8737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FFAB-1624-49BF-A00A-E9F72D6E11F1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76DD-175F-4D0D-9794-D07CFAE6A3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4255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FFAB-1624-49BF-A00A-E9F72D6E11F1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76DD-175F-4D0D-9794-D07CFAE6A3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5305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FFAB-1624-49BF-A00A-E9F72D6E11F1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76DD-175F-4D0D-9794-D07CFAE6A3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6314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8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FFFAB-1624-49BF-A00A-E9F72D6E11F1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776DD-175F-4D0D-9794-D07CFAE6A3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61604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50" r:id="rId21"/>
    <p:sldLayoutId id="2147483651" r:id="rId22"/>
    <p:sldLayoutId id="2147483652" r:id="rId23"/>
    <p:sldLayoutId id="2147483653" r:id="rId24"/>
    <p:sldLayoutId id="2147483654" r:id="rId25"/>
    <p:sldLayoutId id="2147483655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4204W6_semaine1.pptx#-1,13,Cr&#233;er un projet Angul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67B0E0-0B85-4B6D-AFCD-0083F94E1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1DAC6C-9C47-44AD-89C8-BABF94843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879D0B7-5E33-4D25-B4AC-FAC80502F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A3F9D9-DEBA-4F2F-B136-85B1AEF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75F9095-798C-4EF6-ABD0-3498021F8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47A1CE-E74F-4ED4-BD88-F5E5E811F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403231"/>
            <a:ext cx="5192940" cy="2133600"/>
          </a:xfrm>
        </p:spPr>
        <p:txBody>
          <a:bodyPr>
            <a:normAutofit/>
          </a:bodyPr>
          <a:lstStyle/>
          <a:p>
            <a:r>
              <a:rPr lang="fr-CA" noProof="0" dirty="0"/>
              <a:t>Séance 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FD0B83-54B8-4E49-8084-D8400451C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3" y="4831173"/>
            <a:ext cx="5192940" cy="1117687"/>
          </a:xfrm>
        </p:spPr>
        <p:txBody>
          <a:bodyPr>
            <a:normAutofit fontScale="85000" lnSpcReduction="10000"/>
          </a:bodyPr>
          <a:lstStyle/>
          <a:p>
            <a:r>
              <a:rPr lang="fr-CA" noProof="0" dirty="0"/>
              <a:t>Introduction à </a:t>
            </a:r>
            <a:r>
              <a:rPr lang="fr-CA" noProof="0" dirty="0" err="1"/>
              <a:t>Angular</a:t>
            </a:r>
            <a:endParaRPr lang="fr-CA" noProof="0" dirty="0"/>
          </a:p>
          <a:p>
            <a:endParaRPr lang="fr-CA" dirty="0"/>
          </a:p>
          <a:p>
            <a:r>
              <a:rPr lang="fr-CA" sz="1900" dirty="0">
                <a:solidFill>
                  <a:schemeClr val="bg1"/>
                </a:solidFill>
              </a:rPr>
              <a:t>Documentation Maxime Pelletier et Valérie Turgeon</a:t>
            </a:r>
            <a:r>
              <a:rPr lang="fr-CA" sz="1900" noProof="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8DC693-2FF8-4026-BB8F-A115E67BC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3DCC185-253A-44B9-B769-D22A5C10E4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687" y="6281927"/>
            <a:ext cx="499873" cy="49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84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020E1-48FD-4BBF-A8EE-530859A7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Afficher une liste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D2765-7E25-4A52-89F5-BE2E6EC49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5412"/>
            <a:ext cx="12036489" cy="4385388"/>
          </a:xfrm>
        </p:spPr>
        <p:txBody>
          <a:bodyPr/>
          <a:lstStyle/>
          <a:p>
            <a:r>
              <a:rPr lang="fr-CA" dirty="0"/>
              <a:t> Afficher une liste dans la page Web</a:t>
            </a:r>
          </a:p>
          <a:p>
            <a:pPr lvl="1"/>
            <a:r>
              <a:rPr lang="fr-CA" dirty="0"/>
              <a:t> Étape 2 : Insérer les variables dans le </a:t>
            </a:r>
            <a:r>
              <a:rPr lang="fr-CA" dirty="0" err="1"/>
              <a:t>template</a:t>
            </a:r>
            <a:r>
              <a:rPr lang="fr-CA" dirty="0"/>
              <a:t> du composant.</a:t>
            </a:r>
          </a:p>
          <a:p>
            <a:pPr lvl="2"/>
            <a:r>
              <a:rPr lang="fr-CA" dirty="0"/>
              <a:t> Pour des listes c’est un peu plus sophistiqué. On va utiliser un genre de « </a:t>
            </a:r>
            <a:r>
              <a:rPr lang="fr-CA" dirty="0">
                <a:solidFill>
                  <a:schemeClr val="bg1"/>
                </a:solidFill>
              </a:rPr>
              <a:t>boucle </a:t>
            </a:r>
            <a:r>
              <a:rPr lang="fr-CA" dirty="0" err="1">
                <a:solidFill>
                  <a:schemeClr val="bg1"/>
                </a:solidFill>
              </a:rPr>
              <a:t>foreach</a:t>
            </a:r>
            <a:r>
              <a:rPr lang="fr-CA" dirty="0">
                <a:solidFill>
                  <a:schemeClr val="bg1"/>
                </a:solidFill>
              </a:rPr>
              <a:t> </a:t>
            </a:r>
            <a:r>
              <a:rPr lang="fr-CA" dirty="0"/>
              <a:t>» dans notre </a:t>
            </a:r>
            <a:r>
              <a:rPr lang="fr-CA" dirty="0" err="1"/>
              <a:t>template</a:t>
            </a:r>
            <a:r>
              <a:rPr lang="fr-CA" dirty="0"/>
              <a:t> HTML. (Ex : app.component.html)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F736335-E0AC-465F-869F-AF63DFDA8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151" y="3101579"/>
            <a:ext cx="3831358" cy="904853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7A87EB9-9F5E-4A56-83B3-AC259FC1A6B4}"/>
              </a:ext>
            </a:extLst>
          </p:cNvPr>
          <p:cNvSpPr txBox="1"/>
          <p:nvPr/>
        </p:nvSpPr>
        <p:spPr>
          <a:xfrm>
            <a:off x="6502828" y="3986292"/>
            <a:ext cx="3598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dirty="0">
                <a:solidFill>
                  <a:schemeClr val="bg1"/>
                </a:solidFill>
              </a:rPr>
              <a:t>Comparable à ceci en C#</a:t>
            </a:r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CD23BADD-1C3B-4617-AF28-A84166709BAC}"/>
              </a:ext>
            </a:extLst>
          </p:cNvPr>
          <p:cNvSpPr/>
          <p:nvPr/>
        </p:nvSpPr>
        <p:spPr>
          <a:xfrm>
            <a:off x="2923322" y="4555620"/>
            <a:ext cx="725213" cy="338554"/>
          </a:xfrm>
          <a:prstGeom prst="downArrow">
            <a:avLst/>
          </a:prstGeom>
          <a:solidFill>
            <a:srgbClr val="907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6C1CB30-3277-420D-B61B-4F98AA044E63}"/>
              </a:ext>
            </a:extLst>
          </p:cNvPr>
          <p:cNvSpPr txBox="1"/>
          <p:nvPr/>
        </p:nvSpPr>
        <p:spPr>
          <a:xfrm>
            <a:off x="6386151" y="4478281"/>
            <a:ext cx="48677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L’expression</a:t>
            </a:r>
            <a:r>
              <a:rPr lang="fr-CA" dirty="0">
                <a:solidFill>
                  <a:srgbClr val="9073D1"/>
                </a:solidFill>
              </a:rPr>
              <a:t> </a:t>
            </a:r>
            <a:r>
              <a:rPr lang="fr-CA" dirty="0">
                <a:solidFill>
                  <a:srgbClr val="FF0000"/>
                </a:solidFill>
              </a:rPr>
              <a:t>*</a:t>
            </a:r>
            <a:r>
              <a:rPr lang="fr-CA" dirty="0" err="1">
                <a:solidFill>
                  <a:srgbClr val="FF0000"/>
                </a:solidFill>
              </a:rPr>
              <a:t>ngFor</a:t>
            </a:r>
            <a:r>
              <a:rPr lang="fr-CA" dirty="0"/>
              <a:t>=</a:t>
            </a:r>
            <a:r>
              <a:rPr lang="fr-CA" b="1" dirty="0"/>
              <a:t>"let alias of variable"</a:t>
            </a:r>
            <a:r>
              <a:rPr lang="fr-CA" dirty="0"/>
              <a:t> </a:t>
            </a:r>
            <a:r>
              <a:rPr lang="fr-CA" dirty="0">
                <a:solidFill>
                  <a:schemeClr val="bg1"/>
                </a:solidFill>
              </a:rPr>
              <a:t>permet donc d’afficher, pour chaque élément de la liste, du code / des éléments HTML.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>
                <a:solidFill>
                  <a:srgbClr val="9073D1"/>
                </a:solidFill>
              </a:rPr>
              <a:t>« </a:t>
            </a:r>
            <a:r>
              <a:rPr lang="fr-CA" b="1" dirty="0"/>
              <a:t>alias</a:t>
            </a:r>
            <a:r>
              <a:rPr lang="fr-CA" dirty="0">
                <a:solidFill>
                  <a:srgbClr val="9073D1"/>
                </a:solidFill>
              </a:rPr>
              <a:t> </a:t>
            </a:r>
            <a:r>
              <a:rPr lang="fr-CA" dirty="0">
                <a:solidFill>
                  <a:schemeClr val="bg1"/>
                </a:solidFill>
              </a:rPr>
              <a:t>» représente chaque élément de la liste, successivement.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>
                <a:solidFill>
                  <a:schemeClr val="bg1"/>
                </a:solidFill>
              </a:rPr>
              <a:t>Dans ce cas-ci, ça fait trois éléments </a:t>
            </a:r>
            <a:r>
              <a:rPr lang="fr-CA" b="1" dirty="0">
                <a:solidFill>
                  <a:srgbClr val="C00000"/>
                </a:solidFill>
              </a:rPr>
              <a:t>&lt;li&gt;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122CDDE-8105-4506-A55C-7DBEA9AD4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110" y="4984645"/>
            <a:ext cx="2581635" cy="1381318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C236FDA-484E-4B5B-92C3-8280971DF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649" y="3498799"/>
            <a:ext cx="4266556" cy="979482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2482300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020E1-48FD-4BBF-A8EE-530859A7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Afficher une liste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D2765-7E25-4A52-89F5-BE2E6EC49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24743"/>
            <a:ext cx="10294182" cy="3911446"/>
          </a:xfrm>
        </p:spPr>
        <p:txBody>
          <a:bodyPr/>
          <a:lstStyle/>
          <a:p>
            <a:r>
              <a:rPr lang="fr-CA" dirty="0"/>
              <a:t> Afficher une liste dans la page Web</a:t>
            </a:r>
          </a:p>
          <a:p>
            <a:pPr lvl="1"/>
            <a:r>
              <a:rPr lang="fr-CA" dirty="0"/>
              <a:t> Étape 2 : Insérer les variables dans le </a:t>
            </a:r>
            <a:r>
              <a:rPr lang="fr-CA" dirty="0" err="1"/>
              <a:t>template</a:t>
            </a:r>
            <a:r>
              <a:rPr lang="fr-CA" dirty="0"/>
              <a:t> du composant.</a:t>
            </a:r>
          </a:p>
          <a:p>
            <a:pPr lvl="2"/>
            <a:r>
              <a:rPr lang="fr-CA" dirty="0"/>
              <a:t> Pour la liste de </a:t>
            </a:r>
            <a:r>
              <a:rPr lang="fr-CA" dirty="0" err="1"/>
              <a:t>Crewmate</a:t>
            </a:r>
            <a:r>
              <a:rPr lang="fr-CA" dirty="0"/>
              <a:t>, ce sera plutôt similaire. La différence est que nous devrons accéder aux propriétés des </a:t>
            </a:r>
            <a:r>
              <a:rPr lang="fr-CA" dirty="0" err="1"/>
              <a:t>Crewmates</a:t>
            </a:r>
            <a:r>
              <a:rPr lang="fr-CA" dirty="0"/>
              <a:t> pour les afficher.</a:t>
            </a:r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CD23BADD-1C3B-4617-AF28-A84166709BAC}"/>
              </a:ext>
            </a:extLst>
          </p:cNvPr>
          <p:cNvSpPr/>
          <p:nvPr/>
        </p:nvSpPr>
        <p:spPr>
          <a:xfrm>
            <a:off x="5717243" y="4340137"/>
            <a:ext cx="725213" cy="338554"/>
          </a:xfrm>
          <a:prstGeom prst="downArrow">
            <a:avLst/>
          </a:prstGeom>
          <a:solidFill>
            <a:srgbClr val="907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F5B862-FF22-4E8B-8BF0-252743520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41" y="3429000"/>
            <a:ext cx="9088118" cy="676369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C8A2212-73D2-4A28-8345-ADFC1F050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182" y="4883399"/>
            <a:ext cx="2943636" cy="164805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2B31269-9906-4E93-B023-11F85CECF9DB}"/>
              </a:ext>
            </a:extLst>
          </p:cNvPr>
          <p:cNvSpPr txBox="1"/>
          <p:nvPr/>
        </p:nvSpPr>
        <p:spPr>
          <a:xfrm>
            <a:off x="78261" y="4616935"/>
            <a:ext cx="4327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La variable </a:t>
            </a:r>
            <a:r>
              <a:rPr lang="fr-CA" dirty="0" err="1"/>
              <a:t>crewmates</a:t>
            </a:r>
            <a:r>
              <a:rPr lang="fr-CA" dirty="0">
                <a:solidFill>
                  <a:srgbClr val="9073D1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</a:rPr>
              <a:t>contenait 3 éléments, donc</a:t>
            </a:r>
            <a:r>
              <a:rPr lang="fr-CA" dirty="0">
                <a:solidFill>
                  <a:srgbClr val="9073D1"/>
                </a:solidFill>
              </a:rPr>
              <a:t> </a:t>
            </a:r>
            <a:r>
              <a:rPr lang="fr-CA" b="1" dirty="0">
                <a:solidFill>
                  <a:srgbClr val="FF0000"/>
                </a:solidFill>
              </a:rPr>
              <a:t>*</a:t>
            </a:r>
            <a:r>
              <a:rPr lang="fr-CA" b="1" dirty="0" err="1">
                <a:solidFill>
                  <a:srgbClr val="FF0000"/>
                </a:solidFill>
              </a:rPr>
              <a:t>ngFor</a:t>
            </a:r>
            <a:r>
              <a:rPr lang="fr-CA" b="1" dirty="0">
                <a:solidFill>
                  <a:srgbClr val="FF0000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</a:rPr>
              <a:t>a généré 3 éléments </a:t>
            </a:r>
            <a:r>
              <a:rPr lang="fr-CA" b="1" dirty="0">
                <a:solidFill>
                  <a:srgbClr val="C00000"/>
                </a:solidFill>
              </a:rPr>
              <a:t>&lt;p&gt;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FAE552F-461E-4619-AFD0-B7325E5574A4}"/>
              </a:ext>
            </a:extLst>
          </p:cNvPr>
          <p:cNvSpPr txBox="1"/>
          <p:nvPr/>
        </p:nvSpPr>
        <p:spPr>
          <a:xfrm>
            <a:off x="7785817" y="5116421"/>
            <a:ext cx="43279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L’alias </a:t>
            </a:r>
            <a:r>
              <a:rPr lang="fr-CA" dirty="0"/>
              <a:t>« </a:t>
            </a:r>
            <a:r>
              <a:rPr lang="fr-CA" b="1" dirty="0"/>
              <a:t>c</a:t>
            </a:r>
            <a:r>
              <a:rPr lang="fr-CA" dirty="0"/>
              <a:t> » </a:t>
            </a:r>
            <a:r>
              <a:rPr lang="fr-CA" dirty="0">
                <a:solidFill>
                  <a:schemeClr val="bg1"/>
                </a:solidFill>
              </a:rPr>
              <a:t>représente successivement les trois objets de </a:t>
            </a:r>
            <a:r>
              <a:rPr lang="fr-CA" b="1" dirty="0">
                <a:solidFill>
                  <a:schemeClr val="bg1"/>
                </a:solidFill>
              </a:rPr>
              <a:t>type </a:t>
            </a:r>
            <a:r>
              <a:rPr lang="fr-CA" b="1" dirty="0" err="1">
                <a:solidFill>
                  <a:schemeClr val="bg1"/>
                </a:solidFill>
              </a:rPr>
              <a:t>Crewmate</a:t>
            </a:r>
            <a:r>
              <a:rPr lang="fr-CA" dirty="0">
                <a:solidFill>
                  <a:schemeClr val="bg1"/>
                </a:solidFill>
              </a:rPr>
              <a:t>. On accède à leurs </a:t>
            </a:r>
            <a:r>
              <a:rPr lang="fr-CA" b="1" dirty="0">
                <a:solidFill>
                  <a:schemeClr val="bg1"/>
                </a:solidFill>
              </a:rPr>
              <a:t>propriétés de classe </a:t>
            </a:r>
            <a:r>
              <a:rPr lang="fr-CA" dirty="0">
                <a:solidFill>
                  <a:schemeClr val="bg1"/>
                </a:solidFill>
              </a:rPr>
              <a:t>qui sont nommées « </a:t>
            </a:r>
            <a:r>
              <a:rPr lang="fr-CA" b="1" dirty="0" err="1">
                <a:solidFill>
                  <a:schemeClr val="bg1"/>
                </a:solidFill>
              </a:rPr>
              <a:t>color</a:t>
            </a:r>
            <a:r>
              <a:rPr lang="fr-CA" dirty="0">
                <a:solidFill>
                  <a:schemeClr val="bg1"/>
                </a:solidFill>
              </a:rPr>
              <a:t> » et « </a:t>
            </a:r>
            <a:r>
              <a:rPr lang="fr-CA" b="1" dirty="0" err="1">
                <a:solidFill>
                  <a:schemeClr val="bg1"/>
                </a:solidFill>
              </a:rPr>
              <a:t>impostor</a:t>
            </a:r>
            <a:r>
              <a:rPr lang="fr-CA" dirty="0">
                <a:solidFill>
                  <a:schemeClr val="bg1"/>
                </a:solidFill>
              </a:rPr>
              <a:t> » dans la classe qu’on a déclarée.</a:t>
            </a:r>
            <a:endParaRPr lang="fr-CA" b="1" dirty="0">
              <a:solidFill>
                <a:schemeClr val="bg1"/>
              </a:solidFill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7CD52E5-CD18-46BF-A6ED-6CA731CA3BF0}"/>
              </a:ext>
            </a:extLst>
          </p:cNvPr>
          <p:cNvCxnSpPr>
            <a:cxnSpLocks/>
          </p:cNvCxnSpPr>
          <p:nvPr/>
        </p:nvCxnSpPr>
        <p:spPr>
          <a:xfrm flipH="1" flipV="1">
            <a:off x="6694835" y="3991762"/>
            <a:ext cx="1976200" cy="891638"/>
          </a:xfrm>
          <a:prstGeom prst="straightConnector1">
            <a:avLst/>
          </a:prstGeom>
          <a:ln w="28575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BB26996-DE9F-4F4E-9035-D064BE74E7D1}"/>
              </a:ext>
            </a:extLst>
          </p:cNvPr>
          <p:cNvCxnSpPr>
            <a:cxnSpLocks/>
          </p:cNvCxnSpPr>
          <p:nvPr/>
        </p:nvCxnSpPr>
        <p:spPr>
          <a:xfrm flipH="1" flipV="1">
            <a:off x="9389942" y="3955597"/>
            <a:ext cx="245944" cy="927803"/>
          </a:xfrm>
          <a:prstGeom prst="straightConnector1">
            <a:avLst/>
          </a:prstGeom>
          <a:ln w="28575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906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D75D18-CBAA-407F-8D3D-17175FF0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Affichage conditionnel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F08639-5211-411C-80DE-3C04A0673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2080824"/>
            <a:ext cx="12090399" cy="3855365"/>
          </a:xfrm>
        </p:spPr>
        <p:txBody>
          <a:bodyPr/>
          <a:lstStyle/>
          <a:p>
            <a:r>
              <a:rPr lang="fr-CA" dirty="0"/>
              <a:t> Affichage conditionnel</a:t>
            </a:r>
          </a:p>
          <a:p>
            <a:pPr lvl="1"/>
            <a:r>
              <a:rPr lang="fr-CA" dirty="0"/>
              <a:t> L’expression *</a:t>
            </a:r>
            <a:r>
              <a:rPr lang="fr-CA" dirty="0" err="1"/>
              <a:t>ngIf</a:t>
            </a:r>
            <a:r>
              <a:rPr lang="fr-CA" dirty="0"/>
              <a:t>="..." permet d’intégrer un élément SEULEMENT SI la valeur de l’attribut *</a:t>
            </a:r>
            <a:r>
              <a:rPr lang="fr-CA" dirty="0" err="1"/>
              <a:t>ngIf</a:t>
            </a:r>
            <a:r>
              <a:rPr lang="fr-CA" dirty="0"/>
              <a:t> est </a:t>
            </a:r>
            <a:r>
              <a:rPr lang="fr-CA" dirty="0" err="1"/>
              <a:t>true</a:t>
            </a:r>
            <a:r>
              <a:rPr lang="fr-CA" dirty="0"/>
              <a:t>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Ici, pour chaque </a:t>
            </a:r>
            <a:r>
              <a:rPr lang="fr-CA" dirty="0" err="1"/>
              <a:t>Crewmate</a:t>
            </a:r>
            <a:r>
              <a:rPr lang="fr-CA" dirty="0"/>
              <a:t> de la liste </a:t>
            </a:r>
            <a:r>
              <a:rPr lang="fr-CA" dirty="0" err="1"/>
              <a:t>crewmates</a:t>
            </a:r>
            <a:r>
              <a:rPr lang="fr-CA" dirty="0"/>
              <a:t>, si la propriété </a:t>
            </a:r>
            <a:r>
              <a:rPr lang="fr-CA" dirty="0" err="1"/>
              <a:t>impostor</a:t>
            </a:r>
            <a:r>
              <a:rPr lang="fr-CA" dirty="0"/>
              <a:t> d’un </a:t>
            </a:r>
            <a:r>
              <a:rPr lang="fr-CA" dirty="0" err="1"/>
              <a:t>Crewmate</a:t>
            </a:r>
            <a:r>
              <a:rPr lang="fr-CA" dirty="0"/>
              <a:t> est </a:t>
            </a:r>
            <a:r>
              <a:rPr lang="fr-CA" dirty="0" err="1"/>
              <a:t>true</a:t>
            </a:r>
            <a:r>
              <a:rPr lang="fr-CA" dirty="0"/>
              <a:t>, on affiche une phrase supplémentaire dans un &lt;</a:t>
            </a:r>
            <a:r>
              <a:rPr lang="fr-CA" dirty="0" err="1"/>
              <a:t>span</a:t>
            </a:r>
            <a:r>
              <a:rPr lang="fr-CA" dirty="0"/>
              <a:t>&gt;.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3C33BD8-F4A7-4519-8C26-9502FBB95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509" y="2908216"/>
            <a:ext cx="8459381" cy="1390844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5CE4C30-A89E-4217-9A5B-A3E5AC772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697" y="5126451"/>
            <a:ext cx="4448796" cy="1619476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4241056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1A3CA1B-1530-4046-A299-90F41FE7F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6A6064-3EEB-4D82-B8AB-85EC8287E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EB3F8A-0655-4D47-B546-F7EC731E0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C563705-9678-4052-A909-B5114B9A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FEEF27-DE57-43BD-AD75-1F367403B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6020E1-48FD-4BBF-A8EE-530859A71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  <a:latin typeface="+mj-lt"/>
                <a:ea typeface="+mj-ea"/>
              </a:rPr>
              <a:t>Événement simple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D2765-7E25-4A52-89F5-BE2E6EC49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Créer</a:t>
            </a:r>
            <a:r>
              <a:rPr lang="en-US" sz="1600" dirty="0">
                <a:solidFill>
                  <a:schemeClr val="tx1"/>
                </a:solidFill>
              </a:rPr>
              <a:t> un </a:t>
            </a:r>
            <a:r>
              <a:rPr lang="en-US" sz="1600" dirty="0" err="1">
                <a:solidFill>
                  <a:schemeClr val="tx1"/>
                </a:solidFill>
              </a:rPr>
              <a:t>événement</a:t>
            </a:r>
            <a:r>
              <a:rPr lang="en-US" sz="1600" dirty="0">
                <a:solidFill>
                  <a:schemeClr val="tx1"/>
                </a:solidFill>
              </a:rPr>
              <a:t> simple dans </a:t>
            </a:r>
            <a:r>
              <a:rPr lang="en-US" sz="1600" dirty="0" err="1">
                <a:solidFill>
                  <a:schemeClr val="tx1"/>
                </a:solidFill>
              </a:rPr>
              <a:t>une</a:t>
            </a:r>
            <a:r>
              <a:rPr lang="en-US" sz="1600" dirty="0">
                <a:solidFill>
                  <a:schemeClr val="tx1"/>
                </a:solidFill>
              </a:rPr>
              <a:t> page Web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Autrement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dit</a:t>
            </a:r>
            <a:r>
              <a:rPr lang="en-US" sz="1600" dirty="0">
                <a:solidFill>
                  <a:schemeClr val="tx1"/>
                </a:solidFill>
              </a:rPr>
              <a:t>, un </a:t>
            </a:r>
            <a:r>
              <a:rPr lang="en-US" sz="1600" dirty="0" err="1">
                <a:solidFill>
                  <a:schemeClr val="tx1"/>
                </a:solidFill>
              </a:rPr>
              <a:t>élément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interactif</a:t>
            </a:r>
            <a:r>
              <a:rPr lang="en-US" sz="1600" dirty="0">
                <a:solidFill>
                  <a:schemeClr val="tx1"/>
                </a:solidFill>
              </a:rPr>
              <a:t> qui </a:t>
            </a:r>
            <a:r>
              <a:rPr lang="en-US" sz="1600" dirty="0" err="1">
                <a:solidFill>
                  <a:schemeClr val="tx1"/>
                </a:solidFill>
              </a:rPr>
              <a:t>appelle</a:t>
            </a:r>
            <a:r>
              <a:rPr lang="en-US" sz="1600" dirty="0">
                <a:solidFill>
                  <a:schemeClr val="tx1"/>
                </a:solidFill>
              </a:rPr>
              <a:t> du code dans un </a:t>
            </a:r>
            <a:r>
              <a:rPr lang="en-US" sz="1600" dirty="0" err="1">
                <a:solidFill>
                  <a:schemeClr val="tx1"/>
                </a:solidFill>
              </a:rPr>
              <a:t>composant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 Étape 1 : </a:t>
            </a:r>
            <a:r>
              <a:rPr lang="en-US" sz="1600" dirty="0" err="1">
                <a:solidFill>
                  <a:schemeClr val="tx1"/>
                </a:solidFill>
              </a:rPr>
              <a:t>Ajouter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l’événement</a:t>
            </a:r>
            <a:r>
              <a:rPr lang="en-US" sz="1600" dirty="0">
                <a:solidFill>
                  <a:schemeClr val="tx1"/>
                </a:solidFill>
              </a:rPr>
              <a:t> dans le template HTML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Ici</a:t>
            </a:r>
            <a:r>
              <a:rPr lang="en-US" dirty="0">
                <a:solidFill>
                  <a:schemeClr val="tx1"/>
                </a:solidFill>
              </a:rPr>
              <a:t>, on a un </a:t>
            </a:r>
            <a:r>
              <a:rPr lang="en-US" dirty="0" err="1">
                <a:solidFill>
                  <a:schemeClr val="tx1"/>
                </a:solidFill>
              </a:rPr>
              <a:t>événement</a:t>
            </a:r>
            <a:r>
              <a:rPr lang="en-US" dirty="0">
                <a:solidFill>
                  <a:schemeClr val="tx1"/>
                </a:solidFill>
              </a:rPr>
              <a:t> de type (click). </a:t>
            </a:r>
            <a:r>
              <a:rPr lang="en-US" dirty="0" err="1">
                <a:solidFill>
                  <a:schemeClr val="tx1"/>
                </a:solidFill>
              </a:rPr>
              <a:t>Lorsqu’on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appuie</a:t>
            </a:r>
            <a:r>
              <a:rPr lang="en-US" dirty="0">
                <a:solidFill>
                  <a:schemeClr val="tx1"/>
                </a:solidFill>
              </a:rPr>
              <a:t> sur </a:t>
            </a:r>
            <a:r>
              <a:rPr lang="en-US" dirty="0" err="1">
                <a:solidFill>
                  <a:schemeClr val="tx1"/>
                </a:solidFill>
              </a:rPr>
              <a:t>l’élément</a:t>
            </a:r>
            <a:r>
              <a:rPr lang="en-US" dirty="0">
                <a:solidFill>
                  <a:schemeClr val="tx1"/>
                </a:solidFill>
              </a:rPr>
              <a:t> div, la </a:t>
            </a:r>
            <a:r>
              <a:rPr lang="en-US" dirty="0" err="1">
                <a:solidFill>
                  <a:schemeClr val="tx1"/>
                </a:solidFill>
              </a:rPr>
              <a:t>fonction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raiseValue</a:t>
            </a:r>
            <a:r>
              <a:rPr lang="en-US" dirty="0">
                <a:solidFill>
                  <a:schemeClr val="tx1"/>
                </a:solidFill>
              </a:rPr>
              <a:t>() de </a:t>
            </a:r>
            <a:r>
              <a:rPr lang="en-US" dirty="0" err="1">
                <a:solidFill>
                  <a:schemeClr val="tx1"/>
                </a:solidFill>
              </a:rPr>
              <a:t>notre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composant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appelée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Autres</a:t>
            </a:r>
            <a:r>
              <a:rPr lang="en-US" dirty="0">
                <a:solidFill>
                  <a:schemeClr val="tx1"/>
                </a:solidFill>
              </a:rPr>
              <a:t> types </a:t>
            </a:r>
            <a:r>
              <a:rPr lang="en-US" dirty="0" err="1">
                <a:solidFill>
                  <a:schemeClr val="tx1"/>
                </a:solidFill>
              </a:rPr>
              <a:t>d’événements</a:t>
            </a:r>
            <a:r>
              <a:rPr lang="en-US" dirty="0">
                <a:solidFill>
                  <a:schemeClr val="tx1"/>
                </a:solidFill>
              </a:rPr>
              <a:t> : </a:t>
            </a:r>
          </a:p>
          <a:p>
            <a:pPr lvl="3"/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dbclick</a:t>
            </a:r>
            <a:r>
              <a:rPr lang="en-US" sz="1600" dirty="0">
                <a:solidFill>
                  <a:schemeClr val="tx1"/>
                </a:solidFill>
              </a:rPr>
              <a:t>) double-</a:t>
            </a:r>
            <a:r>
              <a:rPr lang="en-US" sz="1600" dirty="0" err="1">
                <a:solidFill>
                  <a:schemeClr val="tx1"/>
                </a:solidFill>
              </a:rPr>
              <a:t>clic</a:t>
            </a:r>
            <a:r>
              <a:rPr lang="en-US" sz="1600" dirty="0">
                <a:solidFill>
                  <a:schemeClr val="tx1"/>
                </a:solidFill>
              </a:rPr>
              <a:t>, (mouseover) </a:t>
            </a:r>
            <a:r>
              <a:rPr lang="en-US" sz="1600" dirty="0" err="1">
                <a:solidFill>
                  <a:schemeClr val="tx1"/>
                </a:solidFill>
              </a:rPr>
              <a:t>survol</a:t>
            </a:r>
            <a:r>
              <a:rPr lang="en-US" sz="1600" dirty="0">
                <a:solidFill>
                  <a:schemeClr val="tx1"/>
                </a:solidFill>
              </a:rPr>
              <a:t>, etc.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Pourquoi</a:t>
            </a:r>
            <a:r>
              <a:rPr lang="en-US" dirty="0">
                <a:solidFill>
                  <a:schemeClr val="tx1"/>
                </a:solidFill>
              </a:rPr>
              <a:t> les </a:t>
            </a:r>
            <a:r>
              <a:rPr lang="en-US" dirty="0" err="1">
                <a:solidFill>
                  <a:schemeClr val="tx1"/>
                </a:solidFill>
              </a:rPr>
              <a:t>parenthèses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autour</a:t>
            </a:r>
            <a:r>
              <a:rPr lang="en-US" dirty="0">
                <a:solidFill>
                  <a:schemeClr val="tx1"/>
                </a:solidFill>
              </a:rPr>
              <a:t> ?</a:t>
            </a:r>
          </a:p>
          <a:p>
            <a:pPr lvl="3"/>
            <a:r>
              <a:rPr lang="en-US" sz="1600" dirty="0">
                <a:solidFill>
                  <a:schemeClr val="tx1"/>
                </a:solidFill>
              </a:rPr>
              <a:t> Les (</a:t>
            </a:r>
            <a:r>
              <a:rPr lang="en-US" sz="1600" dirty="0" err="1">
                <a:solidFill>
                  <a:schemeClr val="tx1"/>
                </a:solidFill>
              </a:rPr>
              <a:t>parenthèses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  <a:r>
              <a:rPr lang="en-US" sz="1600" dirty="0" err="1">
                <a:solidFill>
                  <a:schemeClr val="tx1"/>
                </a:solidFill>
              </a:rPr>
              <a:t>signifient</a:t>
            </a:r>
            <a:r>
              <a:rPr lang="en-US" sz="1600" dirty="0">
                <a:solidFill>
                  <a:schemeClr val="tx1"/>
                </a:solidFill>
              </a:rPr>
              <a:t> que du code du </a:t>
            </a:r>
            <a:r>
              <a:rPr lang="en-US" sz="1600" dirty="0" err="1">
                <a:solidFill>
                  <a:schemeClr val="tx1"/>
                </a:solidFill>
              </a:rPr>
              <a:t>composant</a:t>
            </a:r>
            <a:r>
              <a:rPr lang="en-US" sz="1600" dirty="0">
                <a:solidFill>
                  <a:schemeClr val="tx1"/>
                </a:solidFill>
              </a:rPr>
              <a:t> sera </a:t>
            </a:r>
            <a:r>
              <a:rPr lang="en-US" sz="1600" dirty="0" err="1">
                <a:solidFill>
                  <a:schemeClr val="tx1"/>
                </a:solidFill>
              </a:rPr>
              <a:t>appelé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7B6A542-F68D-4ECC-8835-8939CB211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663" y="2336799"/>
            <a:ext cx="2020398" cy="172185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C44BDE2-DD94-41BB-986F-6E3A1B5488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6358" y="4752911"/>
            <a:ext cx="2671009" cy="59224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9186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020E1-48FD-4BBF-A8EE-530859A7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Événement simple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D2765-7E25-4A52-89F5-BE2E6EC49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23" y="1996914"/>
            <a:ext cx="11819466" cy="4686107"/>
          </a:xfrm>
        </p:spPr>
        <p:txBody>
          <a:bodyPr/>
          <a:lstStyle/>
          <a:p>
            <a:r>
              <a:rPr lang="fr-CA" dirty="0"/>
              <a:t> Créer un événement simple dans une page Web</a:t>
            </a:r>
          </a:p>
          <a:p>
            <a:pPr lvl="1"/>
            <a:r>
              <a:rPr lang="fr-CA" dirty="0"/>
              <a:t> Étape 2 : Définir la méthode dans le composant.</a:t>
            </a:r>
          </a:p>
          <a:p>
            <a:pPr lvl="2"/>
            <a:r>
              <a:rPr lang="fr-CA" dirty="0"/>
              <a:t> Dans ce cas-ci, on doit définir la méthode </a:t>
            </a:r>
            <a:r>
              <a:rPr lang="fr-CA" dirty="0" err="1"/>
              <a:t>raiseValue</a:t>
            </a:r>
            <a:r>
              <a:rPr lang="fr-CA" dirty="0"/>
              <a:t>() dans le composant </a:t>
            </a:r>
            <a:r>
              <a:rPr lang="fr-CA" dirty="0" err="1"/>
              <a:t>app.component.ts</a:t>
            </a:r>
            <a:endParaRPr lang="fr-CA" dirty="0"/>
          </a:p>
          <a:p>
            <a:pPr lvl="3"/>
            <a:r>
              <a:rPr lang="fr-CA" dirty="0"/>
              <a:t> Elle va simplement augmenter de 1 la valeur d’une variable de classe nommée value.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894B9C-D0E7-4851-A25A-FEDD6BD81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86" y="3668528"/>
            <a:ext cx="3305636" cy="2457793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3FCEF9F-0BD3-4820-910E-B2FBF51D4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834" y="3467499"/>
            <a:ext cx="4296375" cy="952633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D031262-A922-4859-83C9-BB3228868FBC}"/>
              </a:ext>
            </a:extLst>
          </p:cNvPr>
          <p:cNvSpPr txBox="1"/>
          <p:nvPr/>
        </p:nvSpPr>
        <p:spPr>
          <a:xfrm>
            <a:off x="5041053" y="4693052"/>
            <a:ext cx="6168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bg1"/>
                </a:solidFill>
              </a:rPr>
              <a:t>NOTE </a:t>
            </a:r>
            <a:r>
              <a:rPr lang="fr-CA" dirty="0">
                <a:solidFill>
                  <a:schemeClr val="bg1"/>
                </a:solidFill>
              </a:rPr>
              <a:t>: La variable </a:t>
            </a:r>
            <a:r>
              <a:rPr lang="fr-CA" dirty="0"/>
              <a:t>value</a:t>
            </a:r>
            <a:r>
              <a:rPr lang="fr-CA" dirty="0">
                <a:solidFill>
                  <a:srgbClr val="9073D1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</a:rPr>
              <a:t>est affichée au-dessus. Cliquer sur le</a:t>
            </a:r>
            <a:r>
              <a:rPr lang="fr-CA" dirty="0">
                <a:solidFill>
                  <a:srgbClr val="9073D1"/>
                </a:solidFill>
              </a:rPr>
              <a:t> </a:t>
            </a:r>
            <a:r>
              <a:rPr lang="fr-CA" dirty="0"/>
              <a:t>div</a:t>
            </a:r>
            <a:r>
              <a:rPr lang="fr-CA" dirty="0">
                <a:solidFill>
                  <a:srgbClr val="9073D1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</a:rPr>
              <a:t>va effectivement changer la valeur de </a:t>
            </a:r>
            <a:r>
              <a:rPr lang="fr-CA" dirty="0"/>
              <a:t>value</a:t>
            </a:r>
            <a:r>
              <a:rPr lang="fr-CA" dirty="0">
                <a:solidFill>
                  <a:srgbClr val="9073D1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</a:rPr>
              <a:t>et l’affichage </a:t>
            </a:r>
            <a:r>
              <a:rPr lang="fr-CA" u="sng" dirty="0">
                <a:solidFill>
                  <a:schemeClr val="bg1"/>
                </a:solidFill>
              </a:rPr>
              <a:t>se mettra à jour automatiquement</a:t>
            </a:r>
            <a:r>
              <a:rPr lang="fr-CA" dirty="0">
                <a:solidFill>
                  <a:srgbClr val="9073D1"/>
                </a:solidFill>
              </a:rPr>
              <a:t>.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AAD09ED-E999-484A-869E-BFF14205A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246" y="5829551"/>
            <a:ext cx="671606" cy="833554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BB97E29-95A5-47F2-B455-7EB42636635F}"/>
              </a:ext>
            </a:extLst>
          </p:cNvPr>
          <p:cNvSpPr/>
          <p:nvPr/>
        </p:nvSpPr>
        <p:spPr>
          <a:xfrm>
            <a:off x="7844921" y="6126321"/>
            <a:ext cx="561101" cy="283780"/>
          </a:xfrm>
          <a:prstGeom prst="rightArrow">
            <a:avLst/>
          </a:prstGeom>
          <a:solidFill>
            <a:srgbClr val="907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2F0FFFB-52A4-4ACA-BF98-92AAC4CD3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9091" y="5889302"/>
            <a:ext cx="586442" cy="79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56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020E1-48FD-4BBF-A8EE-530859A7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Événement simple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D2765-7E25-4A52-89F5-BE2E6EC49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6" y="2018832"/>
            <a:ext cx="11803223" cy="3917357"/>
          </a:xfrm>
        </p:spPr>
        <p:txBody>
          <a:bodyPr/>
          <a:lstStyle/>
          <a:p>
            <a:r>
              <a:rPr lang="fr-CA" dirty="0"/>
              <a:t> Créer un événement simple dans une page Web</a:t>
            </a:r>
          </a:p>
          <a:p>
            <a:pPr lvl="1"/>
            <a:r>
              <a:rPr lang="fr-CA" dirty="0"/>
              <a:t> Autre exemple : Cette fois on va passer une variable en paramètre à la méthode appelée par l’événement.</a:t>
            </a:r>
          </a:p>
          <a:p>
            <a:pPr lvl="2"/>
            <a:r>
              <a:rPr lang="fr-CA" dirty="0"/>
              <a:t> Chaque fois qu’on clique sur le dernier div, la méthode </a:t>
            </a:r>
            <a:r>
              <a:rPr lang="fr-CA" dirty="0" err="1"/>
              <a:t>alertValue</a:t>
            </a:r>
            <a:r>
              <a:rPr lang="fr-CA" dirty="0"/>
              <a:t>() est appelée et la valeur actuelle du paramètre value lui est passée. Pas besoin de {{ }} ici car c’est déjà interprété comme du code.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Cela va simplement créer un pop-up avec la valeur actuelle de la variable value quand on va cliquer sur ce div.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21E872-2DCA-4016-817F-BB2E7199C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78" y="3601514"/>
            <a:ext cx="5187191" cy="992954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AB086C2-EF9C-44E7-B9A1-8BAEDA2E9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180" y="3644088"/>
            <a:ext cx="1810003" cy="66684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2ACDA1F-DD58-438A-AFCB-FDF58D5EB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002" y="4838590"/>
            <a:ext cx="2079096" cy="194709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8E8195E-9705-4D48-8FFF-59B433D07F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788" y="5164413"/>
            <a:ext cx="3584000" cy="126455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622D35A-3ED6-4129-9A74-BF76E44AA7B4}"/>
              </a:ext>
            </a:extLst>
          </p:cNvPr>
          <p:cNvSpPr txBox="1"/>
          <p:nvPr/>
        </p:nvSpPr>
        <p:spPr>
          <a:xfrm>
            <a:off x="8025748" y="4892713"/>
            <a:ext cx="292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</a:rPr>
              <a:t>Le pop-up en question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A7ACDD5-36EB-47EC-A517-4C5D2909EEB7}"/>
              </a:ext>
            </a:extLst>
          </p:cNvPr>
          <p:cNvSpPr txBox="1"/>
          <p:nvPr/>
        </p:nvSpPr>
        <p:spPr>
          <a:xfrm>
            <a:off x="2270234" y="5898460"/>
            <a:ext cx="2079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Méthode</a:t>
            </a:r>
            <a:r>
              <a:rPr lang="fr-CA" dirty="0">
                <a:solidFill>
                  <a:srgbClr val="9073D1"/>
                </a:solidFill>
              </a:rPr>
              <a:t> </a:t>
            </a:r>
            <a:r>
              <a:rPr lang="fr-CA" dirty="0" err="1"/>
              <a:t>alertValue</a:t>
            </a:r>
            <a:r>
              <a:rPr lang="fr-CA" dirty="0">
                <a:solidFill>
                  <a:srgbClr val="9073D1"/>
                </a:solidFill>
              </a:rPr>
              <a:t> 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058BD16-6A54-4224-901A-A3AE5609DE75}"/>
              </a:ext>
            </a:extLst>
          </p:cNvPr>
          <p:cNvCxnSpPr>
            <a:cxnSpLocks/>
          </p:cNvCxnSpPr>
          <p:nvPr/>
        </p:nvCxnSpPr>
        <p:spPr>
          <a:xfrm>
            <a:off x="3439236" y="6124070"/>
            <a:ext cx="1760561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E460E09E-FE37-4694-B2F1-C50F967CF85B}"/>
              </a:ext>
            </a:extLst>
          </p:cNvPr>
          <p:cNvSpPr txBox="1"/>
          <p:nvPr/>
        </p:nvSpPr>
        <p:spPr>
          <a:xfrm>
            <a:off x="0" y="6581001"/>
            <a:ext cx="433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chemeClr val="bg1"/>
                </a:solidFill>
              </a:rPr>
              <a:t>En JavaScript, </a:t>
            </a:r>
            <a:r>
              <a:rPr lang="fr-CA" sz="1200" dirty="0" err="1">
                <a:solidFill>
                  <a:schemeClr val="bg1"/>
                </a:solidFill>
              </a:rPr>
              <a:t>alert</a:t>
            </a:r>
            <a:r>
              <a:rPr lang="fr-CA" sz="1200" dirty="0">
                <a:solidFill>
                  <a:schemeClr val="bg1"/>
                </a:solidFill>
              </a:rPr>
              <a:t>() crée un pop up</a:t>
            </a:r>
            <a:r>
              <a:rPr lang="fr-CA" sz="1200" dirty="0">
                <a:solidFill>
                  <a:srgbClr val="9073D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6200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020E1-48FD-4BBF-A8EE-530859A7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Mini formulaire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D2765-7E25-4A52-89F5-BE2E6EC49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72" y="2052735"/>
            <a:ext cx="11690205" cy="3883454"/>
          </a:xfrm>
        </p:spPr>
        <p:txBody>
          <a:bodyPr>
            <a:normAutofit fontScale="92500" lnSpcReduction="20000"/>
          </a:bodyPr>
          <a:lstStyle/>
          <a:p>
            <a:r>
              <a:rPr lang="fr-CA" dirty="0"/>
              <a:t> Mini formulaire avec </a:t>
            </a:r>
            <a:r>
              <a:rPr lang="fr-CA" dirty="0" err="1"/>
              <a:t>Angular</a:t>
            </a:r>
            <a:endParaRPr lang="fr-CA" dirty="0"/>
          </a:p>
          <a:p>
            <a:pPr lvl="1"/>
            <a:r>
              <a:rPr lang="fr-CA" dirty="0"/>
              <a:t> Étape 1 : Créons un &lt;input&gt; bien ordinaire dans un </a:t>
            </a:r>
            <a:r>
              <a:rPr lang="fr-CA" dirty="0" err="1"/>
              <a:t>template</a:t>
            </a:r>
            <a:r>
              <a:rPr lang="fr-CA" dirty="0"/>
              <a:t> HTML de composant.</a:t>
            </a:r>
          </a:p>
          <a:p>
            <a:pPr lvl="2"/>
            <a:r>
              <a:rPr lang="fr-CA" dirty="0"/>
              <a:t> Nous allons également afficher une variable appelée </a:t>
            </a:r>
            <a:r>
              <a:rPr lang="fr-CA" dirty="0" err="1"/>
              <a:t>color</a:t>
            </a:r>
            <a:r>
              <a:rPr lang="fr-CA" dirty="0"/>
              <a:t> juste au-dessus.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1"/>
            <a:r>
              <a:rPr lang="fr-CA" dirty="0"/>
              <a:t> Étape 2 : Nous devons ajouter un nouveau module dans </a:t>
            </a:r>
            <a:r>
              <a:rPr lang="fr-CA" dirty="0" err="1"/>
              <a:t>app.module.ts</a:t>
            </a:r>
            <a:r>
              <a:rPr lang="fr-CA" dirty="0"/>
              <a:t> (Le fichier module de notre composant)</a:t>
            </a:r>
          </a:p>
          <a:p>
            <a:pPr lvl="2"/>
            <a:r>
              <a:rPr lang="fr-CA" dirty="0"/>
              <a:t> Ce module s’appelle </a:t>
            </a:r>
            <a:r>
              <a:rPr lang="fr-CA" dirty="0" err="1"/>
              <a:t>FormsModule</a:t>
            </a:r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Deux lignes ont donc été ajoutées à </a:t>
            </a:r>
            <a:r>
              <a:rPr lang="fr-CA" dirty="0" err="1"/>
              <a:t>app.module.ts</a:t>
            </a:r>
            <a:r>
              <a:rPr lang="fr-CA" dirty="0"/>
              <a:t>.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FC6131B-DEB2-402D-9DA7-988DEC840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831" y="2889261"/>
            <a:ext cx="3591426" cy="628738"/>
          </a:xfrm>
          <a:prstGeom prst="rect">
            <a:avLst/>
          </a:prstGeom>
          <a:noFill/>
          <a:ln w="28575">
            <a:solidFill>
              <a:srgbClr val="907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0F7F060-EF52-4617-A279-B7A7730D1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510" y="4354525"/>
            <a:ext cx="5646193" cy="1750247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E3897A7-281E-41E1-A3B4-D6BF13E08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36" y="5581928"/>
            <a:ext cx="5228378" cy="114566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3A954A8-23C7-4D1B-85A4-728E3FDCA6BA}"/>
              </a:ext>
            </a:extLst>
          </p:cNvPr>
          <p:cNvCxnSpPr/>
          <p:nvPr/>
        </p:nvCxnSpPr>
        <p:spPr>
          <a:xfrm flipH="1">
            <a:off x="7664230" y="4247849"/>
            <a:ext cx="769357" cy="258555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A34CCB-B5B8-4489-A248-0B9E468FFD87}"/>
              </a:ext>
            </a:extLst>
          </p:cNvPr>
          <p:cNvCxnSpPr/>
          <p:nvPr/>
        </p:nvCxnSpPr>
        <p:spPr>
          <a:xfrm flipH="1">
            <a:off x="4682767" y="6158962"/>
            <a:ext cx="769357" cy="258555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234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020E1-48FD-4BBF-A8EE-530859A7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Mini formulaire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D2765-7E25-4A52-89F5-BE2E6EC49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37" y="2034073"/>
            <a:ext cx="11887200" cy="3902116"/>
          </a:xfrm>
        </p:spPr>
        <p:txBody>
          <a:bodyPr>
            <a:normAutofit fontScale="92500" lnSpcReduction="10000"/>
          </a:bodyPr>
          <a:lstStyle/>
          <a:p>
            <a:r>
              <a:rPr lang="fr-CA" dirty="0"/>
              <a:t> Mini formulaire avec </a:t>
            </a:r>
            <a:r>
              <a:rPr lang="fr-CA" dirty="0" err="1"/>
              <a:t>Angular</a:t>
            </a:r>
            <a:r>
              <a:rPr lang="fr-CA" dirty="0"/>
              <a:t> </a:t>
            </a:r>
          </a:p>
          <a:p>
            <a:pPr lvl="1"/>
            <a:r>
              <a:rPr lang="fr-CA" dirty="0"/>
              <a:t> Étape 3 : On ajoute un attribut nommé </a:t>
            </a:r>
            <a:r>
              <a:rPr lang="fr-CA" dirty="0" err="1"/>
              <a:t>ngModel</a:t>
            </a:r>
            <a:r>
              <a:rPr lang="fr-CA" dirty="0"/>
              <a:t> à notre input.</a:t>
            </a:r>
          </a:p>
          <a:p>
            <a:pPr lvl="2"/>
            <a:r>
              <a:rPr lang="fr-CA" dirty="0"/>
              <a:t> La valeur de cet attribut doit correspondre exactement au nom d’une variable de classe de notre composant.</a:t>
            </a:r>
          </a:p>
          <a:p>
            <a:pPr lvl="2"/>
            <a:r>
              <a:rPr lang="fr-CA" dirty="0"/>
              <a:t> Les crochets [ ] autour de l’attribut signifient sur l’affichage sera mis à jour selon le code du composant. Les parenthèses ( ), comme on a vu tout à l’heure, signifient que le code du composant sera modifié ou appelé.</a:t>
            </a:r>
          </a:p>
          <a:p>
            <a:pPr lvl="3"/>
            <a:r>
              <a:rPr lang="fr-CA" dirty="0"/>
              <a:t> Cela correspond à du « </a:t>
            </a:r>
            <a:r>
              <a:rPr lang="fr-CA" dirty="0" err="1"/>
              <a:t>two-way</a:t>
            </a:r>
            <a:r>
              <a:rPr lang="fr-CA" dirty="0"/>
              <a:t> binding » car la valeur de l’input et la variable du composant deviennent liés.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1"/>
            <a:r>
              <a:rPr lang="fr-CA" dirty="0"/>
              <a:t> Le résultat : Le texte dans l’&lt;input&gt; change dynamiquement la valeur de la variable </a:t>
            </a:r>
            <a:r>
              <a:rPr lang="fr-CA" dirty="0" err="1"/>
              <a:t>color</a:t>
            </a:r>
            <a:r>
              <a:rPr lang="fr-CA" dirty="0"/>
              <a:t> de notre composant et son affichage.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01B140-8E6E-4C66-996C-49A8A61D1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821" y="4316767"/>
            <a:ext cx="3134162" cy="847843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D8372A2-2EC7-4F64-ABCC-2007DE955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158" y="4412031"/>
            <a:ext cx="5715798" cy="657317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72634AD-78EF-4B32-83F5-82139D1F5C0D}"/>
              </a:ext>
            </a:extLst>
          </p:cNvPr>
          <p:cNvSpPr txBox="1"/>
          <p:nvPr/>
        </p:nvSpPr>
        <p:spPr>
          <a:xfrm>
            <a:off x="1299078" y="4086089"/>
            <a:ext cx="3607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/>
                </a:solidFill>
              </a:rPr>
              <a:t>Dans le </a:t>
            </a:r>
            <a:r>
              <a:rPr lang="fr-CA" sz="1600" dirty="0" err="1">
                <a:solidFill>
                  <a:schemeClr val="bg1"/>
                </a:solidFill>
              </a:rPr>
              <a:t>template</a:t>
            </a:r>
            <a:r>
              <a:rPr lang="fr-CA" sz="1600" dirty="0">
                <a:solidFill>
                  <a:schemeClr val="bg1"/>
                </a:solidFill>
              </a:rPr>
              <a:t> HTML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E6512E-FAEE-44CB-A225-FB4687A83424}"/>
              </a:ext>
            </a:extLst>
          </p:cNvPr>
          <p:cNvSpPr txBox="1"/>
          <p:nvPr/>
        </p:nvSpPr>
        <p:spPr>
          <a:xfrm>
            <a:off x="7774394" y="3997481"/>
            <a:ext cx="3607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chemeClr val="bg1"/>
                </a:solidFill>
              </a:rPr>
              <a:t>Dans la classe du composant :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E23733D-E70C-4B0B-AB9F-CE735B6CD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845" y="5707428"/>
            <a:ext cx="1895740" cy="87642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1E61242-4B2C-440C-94BC-1FAF945516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365" y="5753043"/>
            <a:ext cx="2019582" cy="84784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ECF3A49C-50C6-4A15-A727-24734932FF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6495" y="5707428"/>
            <a:ext cx="1933845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03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1E27B1-47CA-403C-B34C-BDDB832D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Mini formulaire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1E2F50-367E-46C8-AD50-869118FE7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67" y="2052734"/>
            <a:ext cx="11873933" cy="4525347"/>
          </a:xfrm>
        </p:spPr>
        <p:txBody>
          <a:bodyPr/>
          <a:lstStyle/>
          <a:p>
            <a:r>
              <a:rPr lang="fr-CA" dirty="0"/>
              <a:t> Mini formulaire avec </a:t>
            </a:r>
            <a:r>
              <a:rPr lang="fr-CA" dirty="0" err="1"/>
              <a:t>Angular</a:t>
            </a:r>
            <a:r>
              <a:rPr lang="fr-CA" dirty="0"/>
              <a:t> : Bouton </a:t>
            </a:r>
            <a:endParaRPr lang="en-CA" dirty="0"/>
          </a:p>
          <a:p>
            <a:pPr lvl="1"/>
            <a:r>
              <a:rPr lang="en-CA" dirty="0"/>
              <a:t> Nous </a:t>
            </a:r>
            <a:r>
              <a:rPr lang="en-CA" dirty="0" err="1"/>
              <a:t>allons</a:t>
            </a:r>
            <a:r>
              <a:rPr lang="en-CA" dirty="0"/>
              <a:t> combiner un </a:t>
            </a:r>
            <a:r>
              <a:rPr lang="en-CA" dirty="0" err="1"/>
              <a:t>événement</a:t>
            </a:r>
            <a:r>
              <a:rPr lang="en-CA" dirty="0"/>
              <a:t> avec un input. Pour </a:t>
            </a:r>
            <a:r>
              <a:rPr lang="en-CA" dirty="0" err="1"/>
              <a:t>cet</a:t>
            </a:r>
            <a:r>
              <a:rPr lang="en-CA" dirty="0"/>
              <a:t> </a:t>
            </a:r>
            <a:r>
              <a:rPr lang="en-CA" dirty="0" err="1"/>
              <a:t>exemple</a:t>
            </a:r>
            <a:r>
              <a:rPr lang="en-CA" dirty="0"/>
              <a:t>, nous </a:t>
            </a:r>
            <a:r>
              <a:rPr lang="en-CA" dirty="0" err="1"/>
              <a:t>allons</a:t>
            </a:r>
            <a:r>
              <a:rPr lang="en-CA" dirty="0"/>
              <a:t> </a:t>
            </a:r>
            <a:r>
              <a:rPr lang="en-CA" dirty="0" err="1"/>
              <a:t>ajouter</a:t>
            </a:r>
            <a:r>
              <a:rPr lang="en-CA" dirty="0"/>
              <a:t> un </a:t>
            </a:r>
            <a:r>
              <a:rPr lang="en-CA" dirty="0" err="1"/>
              <a:t>nombre</a:t>
            </a:r>
            <a:r>
              <a:rPr lang="en-CA" dirty="0"/>
              <a:t> à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liste</a:t>
            </a:r>
            <a:r>
              <a:rPr lang="en-CA" dirty="0"/>
              <a:t> de </a:t>
            </a:r>
            <a:r>
              <a:rPr lang="en-CA" dirty="0" err="1"/>
              <a:t>nombres</a:t>
            </a:r>
            <a:r>
              <a:rPr lang="en-CA" dirty="0"/>
              <a:t> dans </a:t>
            </a:r>
            <a:r>
              <a:rPr lang="en-CA" dirty="0" err="1"/>
              <a:t>notre</a:t>
            </a:r>
            <a:r>
              <a:rPr lang="en-CA" dirty="0"/>
              <a:t> </a:t>
            </a:r>
            <a:r>
              <a:rPr lang="en-CA" dirty="0" err="1"/>
              <a:t>composant</a:t>
            </a:r>
            <a:r>
              <a:rPr lang="en-CA" dirty="0"/>
              <a:t> et </a:t>
            </a:r>
            <a:r>
              <a:rPr lang="en-CA" dirty="0" err="1"/>
              <a:t>afficher</a:t>
            </a:r>
            <a:r>
              <a:rPr lang="en-CA" dirty="0"/>
              <a:t> </a:t>
            </a:r>
            <a:r>
              <a:rPr lang="en-CA" dirty="0" err="1"/>
              <a:t>cette</a:t>
            </a:r>
            <a:r>
              <a:rPr lang="en-CA" dirty="0"/>
              <a:t> </a:t>
            </a:r>
            <a:r>
              <a:rPr lang="en-CA" dirty="0" err="1"/>
              <a:t>liste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 Étape 1 : </a:t>
            </a:r>
            <a:r>
              <a:rPr lang="en-CA" dirty="0" err="1"/>
              <a:t>Préparer</a:t>
            </a:r>
            <a:r>
              <a:rPr lang="en-CA" dirty="0"/>
              <a:t> deux variables dans le </a:t>
            </a:r>
            <a:r>
              <a:rPr lang="en-CA" dirty="0" err="1"/>
              <a:t>composant</a:t>
            </a:r>
            <a:endParaRPr lang="en-CA" dirty="0"/>
          </a:p>
          <a:p>
            <a:pPr lvl="2"/>
            <a:r>
              <a:rPr lang="en-CA" dirty="0"/>
              <a:t> Une variable de type : number qui </a:t>
            </a:r>
            <a:r>
              <a:rPr lang="en-CA" dirty="0" err="1"/>
              <a:t>va</a:t>
            </a:r>
            <a:r>
              <a:rPr lang="en-CA" dirty="0"/>
              <a:t> </a:t>
            </a:r>
            <a:r>
              <a:rPr lang="en-CA" dirty="0" err="1"/>
              <a:t>accueillir</a:t>
            </a:r>
            <a:r>
              <a:rPr lang="en-CA" dirty="0"/>
              <a:t> le </a:t>
            </a:r>
            <a:r>
              <a:rPr lang="en-CA" dirty="0" err="1"/>
              <a:t>nombre</a:t>
            </a:r>
            <a:r>
              <a:rPr lang="en-CA" dirty="0"/>
              <a:t> </a:t>
            </a:r>
            <a:r>
              <a:rPr lang="en-CA" dirty="0" err="1"/>
              <a:t>reçu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input.</a:t>
            </a:r>
          </a:p>
          <a:p>
            <a:pPr lvl="2"/>
            <a:r>
              <a:rPr lang="en-CA" dirty="0"/>
              <a:t> Une variable de type : number[] qui </a:t>
            </a:r>
            <a:r>
              <a:rPr lang="en-CA" dirty="0" err="1"/>
              <a:t>contient</a:t>
            </a:r>
            <a:r>
              <a:rPr lang="en-CA" dirty="0"/>
              <a:t> la </a:t>
            </a:r>
            <a:r>
              <a:rPr lang="en-CA" dirty="0" err="1"/>
              <a:t>liste</a:t>
            </a:r>
            <a:r>
              <a:rPr lang="en-CA" dirty="0"/>
              <a:t> des </a:t>
            </a:r>
            <a:r>
              <a:rPr lang="en-CA" dirty="0" err="1"/>
              <a:t>nombres</a:t>
            </a:r>
            <a:r>
              <a:rPr lang="en-CA" dirty="0"/>
              <a:t> du </a:t>
            </a:r>
            <a:r>
              <a:rPr lang="en-CA" dirty="0" err="1"/>
              <a:t>composant</a:t>
            </a:r>
            <a:r>
              <a:rPr lang="en-CA" dirty="0"/>
              <a:t>.</a:t>
            </a: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0C1BAC-B968-4347-894F-8B5A6DA27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65" y="4249349"/>
            <a:ext cx="3696216" cy="1638529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BBFBD88-7356-4406-BCF0-B1CE88FA767C}"/>
              </a:ext>
            </a:extLst>
          </p:cNvPr>
          <p:cNvSpPr txBox="1"/>
          <p:nvPr/>
        </p:nvSpPr>
        <p:spPr>
          <a:xfrm>
            <a:off x="4911313" y="4315407"/>
            <a:ext cx="6934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1" dirty="0" err="1">
                <a:solidFill>
                  <a:srgbClr val="FA4098"/>
                </a:solidFill>
              </a:rPr>
              <a:t>numbers</a:t>
            </a:r>
            <a:r>
              <a:rPr lang="fr-CA" dirty="0">
                <a:solidFill>
                  <a:srgbClr val="9073D1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</a:rPr>
              <a:t>: on a déjà une liste avec quelques valeurs dedans. Pas besoin de préciser que son </a:t>
            </a:r>
            <a:r>
              <a:rPr lang="fr-CA" b="1" dirty="0">
                <a:solidFill>
                  <a:schemeClr val="bg1"/>
                </a:solidFill>
              </a:rPr>
              <a:t>type</a:t>
            </a:r>
            <a:r>
              <a:rPr lang="fr-CA" dirty="0">
                <a:solidFill>
                  <a:schemeClr val="bg1"/>
                </a:solidFill>
              </a:rPr>
              <a:t> est </a:t>
            </a:r>
            <a:r>
              <a:rPr lang="fr-CA" dirty="0">
                <a:solidFill>
                  <a:srgbClr val="FA4098"/>
                </a:solidFill>
              </a:rPr>
              <a:t>: </a:t>
            </a:r>
            <a:r>
              <a:rPr lang="fr-CA" dirty="0" err="1">
                <a:solidFill>
                  <a:srgbClr val="FA4098"/>
                </a:solidFill>
              </a:rPr>
              <a:t>number</a:t>
            </a:r>
            <a:r>
              <a:rPr lang="fr-CA" dirty="0">
                <a:solidFill>
                  <a:srgbClr val="FA4098"/>
                </a:solidFill>
              </a:rPr>
              <a:t>[]</a:t>
            </a:r>
            <a:r>
              <a:rPr lang="fr-CA" dirty="0">
                <a:solidFill>
                  <a:srgbClr val="9073D1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</a:rPr>
              <a:t>car il y a déjà une valeur assignée.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1" dirty="0">
                <a:solidFill>
                  <a:srgbClr val="FA4098"/>
                </a:solidFill>
              </a:rPr>
              <a:t>n</a:t>
            </a:r>
            <a:r>
              <a:rPr lang="fr-CA" dirty="0">
                <a:solidFill>
                  <a:srgbClr val="9073D1"/>
                </a:solidFill>
              </a:rPr>
              <a:t> : </a:t>
            </a:r>
            <a:r>
              <a:rPr lang="fr-CA" dirty="0">
                <a:solidFill>
                  <a:schemeClr val="bg1"/>
                </a:solidFill>
              </a:rPr>
              <a:t>On met </a:t>
            </a:r>
            <a:r>
              <a:rPr lang="fr-CA" dirty="0">
                <a:solidFill>
                  <a:srgbClr val="FA4098"/>
                </a:solidFill>
              </a:rPr>
              <a:t>?: </a:t>
            </a:r>
            <a:r>
              <a:rPr lang="fr-CA" dirty="0" err="1">
                <a:solidFill>
                  <a:srgbClr val="FA4098"/>
                </a:solidFill>
              </a:rPr>
              <a:t>number</a:t>
            </a:r>
            <a:r>
              <a:rPr lang="fr-CA" dirty="0">
                <a:solidFill>
                  <a:srgbClr val="9073D1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</a:rPr>
              <a:t>comme </a:t>
            </a:r>
            <a:r>
              <a:rPr lang="fr-CA" b="1" dirty="0">
                <a:solidFill>
                  <a:schemeClr val="bg1"/>
                </a:solidFill>
              </a:rPr>
              <a:t>type</a:t>
            </a:r>
            <a:r>
              <a:rPr lang="fr-CA" dirty="0">
                <a:solidFill>
                  <a:schemeClr val="bg1"/>
                </a:solidFill>
              </a:rPr>
              <a:t> car la variable sera </a:t>
            </a:r>
            <a:r>
              <a:rPr lang="fr-CA" b="1" dirty="0">
                <a:solidFill>
                  <a:schemeClr val="bg1"/>
                </a:solidFill>
              </a:rPr>
              <a:t>vide</a:t>
            </a:r>
            <a:r>
              <a:rPr lang="fr-CA" dirty="0">
                <a:solidFill>
                  <a:schemeClr val="bg1"/>
                </a:solidFill>
              </a:rPr>
              <a:t>  (</a:t>
            </a:r>
            <a:r>
              <a:rPr lang="fr-CA" dirty="0" err="1">
                <a:solidFill>
                  <a:schemeClr val="bg1"/>
                </a:solidFill>
              </a:rPr>
              <a:t>undefined</a:t>
            </a:r>
            <a:r>
              <a:rPr lang="fr-CA" dirty="0">
                <a:solidFill>
                  <a:schemeClr val="bg1"/>
                </a:solidFill>
              </a:rPr>
              <a:t>, plus précisément) initialement.</a:t>
            </a:r>
          </a:p>
        </p:txBody>
      </p:sp>
    </p:spTree>
    <p:extLst>
      <p:ext uri="{BB962C8B-B14F-4D97-AF65-F5344CB8AC3E}">
        <p14:creationId xmlns:p14="http://schemas.microsoft.com/office/powerpoint/2010/main" val="1282236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1E27B1-47CA-403C-B34C-BDDB832D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Mini formulaire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1E2F50-367E-46C8-AD50-869118FE7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67" y="2032000"/>
            <a:ext cx="11638844" cy="4826000"/>
          </a:xfrm>
        </p:spPr>
        <p:txBody>
          <a:bodyPr>
            <a:normAutofit lnSpcReduction="10000"/>
          </a:bodyPr>
          <a:lstStyle/>
          <a:p>
            <a:r>
              <a:rPr lang="fr-CA" dirty="0"/>
              <a:t> Mini formulaire avec </a:t>
            </a:r>
            <a:r>
              <a:rPr lang="fr-CA" dirty="0" err="1"/>
              <a:t>Angular</a:t>
            </a:r>
            <a:r>
              <a:rPr lang="fr-CA" dirty="0"/>
              <a:t> : Bouton</a:t>
            </a:r>
            <a:endParaRPr lang="en-CA" dirty="0"/>
          </a:p>
          <a:p>
            <a:pPr lvl="1"/>
            <a:r>
              <a:rPr lang="en-CA" dirty="0"/>
              <a:t> Étape 2 : </a:t>
            </a:r>
            <a:r>
              <a:rPr lang="en-CA" dirty="0" err="1"/>
              <a:t>Afficher</a:t>
            </a:r>
            <a:r>
              <a:rPr lang="en-CA" dirty="0"/>
              <a:t> la </a:t>
            </a:r>
            <a:r>
              <a:rPr lang="en-CA" dirty="0" err="1"/>
              <a:t>liste</a:t>
            </a:r>
            <a:r>
              <a:rPr lang="en-CA" dirty="0"/>
              <a:t> de </a:t>
            </a:r>
            <a:r>
              <a:rPr lang="en-CA" dirty="0" err="1"/>
              <a:t>nombres</a:t>
            </a:r>
            <a:r>
              <a:rPr lang="en-CA" dirty="0"/>
              <a:t> (qui </a:t>
            </a:r>
            <a:r>
              <a:rPr lang="en-CA" dirty="0" err="1"/>
              <a:t>changera</a:t>
            </a:r>
            <a:r>
              <a:rPr lang="en-CA" dirty="0"/>
              <a:t> </a:t>
            </a:r>
            <a:r>
              <a:rPr lang="en-CA" dirty="0" err="1"/>
              <a:t>dynamiquement</a:t>
            </a:r>
            <a:r>
              <a:rPr lang="en-CA" dirty="0"/>
              <a:t>) et </a:t>
            </a:r>
            <a:r>
              <a:rPr lang="en-CA" dirty="0" err="1"/>
              <a:t>préparer</a:t>
            </a:r>
            <a:r>
              <a:rPr lang="en-CA" dirty="0"/>
              <a:t> le </a:t>
            </a:r>
            <a:r>
              <a:rPr lang="en-CA" dirty="0" err="1"/>
              <a:t>formulaire</a:t>
            </a:r>
            <a:r>
              <a:rPr lang="en-CA" dirty="0"/>
              <a:t> dans le template HTML.</a:t>
            </a:r>
          </a:p>
          <a:p>
            <a:pPr lvl="2"/>
            <a:r>
              <a:rPr lang="en-CA" dirty="0"/>
              <a:t> </a:t>
            </a:r>
            <a:r>
              <a:rPr lang="en-CA" dirty="0" err="1"/>
              <a:t>Afficher</a:t>
            </a:r>
            <a:r>
              <a:rPr lang="en-CA" dirty="0"/>
              <a:t> la </a:t>
            </a:r>
            <a:r>
              <a:rPr lang="en-CA" dirty="0" err="1"/>
              <a:t>liste</a:t>
            </a:r>
            <a:r>
              <a:rPr lang="en-CA" dirty="0"/>
              <a:t> (</a:t>
            </a:r>
            <a:r>
              <a:rPr lang="en-CA" dirty="0" err="1"/>
              <a:t>Ici</a:t>
            </a:r>
            <a:r>
              <a:rPr lang="en-CA" dirty="0"/>
              <a:t>, </a:t>
            </a:r>
            <a:r>
              <a:rPr lang="en-CA" dirty="0" err="1"/>
              <a:t>une</a:t>
            </a:r>
            <a:r>
              <a:rPr lang="en-CA" dirty="0"/>
              <a:t> unordered list &lt;</a:t>
            </a:r>
            <a:r>
              <a:rPr lang="en-CA" dirty="0" err="1"/>
              <a:t>ul</a:t>
            </a:r>
            <a:r>
              <a:rPr lang="en-CA" dirty="0"/>
              <a:t>&gt; a </a:t>
            </a:r>
            <a:r>
              <a:rPr lang="en-CA" dirty="0" err="1"/>
              <a:t>été</a:t>
            </a:r>
            <a:r>
              <a:rPr lang="en-CA" dirty="0"/>
              <a:t> </a:t>
            </a:r>
            <a:r>
              <a:rPr lang="en-CA" dirty="0" err="1"/>
              <a:t>utilisée</a:t>
            </a:r>
            <a:r>
              <a:rPr lang="en-CA" dirty="0"/>
              <a:t> pour </a:t>
            </a:r>
            <a:r>
              <a:rPr lang="en-CA" dirty="0" err="1"/>
              <a:t>l’affichage</a:t>
            </a:r>
            <a:r>
              <a:rPr lang="en-CA" dirty="0"/>
              <a:t> avec *</a:t>
            </a:r>
            <a:r>
              <a:rPr lang="en-CA" dirty="0" err="1"/>
              <a:t>ngFor</a:t>
            </a:r>
            <a:r>
              <a:rPr lang="en-CA" dirty="0"/>
              <a:t>)</a:t>
            </a:r>
          </a:p>
          <a:p>
            <a:pPr lvl="2"/>
            <a:endParaRPr lang="en-CA" dirty="0"/>
          </a:p>
          <a:p>
            <a:pPr lvl="2"/>
            <a:endParaRPr lang="en-CA" dirty="0"/>
          </a:p>
          <a:p>
            <a:pPr lvl="2"/>
            <a:endParaRPr lang="en-CA" dirty="0"/>
          </a:p>
          <a:p>
            <a:pPr lvl="2"/>
            <a:r>
              <a:rPr lang="en-CA" dirty="0"/>
              <a:t> </a:t>
            </a:r>
            <a:r>
              <a:rPr lang="en-CA" dirty="0" err="1"/>
              <a:t>Préparer</a:t>
            </a:r>
            <a:r>
              <a:rPr lang="en-CA" dirty="0"/>
              <a:t> le </a:t>
            </a:r>
            <a:r>
              <a:rPr lang="en-CA" dirty="0" err="1"/>
              <a:t>formulaire</a:t>
            </a:r>
            <a:r>
              <a:rPr lang="en-CA" dirty="0"/>
              <a:t>, qui </a:t>
            </a:r>
            <a:r>
              <a:rPr lang="en-CA" dirty="0" err="1"/>
              <a:t>contient</a:t>
            </a:r>
            <a:r>
              <a:rPr lang="en-CA" dirty="0"/>
              <a:t> un input + un bouton pour submit.</a:t>
            </a:r>
          </a:p>
          <a:p>
            <a:pPr lvl="2"/>
            <a:endParaRPr lang="en-CA" dirty="0"/>
          </a:p>
          <a:p>
            <a:pPr lvl="2"/>
            <a:endParaRPr lang="en-CA" dirty="0"/>
          </a:p>
          <a:p>
            <a:pPr lvl="2"/>
            <a:endParaRPr lang="en-CA" dirty="0"/>
          </a:p>
          <a:p>
            <a:pPr lvl="2"/>
            <a:endParaRPr lang="fr-CA" dirty="0"/>
          </a:p>
          <a:p>
            <a:pPr lvl="3"/>
            <a:r>
              <a:rPr lang="fr-CA" dirty="0"/>
              <a:t>(</a:t>
            </a:r>
            <a:r>
              <a:rPr lang="fr-CA" dirty="0" err="1"/>
              <a:t>ngSubmit</a:t>
            </a:r>
            <a:r>
              <a:rPr lang="fr-CA" dirty="0"/>
              <a:t>) : Événement qui permet que, lors de l’appui sur « </a:t>
            </a:r>
            <a:r>
              <a:rPr lang="fr-CA" dirty="0" err="1"/>
              <a:t>Submit</a:t>
            </a:r>
            <a:r>
              <a:rPr lang="fr-CA" dirty="0"/>
              <a:t> », on appelle la fonction </a:t>
            </a:r>
            <a:r>
              <a:rPr lang="fr-CA" dirty="0" err="1"/>
              <a:t>addNumber</a:t>
            </a:r>
            <a:r>
              <a:rPr lang="fr-CA" dirty="0"/>
              <a:t>() de notre composant.</a:t>
            </a:r>
          </a:p>
          <a:p>
            <a:pPr lvl="3"/>
            <a:r>
              <a:rPr lang="fr-CA" dirty="0"/>
              <a:t>[(</a:t>
            </a:r>
            <a:r>
              <a:rPr lang="fr-CA" dirty="0" err="1"/>
              <a:t>ngModel</a:t>
            </a:r>
            <a:r>
              <a:rPr lang="fr-CA" dirty="0"/>
              <a:t>)] : Comme on a vu, permet le « </a:t>
            </a:r>
            <a:r>
              <a:rPr lang="fr-CA" dirty="0" err="1"/>
              <a:t>two-way</a:t>
            </a:r>
            <a:r>
              <a:rPr lang="fr-CA" dirty="0"/>
              <a:t> binding » entre ce champ et la variable n dans notre composant.</a:t>
            </a:r>
          </a:p>
          <a:p>
            <a:pPr lvl="3"/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0FD56C6-D134-4DC4-9D7C-4D678B404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445" y="3247248"/>
            <a:ext cx="3725255" cy="771244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353B39B-084B-40AC-A2A7-27CF51107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956" y="4394581"/>
            <a:ext cx="6021982" cy="111913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96116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95017CD-4398-4A31-BAF2-D2A5CB57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 la séance</a:t>
            </a:r>
            <a:endParaRPr lang="fr-CA" noProof="0" dirty="0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B7C9F40-FC41-479B-9703-FD2B2A1A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Introduction à</a:t>
            </a:r>
            <a:r>
              <a:rPr lang="fr-CA" noProof="0" dirty="0"/>
              <a:t> Angular</a:t>
            </a:r>
          </a:p>
          <a:p>
            <a:r>
              <a:rPr lang="fr-CA" dirty="0"/>
              <a:t>Variables</a:t>
            </a:r>
          </a:p>
          <a:p>
            <a:r>
              <a:rPr lang="fr-CA" noProof="0" dirty="0"/>
              <a:t>Listes</a:t>
            </a:r>
          </a:p>
          <a:p>
            <a:r>
              <a:rPr lang="fr-CA" dirty="0"/>
              <a:t>Conditions</a:t>
            </a:r>
          </a:p>
          <a:p>
            <a:r>
              <a:rPr lang="fr-CA" noProof="0" dirty="0"/>
              <a:t>Mini-formulaire</a:t>
            </a:r>
            <a:endParaRPr lang="en-CA" noProof="0" dirty="0"/>
          </a:p>
          <a:p>
            <a:pPr marL="0" indent="0">
              <a:buNone/>
            </a:pPr>
            <a:endParaRPr lang="fr-CA" noProof="0" dirty="0"/>
          </a:p>
        </p:txBody>
      </p:sp>
      <p:sp>
        <p:nvSpPr>
          <p:cNvPr id="12" name="Rectangle 11">
            <a:hlinkClick r:id="" action="ppaction://noaction"/>
            <a:extLst>
              <a:ext uri="{FF2B5EF4-FFF2-40B4-BE49-F238E27FC236}">
                <a16:creationId xmlns:a16="http://schemas.microsoft.com/office/drawing/2014/main" id="{30974C0E-1310-403C-88B6-FE058FFDF08A}"/>
              </a:ext>
            </a:extLst>
          </p:cNvPr>
          <p:cNvSpPr/>
          <p:nvPr/>
        </p:nvSpPr>
        <p:spPr>
          <a:xfrm>
            <a:off x="520783" y="3228778"/>
            <a:ext cx="3420596" cy="397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31051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1E27B1-47CA-403C-B34C-BDDB832D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Mini formulaire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1E2F50-367E-46C8-AD50-869118FE7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54578"/>
            <a:ext cx="12045243" cy="3881611"/>
          </a:xfrm>
        </p:spPr>
        <p:txBody>
          <a:bodyPr/>
          <a:lstStyle/>
          <a:p>
            <a:r>
              <a:rPr lang="fr-CA" dirty="0"/>
              <a:t> Mini formulaire avec </a:t>
            </a:r>
            <a:r>
              <a:rPr lang="fr-CA" dirty="0" err="1"/>
              <a:t>Angular</a:t>
            </a:r>
            <a:r>
              <a:rPr lang="fr-CA" dirty="0"/>
              <a:t> : Bouton </a:t>
            </a:r>
            <a:endParaRPr lang="en-CA" dirty="0"/>
          </a:p>
          <a:p>
            <a:pPr lvl="1"/>
            <a:r>
              <a:rPr lang="en-CA" dirty="0"/>
              <a:t> Étape 3 : Coder la </a:t>
            </a:r>
            <a:r>
              <a:rPr lang="en-CA" dirty="0" err="1"/>
              <a:t>fonction</a:t>
            </a:r>
            <a:r>
              <a:rPr lang="en-CA" dirty="0"/>
              <a:t> </a:t>
            </a:r>
            <a:r>
              <a:rPr lang="en-CA" dirty="0" err="1"/>
              <a:t>addNumber</a:t>
            </a:r>
            <a:r>
              <a:rPr lang="en-CA" dirty="0"/>
              <a:t>() (Celle qui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appelée</a:t>
            </a:r>
            <a:r>
              <a:rPr lang="en-CA" dirty="0"/>
              <a:t> </a:t>
            </a:r>
            <a:r>
              <a:rPr lang="en-CA" dirty="0" err="1"/>
              <a:t>quand</a:t>
            </a:r>
            <a:r>
              <a:rPr lang="en-CA" dirty="0"/>
              <a:t> on submit) dans le </a:t>
            </a:r>
            <a:r>
              <a:rPr lang="en-CA" dirty="0" err="1"/>
              <a:t>composant</a:t>
            </a:r>
            <a:r>
              <a:rPr lang="en-CA" dirty="0"/>
              <a:t>.</a:t>
            </a:r>
          </a:p>
          <a:p>
            <a:pPr lvl="2"/>
            <a:r>
              <a:rPr lang="en-CA" dirty="0"/>
              <a:t> La variable n </a:t>
            </a:r>
            <a:r>
              <a:rPr lang="en-CA" dirty="0" err="1"/>
              <a:t>contient</a:t>
            </a:r>
            <a:r>
              <a:rPr lang="en-CA" dirty="0"/>
              <a:t> la </a:t>
            </a:r>
            <a:r>
              <a:rPr lang="en-CA" dirty="0" err="1"/>
              <a:t>valeur</a:t>
            </a:r>
            <a:r>
              <a:rPr lang="en-CA" dirty="0"/>
              <a:t> </a:t>
            </a:r>
            <a:r>
              <a:rPr lang="en-CA" dirty="0" err="1"/>
              <a:t>spécifiée</a:t>
            </a:r>
            <a:r>
              <a:rPr lang="en-CA" dirty="0"/>
              <a:t> dans </a:t>
            </a:r>
            <a:r>
              <a:rPr lang="en-CA" dirty="0" err="1"/>
              <a:t>l’input</a:t>
            </a:r>
            <a:r>
              <a:rPr lang="en-CA" dirty="0"/>
              <a:t>. </a:t>
            </a:r>
            <a:r>
              <a:rPr lang="en-CA" dirty="0" err="1"/>
              <a:t>C’est</a:t>
            </a:r>
            <a:r>
              <a:rPr lang="en-CA" dirty="0"/>
              <a:t> </a:t>
            </a:r>
            <a:r>
              <a:rPr lang="en-CA" dirty="0" err="1"/>
              <a:t>cette</a:t>
            </a:r>
            <a:r>
              <a:rPr lang="en-CA" dirty="0"/>
              <a:t> </a:t>
            </a:r>
            <a:r>
              <a:rPr lang="en-CA" dirty="0" err="1"/>
              <a:t>valeur</a:t>
            </a:r>
            <a:r>
              <a:rPr lang="en-CA" dirty="0"/>
              <a:t> </a:t>
            </a:r>
            <a:r>
              <a:rPr lang="en-CA" dirty="0" err="1"/>
              <a:t>qu’on</a:t>
            </a:r>
            <a:r>
              <a:rPr lang="en-CA" dirty="0"/>
              <a:t> </a:t>
            </a:r>
            <a:r>
              <a:rPr lang="en-CA" dirty="0" err="1"/>
              <a:t>va</a:t>
            </a:r>
            <a:r>
              <a:rPr lang="en-CA" dirty="0"/>
              <a:t> </a:t>
            </a:r>
            <a:r>
              <a:rPr lang="en-CA" dirty="0" err="1"/>
              <a:t>ajouter</a:t>
            </a:r>
            <a:r>
              <a:rPr lang="en-CA" dirty="0"/>
              <a:t> à la </a:t>
            </a:r>
            <a:r>
              <a:rPr lang="en-CA" dirty="0" err="1"/>
              <a:t>liste</a:t>
            </a:r>
            <a:r>
              <a:rPr lang="en-CA" dirty="0"/>
              <a:t> numbers.</a:t>
            </a:r>
          </a:p>
          <a:p>
            <a:pPr lvl="3"/>
            <a:r>
              <a:rPr lang="en-CA" dirty="0"/>
              <a:t> </a:t>
            </a:r>
            <a:r>
              <a:rPr lang="en-CA" dirty="0" err="1"/>
              <a:t>Vérifier</a:t>
            </a:r>
            <a:r>
              <a:rPr lang="en-CA" dirty="0"/>
              <a:t> que n </a:t>
            </a:r>
            <a:r>
              <a:rPr lang="en-CA" dirty="0" err="1"/>
              <a:t>n’est</a:t>
            </a:r>
            <a:r>
              <a:rPr lang="en-CA" dirty="0"/>
              <a:t> pas undefined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incontournable</a:t>
            </a:r>
            <a:r>
              <a:rPr lang="en-CA" dirty="0"/>
              <a:t>, car son type </a:t>
            </a:r>
            <a:r>
              <a:rPr lang="en-CA" dirty="0" err="1"/>
              <a:t>est</a:t>
            </a:r>
            <a:r>
              <a:rPr lang="en-CA" dirty="0"/>
              <a:t> ?: number. On ne </a:t>
            </a:r>
            <a:r>
              <a:rPr lang="en-CA" dirty="0" err="1"/>
              <a:t>voudrait</a:t>
            </a:r>
            <a:r>
              <a:rPr lang="en-CA" dirty="0"/>
              <a:t> pas </a:t>
            </a:r>
            <a:r>
              <a:rPr lang="en-CA" dirty="0" err="1"/>
              <a:t>ajouter</a:t>
            </a:r>
            <a:r>
              <a:rPr lang="en-CA" dirty="0"/>
              <a:t>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valeur</a:t>
            </a:r>
            <a:r>
              <a:rPr lang="en-CA" dirty="0"/>
              <a:t> undefined à </a:t>
            </a:r>
            <a:r>
              <a:rPr lang="en-CA" dirty="0" err="1"/>
              <a:t>notre</a:t>
            </a:r>
            <a:r>
              <a:rPr lang="en-CA" dirty="0"/>
              <a:t> </a:t>
            </a:r>
            <a:r>
              <a:rPr lang="en-CA" dirty="0" err="1"/>
              <a:t>liste</a:t>
            </a:r>
            <a:r>
              <a:rPr lang="en-CA" dirty="0"/>
              <a:t> qui </a:t>
            </a:r>
            <a:r>
              <a:rPr lang="en-CA" dirty="0" err="1"/>
              <a:t>est</a:t>
            </a:r>
            <a:r>
              <a:rPr lang="en-CA" dirty="0"/>
              <a:t> de type : number[]</a:t>
            </a:r>
          </a:p>
          <a:p>
            <a:pPr lvl="3"/>
            <a:r>
              <a:rPr lang="fr-CA" dirty="0"/>
              <a:t> Ensuite, on ajoute n à la fin de la liste grâce à la méthode </a:t>
            </a:r>
            <a:r>
              <a:rPr lang="fr-CA" dirty="0" err="1"/>
              <a:t>maListe.push</a:t>
            </a:r>
            <a:r>
              <a:rPr lang="fr-CA" dirty="0"/>
              <a:t>(valeur).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EB406C-D1FA-432A-B5B9-3962446A7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067" y="4445178"/>
            <a:ext cx="2638258" cy="2303241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931391A-0F61-4929-9A48-704A2B66C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4795521"/>
            <a:ext cx="3267531" cy="1952898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59EDF02-6A35-49B4-BFD7-6BAA938AB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5373" y="4554105"/>
            <a:ext cx="2105319" cy="1819529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C917AA3-64FB-4BF9-A3DB-27CA5786B99E}"/>
              </a:ext>
            </a:extLst>
          </p:cNvPr>
          <p:cNvSpPr/>
          <p:nvPr/>
        </p:nvSpPr>
        <p:spPr>
          <a:xfrm>
            <a:off x="4145584" y="5920000"/>
            <a:ext cx="441435" cy="580171"/>
          </a:xfrm>
          <a:prstGeom prst="rightArrow">
            <a:avLst/>
          </a:prstGeom>
          <a:solidFill>
            <a:srgbClr val="907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F6D1432E-B73B-4D2E-A4E2-3784FCFED5D2}"/>
              </a:ext>
            </a:extLst>
          </p:cNvPr>
          <p:cNvSpPr/>
          <p:nvPr/>
        </p:nvSpPr>
        <p:spPr>
          <a:xfrm>
            <a:off x="8094785" y="5246286"/>
            <a:ext cx="441435" cy="580171"/>
          </a:xfrm>
          <a:prstGeom prst="rightArrow">
            <a:avLst/>
          </a:prstGeom>
          <a:solidFill>
            <a:srgbClr val="907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001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020E1-48FD-4BBF-A8EE-530859A7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Créer et lancer son premier projet Angular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D2765-7E25-4A52-89F5-BE2E6EC49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91" y="1976718"/>
            <a:ext cx="10197391" cy="3959471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 Créer son premier projet </a:t>
            </a:r>
            <a:r>
              <a:rPr lang="fr-CA" dirty="0" err="1"/>
              <a:t>Angular</a:t>
            </a:r>
            <a:endParaRPr lang="fr-CA" dirty="0"/>
          </a:p>
          <a:p>
            <a:pPr lvl="1"/>
            <a:r>
              <a:rPr lang="fr-CA" dirty="0"/>
              <a:t> On peut se référer à </a:t>
            </a:r>
            <a:r>
              <a:rPr lang="fr-CA" dirty="0">
                <a:solidFill>
                  <a:schemeClr val="accent4"/>
                </a:solidFill>
                <a:hlinkClick r:id="rId2" action="ppaction://hlinkpres?slideindex=13&amp;slidetitle=Créer un projet Angula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cette diapositive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N’utilisez pas le routage.</a:t>
            </a:r>
          </a:p>
          <a:p>
            <a:pPr lvl="2"/>
            <a:r>
              <a:rPr lang="fr-CA" dirty="0"/>
              <a:t> Utilisez CSS.</a:t>
            </a:r>
          </a:p>
          <a:p>
            <a:pPr lvl="1"/>
            <a:r>
              <a:rPr lang="fr-CA" dirty="0"/>
              <a:t> On </a:t>
            </a:r>
            <a:r>
              <a:rPr lang="fr-CA" dirty="0">
                <a:solidFill>
                  <a:schemeClr val="accent4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ouvre le projet</a:t>
            </a:r>
            <a:r>
              <a:rPr lang="fr-CA" dirty="0">
                <a:solidFill>
                  <a:schemeClr val="accent4"/>
                </a:solidFill>
              </a:rPr>
              <a:t> </a:t>
            </a:r>
            <a:r>
              <a:rPr lang="fr-CA" dirty="0"/>
              <a:t>avec Visual Studio Code</a:t>
            </a:r>
          </a:p>
          <a:p>
            <a:pPr lvl="2"/>
            <a:r>
              <a:rPr lang="fr-CA" dirty="0"/>
              <a:t> On remarque qu’il y a déjà de nombreux fichiers.</a:t>
            </a:r>
          </a:p>
          <a:p>
            <a:pPr lvl="3"/>
            <a:r>
              <a:rPr lang="fr-CA" dirty="0"/>
              <a:t> On connait déjà </a:t>
            </a:r>
            <a:r>
              <a:rPr lang="fr-CA" dirty="0" err="1"/>
              <a:t>package.json</a:t>
            </a:r>
            <a:r>
              <a:rPr lang="fr-CA" dirty="0"/>
              <a:t> et </a:t>
            </a:r>
            <a:r>
              <a:rPr lang="fr-CA" dirty="0" err="1"/>
              <a:t>node_modules</a:t>
            </a:r>
            <a:endParaRPr lang="fr-CA" dirty="0"/>
          </a:p>
          <a:p>
            <a:pPr lvl="2"/>
            <a:endParaRPr lang="fr-CA" dirty="0"/>
          </a:p>
          <a:p>
            <a:pPr lvl="1"/>
            <a:r>
              <a:rPr lang="fr-CA" dirty="0"/>
              <a:t> Ouvrez le terminal dans Visual Studio Code</a:t>
            </a:r>
          </a:p>
          <a:p>
            <a:pPr lvl="2"/>
            <a:r>
              <a:rPr lang="fr-CA" dirty="0"/>
              <a:t> Tapez la commande </a:t>
            </a:r>
            <a:r>
              <a:rPr lang="fr-CA" dirty="0" err="1"/>
              <a:t>ng</a:t>
            </a:r>
            <a:r>
              <a:rPr lang="fr-CA" dirty="0"/>
              <a:t> serve</a:t>
            </a:r>
          </a:p>
          <a:p>
            <a:pPr lvl="2"/>
            <a:r>
              <a:rPr lang="fr-CA" dirty="0"/>
              <a:t> Elle permet d’exécuter notre application Web.</a:t>
            </a:r>
          </a:p>
          <a:p>
            <a:pPr lvl="3"/>
            <a:r>
              <a:rPr lang="fr-CA" dirty="0"/>
              <a:t> À condition qu’elle compile !</a:t>
            </a:r>
          </a:p>
          <a:p>
            <a:pPr lvl="2"/>
            <a:r>
              <a:rPr lang="fr-CA" dirty="0"/>
              <a:t> Ouvrez votre navigateur -&gt; localhost:4200 pour voir le résultat.</a:t>
            </a:r>
          </a:p>
          <a:p>
            <a:pPr lvl="3"/>
            <a:r>
              <a:rPr lang="fr-CA" dirty="0"/>
              <a:t> Vous aurez une page par défaut de </a:t>
            </a:r>
            <a:r>
              <a:rPr lang="fr-CA" dirty="0" err="1"/>
              <a:t>Angular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Notez que dès que vous modifiez et sauvegardez votre projet dans Visual Studio Code, la page Web se met à jour automatiquement.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2F9E0D-9959-465B-9AAD-AD53360E9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463" y="2160311"/>
            <a:ext cx="1820746" cy="327225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9727B0E-F466-4E3C-8763-88036F43D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277" y="4790037"/>
            <a:ext cx="1886213" cy="38105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3253DC3-3DBF-48C7-9087-B92F2D130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7950" y="6000863"/>
            <a:ext cx="2761792" cy="70017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2AD9D29-B972-4F1D-BA0D-EE43585E25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7277" y="4188460"/>
            <a:ext cx="2164281" cy="496543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251935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020E1-48FD-4BBF-A8EE-530859A7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Fichiers et composants Angular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D2765-7E25-4A52-89F5-BE2E6EC49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77156"/>
            <a:ext cx="10294182" cy="3859033"/>
          </a:xfrm>
        </p:spPr>
        <p:txBody>
          <a:bodyPr>
            <a:normAutofit fontScale="92500" lnSpcReduction="10000"/>
          </a:bodyPr>
          <a:lstStyle/>
          <a:p>
            <a:r>
              <a:rPr lang="fr-CA" dirty="0"/>
              <a:t> Sous-dossier « src »</a:t>
            </a:r>
          </a:p>
          <a:p>
            <a:pPr lvl="1"/>
            <a:r>
              <a:rPr lang="fr-CA" dirty="0"/>
              <a:t>Sous-sous-dossier « app » </a:t>
            </a:r>
            <a:r>
              <a:rPr lang="en-CA" dirty="0"/>
              <a:t>🔍</a:t>
            </a:r>
          </a:p>
          <a:p>
            <a:pPr lvl="2"/>
            <a:r>
              <a:rPr lang="fr-CA" dirty="0"/>
              <a:t> « app » est un composant décrit par plusieurs fichiers :</a:t>
            </a:r>
          </a:p>
          <a:p>
            <a:pPr lvl="3"/>
            <a:r>
              <a:rPr lang="fr-CA" dirty="0"/>
              <a:t> </a:t>
            </a:r>
            <a:r>
              <a:rPr lang="fr-CA" dirty="0" err="1"/>
              <a:t>app.component.ts</a:t>
            </a:r>
            <a:r>
              <a:rPr lang="fr-CA" dirty="0"/>
              <a:t> </a:t>
            </a:r>
            <a:r>
              <a:rPr lang="en-CA" dirty="0"/>
              <a:t> </a:t>
            </a:r>
            <a:r>
              <a:rPr lang="fr-CA" dirty="0"/>
              <a:t>: Décrit le seul composant de notre application </a:t>
            </a:r>
            <a:r>
              <a:rPr lang="fr-CA" dirty="0" err="1"/>
              <a:t>Angular</a:t>
            </a:r>
            <a:r>
              <a:rPr lang="fr-CA" dirty="0"/>
              <a:t>. Sert de « Contrôleur » pour app.component.html.</a:t>
            </a:r>
          </a:p>
          <a:p>
            <a:pPr lvl="3"/>
            <a:r>
              <a:rPr lang="fr-CA" dirty="0"/>
              <a:t> app.component.html </a:t>
            </a:r>
            <a:r>
              <a:rPr lang="en-CA" dirty="0"/>
              <a:t> </a:t>
            </a:r>
            <a:r>
              <a:rPr lang="fr-CA" dirty="0"/>
              <a:t>: Décrit le </a:t>
            </a:r>
            <a:r>
              <a:rPr lang="fr-CA" dirty="0" err="1"/>
              <a:t>template</a:t>
            </a:r>
            <a:r>
              <a:rPr lang="fr-CA" dirty="0"/>
              <a:t> de notre composant app. Sert un peu de « Vue » associée au contrôleur </a:t>
            </a:r>
            <a:r>
              <a:rPr lang="fr-CA" dirty="0" err="1"/>
              <a:t>app.component.ts</a:t>
            </a:r>
            <a:r>
              <a:rPr lang="fr-CA" dirty="0"/>
              <a:t>. Contient du html. Par défaut, contient du contenu </a:t>
            </a:r>
            <a:r>
              <a:rPr lang="fr-CA" dirty="0" err="1"/>
              <a:t>placeholder</a:t>
            </a:r>
            <a:r>
              <a:rPr lang="fr-CA" dirty="0"/>
              <a:t>. (Celui qu’on a vu en exécutant le projet à la diapo précédente)</a:t>
            </a:r>
          </a:p>
          <a:p>
            <a:pPr lvl="3"/>
            <a:r>
              <a:rPr lang="fr-CA" dirty="0"/>
              <a:t> </a:t>
            </a:r>
            <a:r>
              <a:rPr lang="fr-CA" dirty="0" err="1"/>
              <a:t>app.module.ts</a:t>
            </a:r>
            <a:r>
              <a:rPr lang="fr-CA" dirty="0"/>
              <a:t> </a:t>
            </a:r>
            <a:r>
              <a:rPr lang="en-CA" dirty="0"/>
              <a:t> </a:t>
            </a:r>
            <a:r>
              <a:rPr lang="fr-CA" dirty="0"/>
              <a:t>: Assemble tous les modules et dépendances de notre application.</a:t>
            </a:r>
          </a:p>
          <a:p>
            <a:pPr lvl="3"/>
            <a:r>
              <a:rPr lang="fr-CA" dirty="0"/>
              <a:t> Un composant est une petite architecture MVC.</a:t>
            </a:r>
          </a:p>
          <a:p>
            <a:pPr lvl="3"/>
            <a:endParaRPr lang="fr-CA" dirty="0"/>
          </a:p>
          <a:p>
            <a:pPr lvl="1"/>
            <a:r>
              <a:rPr lang="fr-CA" dirty="0"/>
              <a:t> Dans « src », on a également « index.html »</a:t>
            </a:r>
          </a:p>
          <a:p>
            <a:pPr lvl="2"/>
            <a:r>
              <a:rPr lang="fr-CA" dirty="0"/>
              <a:t> C’est la page Web principale de notre projet.</a:t>
            </a:r>
          </a:p>
          <a:p>
            <a:pPr lvl="2"/>
            <a:r>
              <a:rPr lang="fr-CA" dirty="0"/>
              <a:t> Celle qui est chargée à l’exécution.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C7F7CF-B456-434C-A9E0-7320DF306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315" y="2288682"/>
            <a:ext cx="1500862" cy="215748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155CAE1-9AD0-4528-AF93-189930690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895" y="4657696"/>
            <a:ext cx="1960841" cy="152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4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020E1-48FD-4BBF-A8EE-530859A7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Fichiers et composants Angular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D2765-7E25-4A52-89F5-BE2E6EC49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506968" cy="3599316"/>
          </a:xfrm>
        </p:spPr>
        <p:txBody>
          <a:bodyPr>
            <a:normAutofit fontScale="92500" lnSpcReduction="10000"/>
          </a:bodyPr>
          <a:lstStyle/>
          <a:p>
            <a:r>
              <a:rPr lang="fr-CA" dirty="0"/>
              <a:t> Vérifions index.html </a:t>
            </a:r>
          </a:p>
          <a:p>
            <a:pPr lvl="1"/>
            <a:r>
              <a:rPr lang="fr-CA" dirty="0"/>
              <a:t> Le body est quasiment vide.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Que fait la balise &lt;app-root&gt; ? Elle charge le </a:t>
            </a:r>
            <a:r>
              <a:rPr lang="fr-CA" dirty="0" err="1"/>
              <a:t>template</a:t>
            </a:r>
            <a:r>
              <a:rPr lang="fr-CA" dirty="0"/>
              <a:t> du composant « app » ! (Donc le contenu de app.component.html est importé à cet endroit précis dans le HTML)</a:t>
            </a:r>
          </a:p>
          <a:p>
            <a:pPr lvl="2"/>
            <a:r>
              <a:rPr lang="fr-CA" dirty="0"/>
              <a:t> Un peu comme une vue partielle.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1"/>
            <a:r>
              <a:rPr lang="fr-CA" dirty="0"/>
              <a:t> Si on </a:t>
            </a:r>
            <a:r>
              <a:rPr lang="fr-CA" dirty="0" err="1"/>
              <a:t>jète</a:t>
            </a:r>
            <a:r>
              <a:rPr lang="fr-CA" dirty="0"/>
              <a:t> un coup d’œil à </a:t>
            </a:r>
            <a:r>
              <a:rPr lang="fr-CA" dirty="0" err="1"/>
              <a:t>app.component.ts</a:t>
            </a:r>
            <a:r>
              <a:rPr lang="fr-CA" dirty="0"/>
              <a:t>, on remarque ceci :</a:t>
            </a:r>
          </a:p>
          <a:p>
            <a:pPr lvl="2"/>
            <a:r>
              <a:rPr lang="fr-CA" dirty="0"/>
              <a:t> Ce que les paramètres </a:t>
            </a:r>
            <a:r>
              <a:rPr lang="fr-CA" dirty="0" err="1"/>
              <a:t>selector</a:t>
            </a:r>
            <a:r>
              <a:rPr lang="fr-CA" dirty="0"/>
              <a:t> et </a:t>
            </a:r>
            <a:r>
              <a:rPr lang="fr-CA" dirty="0" err="1"/>
              <a:t>templateUrl</a:t>
            </a:r>
            <a:r>
              <a:rPr lang="fr-CA" dirty="0"/>
              <a:t> nous disent  « Si on a la balise &lt;app-root&gt; dans index.html, insérons le contenu du fichier app.component.html dans la page à cet endroit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B5A4B9-3F67-4F35-AA76-AEAC51D6C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070" y="2336873"/>
            <a:ext cx="2886478" cy="79068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6BC3303-8C6A-42A3-9720-2507AFC5F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026" y="5781622"/>
            <a:ext cx="2886478" cy="79068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6BCEC7F-FDE0-41BE-9F29-5AADA9D11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888" y="4226842"/>
            <a:ext cx="2730587" cy="58775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58277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020E1-48FD-4BBF-A8EE-530859A7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Fichiers et composants </a:t>
            </a:r>
            <a:r>
              <a:rPr lang="fr-CA" dirty="0" err="1"/>
              <a:t>Angular</a:t>
            </a:r>
            <a:r>
              <a:rPr lang="fr-CA" dirty="0"/>
              <a:t>: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D2765-7E25-4A52-89F5-BE2E6EC49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Exemple </a:t>
            </a:r>
            <a:r>
              <a:rPr lang="en-CA" dirty="0"/>
              <a:t>🔍🕵️‍♂️</a:t>
            </a:r>
            <a:r>
              <a:rPr lang="fr-CA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FFEDBE8-B030-4345-A6E2-2B6A5AB36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420" y="4000405"/>
            <a:ext cx="2553056" cy="1133633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60C431B-4017-4D63-B2A8-252A5300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252" y="1722048"/>
            <a:ext cx="4344006" cy="2962688"/>
          </a:xfrm>
          <a:prstGeom prst="rect">
            <a:avLst/>
          </a:prstGeom>
          <a:ln w="38100">
            <a:solidFill>
              <a:srgbClr val="9073D1"/>
            </a:solidFill>
          </a:ln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D79BF3E-5B45-49B1-BE15-7B90EE856638}"/>
              </a:ext>
            </a:extLst>
          </p:cNvPr>
          <p:cNvCxnSpPr>
            <a:cxnSpLocks/>
          </p:cNvCxnSpPr>
          <p:nvPr/>
        </p:nvCxnSpPr>
        <p:spPr>
          <a:xfrm flipV="1">
            <a:off x="3941379" y="3952913"/>
            <a:ext cx="3637891" cy="917270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40B1C43F-63E5-4DD2-B869-F2960E080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1845" y="5803536"/>
            <a:ext cx="1886213" cy="809738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40627BC-AD1D-4D43-8DAC-7FEB08CCAD35}"/>
              </a:ext>
            </a:extLst>
          </p:cNvPr>
          <p:cNvSpPr txBox="1"/>
          <p:nvPr/>
        </p:nvSpPr>
        <p:spPr>
          <a:xfrm>
            <a:off x="6008944" y="5064872"/>
            <a:ext cx="4546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À l’exécution, le composant « </a:t>
            </a:r>
            <a:r>
              <a:rPr lang="fr-CA" b="1" dirty="0">
                <a:solidFill>
                  <a:schemeClr val="bg1"/>
                </a:solidFill>
              </a:rPr>
              <a:t>app</a:t>
            </a:r>
            <a:r>
              <a:rPr lang="fr-CA" dirty="0">
                <a:solidFill>
                  <a:schemeClr val="bg1"/>
                </a:solidFill>
              </a:rPr>
              <a:t> » sera chargé dans le </a:t>
            </a:r>
            <a:r>
              <a:rPr lang="fr-CA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r>
              <a:rPr lang="fr-CA" dirty="0">
                <a:solidFill>
                  <a:schemeClr val="bg1"/>
                </a:solidFill>
              </a:rPr>
              <a:t>. Comme notre </a:t>
            </a:r>
            <a:r>
              <a:rPr lang="fr-CA" b="1" dirty="0">
                <a:solidFill>
                  <a:schemeClr val="bg1"/>
                </a:solidFill>
              </a:rPr>
              <a:t>composant</a:t>
            </a:r>
            <a:r>
              <a:rPr lang="fr-CA" dirty="0">
                <a:solidFill>
                  <a:schemeClr val="bg1"/>
                </a:solidFill>
              </a:rPr>
              <a:t> ne contient que </a:t>
            </a:r>
            <a:r>
              <a:rPr lang="fr-CA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&lt;p&gt;Allo&lt;/p&gt;</a:t>
            </a:r>
            <a:r>
              <a:rPr lang="fr-CA" dirty="0">
                <a:solidFill>
                  <a:schemeClr val="bg1"/>
                </a:solidFill>
              </a:rPr>
              <a:t>, notre </a:t>
            </a:r>
            <a:r>
              <a:rPr lang="fr-CA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 </a:t>
            </a:r>
            <a:r>
              <a:rPr lang="fr-CA" dirty="0">
                <a:solidFill>
                  <a:schemeClr val="bg1"/>
                </a:solidFill>
              </a:rPr>
              <a:t>ressemblera à ça.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0693698C-549D-4EFD-B72B-C528FD633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149" y="1738219"/>
            <a:ext cx="5734850" cy="207674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70D418A-9B0A-4504-BB22-303F1D3B37B6}"/>
              </a:ext>
            </a:extLst>
          </p:cNvPr>
          <p:cNvCxnSpPr>
            <a:cxnSpLocks/>
          </p:cNvCxnSpPr>
          <p:nvPr/>
        </p:nvCxnSpPr>
        <p:spPr>
          <a:xfrm flipH="1">
            <a:off x="3563008" y="3765590"/>
            <a:ext cx="327922" cy="321624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6906B95-E88F-4F05-BE78-25FA1E592544}"/>
              </a:ext>
            </a:extLst>
          </p:cNvPr>
          <p:cNvCxnSpPr>
            <a:cxnSpLocks/>
          </p:cNvCxnSpPr>
          <p:nvPr/>
        </p:nvCxnSpPr>
        <p:spPr>
          <a:xfrm flipH="1" flipV="1">
            <a:off x="3827342" y="3429001"/>
            <a:ext cx="3702269" cy="385957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44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020E1-48FD-4BBF-A8EE-530859A7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Afficher une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D2765-7E25-4A52-89F5-BE2E6EC49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43404"/>
            <a:ext cx="12191999" cy="4061368"/>
          </a:xfrm>
        </p:spPr>
        <p:txBody>
          <a:bodyPr>
            <a:normAutofit lnSpcReduction="10000"/>
          </a:bodyPr>
          <a:lstStyle/>
          <a:p>
            <a:r>
              <a:rPr lang="fr-CA" dirty="0"/>
              <a:t> Afficher une variable dans la page Web</a:t>
            </a:r>
          </a:p>
          <a:p>
            <a:pPr lvl="1"/>
            <a:r>
              <a:rPr lang="fr-CA" dirty="0"/>
              <a:t> Étape 1 : Définir la variable dans la classe du composant (Ex : </a:t>
            </a:r>
            <a:r>
              <a:rPr lang="fr-CA" dirty="0" err="1"/>
              <a:t>app.component.ts</a:t>
            </a:r>
            <a:r>
              <a:rPr lang="fr-CA" dirty="0"/>
              <a:t>)</a:t>
            </a:r>
          </a:p>
          <a:p>
            <a:pPr lvl="2"/>
            <a:r>
              <a:rPr lang="fr-CA" dirty="0"/>
              <a:t> Ex : 3 manières de le faire...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On veut afficher le contenu de la variable </a:t>
            </a:r>
            <a:r>
              <a:rPr lang="fr-CA" dirty="0" err="1"/>
              <a:t>howToFlipATable</a:t>
            </a:r>
            <a:endParaRPr lang="fr-CA" dirty="0"/>
          </a:p>
          <a:p>
            <a:pPr lvl="3"/>
            <a:r>
              <a:rPr lang="fr-CA" dirty="0"/>
              <a:t> C’est-à-dire " (╯°□°)╯︵ ┻━┻ "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71F258-84CC-4C9E-9268-6A86DC8C3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34" y="3007284"/>
            <a:ext cx="3310230" cy="107073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841437D-2230-4E3F-83AD-48B98161F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927" y="3007284"/>
            <a:ext cx="3498745" cy="166701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90AE6FE-E3D0-4578-B2AE-9AFED7FCD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263" y="3007284"/>
            <a:ext cx="4085973" cy="101043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6BEC09A-0634-447D-80E5-481CC0A25A95}"/>
              </a:ext>
            </a:extLst>
          </p:cNvPr>
          <p:cNvSpPr txBox="1"/>
          <p:nvPr/>
        </p:nvSpPr>
        <p:spPr>
          <a:xfrm>
            <a:off x="512934" y="4151074"/>
            <a:ext cx="3310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9073D1"/>
                </a:solidFill>
              </a:rPr>
              <a:t>Si la variable est </a:t>
            </a:r>
            <a:r>
              <a:rPr lang="fr-CA" sz="1400" b="1" u="sng" dirty="0">
                <a:solidFill>
                  <a:srgbClr val="9073D1"/>
                </a:solidFill>
              </a:rPr>
              <a:t>initialisée</a:t>
            </a:r>
            <a:r>
              <a:rPr lang="fr-CA" sz="1400" dirty="0">
                <a:solidFill>
                  <a:srgbClr val="9073D1"/>
                </a:solidFill>
              </a:rPr>
              <a:t> </a:t>
            </a:r>
            <a:r>
              <a:rPr lang="fr-CA" sz="1400" dirty="0">
                <a:solidFill>
                  <a:schemeClr val="bg1"/>
                </a:solidFill>
              </a:rPr>
              <a:t>immédiatement</a:t>
            </a:r>
            <a:r>
              <a:rPr lang="fr-CA" sz="1400" dirty="0">
                <a:solidFill>
                  <a:srgbClr val="9073D1"/>
                </a:solidFill>
              </a:rPr>
              <a:t>, pas besoin de typer.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435CAB5-54BB-420B-AE09-9DD5AC25F9E0}"/>
              </a:ext>
            </a:extLst>
          </p:cNvPr>
          <p:cNvSpPr txBox="1"/>
          <p:nvPr/>
        </p:nvSpPr>
        <p:spPr>
          <a:xfrm>
            <a:off x="4166184" y="4674294"/>
            <a:ext cx="3310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La variable peut être définie lorsque le constructeur est appelé.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98CC3DA-DBBC-4C9B-A0BF-F792B68F74A7}"/>
              </a:ext>
            </a:extLst>
          </p:cNvPr>
          <p:cNvSpPr txBox="1"/>
          <p:nvPr/>
        </p:nvSpPr>
        <p:spPr>
          <a:xfrm>
            <a:off x="7857263" y="4074088"/>
            <a:ext cx="42063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Si la variable doit être définie grâce à une injection de dépendance, elle peut être reçue en paramètre par le constructeur de la classe du composant. (N’utilisez pas cette méthode pour le moment !)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6C12EC0-CC2A-4797-8908-055F9A3E2718}"/>
              </a:ext>
            </a:extLst>
          </p:cNvPr>
          <p:cNvSpPr txBox="1"/>
          <p:nvPr/>
        </p:nvSpPr>
        <p:spPr>
          <a:xfrm>
            <a:off x="177282" y="6219996"/>
            <a:ext cx="1157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Le mot-clé </a:t>
            </a:r>
            <a:r>
              <a:rPr lang="fr-CA" sz="1400" b="1" dirty="0">
                <a:solidFill>
                  <a:schemeClr val="bg1"/>
                </a:solidFill>
              </a:rPr>
              <a:t>export</a:t>
            </a:r>
            <a:r>
              <a:rPr lang="fr-CA" sz="1400" dirty="0">
                <a:solidFill>
                  <a:schemeClr val="bg1"/>
                </a:solidFill>
              </a:rPr>
              <a:t> devant la classe permet de rendre la classe </a:t>
            </a:r>
            <a:r>
              <a:rPr lang="fr-CA" sz="1400" b="1" dirty="0">
                <a:solidFill>
                  <a:schemeClr val="bg1"/>
                </a:solidFill>
              </a:rPr>
              <a:t>publique</a:t>
            </a:r>
            <a:r>
              <a:rPr lang="fr-CA" sz="1400" dirty="0">
                <a:solidFill>
                  <a:schemeClr val="bg1"/>
                </a:solidFill>
              </a:rPr>
              <a:t>. (Accessible à d’autres composants, éventuellement)</a:t>
            </a:r>
          </a:p>
        </p:txBody>
      </p:sp>
    </p:spTree>
    <p:extLst>
      <p:ext uri="{BB962C8B-B14F-4D97-AF65-F5344CB8AC3E}">
        <p14:creationId xmlns:p14="http://schemas.microsoft.com/office/powerpoint/2010/main" val="77644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020E1-48FD-4BBF-A8EE-530859A7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Afficher une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D2765-7E25-4A52-89F5-BE2E6EC49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91" y="2052735"/>
            <a:ext cx="11905860" cy="3760236"/>
          </a:xfrm>
        </p:spPr>
        <p:txBody>
          <a:bodyPr/>
          <a:lstStyle/>
          <a:p>
            <a:r>
              <a:rPr lang="fr-CA" dirty="0"/>
              <a:t> Afficher une variable dans la page Web</a:t>
            </a:r>
          </a:p>
          <a:p>
            <a:pPr lvl="1"/>
            <a:r>
              <a:rPr lang="fr-CA" dirty="0"/>
              <a:t> Étape 2 : Insérer la variable dans le </a:t>
            </a:r>
            <a:r>
              <a:rPr lang="fr-CA" dirty="0" err="1"/>
              <a:t>template</a:t>
            </a:r>
            <a:r>
              <a:rPr lang="fr-CA" dirty="0"/>
              <a:t> du composant.</a:t>
            </a:r>
          </a:p>
          <a:p>
            <a:pPr lvl="2"/>
            <a:r>
              <a:rPr lang="fr-CA" dirty="0"/>
              <a:t> Dans ce cas-ci, le </a:t>
            </a:r>
            <a:r>
              <a:rPr lang="fr-CA" dirty="0" err="1"/>
              <a:t>template</a:t>
            </a:r>
            <a:r>
              <a:rPr lang="fr-CA" dirty="0"/>
              <a:t> .html associé à notre composant est ... app.component.html</a:t>
            </a:r>
          </a:p>
          <a:p>
            <a:pPr lvl="2"/>
            <a:r>
              <a:rPr lang="fr-CA" dirty="0"/>
              <a:t> Dans le </a:t>
            </a:r>
            <a:r>
              <a:rPr lang="fr-CA" dirty="0" err="1"/>
              <a:t>template</a:t>
            </a:r>
            <a:r>
              <a:rPr lang="fr-CA" dirty="0"/>
              <a:t>, il suffit de mettre le nom de</a:t>
            </a:r>
          </a:p>
          <a:p>
            <a:pPr lvl="2"/>
            <a:r>
              <a:rPr lang="fr-CA" dirty="0"/>
              <a:t>     la variable entre double accolades {{ }} pour</a:t>
            </a:r>
          </a:p>
          <a:p>
            <a:pPr lvl="2"/>
            <a:r>
              <a:rPr lang="fr-CA" dirty="0"/>
              <a:t>     afficher sa valeur dans la page.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8B32485-54D6-4816-AB2D-B5574FF07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538" y="3176404"/>
            <a:ext cx="4706007" cy="2743583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7A90F5E-CD7E-4604-999A-5068BE835523}"/>
              </a:ext>
            </a:extLst>
          </p:cNvPr>
          <p:cNvCxnSpPr>
            <a:cxnSpLocks/>
          </p:cNvCxnSpPr>
          <p:nvPr/>
        </p:nvCxnSpPr>
        <p:spPr>
          <a:xfrm flipH="1">
            <a:off x="10717656" y="2709744"/>
            <a:ext cx="510803" cy="46666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F601545B-6B8B-4147-99C1-D7E65B06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617" y="4037424"/>
            <a:ext cx="3915321" cy="121937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63E3E97-BE7D-413A-B3DD-AE10EFAC3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70" y="5191578"/>
            <a:ext cx="4706007" cy="1456817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6F4FB0C-1BD9-4640-AAD4-EA71E301A858}"/>
              </a:ext>
            </a:extLst>
          </p:cNvPr>
          <p:cNvSpPr txBox="1"/>
          <p:nvPr/>
        </p:nvSpPr>
        <p:spPr>
          <a:xfrm>
            <a:off x="7007290" y="6027003"/>
            <a:ext cx="5177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/>
                </a:solidFill>
              </a:rPr>
              <a:t>Si jamais on voulait mettre des doubles accolades dans la page Web (textuellement), on devra utiliser les entités de caractères </a:t>
            </a:r>
            <a:r>
              <a:rPr lang="fr-CA" sz="1600" dirty="0"/>
              <a:t>&amp;#123; </a:t>
            </a:r>
            <a:r>
              <a:rPr lang="fr-CA" sz="1600" dirty="0">
                <a:solidFill>
                  <a:schemeClr val="bg1"/>
                </a:solidFill>
              </a:rPr>
              <a:t>et </a:t>
            </a:r>
            <a:r>
              <a:rPr lang="fr-CA" sz="1600" dirty="0"/>
              <a:t>&amp;#125;</a:t>
            </a:r>
          </a:p>
        </p:txBody>
      </p:sp>
    </p:spTree>
    <p:extLst>
      <p:ext uri="{BB962C8B-B14F-4D97-AF65-F5344CB8AC3E}">
        <p14:creationId xmlns:p14="http://schemas.microsoft.com/office/powerpoint/2010/main" val="4160811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020E1-48FD-4BBF-A8EE-530859A7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Afficher une liste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D2765-7E25-4A52-89F5-BE2E6EC49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" y="2024743"/>
            <a:ext cx="11737909" cy="3911446"/>
          </a:xfrm>
        </p:spPr>
        <p:txBody>
          <a:bodyPr/>
          <a:lstStyle/>
          <a:p>
            <a:r>
              <a:rPr lang="fr-CA" dirty="0"/>
              <a:t> Afficher une liste dans la page Web</a:t>
            </a:r>
          </a:p>
          <a:p>
            <a:pPr lvl="1"/>
            <a:r>
              <a:rPr lang="fr-CA" dirty="0"/>
              <a:t>  Étape 1 : Définir une variable de type liste dans le composant de notre choix.</a:t>
            </a:r>
          </a:p>
          <a:p>
            <a:pPr lvl="2"/>
            <a:r>
              <a:rPr lang="fr-CA" dirty="0"/>
              <a:t> Ex : Disons une liste de </a:t>
            </a:r>
            <a:r>
              <a:rPr lang="fr-CA" dirty="0" err="1"/>
              <a:t>Crewmates</a:t>
            </a:r>
            <a:r>
              <a:rPr lang="fr-CA" dirty="0"/>
              <a:t> et une liste de nombres dans le composant </a:t>
            </a:r>
            <a:r>
              <a:rPr lang="fr-CA" dirty="0" err="1"/>
              <a:t>app.component.ts</a:t>
            </a:r>
            <a:endParaRPr lang="fr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F6625F2-D082-4BE9-88FB-12FBBD00E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993" y="3099611"/>
            <a:ext cx="5148564" cy="339571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F26FE92-2064-498C-B5D1-A4EC2E0E63A1}"/>
              </a:ext>
            </a:extLst>
          </p:cNvPr>
          <p:cNvSpPr txBox="1"/>
          <p:nvPr/>
        </p:nvSpPr>
        <p:spPr>
          <a:xfrm>
            <a:off x="1416027" y="3389213"/>
            <a:ext cx="4698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On a nos 2 variables de </a:t>
            </a:r>
            <a:r>
              <a:rPr lang="fr-CA" b="1" dirty="0">
                <a:solidFill>
                  <a:schemeClr val="bg1"/>
                </a:solidFill>
              </a:rPr>
              <a:t>type liste</a:t>
            </a:r>
            <a:r>
              <a:rPr lang="fr-CA" dirty="0">
                <a:solidFill>
                  <a:schemeClr val="bg1"/>
                </a:solidFill>
              </a:rPr>
              <a:t>. </a:t>
            </a:r>
            <a:r>
              <a:rPr lang="fr-CA" dirty="0" err="1"/>
              <a:t>numbers</a:t>
            </a:r>
            <a:r>
              <a:rPr lang="fr-CA" dirty="0">
                <a:solidFill>
                  <a:schemeClr val="bg1"/>
                </a:solidFill>
              </a:rPr>
              <a:t> est initialisé immédiatement et </a:t>
            </a:r>
            <a:r>
              <a:rPr lang="fr-CA" dirty="0" err="1"/>
              <a:t>crewmates</a:t>
            </a:r>
            <a:r>
              <a:rPr lang="fr-CA" dirty="0">
                <a:solidFill>
                  <a:schemeClr val="bg1"/>
                </a:solidFill>
              </a:rPr>
              <a:t> est défini dans le </a:t>
            </a:r>
            <a:r>
              <a:rPr lang="fr-CA" b="1" dirty="0">
                <a:solidFill>
                  <a:schemeClr val="bg1"/>
                </a:solidFill>
              </a:rPr>
              <a:t>constructeur</a:t>
            </a:r>
            <a:r>
              <a:rPr lang="fr-CA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61C7157E-1E73-41E1-914A-F6337D8D253F}"/>
              </a:ext>
            </a:extLst>
          </p:cNvPr>
          <p:cNvSpPr/>
          <p:nvPr/>
        </p:nvSpPr>
        <p:spPr>
          <a:xfrm>
            <a:off x="6096000" y="3106539"/>
            <a:ext cx="263327" cy="1835106"/>
          </a:xfrm>
          <a:prstGeom prst="leftBrace">
            <a:avLst>
              <a:gd name="adj1" fmla="val 51440"/>
              <a:gd name="adj2" fmla="val 50000"/>
            </a:avLst>
          </a:prstGeom>
          <a:ln w="19050">
            <a:solidFill>
              <a:srgbClr val="907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437011A-1FB5-43C4-8BF0-3034A7438D14}"/>
              </a:ext>
            </a:extLst>
          </p:cNvPr>
          <p:cNvSpPr txBox="1"/>
          <p:nvPr/>
        </p:nvSpPr>
        <p:spPr>
          <a:xfrm>
            <a:off x="1493196" y="5401619"/>
            <a:ext cx="4698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Ici on a définit la classe </a:t>
            </a:r>
            <a:r>
              <a:rPr lang="fr-CA" dirty="0" err="1"/>
              <a:t>Crewmate</a:t>
            </a:r>
            <a:r>
              <a:rPr lang="fr-CA" dirty="0">
                <a:solidFill>
                  <a:schemeClr val="bg1"/>
                </a:solidFill>
              </a:rPr>
              <a:t>. C’était nécessaire pour pouvoir faire une liste de </a:t>
            </a:r>
            <a:r>
              <a:rPr lang="fr-CA" dirty="0" err="1">
                <a:solidFill>
                  <a:schemeClr val="bg1"/>
                </a:solidFill>
              </a:rPr>
              <a:t>Crewmates</a:t>
            </a:r>
            <a:r>
              <a:rPr lang="fr-CA" dirty="0">
                <a:solidFill>
                  <a:schemeClr val="bg1"/>
                </a:solidFill>
              </a:rPr>
              <a:t>, bien entendu.</a:t>
            </a:r>
          </a:p>
        </p:txBody>
      </p: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1AFD735F-6CD7-4C49-8702-97334358EE25}"/>
              </a:ext>
            </a:extLst>
          </p:cNvPr>
          <p:cNvSpPr/>
          <p:nvPr/>
        </p:nvSpPr>
        <p:spPr>
          <a:xfrm>
            <a:off x="6096000" y="5327898"/>
            <a:ext cx="263327" cy="1167428"/>
          </a:xfrm>
          <a:prstGeom prst="leftBrace">
            <a:avLst>
              <a:gd name="adj1" fmla="val 51440"/>
              <a:gd name="adj2" fmla="val 50000"/>
            </a:avLst>
          </a:prstGeom>
          <a:ln w="19050">
            <a:solidFill>
              <a:srgbClr val="907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4B7E1AF-98DD-4334-ACA0-3CA686E2AB1B}"/>
              </a:ext>
            </a:extLst>
          </p:cNvPr>
          <p:cNvSpPr txBox="1"/>
          <p:nvPr/>
        </p:nvSpPr>
        <p:spPr>
          <a:xfrm>
            <a:off x="0" y="6563218"/>
            <a:ext cx="9408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En </a:t>
            </a:r>
            <a:r>
              <a:rPr lang="fr-CA" sz="1400" b="1" dirty="0">
                <a:solidFill>
                  <a:schemeClr val="bg1"/>
                </a:solidFill>
              </a:rPr>
              <a:t>JavaScript</a:t>
            </a:r>
            <a:r>
              <a:rPr lang="fr-CA" sz="1400" dirty="0">
                <a:solidFill>
                  <a:schemeClr val="bg1"/>
                </a:solidFill>
              </a:rPr>
              <a:t> / </a:t>
            </a:r>
            <a:r>
              <a:rPr lang="fr-CA" sz="1400" b="1" dirty="0" err="1">
                <a:solidFill>
                  <a:schemeClr val="bg1"/>
                </a:solidFill>
              </a:rPr>
              <a:t>TypeScript</a:t>
            </a:r>
            <a:r>
              <a:rPr lang="fr-CA" sz="1400" dirty="0">
                <a:solidFill>
                  <a:schemeClr val="bg1"/>
                </a:solidFill>
              </a:rPr>
              <a:t>, on définit un </a:t>
            </a:r>
            <a:r>
              <a:rPr lang="fr-CA" sz="1400" dirty="0" err="1"/>
              <a:t>array</a:t>
            </a:r>
            <a:r>
              <a:rPr lang="fr-CA" sz="1400" dirty="0"/>
              <a:t> / tableau </a:t>
            </a:r>
            <a:r>
              <a:rPr lang="fr-CA" sz="1400" dirty="0">
                <a:solidFill>
                  <a:schemeClr val="bg1"/>
                </a:solidFill>
              </a:rPr>
              <a:t>avec la syntaxe </a:t>
            </a:r>
            <a:r>
              <a:rPr lang="fr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[élément, élément, ...]</a:t>
            </a:r>
          </a:p>
        </p:txBody>
      </p:sp>
    </p:spTree>
    <p:extLst>
      <p:ext uri="{BB962C8B-B14F-4D97-AF65-F5344CB8AC3E}">
        <p14:creationId xmlns:p14="http://schemas.microsoft.com/office/powerpoint/2010/main" val="319111860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2017</Words>
  <Application>Microsoft Office PowerPoint</Application>
  <PresentationFormat>Grand écran</PresentationFormat>
  <Paragraphs>192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Berlin</vt:lpstr>
      <vt:lpstr>Séance 2</vt:lpstr>
      <vt:lpstr>Plan de la séance</vt:lpstr>
      <vt:lpstr>Créer et lancer son premier projet Angular</vt:lpstr>
      <vt:lpstr>Fichiers et composants Angular</vt:lpstr>
      <vt:lpstr>Fichiers et composants Angular</vt:lpstr>
      <vt:lpstr>Fichiers et composants Angular: Exemple</vt:lpstr>
      <vt:lpstr>Afficher une variable</vt:lpstr>
      <vt:lpstr>Afficher une variable</vt:lpstr>
      <vt:lpstr>Afficher une liste</vt:lpstr>
      <vt:lpstr>Afficher une liste</vt:lpstr>
      <vt:lpstr>Afficher une liste</vt:lpstr>
      <vt:lpstr>Affichage conditionnel</vt:lpstr>
      <vt:lpstr>Événement simple</vt:lpstr>
      <vt:lpstr>Événement simple</vt:lpstr>
      <vt:lpstr>Événement simple</vt:lpstr>
      <vt:lpstr>Mini formulaire</vt:lpstr>
      <vt:lpstr>Mini formulaire</vt:lpstr>
      <vt:lpstr>Mini formulaire</vt:lpstr>
      <vt:lpstr>Mini formulaire</vt:lpstr>
      <vt:lpstr>Mini formulaire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Séance 1</dc:title>
  <dc:creator>Turgeon Valérie</dc:creator>
  <cp:lastModifiedBy>Turgeon Valérie</cp:lastModifiedBy>
  <cp:revision>5</cp:revision>
  <dcterms:created xsi:type="dcterms:W3CDTF">2023-01-27T17:52:50Z</dcterms:created>
  <dcterms:modified xsi:type="dcterms:W3CDTF">2023-10-13T23:57:57Z</dcterms:modified>
</cp:coreProperties>
</file>