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3" r:id="rId22"/>
    <p:sldId id="274" r:id="rId23"/>
    <p:sldId id="275" r:id="rId24"/>
    <p:sldId id="276" r:id="rId25"/>
    <p:sldId id="277" r:id="rId26"/>
    <p:sldId id="278" r:id="rId27"/>
    <p:sldId id="284" r:id="rId28"/>
    <p:sldId id="279" r:id="rId29"/>
    <p:sldId id="280" r:id="rId30"/>
    <p:sldId id="285" r:id="rId31"/>
    <p:sldId id="398" r:id="rId32"/>
    <p:sldId id="402" r:id="rId33"/>
    <p:sldId id="399" r:id="rId34"/>
    <p:sldId id="400" r:id="rId35"/>
    <p:sldId id="401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63B28-1A98-D06C-47E7-E50ADDC0911E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479BA7-C84C-FB29-08CA-FA9AA1430E9E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>
                <a:solidFill>
                  <a:srgbClr val="73B3D1"/>
                </a:solidFill>
              </a:rPr>
              <a:t>Prog. Web orientée services</a:t>
            </a:r>
          </a:p>
        </p:txBody>
      </p:sp>
    </p:spTree>
    <p:extLst>
      <p:ext uri="{BB962C8B-B14F-4D97-AF65-F5344CB8AC3E}">
        <p14:creationId xmlns:p14="http://schemas.microsoft.com/office/powerpoint/2010/main" val="25407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53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2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81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364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488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25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908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652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770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15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240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222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932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605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14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9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11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405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7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6C02-C10D-4F70-ADA5-0F3523AD6F2E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04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68E1-A2EB-4DF5-8A05-208FD0AD44E9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5E54-74C5-4A9A-ABD1-D4EED5BDFD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90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654" r:id="rId22"/>
    <p:sldLayoutId id="214748365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last.fm/fr/api/show/album.getInf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>
            <a:normAutofit/>
          </a:bodyPr>
          <a:lstStyle/>
          <a:p>
            <a:r>
              <a:rPr lang="fr-CA" noProof="0" dirty="0"/>
              <a:t>Semaine </a:t>
            </a:r>
            <a:r>
              <a:rPr lang="fr-CA" dirty="0"/>
              <a:t>3</a:t>
            </a:r>
            <a:endParaRPr lang="fr-CA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101298"/>
            <a:ext cx="4419600" cy="1116622"/>
          </a:xfrm>
        </p:spPr>
        <p:txBody>
          <a:bodyPr>
            <a:normAutofit fontScale="77500" lnSpcReduction="20000"/>
          </a:bodyPr>
          <a:lstStyle/>
          <a:p>
            <a:r>
              <a:rPr lang="fr-CA" noProof="0" dirty="0"/>
              <a:t>Requête HTTP, lecture JSON et asynchronisme</a:t>
            </a:r>
          </a:p>
          <a:p>
            <a:endParaRPr lang="fr-CA" dirty="0"/>
          </a:p>
          <a:p>
            <a:r>
              <a:rPr lang="fr-CA" sz="2000" dirty="0">
                <a:solidFill>
                  <a:schemeClr val="bg1"/>
                </a:solidFill>
              </a:rPr>
              <a:t>Documentation Maxime Pelletier et Valérie Turgeon</a:t>
            </a:r>
            <a:r>
              <a:rPr lang="fr-CA" sz="2000" noProof="0" dirty="0">
                <a:solidFill>
                  <a:schemeClr val="bg1"/>
                </a:solidFill>
              </a:rPr>
              <a:t> </a:t>
            </a:r>
          </a:p>
          <a:p>
            <a:endParaRPr lang="fr-CA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1" y="605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Lancer la requête HTTP au chargement de la page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86" y="2024216"/>
            <a:ext cx="11398613" cy="3911973"/>
          </a:xfrm>
        </p:spPr>
        <p:txBody>
          <a:bodyPr/>
          <a:lstStyle/>
          <a:p>
            <a:r>
              <a:rPr lang="fr-CA" dirty="0"/>
              <a:t>La </a:t>
            </a:r>
            <a:r>
              <a:rPr lang="fr-CA" b="1" dirty="0"/>
              <a:t>requête HTTP </a:t>
            </a:r>
            <a:r>
              <a:rPr lang="fr-CA" dirty="0"/>
              <a:t>peut être lancée au </a:t>
            </a:r>
            <a:r>
              <a:rPr lang="fr-CA" b="1" dirty="0"/>
              <a:t>chargement du composant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La classe du composant doit « </a:t>
            </a:r>
            <a:r>
              <a:rPr lang="fr-CA" i="1" dirty="0" err="1">
                <a:solidFill>
                  <a:srgbClr val="FA4098"/>
                </a:solidFill>
              </a:rPr>
              <a:t>implements</a:t>
            </a:r>
            <a:r>
              <a:rPr lang="fr-CA" dirty="0"/>
              <a:t> » l’interface </a:t>
            </a:r>
            <a:r>
              <a:rPr lang="fr-CA" b="1" dirty="0" err="1">
                <a:solidFill>
                  <a:srgbClr val="FA4098"/>
                </a:solidFill>
              </a:rPr>
              <a:t>OnInit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A20F54-CA84-4306-93BA-DA01B8FC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98" y="2860064"/>
            <a:ext cx="7201905" cy="7240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F53ED4-8595-4D05-8B31-2070E39E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389" y="3649469"/>
            <a:ext cx="5477639" cy="27626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D6A2E1-05DC-4F19-9DD2-117E5A32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421" y="4464713"/>
            <a:ext cx="5306720" cy="219534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7B211688-999C-44D2-9DAF-0E307BF84EED}"/>
              </a:ext>
            </a:extLst>
          </p:cNvPr>
          <p:cNvSpPr txBox="1">
            <a:spLocks/>
          </p:cNvSpPr>
          <p:nvPr/>
        </p:nvSpPr>
        <p:spPr>
          <a:xfrm>
            <a:off x="145686" y="4052436"/>
            <a:ext cx="6390688" cy="27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B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sz="2000" dirty="0">
                <a:solidFill>
                  <a:schemeClr val="bg1"/>
                </a:solidFill>
              </a:rPr>
              <a:t> Ensuite on DOIT </a:t>
            </a:r>
            <a:r>
              <a:rPr lang="fr-CA" sz="2000" b="1" dirty="0">
                <a:solidFill>
                  <a:schemeClr val="bg1"/>
                </a:solidFill>
              </a:rPr>
              <a:t>implémenter une méthode</a:t>
            </a:r>
            <a:r>
              <a:rPr lang="fr-CA" sz="2000" dirty="0">
                <a:solidFill>
                  <a:schemeClr val="bg1"/>
                </a:solidFill>
              </a:rPr>
              <a:t> nommée « </a:t>
            </a:r>
            <a:r>
              <a:rPr lang="fr-CA" sz="2000" dirty="0" err="1">
                <a:solidFill>
                  <a:schemeClr val="accent4"/>
                </a:solidFill>
              </a:rPr>
              <a:t>ngOnInit</a:t>
            </a:r>
            <a:r>
              <a:rPr lang="fr-CA" sz="2000" dirty="0">
                <a:solidFill>
                  <a:schemeClr val="bg1"/>
                </a:solidFill>
              </a:rPr>
              <a:t> » : C’est la méthode qui sera appelée au chargement du composant !</a:t>
            </a:r>
          </a:p>
          <a:p>
            <a:pPr lvl="2"/>
            <a:r>
              <a:rPr lang="fr-CA" sz="1800" dirty="0">
                <a:solidFill>
                  <a:schemeClr val="bg1"/>
                </a:solidFill>
              </a:rPr>
              <a:t>C’est à l’intérieur de cette méthode que sera lancer notre </a:t>
            </a:r>
            <a:r>
              <a:rPr lang="fr-CA" sz="1800" b="1" dirty="0">
                <a:solidFill>
                  <a:schemeClr val="bg1"/>
                </a:solidFill>
              </a:rPr>
              <a:t>requête HTTP</a:t>
            </a:r>
            <a:r>
              <a:rPr lang="fr-CA" sz="1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11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Lancer la requête HTTP au chargement de la page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3613"/>
            <a:ext cx="10972799" cy="4482058"/>
          </a:xfrm>
        </p:spPr>
        <p:txBody>
          <a:bodyPr/>
          <a:lstStyle/>
          <a:p>
            <a:r>
              <a:rPr lang="fr-CA" dirty="0"/>
              <a:t>Pourquoi utilise-t-on la méthode </a:t>
            </a:r>
            <a:r>
              <a:rPr lang="fr-CA" b="1" dirty="0" err="1">
                <a:solidFill>
                  <a:srgbClr val="FA4098"/>
                </a:solidFill>
              </a:rPr>
              <a:t>ngOnInit</a:t>
            </a:r>
            <a:r>
              <a:rPr lang="fr-CA" dirty="0"/>
              <a:t> disponible dans l’</a:t>
            </a:r>
            <a:r>
              <a:rPr lang="fr-CA" b="1" dirty="0"/>
              <a:t>interface</a:t>
            </a:r>
            <a:r>
              <a:rPr lang="fr-CA" dirty="0"/>
              <a:t> </a:t>
            </a:r>
            <a:r>
              <a:rPr lang="fr-CA" b="1" dirty="0" err="1">
                <a:solidFill>
                  <a:srgbClr val="FA4098"/>
                </a:solidFill>
              </a:rPr>
              <a:t>OnInit</a:t>
            </a:r>
            <a:r>
              <a:rPr lang="fr-CA" dirty="0"/>
              <a:t> au lieu de simplement utiliser le </a:t>
            </a:r>
            <a:r>
              <a:rPr lang="fr-CA" b="1" dirty="0"/>
              <a:t>constructeur</a:t>
            </a:r>
            <a:r>
              <a:rPr lang="fr-CA" dirty="0"/>
              <a:t> du </a:t>
            </a:r>
            <a:r>
              <a:rPr lang="fr-CA" b="1" dirty="0"/>
              <a:t>composant</a:t>
            </a:r>
            <a:r>
              <a:rPr lang="fr-CA" dirty="0"/>
              <a:t> ?</a:t>
            </a:r>
          </a:p>
          <a:p>
            <a:pPr lvl="1"/>
            <a:r>
              <a:rPr lang="fr-CA" dirty="0"/>
              <a:t>Il est fortement recommandé de n’utiliser le </a:t>
            </a:r>
            <a:r>
              <a:rPr lang="fr-CA" dirty="0">
                <a:solidFill>
                  <a:srgbClr val="FA4098"/>
                </a:solidFill>
              </a:rPr>
              <a:t>constructeur</a:t>
            </a:r>
            <a:r>
              <a:rPr lang="fr-CA" dirty="0"/>
              <a:t> que pour les injections de dépendances et l’initialisation des propriétés de la classe du composant.</a:t>
            </a:r>
          </a:p>
          <a:p>
            <a:pPr lvl="1"/>
            <a:r>
              <a:rPr lang="fr-CA" dirty="0"/>
              <a:t> Ça permet une </a:t>
            </a:r>
            <a:r>
              <a:rPr lang="fr-CA" b="1" dirty="0"/>
              <a:t>initialisation</a:t>
            </a:r>
            <a:r>
              <a:rPr lang="fr-CA" dirty="0"/>
              <a:t> « propre  » du </a:t>
            </a:r>
            <a:r>
              <a:rPr lang="fr-CA" b="1" dirty="0"/>
              <a:t>composant</a:t>
            </a:r>
            <a:r>
              <a:rPr lang="fr-CA" dirty="0"/>
              <a:t>, on ne veut pas faire travailler davantage le constructeur en lui faisant faire des tâches qui ne sont pas directement liées à l’initialisation de la classe.</a:t>
            </a:r>
          </a:p>
        </p:txBody>
      </p:sp>
    </p:spTree>
    <p:extLst>
      <p:ext uri="{BB962C8B-B14F-4D97-AF65-F5344CB8AC3E}">
        <p14:creationId xmlns:p14="http://schemas.microsoft.com/office/powerpoint/2010/main" val="35119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04FE0-D0A0-4DAE-2FFB-5C70F2EC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JSON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6E4BCC-CD68-3433-F7E6-DCB4BF298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Fichier de données</a:t>
            </a:r>
          </a:p>
          <a:p>
            <a:r>
              <a:rPr lang="fr-CA" dirty="0"/>
              <a:t>Résultat de requête</a:t>
            </a:r>
          </a:p>
        </p:txBody>
      </p:sp>
    </p:spTree>
    <p:extLst>
      <p:ext uri="{BB962C8B-B14F-4D97-AF65-F5344CB8AC3E}">
        <p14:creationId xmlns:p14="http://schemas.microsoft.com/office/powerpoint/2010/main" val="177353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Lecture des données de l’objet JSON obtenu par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1955800"/>
            <a:ext cx="10192582" cy="3980389"/>
          </a:xfrm>
        </p:spPr>
        <p:txBody>
          <a:bodyPr/>
          <a:lstStyle/>
          <a:p>
            <a:r>
              <a:rPr lang="fr-CA" dirty="0"/>
              <a:t>Comment extrait-on les données du résultat de la requête, qui est un objet JSON?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265BCF-FB3C-45D5-B7AC-3E14FC6C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14" y="2621498"/>
            <a:ext cx="6915132" cy="331469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84748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DD0C740-25C3-1223-D4D2-3AEA25D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7" y="2598379"/>
            <a:ext cx="3857143" cy="27714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Lecture des données de l’objet JSON obtenu par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9" y="2032000"/>
            <a:ext cx="10182893" cy="3904189"/>
          </a:xfrm>
        </p:spPr>
        <p:txBody>
          <a:bodyPr/>
          <a:lstStyle/>
          <a:p>
            <a:r>
              <a:rPr lang="fr-CA" dirty="0"/>
              <a:t>Exemple: afficher le </a:t>
            </a:r>
            <a:r>
              <a:rPr lang="fr-CA" dirty="0">
                <a:solidFill>
                  <a:srgbClr val="FA4098"/>
                </a:solidFill>
              </a:rPr>
              <a:t>nom de l’album</a:t>
            </a:r>
            <a:r>
              <a:rPr lang="fr-CA" dirty="0"/>
              <a:t> et le </a:t>
            </a:r>
            <a:r>
              <a:rPr lang="fr-CA" dirty="0">
                <a:solidFill>
                  <a:srgbClr val="FA4098"/>
                </a:solidFill>
              </a:rPr>
              <a:t>nom de l’artiste</a:t>
            </a:r>
            <a:r>
              <a:rPr lang="fr-CA" dirty="0"/>
              <a:t>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428C856-EC8B-45B3-ACD5-44D1A6088DAB}"/>
              </a:ext>
            </a:extLst>
          </p:cNvPr>
          <p:cNvCxnSpPr>
            <a:cxnSpLocks/>
          </p:cNvCxnSpPr>
          <p:nvPr/>
        </p:nvCxnSpPr>
        <p:spPr>
          <a:xfrm flipH="1">
            <a:off x="2120868" y="3429000"/>
            <a:ext cx="926344" cy="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1054D30-B132-430E-93A5-6F2DEEFA5FBE}"/>
              </a:ext>
            </a:extLst>
          </p:cNvPr>
          <p:cNvCxnSpPr>
            <a:cxnSpLocks/>
          </p:cNvCxnSpPr>
          <p:nvPr/>
        </p:nvCxnSpPr>
        <p:spPr>
          <a:xfrm flipH="1">
            <a:off x="2138691" y="4808553"/>
            <a:ext cx="926344" cy="0"/>
          </a:xfrm>
          <a:prstGeom prst="straightConnector1">
            <a:avLst/>
          </a:prstGeom>
          <a:ln w="762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CE79C5D0-B7C5-4321-8F28-5E52BD76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465" y="4335164"/>
            <a:ext cx="4532275" cy="187495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25ADC33-F45E-4088-B4BB-C9859F991C08}"/>
              </a:ext>
            </a:extLst>
          </p:cNvPr>
          <p:cNvSpPr txBox="1"/>
          <p:nvPr/>
        </p:nvSpPr>
        <p:spPr>
          <a:xfrm>
            <a:off x="7877719" y="5613023"/>
            <a:ext cx="48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>
                <a:solidFill>
                  <a:srgbClr val="FA4098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106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Lecture des données de l’objet JSON obtenu par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2000"/>
            <a:ext cx="11976099" cy="3904189"/>
          </a:xfrm>
        </p:spPr>
        <p:txBody>
          <a:bodyPr>
            <a:normAutofit lnSpcReduction="10000"/>
          </a:bodyPr>
          <a:lstStyle/>
          <a:p>
            <a:r>
              <a:rPr lang="fr-CA" dirty="0">
                <a:solidFill>
                  <a:srgbClr val="FA4098"/>
                </a:solidFill>
              </a:rPr>
              <a:t>Étape préliminaire </a:t>
            </a:r>
            <a:r>
              <a:rPr lang="fr-CA" dirty="0"/>
              <a:t>: Glisser </a:t>
            </a:r>
            <a:r>
              <a:rPr lang="fr-CA" i="1" dirty="0">
                <a:solidFill>
                  <a:srgbClr val="FA4098"/>
                </a:solidFill>
              </a:rPr>
              <a:t>&lt;</a:t>
            </a:r>
            <a:r>
              <a:rPr lang="fr-CA" i="1" dirty="0" err="1">
                <a:solidFill>
                  <a:srgbClr val="FA4098"/>
                </a:solidFill>
              </a:rPr>
              <a:t>any</a:t>
            </a:r>
            <a:r>
              <a:rPr lang="fr-CA" i="1" dirty="0">
                <a:solidFill>
                  <a:srgbClr val="FA4098"/>
                </a:solidFill>
              </a:rPr>
              <a:t>&gt;</a:t>
            </a:r>
            <a:r>
              <a:rPr lang="fr-CA" dirty="0"/>
              <a:t> après </a:t>
            </a:r>
            <a:r>
              <a:rPr lang="fr-CA" b="1" dirty="0" err="1"/>
              <a:t>http.get</a:t>
            </a:r>
            <a:endParaRPr lang="fr-CA" b="1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Sinon, le résultat de la requête sera forcément de type « </a:t>
            </a:r>
            <a:r>
              <a:rPr lang="fr-CA" i="1" dirty="0">
                <a:solidFill>
                  <a:srgbClr val="FA4098"/>
                </a:solidFill>
              </a:rPr>
              <a:t>Object</a:t>
            </a:r>
            <a:r>
              <a:rPr lang="fr-CA" dirty="0"/>
              <a:t> » et on ne pourra pas accéder aux données / propriétés de l’objet JSON.</a:t>
            </a:r>
          </a:p>
          <a:p>
            <a:r>
              <a:rPr lang="fr-CA" dirty="0"/>
              <a:t>Exemple: un </a:t>
            </a:r>
            <a:r>
              <a:rPr lang="fr-CA" dirty="0">
                <a:solidFill>
                  <a:srgbClr val="FA4098"/>
                </a:solidFill>
              </a:rPr>
              <a:t>Chat</a:t>
            </a:r>
            <a:r>
              <a:rPr lang="fr-CA" dirty="0"/>
              <a:t> est à la fois un </a:t>
            </a:r>
            <a:r>
              <a:rPr lang="fr-CA" dirty="0">
                <a:solidFill>
                  <a:srgbClr val="FA4098"/>
                </a:solidFill>
              </a:rPr>
              <a:t>Animal</a:t>
            </a:r>
            <a:r>
              <a:rPr lang="fr-CA" dirty="0"/>
              <a:t> et un </a:t>
            </a:r>
            <a:r>
              <a:rPr lang="fr-CA" dirty="0">
                <a:solidFill>
                  <a:srgbClr val="FA4098"/>
                </a:solidFill>
              </a:rPr>
              <a:t>Chat</a:t>
            </a:r>
            <a:r>
              <a:rPr lang="fr-CA" dirty="0"/>
              <a:t>. Un </a:t>
            </a:r>
            <a:r>
              <a:rPr lang="fr-CA" dirty="0">
                <a:solidFill>
                  <a:srgbClr val="FA4098"/>
                </a:solidFill>
              </a:rPr>
              <a:t>Chat</a:t>
            </a:r>
            <a:r>
              <a:rPr lang="fr-CA" dirty="0"/>
              <a:t> a donc 5 propriétés, au total. </a:t>
            </a:r>
          </a:p>
          <a:p>
            <a:r>
              <a:rPr lang="fr-CA" dirty="0"/>
              <a:t>Si on accède à une donnée de type </a:t>
            </a:r>
            <a:r>
              <a:rPr lang="fr-CA" dirty="0">
                <a:solidFill>
                  <a:srgbClr val="FA4098"/>
                </a:solidFill>
              </a:rPr>
              <a:t>Chat</a:t>
            </a:r>
            <a:r>
              <a:rPr lang="fr-CA" dirty="0"/>
              <a:t> </a:t>
            </a:r>
            <a:r>
              <a:rPr lang="fr-CA" b="1" u="sng" dirty="0"/>
              <a:t>en tant qu’Animal</a:t>
            </a:r>
            <a:r>
              <a:rPr lang="fr-CA" dirty="0"/>
              <a:t>, on aura seulement accès à 3 propriétés. (</a:t>
            </a:r>
            <a:r>
              <a:rPr lang="fr-CA" dirty="0" err="1">
                <a:solidFill>
                  <a:srgbClr val="FA4098"/>
                </a:solidFill>
              </a:rPr>
              <a:t>name</a:t>
            </a:r>
            <a:r>
              <a:rPr lang="fr-CA" dirty="0"/>
              <a:t>, </a:t>
            </a:r>
            <a:r>
              <a:rPr lang="fr-CA" dirty="0" err="1">
                <a:solidFill>
                  <a:srgbClr val="FA4098"/>
                </a:solidFill>
              </a:rPr>
              <a:t>isExtinct</a:t>
            </a:r>
            <a:r>
              <a:rPr lang="fr-CA" dirty="0"/>
              <a:t> et </a:t>
            </a:r>
            <a:r>
              <a:rPr lang="fr-CA" dirty="0" err="1">
                <a:solidFill>
                  <a:srgbClr val="FA4098"/>
                </a:solidFill>
              </a:rPr>
              <a:t>age</a:t>
            </a:r>
            <a:r>
              <a:rPr lang="fr-CA" dirty="0"/>
              <a:t>) Similaire à l’objet JSON quand on ne met pas &lt;</a:t>
            </a:r>
            <a:r>
              <a:rPr lang="fr-CA" dirty="0" err="1">
                <a:solidFill>
                  <a:schemeClr val="accent4"/>
                </a:solidFill>
              </a:rPr>
              <a:t>any</a:t>
            </a:r>
            <a:r>
              <a:rPr lang="fr-CA" dirty="0"/>
              <a:t>&gt;.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EE2565-FD39-4E5C-9AC7-2288A9D6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3" y="2662055"/>
            <a:ext cx="4124901" cy="62873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FCAA08-1A55-4736-833A-0114467560BD}"/>
              </a:ext>
            </a:extLst>
          </p:cNvPr>
          <p:cNvCxnSpPr>
            <a:cxnSpLocks/>
          </p:cNvCxnSpPr>
          <p:nvPr/>
        </p:nvCxnSpPr>
        <p:spPr>
          <a:xfrm flipH="1">
            <a:off x="5632733" y="2662055"/>
            <a:ext cx="664464" cy="34891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7DF9ABEE-3E59-430A-AEAD-77AEB4D48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10691"/>
              </p:ext>
            </p:extLst>
          </p:nvPr>
        </p:nvGraphicFramePr>
        <p:xfrm>
          <a:off x="3862696" y="5434212"/>
          <a:ext cx="218335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355">
                  <a:extLst>
                    <a:ext uri="{9D8B030D-6E8A-4147-A177-3AD203B41FA5}">
                      <a16:colId xmlns:a16="http://schemas.microsoft.com/office/drawing/2014/main" val="3297763398"/>
                    </a:ext>
                  </a:extLst>
                </a:gridCol>
              </a:tblGrid>
              <a:tr h="289911">
                <a:tc>
                  <a:txBody>
                    <a:bodyPr/>
                    <a:lstStyle/>
                    <a:p>
                      <a:pPr algn="ctr"/>
                      <a:r>
                        <a:rPr lang="fr-CA" sz="16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</a:t>
                      </a:r>
                      <a:r>
                        <a:rPr lang="fr-CA" sz="1600">
                          <a:solidFill>
                            <a:srgbClr val="FFFFFF"/>
                          </a:solidFill>
                        </a:rPr>
                        <a:t> Animal</a:t>
                      </a:r>
                    </a:p>
                  </a:txBody>
                  <a:tcPr>
                    <a:solidFill>
                      <a:srgbClr val="739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53638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 dirty="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 dirty="0" err="1">
                          <a:solidFill>
                            <a:srgbClr val="FA4098"/>
                          </a:solidFill>
                        </a:rPr>
                        <a:t>name</a:t>
                      </a:r>
                      <a:r>
                        <a:rPr lang="fr-CA" sz="1600" dirty="0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15887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>
                          <a:solidFill>
                            <a:srgbClr val="FA4098"/>
                          </a:solidFill>
                        </a:rPr>
                        <a:t>isExtinct</a:t>
                      </a:r>
                      <a:r>
                        <a:rPr lang="fr-CA" sz="1600">
                          <a:solidFill>
                            <a:srgbClr val="739CD1"/>
                          </a:solidFill>
                        </a:rPr>
                        <a:t> : boolean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81764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algn="l"/>
                      <a:r>
                        <a:rPr lang="fr-CA" sz="1600" dirty="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sz="1600" dirty="0" err="1">
                          <a:solidFill>
                            <a:srgbClr val="FA4098"/>
                          </a:solidFill>
                        </a:rPr>
                        <a:t>age</a:t>
                      </a:r>
                      <a:r>
                        <a:rPr lang="fr-CA" sz="1600" dirty="0">
                          <a:solidFill>
                            <a:srgbClr val="739CD1"/>
                          </a:solidFill>
                        </a:rPr>
                        <a:t> : </a:t>
                      </a:r>
                      <a:r>
                        <a:rPr lang="fr-CA" sz="1600" dirty="0" err="1">
                          <a:solidFill>
                            <a:srgbClr val="739CD1"/>
                          </a:solidFill>
                        </a:rPr>
                        <a:t>number</a:t>
                      </a:r>
                      <a:endParaRPr lang="fr-CA" sz="1600" dirty="0">
                        <a:solidFill>
                          <a:srgbClr val="739CD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42012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378280F-A611-4BEE-82D6-B1F7B7C0C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76264"/>
              </p:ext>
            </p:extLst>
          </p:nvPr>
        </p:nvGraphicFramePr>
        <p:xfrm>
          <a:off x="7695184" y="5457814"/>
          <a:ext cx="389940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408">
                  <a:extLst>
                    <a:ext uri="{9D8B030D-6E8A-4147-A177-3AD203B41FA5}">
                      <a16:colId xmlns:a16="http://schemas.microsoft.com/office/drawing/2014/main" val="3297763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class</a:t>
                      </a:r>
                      <a:r>
                        <a:rPr lang="fr-CA">
                          <a:solidFill>
                            <a:srgbClr val="FFFFFF"/>
                          </a:solidFill>
                        </a:rPr>
                        <a:t> Cat </a:t>
                      </a:r>
                      <a:r>
                        <a:rPr lang="fr-CA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extends</a:t>
                      </a:r>
                      <a:r>
                        <a:rPr lang="fr-CA">
                          <a:solidFill>
                            <a:srgbClr val="FFFFFF"/>
                          </a:solidFill>
                        </a:rPr>
                        <a:t> Animal</a:t>
                      </a:r>
                    </a:p>
                  </a:txBody>
                  <a:tcPr>
                    <a:solidFill>
                      <a:srgbClr val="739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5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>
                          <a:solidFill>
                            <a:srgbClr val="FA4098"/>
                          </a:solidFill>
                        </a:rPr>
                        <a:t>furColor</a:t>
                      </a:r>
                      <a:r>
                        <a:rPr lang="fr-CA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15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CA" dirty="0">
                          <a:solidFill>
                            <a:srgbClr val="739CD1"/>
                          </a:solidFill>
                        </a:rPr>
                        <a:t>- </a:t>
                      </a:r>
                      <a:r>
                        <a:rPr lang="fr-CA" dirty="0" err="1">
                          <a:solidFill>
                            <a:srgbClr val="FA4098"/>
                          </a:solidFill>
                        </a:rPr>
                        <a:t>breed</a:t>
                      </a:r>
                      <a:r>
                        <a:rPr lang="fr-CA" dirty="0">
                          <a:solidFill>
                            <a:srgbClr val="739CD1"/>
                          </a:solidFill>
                        </a:rPr>
                        <a:t> : 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8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2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Lecture des données de l’objet JSON obtenu par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12090399" cy="4749800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Préparer la ou les variables qui vont accueillir ces données</a:t>
            </a:r>
          </a:p>
          <a:p>
            <a:pPr lvl="2"/>
            <a:r>
              <a:rPr lang="fr-CA" dirty="0"/>
              <a:t> On peut mettre des </a:t>
            </a:r>
            <a:r>
              <a:rPr lang="fr-CA" b="1" dirty="0">
                <a:solidFill>
                  <a:srgbClr val="FA4098"/>
                </a:solidFill>
              </a:rPr>
              <a:t>?</a:t>
            </a:r>
            <a:r>
              <a:rPr lang="fr-CA" dirty="0"/>
              <a:t> car les variables seront </a:t>
            </a:r>
            <a:r>
              <a:rPr lang="fr-CA" i="1" dirty="0" err="1">
                <a:solidFill>
                  <a:srgbClr val="FA4098"/>
                </a:solidFill>
              </a:rPr>
              <a:t>undefined</a:t>
            </a:r>
            <a:r>
              <a:rPr lang="fr-CA" dirty="0"/>
              <a:t> le temps que </a:t>
            </a:r>
            <a:r>
              <a:rPr lang="fr-CA" b="1" dirty="0" err="1">
                <a:solidFill>
                  <a:srgbClr val="FA4098"/>
                </a:solidFill>
              </a:rPr>
              <a:t>ngOnInit</a:t>
            </a:r>
            <a:r>
              <a:rPr lang="fr-CA" dirty="0"/>
              <a:t> soit appelée.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Élargir la fonction anonyme (paramètre de </a:t>
            </a:r>
            <a:r>
              <a:rPr lang="fr-CA" dirty="0" err="1"/>
              <a:t>subscribe</a:t>
            </a:r>
            <a:r>
              <a:rPr lang="fr-CA" dirty="0"/>
              <a:t>) pour y effectuer plusieurs opérations. On pourra attribuer des valeurs aux variables créées.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D16167-D27A-4B45-8678-C34C4291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71" y="2745388"/>
            <a:ext cx="4953691" cy="102884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F9CBEDC-D657-4FBB-82C7-BB15F8297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21" y="4628871"/>
            <a:ext cx="5229955" cy="200052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79221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Lecture des données de l’objet JSON obtenu par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89" y="1989653"/>
            <a:ext cx="11527629" cy="3946536"/>
          </a:xfrm>
        </p:spPr>
        <p:txBody>
          <a:bodyPr/>
          <a:lstStyle/>
          <a:p>
            <a:r>
              <a:rPr lang="fr-CA" dirty="0">
                <a:solidFill>
                  <a:srgbClr val="FA4098"/>
                </a:solidFill>
              </a:rPr>
              <a:t>Étape 3</a:t>
            </a:r>
            <a:r>
              <a:rPr lang="fr-CA" dirty="0"/>
              <a:t> : Identifier le « chemin » vers les données souhaitées dans l’objet JSON.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CAB7CE-9E8F-4F91-835F-569D8DE5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5" y="4214468"/>
            <a:ext cx="10182894" cy="177164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C157093-058C-43A4-AD94-F71B8AAD8398}"/>
              </a:ext>
            </a:extLst>
          </p:cNvPr>
          <p:cNvCxnSpPr>
            <a:cxnSpLocks/>
          </p:cNvCxnSpPr>
          <p:nvPr/>
        </p:nvCxnSpPr>
        <p:spPr>
          <a:xfrm flipH="1">
            <a:off x="3327694" y="4786479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C3F5210-86A2-46D1-8861-63CE20661027}"/>
              </a:ext>
            </a:extLst>
          </p:cNvPr>
          <p:cNvCxnSpPr>
            <a:cxnSpLocks/>
          </p:cNvCxnSpPr>
          <p:nvPr/>
        </p:nvCxnSpPr>
        <p:spPr>
          <a:xfrm flipH="1">
            <a:off x="3401601" y="5588418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94D17B2-A5AC-4822-B610-2DD8FCDD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038" y="2443938"/>
            <a:ext cx="4222184" cy="161504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2712949-02C1-4CA1-8C72-AB99340F99DA}"/>
              </a:ext>
            </a:extLst>
          </p:cNvPr>
          <p:cNvSpPr txBox="1"/>
          <p:nvPr/>
        </p:nvSpPr>
        <p:spPr>
          <a:xfrm>
            <a:off x="858265" y="2846650"/>
            <a:ext cx="29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Ce</a:t>
            </a:r>
            <a:r>
              <a:rPr lang="fr-CA" dirty="0">
                <a:solidFill>
                  <a:schemeClr val="accent4"/>
                </a:solidFill>
              </a:rPr>
              <a:t> </a:t>
            </a:r>
            <a:r>
              <a:rPr lang="fr-CA" b="1" dirty="0">
                <a:solidFill>
                  <a:schemeClr val="accent4"/>
                </a:solidFill>
              </a:rPr>
              <a:t>x</a:t>
            </a:r>
            <a:r>
              <a:rPr lang="fr-CA" dirty="0">
                <a:solidFill>
                  <a:schemeClr val="accent4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représente la racine de l’objet JSON.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483C546-3FF5-4D4B-9CC4-E20C47A902B7}"/>
              </a:ext>
            </a:extLst>
          </p:cNvPr>
          <p:cNvCxnSpPr>
            <a:cxnSpLocks/>
          </p:cNvCxnSpPr>
          <p:nvPr/>
        </p:nvCxnSpPr>
        <p:spPr>
          <a:xfrm flipH="1">
            <a:off x="3596824" y="3145177"/>
            <a:ext cx="1778781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351E302-ACB4-4EAF-AF66-C0A78E84BC18}"/>
              </a:ext>
            </a:extLst>
          </p:cNvPr>
          <p:cNvCxnSpPr>
            <a:cxnSpLocks/>
          </p:cNvCxnSpPr>
          <p:nvPr/>
        </p:nvCxnSpPr>
        <p:spPr>
          <a:xfrm>
            <a:off x="1199626" y="3468289"/>
            <a:ext cx="391430" cy="89740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CBEEA-5C5F-4C28-A164-051200FFC830}"/>
              </a:ext>
            </a:extLst>
          </p:cNvPr>
          <p:cNvSpPr/>
          <p:nvPr/>
        </p:nvSpPr>
        <p:spPr>
          <a:xfrm>
            <a:off x="1615440" y="4268155"/>
            <a:ext cx="1885483" cy="225552"/>
          </a:xfrm>
          <a:prstGeom prst="rect">
            <a:avLst/>
          </a:prstGeom>
          <a:noFill/>
          <a:ln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22C542-DE12-44B6-8D3B-C57C4CE017A0}"/>
              </a:ext>
            </a:extLst>
          </p:cNvPr>
          <p:cNvSpPr txBox="1"/>
          <p:nvPr/>
        </p:nvSpPr>
        <p:spPr>
          <a:xfrm>
            <a:off x="1199625" y="5986113"/>
            <a:ext cx="1018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chemeClr val="bg1"/>
                </a:solidFill>
              </a:rPr>
              <a:t>Accéder à </a:t>
            </a:r>
            <a:r>
              <a:rPr lang="fr-CA" dirty="0">
                <a:solidFill>
                  <a:srgbClr val="FA4098"/>
                </a:solidFill>
              </a:rPr>
              <a:t>"Cher" </a:t>
            </a:r>
            <a:r>
              <a:rPr lang="fr-CA" dirty="0">
                <a:solidFill>
                  <a:srgbClr val="739CD1"/>
                </a:solidFill>
              </a:rPr>
              <a:t>: </a:t>
            </a:r>
            <a:r>
              <a:rPr lang="fr-CA" b="1" dirty="0" err="1">
                <a:solidFill>
                  <a:srgbClr val="FA4098"/>
                </a:solidFill>
              </a:rPr>
              <a:t>x.album.artist</a:t>
            </a:r>
            <a:endParaRPr lang="fr-CA" b="1" dirty="0">
              <a:solidFill>
                <a:srgbClr val="FA4098"/>
              </a:solidFill>
            </a:endParaRPr>
          </a:p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dirty="0">
                <a:solidFill>
                  <a:schemeClr val="bg1"/>
                </a:solidFill>
              </a:rPr>
              <a:t>Accéder à </a:t>
            </a:r>
            <a:r>
              <a:rPr lang="fr-CA" dirty="0">
                <a:solidFill>
                  <a:srgbClr val="FA4098"/>
                </a:solidFill>
              </a:rPr>
              <a:t>"Believe"</a:t>
            </a:r>
            <a:r>
              <a:rPr lang="fr-CA" dirty="0">
                <a:solidFill>
                  <a:srgbClr val="739CD1"/>
                </a:solidFill>
              </a:rPr>
              <a:t> : </a:t>
            </a:r>
            <a:r>
              <a:rPr lang="fr-CA" b="1" dirty="0">
                <a:solidFill>
                  <a:srgbClr val="FA4098"/>
                </a:solidFill>
              </a:rPr>
              <a:t>x.album.name</a:t>
            </a:r>
          </a:p>
        </p:txBody>
      </p:sp>
    </p:spTree>
    <p:extLst>
      <p:ext uri="{BB962C8B-B14F-4D97-AF65-F5344CB8AC3E}">
        <p14:creationId xmlns:p14="http://schemas.microsoft.com/office/powerpoint/2010/main" val="418166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Lecture des données de l’objet JSON obtenu par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2062211"/>
            <a:ext cx="10192582" cy="3873978"/>
          </a:xfrm>
        </p:spPr>
        <p:txBody>
          <a:bodyPr/>
          <a:lstStyle/>
          <a:p>
            <a:r>
              <a:rPr lang="fr-CA" dirty="0"/>
              <a:t>Remplir les variables de classes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4</a:t>
            </a:r>
            <a:r>
              <a:rPr lang="fr-CA" dirty="0"/>
              <a:t> : Afficher dans le </a:t>
            </a:r>
            <a:r>
              <a:rPr lang="fr-CA" dirty="0" err="1"/>
              <a:t>template</a:t>
            </a:r>
            <a:r>
              <a:rPr lang="fr-CA" dirty="0"/>
              <a:t> HTML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065C15-1D16-4212-8D4F-7EBA6BBF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31" y="2242808"/>
            <a:ext cx="4253644" cy="172728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FBB32A0-B310-4F81-8C62-CDEE4446C574}"/>
              </a:ext>
            </a:extLst>
          </p:cNvPr>
          <p:cNvCxnSpPr>
            <a:cxnSpLocks/>
          </p:cNvCxnSpPr>
          <p:nvPr/>
        </p:nvCxnSpPr>
        <p:spPr>
          <a:xfrm flipH="1">
            <a:off x="8587567" y="3094649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052434B-6BC6-4646-B811-ED7DEF7749CD}"/>
              </a:ext>
            </a:extLst>
          </p:cNvPr>
          <p:cNvCxnSpPr>
            <a:cxnSpLocks/>
          </p:cNvCxnSpPr>
          <p:nvPr/>
        </p:nvCxnSpPr>
        <p:spPr>
          <a:xfrm flipH="1">
            <a:off x="8343727" y="3338489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213E2A0B-7753-40FF-A16A-966B0089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429" y="5333734"/>
            <a:ext cx="3296110" cy="59063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6FEAD2-C5B9-45F6-B716-6C98D175A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031" y="4742212"/>
            <a:ext cx="5191850" cy="164805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81550A-7DC1-4D21-AB93-C656E75BD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24" y="4584279"/>
            <a:ext cx="1641281" cy="206816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52565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Lecture des données de l’objet JSON obtenu par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032000"/>
            <a:ext cx="11087099" cy="462280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À peine plus compliqué</a:t>
            </a:r>
          </a:p>
          <a:p>
            <a:pPr lvl="2"/>
            <a:r>
              <a:rPr lang="fr-CA" dirty="0"/>
              <a:t> Exemple : </a:t>
            </a:r>
            <a:r>
              <a:rPr lang="fr-CA" dirty="0" err="1"/>
              <a:t>Obtenirl’url</a:t>
            </a:r>
            <a:r>
              <a:rPr lang="fr-CA" dirty="0"/>
              <a:t> de l’image à la position 2 dans le </a:t>
            </a:r>
            <a:r>
              <a:rPr lang="fr-CA" dirty="0" err="1"/>
              <a:t>Array</a:t>
            </a:r>
            <a:r>
              <a:rPr lang="fr-CA" dirty="0"/>
              <a:t> nommé « image ».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x</a:t>
            </a:r>
            <a:r>
              <a:rPr lang="fr-CA" dirty="0" err="1"/>
              <a:t>.</a:t>
            </a:r>
            <a:r>
              <a:rPr lang="fr-CA" dirty="0" err="1">
                <a:solidFill>
                  <a:srgbClr val="FA4098"/>
                </a:solidFill>
              </a:rPr>
              <a:t>album</a:t>
            </a:r>
            <a:r>
              <a:rPr lang="fr-CA" dirty="0" err="1"/>
              <a:t>.</a:t>
            </a:r>
            <a:r>
              <a:rPr lang="fr-CA" dirty="0" err="1">
                <a:solidFill>
                  <a:srgbClr val="FA4098"/>
                </a:solidFill>
              </a:rPr>
              <a:t>image</a:t>
            </a:r>
            <a:r>
              <a:rPr lang="fr-CA" dirty="0">
                <a:solidFill>
                  <a:srgbClr val="FA4098"/>
                </a:solidFill>
              </a:rPr>
              <a:t>[2]["#</a:t>
            </a:r>
            <a:r>
              <a:rPr lang="fr-CA" dirty="0" err="1">
                <a:solidFill>
                  <a:srgbClr val="FA4098"/>
                </a:solidFill>
              </a:rPr>
              <a:t>text</a:t>
            </a:r>
            <a:r>
              <a:rPr lang="fr-CA" dirty="0">
                <a:solidFill>
                  <a:srgbClr val="FA4098"/>
                </a:solidFill>
              </a:rPr>
              <a:t>"]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[2]</a:t>
            </a:r>
            <a:r>
              <a:rPr lang="fr-CA" dirty="0"/>
              <a:t> sert à accéder à la donnée à l’index 2 dans le </a:t>
            </a:r>
            <a:r>
              <a:rPr lang="fr-CA" dirty="0" err="1">
                <a:solidFill>
                  <a:srgbClr val="FA4098"/>
                </a:solidFill>
              </a:rPr>
              <a:t>array</a:t>
            </a:r>
            <a:r>
              <a:rPr lang="fr-CA" dirty="0"/>
              <a:t>, bien sûr.</a:t>
            </a:r>
          </a:p>
          <a:p>
            <a:pPr lvl="2"/>
            <a:r>
              <a:rPr lang="fr-CA" dirty="0"/>
              <a:t> Pourquoi </a:t>
            </a:r>
            <a:r>
              <a:rPr lang="fr-CA" dirty="0">
                <a:solidFill>
                  <a:srgbClr val="FA4098"/>
                </a:solidFill>
              </a:rPr>
              <a:t>["#</a:t>
            </a:r>
            <a:r>
              <a:rPr lang="fr-CA" dirty="0" err="1">
                <a:solidFill>
                  <a:srgbClr val="FA4098"/>
                </a:solidFill>
              </a:rPr>
              <a:t>text</a:t>
            </a:r>
            <a:r>
              <a:rPr lang="fr-CA" dirty="0">
                <a:solidFill>
                  <a:srgbClr val="FA4098"/>
                </a:solidFill>
              </a:rPr>
              <a:t>"]</a:t>
            </a:r>
            <a:r>
              <a:rPr lang="fr-CA" dirty="0"/>
              <a:t> au lieu de </a:t>
            </a:r>
            <a:r>
              <a:rPr lang="fr-CA" dirty="0">
                <a:solidFill>
                  <a:srgbClr val="FA4098"/>
                </a:solidFill>
              </a:rPr>
              <a:t>.#</a:t>
            </a:r>
            <a:r>
              <a:rPr lang="fr-CA" dirty="0" err="1">
                <a:solidFill>
                  <a:srgbClr val="FA4098"/>
                </a:solidFill>
              </a:rPr>
              <a:t>text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? Car sinon le dièse # est mal interprété. C’est donc simplement pour échapper le dièse. Si on avait voulu accéder à </a:t>
            </a:r>
            <a:r>
              <a:rPr lang="fr-CA" dirty="0">
                <a:solidFill>
                  <a:srgbClr val="FA4098"/>
                </a:solidFill>
              </a:rPr>
              <a:t>size</a:t>
            </a:r>
            <a:r>
              <a:rPr lang="fr-CA" dirty="0"/>
              <a:t>, on aurait mis </a:t>
            </a:r>
            <a:r>
              <a:rPr lang="fr-CA" dirty="0" err="1">
                <a:solidFill>
                  <a:srgbClr val="FA4098"/>
                </a:solidFill>
              </a:rPr>
              <a:t>x</a:t>
            </a:r>
            <a:r>
              <a:rPr lang="fr-CA" dirty="0" err="1"/>
              <a:t>.</a:t>
            </a:r>
            <a:r>
              <a:rPr lang="fr-CA" dirty="0" err="1">
                <a:solidFill>
                  <a:srgbClr val="FA4098"/>
                </a:solidFill>
              </a:rPr>
              <a:t>album</a:t>
            </a:r>
            <a:r>
              <a:rPr lang="fr-CA" dirty="0" err="1"/>
              <a:t>.</a:t>
            </a:r>
            <a:r>
              <a:rPr lang="fr-CA" dirty="0" err="1">
                <a:solidFill>
                  <a:srgbClr val="FA4098"/>
                </a:solidFill>
              </a:rPr>
              <a:t>image</a:t>
            </a:r>
            <a:r>
              <a:rPr lang="fr-CA" dirty="0">
                <a:solidFill>
                  <a:srgbClr val="FA4098"/>
                </a:solidFill>
              </a:rPr>
              <a:t>[2]</a:t>
            </a:r>
            <a:r>
              <a:rPr lang="fr-CA" dirty="0"/>
              <a:t>.</a:t>
            </a:r>
            <a:r>
              <a:rPr lang="fr-CA" dirty="0">
                <a:solidFill>
                  <a:srgbClr val="FA4098"/>
                </a:solidFill>
              </a:rPr>
              <a:t>size</a:t>
            </a:r>
          </a:p>
          <a:p>
            <a:pPr lvl="3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DEA6D3-CE07-4A49-9F31-AC5B3EE5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2784722"/>
            <a:ext cx="8967216" cy="212791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DBAADDA-594F-46C5-9D40-A750762260B5}"/>
              </a:ext>
            </a:extLst>
          </p:cNvPr>
          <p:cNvCxnSpPr>
            <a:cxnSpLocks/>
          </p:cNvCxnSpPr>
          <p:nvPr/>
        </p:nvCxnSpPr>
        <p:spPr>
          <a:xfrm flipH="1">
            <a:off x="10052598" y="3800004"/>
            <a:ext cx="92634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la séance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 </a:t>
            </a:r>
            <a:r>
              <a:rPr lang="en-CA" noProof="0" dirty="0" err="1"/>
              <a:t>Requête</a:t>
            </a:r>
            <a:r>
              <a:rPr lang="en-CA" noProof="0" dirty="0"/>
              <a:t> HTTP avec Angular</a:t>
            </a:r>
          </a:p>
          <a:p>
            <a:r>
              <a:rPr lang="en-CA" dirty="0"/>
              <a:t> Lecture JSON</a:t>
            </a:r>
            <a:endParaRPr lang="en-CA" noProof="0" dirty="0"/>
          </a:p>
          <a:p>
            <a:r>
              <a:rPr lang="en-CA" dirty="0"/>
              <a:t> </a:t>
            </a:r>
            <a:r>
              <a:rPr lang="en-CA" dirty="0" err="1"/>
              <a:t>Asynchronisme</a:t>
            </a:r>
            <a:endParaRPr lang="en-CA" dirty="0"/>
          </a:p>
          <a:p>
            <a:r>
              <a:rPr lang="fr-CA" dirty="0"/>
              <a:t> « Exporter » un modèle</a:t>
            </a:r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DC72-4D15-44C4-9B0A-2E08834A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Lecture des données de l’objet JSON obtenu par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5F1A0-17D6-4635-BB1C-62443EC7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06600"/>
            <a:ext cx="10294182" cy="3929589"/>
          </a:xfrm>
        </p:spPr>
        <p:txBody>
          <a:bodyPr/>
          <a:lstStyle/>
          <a:p>
            <a:r>
              <a:rPr lang="fr-CA" dirty="0"/>
              <a:t>  Utiliser l’URL de l’image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B43506-A986-445E-86C5-EC3AE464F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13" y="4901718"/>
            <a:ext cx="3610479" cy="140989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91B7470-861E-4ADD-887B-2D075E40A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52" y="2553107"/>
            <a:ext cx="5420481" cy="164805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917F63-36A7-4E1F-BA44-F4CE7EF4368C}"/>
              </a:ext>
            </a:extLst>
          </p:cNvPr>
          <p:cNvSpPr txBox="1"/>
          <p:nvPr/>
        </p:nvSpPr>
        <p:spPr>
          <a:xfrm>
            <a:off x="3294563" y="4237309"/>
            <a:ext cx="419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Requête HTTP dans le composant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C17D51-42D6-44D6-B402-CDC1D581F084}"/>
              </a:ext>
            </a:extLst>
          </p:cNvPr>
          <p:cNvSpPr txBox="1"/>
          <p:nvPr/>
        </p:nvSpPr>
        <p:spPr>
          <a:xfrm>
            <a:off x="1166712" y="6059223"/>
            <a:ext cx="303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39CD1"/>
                </a:solidFill>
              </a:rPr>
              <a:t>Template HTML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8AA85CF-D084-4077-A1A2-79DB29F91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35" y="4717520"/>
            <a:ext cx="4194049" cy="196952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26307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FC856-3F32-4345-CC33-D6A585D5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61ACF0-81C9-05E1-6255-C1330817B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769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13613"/>
            <a:ext cx="10294182" cy="3822576"/>
          </a:xfrm>
        </p:spPr>
        <p:txBody>
          <a:bodyPr/>
          <a:lstStyle/>
          <a:p>
            <a:r>
              <a:rPr lang="fr-CA" dirty="0"/>
              <a:t>  Les requêtes que nous lançons sont gérées de manière </a:t>
            </a:r>
            <a:r>
              <a:rPr lang="fr-CA" b="1" dirty="0"/>
              <a:t>asynchrone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Cela permet de </a:t>
            </a:r>
            <a:r>
              <a:rPr lang="fr-CA" b="1" dirty="0"/>
              <a:t>continuer l’exécution de l’application </a:t>
            </a:r>
            <a:r>
              <a:rPr lang="fr-CA" dirty="0"/>
              <a:t>en parallèle pour ne pas tout figer en attendant la réponse de la </a:t>
            </a:r>
            <a:r>
              <a:rPr lang="fr-CA" b="1" dirty="0"/>
              <a:t>requête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Par contre, dans certaines situations, nous aimerions avoir plus de </a:t>
            </a:r>
            <a:r>
              <a:rPr lang="fr-CA" b="1" dirty="0"/>
              <a:t>contrôle</a:t>
            </a:r>
            <a:r>
              <a:rPr lang="fr-CA" dirty="0"/>
              <a:t> sur l’exécution de code asynchrone.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1D44CF-1EC5-4D3F-BEE0-3037B8CAE998}"/>
              </a:ext>
            </a:extLst>
          </p:cNvPr>
          <p:cNvSpPr txBox="1"/>
          <p:nvPr/>
        </p:nvSpPr>
        <p:spPr>
          <a:xfrm>
            <a:off x="4579085" y="4305639"/>
            <a:ext cx="1139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>
                <a:solidFill>
                  <a:srgbClr val="9073D1"/>
                </a:solidFill>
              </a:rPr>
              <a:t>⏳</a:t>
            </a:r>
            <a:endParaRPr lang="fr-CA" sz="8800" dirty="0">
              <a:solidFill>
                <a:srgbClr val="9073D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E177EA-0545-421D-BF78-B85EEB68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47" y="4248262"/>
            <a:ext cx="1817789" cy="16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9300"/>
            <a:ext cx="11950699" cy="4635500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Exemple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Quand </a:t>
            </a:r>
            <a:r>
              <a:rPr lang="fr-CA" dirty="0">
                <a:solidFill>
                  <a:srgbClr val="FA4098"/>
                </a:solidFill>
              </a:rPr>
              <a:t>getDriver() </a:t>
            </a:r>
            <a:r>
              <a:rPr lang="fr-CA" dirty="0"/>
              <a:t>est appelée, on voit que le </a:t>
            </a:r>
            <a:r>
              <a:rPr lang="fr-CA" b="1" dirty="0"/>
              <a:t>### B ### </a:t>
            </a:r>
            <a:r>
              <a:rPr lang="fr-CA" dirty="0"/>
              <a:t>est imprimé en premier...</a:t>
            </a:r>
          </a:p>
          <a:p>
            <a:pPr lvl="2"/>
            <a:r>
              <a:rPr lang="fr-CA" dirty="0"/>
              <a:t> Le bloc </a:t>
            </a:r>
            <a:r>
              <a:rPr lang="fr-CA" dirty="0">
                <a:solidFill>
                  <a:srgbClr val="FA4098"/>
                </a:solidFill>
              </a:rPr>
              <a:t>subscribe() </a:t>
            </a:r>
            <a:r>
              <a:rPr lang="fr-CA" dirty="0"/>
              <a:t>a dû </a:t>
            </a:r>
            <a:r>
              <a:rPr lang="fr-CA" b="1" dirty="0"/>
              <a:t>attendre</a:t>
            </a:r>
            <a:r>
              <a:rPr lang="fr-CA" dirty="0"/>
              <a:t> de recevoir la réponse de la requête.</a:t>
            </a:r>
          </a:p>
          <a:p>
            <a:pPr lvl="2"/>
            <a:r>
              <a:rPr lang="fr-CA" dirty="0"/>
              <a:t> Le reste de la fonction (donc ici, juste le </a:t>
            </a:r>
            <a:r>
              <a:rPr lang="fr-CA" dirty="0">
                <a:solidFill>
                  <a:srgbClr val="FA4098"/>
                </a:solidFill>
              </a:rPr>
              <a:t>console.log()</a:t>
            </a:r>
            <a:r>
              <a:rPr lang="fr-CA" dirty="0"/>
              <a:t> tout seul) a été exécuté immédiatement </a:t>
            </a:r>
            <a:r>
              <a:rPr lang="fr-CA" b="1" dirty="0"/>
              <a:t>sans attendre </a:t>
            </a:r>
            <a:r>
              <a:rPr lang="fr-CA" dirty="0"/>
              <a:t>que le bloc </a:t>
            </a:r>
            <a:r>
              <a:rPr lang="fr-CA" dirty="0">
                <a:solidFill>
                  <a:srgbClr val="FA4098"/>
                </a:solidFill>
              </a:rPr>
              <a:t>subscribe() </a:t>
            </a:r>
            <a:r>
              <a:rPr lang="fr-CA" dirty="0"/>
              <a:t>soit résolu !</a:t>
            </a:r>
          </a:p>
          <a:p>
            <a:pPr lvl="2"/>
            <a:r>
              <a:rPr lang="fr-CA" dirty="0"/>
              <a:t> Dans ce cas particulier, ce n’est rien de grave...</a:t>
            </a:r>
          </a:p>
          <a:p>
            <a:pPr lvl="3"/>
            <a:r>
              <a:rPr lang="fr-CA" dirty="0"/>
              <a:t> Mais imaginez si on avait tenté une opération qui implique </a:t>
            </a:r>
            <a:r>
              <a:rPr lang="fr-CA" dirty="0">
                <a:solidFill>
                  <a:srgbClr val="FA4098"/>
                </a:solidFill>
              </a:rPr>
              <a:t>this.driver</a:t>
            </a:r>
            <a:r>
              <a:rPr lang="fr-CA" dirty="0"/>
              <a:t>... il aurait été probablement encore vide et nous aurions eu des problèmes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594CE7-ABF9-445A-AC50-00B2E28F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15" y="2434671"/>
            <a:ext cx="3972344" cy="198865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7E0E3B9-78CB-479E-A889-01E5ACD0A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41" y="2348392"/>
            <a:ext cx="5212591" cy="198865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75972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1290"/>
            <a:ext cx="11925299" cy="4043482"/>
          </a:xfrm>
        </p:spPr>
        <p:txBody>
          <a:bodyPr/>
          <a:lstStyle/>
          <a:p>
            <a:r>
              <a:rPr lang="fr-CA" dirty="0"/>
              <a:t>  Reprendre le contrôle avec </a:t>
            </a:r>
            <a:r>
              <a:rPr lang="fr-CA" dirty="0">
                <a:solidFill>
                  <a:srgbClr val="FA4098"/>
                </a:solidFill>
              </a:rPr>
              <a:t>async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await</a:t>
            </a:r>
          </a:p>
          <a:p>
            <a:pPr lvl="2"/>
            <a:r>
              <a:rPr lang="fr-CA" dirty="0"/>
              <a:t> Le mot-clé </a:t>
            </a:r>
            <a:r>
              <a:rPr lang="fr-CA" dirty="0">
                <a:solidFill>
                  <a:srgbClr val="FA4098"/>
                </a:solidFill>
              </a:rPr>
              <a:t>async</a:t>
            </a:r>
            <a:r>
              <a:rPr lang="fr-CA" dirty="0"/>
              <a:t> (à glisser devant une fonction) </a:t>
            </a:r>
            <a:r>
              <a:rPr lang="fr-CA" b="1" u="sng" dirty="0"/>
              <a:t>est nécessaire</a:t>
            </a:r>
            <a:r>
              <a:rPr lang="fr-CA" dirty="0"/>
              <a:t> pour pouvoir utiliser l’opérateur </a:t>
            </a:r>
            <a:r>
              <a:rPr lang="fr-CA" dirty="0">
                <a:solidFill>
                  <a:srgbClr val="FA4098"/>
                </a:solidFill>
              </a:rPr>
              <a:t>await</a:t>
            </a:r>
            <a:r>
              <a:rPr lang="fr-CA" dirty="0"/>
              <a:t> sur du </a:t>
            </a:r>
            <a:r>
              <a:rPr lang="fr-CA" b="1" dirty="0"/>
              <a:t>code asynchrone</a:t>
            </a:r>
            <a:r>
              <a:rPr lang="fr-CA" dirty="0"/>
              <a:t> dans la fonction.</a:t>
            </a:r>
          </a:p>
          <a:p>
            <a:pPr lvl="2"/>
            <a:r>
              <a:rPr lang="fr-CA" dirty="0"/>
              <a:t> L’opérateur </a:t>
            </a:r>
            <a:r>
              <a:rPr lang="fr-CA" dirty="0">
                <a:solidFill>
                  <a:srgbClr val="FA4098"/>
                </a:solidFill>
              </a:rPr>
              <a:t>await</a:t>
            </a:r>
            <a:r>
              <a:rPr lang="fr-CA" dirty="0"/>
              <a:t> permet de </a:t>
            </a:r>
            <a:r>
              <a:rPr lang="fr-CA" b="1" dirty="0"/>
              <a:t>forcer l’attente </a:t>
            </a:r>
            <a:r>
              <a:rPr lang="fr-CA" dirty="0"/>
              <a:t>d’une opération asynchrone.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66A1F2-3826-4ABE-9355-B7BD6E1E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8" y="6104772"/>
            <a:ext cx="5468601" cy="58117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4B9F59-E135-4943-ADBB-F8EC5EF0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86" y="4023449"/>
            <a:ext cx="6333447" cy="198591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9782DC9-AC6E-4C42-8D23-AF465F9539C8}"/>
              </a:ext>
            </a:extLst>
          </p:cNvPr>
          <p:cNvCxnSpPr>
            <a:cxnSpLocks/>
          </p:cNvCxnSpPr>
          <p:nvPr/>
        </p:nvCxnSpPr>
        <p:spPr>
          <a:xfrm>
            <a:off x="363329" y="3603598"/>
            <a:ext cx="316992" cy="51213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3028294-F7A2-41C7-8F82-3D32AD04685D}"/>
              </a:ext>
            </a:extLst>
          </p:cNvPr>
          <p:cNvCxnSpPr>
            <a:cxnSpLocks/>
          </p:cNvCxnSpPr>
          <p:nvPr/>
        </p:nvCxnSpPr>
        <p:spPr>
          <a:xfrm flipV="1">
            <a:off x="1218184" y="4438958"/>
            <a:ext cx="333626" cy="18333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DE3E32F1-299C-4922-923F-8DF7CD0F0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994" y="4256361"/>
            <a:ext cx="3585471" cy="215860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F2A32376-F68C-4FEF-90C6-AE0B87E9920A}"/>
              </a:ext>
            </a:extLst>
          </p:cNvPr>
          <p:cNvSpPr/>
          <p:nvPr/>
        </p:nvSpPr>
        <p:spPr>
          <a:xfrm>
            <a:off x="6864896" y="4948656"/>
            <a:ext cx="841248" cy="670560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790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81200"/>
            <a:ext cx="10294182" cy="3954989"/>
          </a:xfrm>
        </p:spPr>
        <p:txBody>
          <a:bodyPr/>
          <a:lstStyle/>
          <a:p>
            <a:r>
              <a:rPr lang="fr-CA" dirty="0"/>
              <a:t>  Reprendre le contrôle avec </a:t>
            </a:r>
            <a:r>
              <a:rPr lang="fr-CA" dirty="0">
                <a:solidFill>
                  <a:srgbClr val="FA4098"/>
                </a:solidFill>
              </a:rPr>
              <a:t>async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await</a:t>
            </a:r>
          </a:p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4CF734-6FA5-47FA-B121-EBBEC727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14" y="2360537"/>
            <a:ext cx="6333447" cy="198591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AF89468-5BCC-4465-805A-490262AF2983}"/>
              </a:ext>
            </a:extLst>
          </p:cNvPr>
          <p:cNvSpPr txBox="1"/>
          <p:nvPr/>
        </p:nvSpPr>
        <p:spPr>
          <a:xfrm>
            <a:off x="219456" y="2360537"/>
            <a:ext cx="5297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Plusieurs différences importantes dans ce nouveau code.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 dirty="0">
                <a:solidFill>
                  <a:schemeClr val="bg1"/>
                </a:solidFill>
              </a:rPr>
              <a:t>La valeur de retour de la fonction </a:t>
            </a:r>
            <a:r>
              <a:rPr lang="fr-CA" sz="1600" b="1" u="sng" dirty="0">
                <a:solidFill>
                  <a:schemeClr val="accent4"/>
                </a:solidFill>
              </a:rPr>
              <a:t>doit</a:t>
            </a:r>
            <a:r>
              <a:rPr lang="fr-CA" sz="1600" dirty="0">
                <a:solidFill>
                  <a:schemeClr val="bg1"/>
                </a:solidFill>
              </a:rPr>
              <a:t> devenir </a:t>
            </a:r>
            <a:r>
              <a:rPr lang="fr-CA" sz="1600" b="1" dirty="0">
                <a:solidFill>
                  <a:schemeClr val="accent4"/>
                </a:solidFill>
              </a:rPr>
              <a:t>Promise&lt;T&gt;.</a:t>
            </a:r>
            <a:endParaRPr lang="fr-CA" sz="1600" dirty="0">
              <a:solidFill>
                <a:schemeClr val="accent4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 sz="16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 dirty="0">
                <a:solidFill>
                  <a:schemeClr val="bg1"/>
                </a:solidFill>
              </a:rPr>
              <a:t>Le type </a:t>
            </a:r>
            <a:r>
              <a:rPr lang="fr-CA" sz="1600" b="1" dirty="0">
                <a:solidFill>
                  <a:schemeClr val="accent4"/>
                </a:solidFill>
              </a:rPr>
              <a:t>Promise</a:t>
            </a:r>
            <a:r>
              <a:rPr lang="fr-CA" sz="1600" dirty="0">
                <a:solidFill>
                  <a:schemeClr val="bg1"/>
                </a:solidFill>
              </a:rPr>
              <a:t> représente du code qui prendra du temps à être résolu et qu’on pourrait vouloir attendre pour la suite de l’exécution.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B19201-E2A3-49D7-BF99-4E710FF63FA0}"/>
              </a:ext>
            </a:extLst>
          </p:cNvPr>
          <p:cNvSpPr txBox="1"/>
          <p:nvPr/>
        </p:nvSpPr>
        <p:spPr>
          <a:xfrm>
            <a:off x="219456" y="4346448"/>
            <a:ext cx="11905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 dirty="0">
                <a:solidFill>
                  <a:schemeClr val="bg1"/>
                </a:solidFill>
              </a:rPr>
              <a:t>Le </a:t>
            </a:r>
            <a:r>
              <a:rPr lang="fr-CA" sz="1600" b="1" dirty="0">
                <a:solidFill>
                  <a:schemeClr val="bg1"/>
                </a:solidFill>
              </a:rPr>
              <a:t>résultat de la requête </a:t>
            </a:r>
            <a:r>
              <a:rPr lang="fr-CA" sz="1600" dirty="0">
                <a:solidFill>
                  <a:schemeClr val="bg1"/>
                </a:solidFill>
              </a:rPr>
              <a:t>dans la variable </a:t>
            </a:r>
            <a:r>
              <a:rPr lang="fr-CA" sz="1600" b="1" dirty="0">
                <a:solidFill>
                  <a:schemeClr val="accent4"/>
                </a:solidFill>
              </a:rPr>
              <a:t>x</a:t>
            </a:r>
            <a:r>
              <a:rPr lang="fr-CA" sz="1600" dirty="0">
                <a:solidFill>
                  <a:schemeClr val="bg1"/>
                </a:solidFill>
              </a:rPr>
              <a:t>. (</a:t>
            </a:r>
            <a:r>
              <a:rPr lang="fr-CA" sz="1600" b="1" dirty="0">
                <a:solidFill>
                  <a:schemeClr val="bg1"/>
                </a:solidFill>
              </a:rPr>
              <a:t>x</a:t>
            </a:r>
            <a:r>
              <a:rPr lang="fr-CA" sz="1600" dirty="0">
                <a:solidFill>
                  <a:schemeClr val="bg1"/>
                </a:solidFill>
              </a:rPr>
              <a:t> contiendra donc l’</a:t>
            </a:r>
            <a:r>
              <a:rPr lang="fr-CA" sz="1600" b="1" dirty="0">
                <a:solidFill>
                  <a:schemeClr val="accent4"/>
                </a:solidFill>
              </a:rPr>
              <a:t>objet JSON</a:t>
            </a:r>
            <a:r>
              <a:rPr lang="fr-CA" sz="1600" dirty="0">
                <a:solidFill>
                  <a:schemeClr val="bg1"/>
                </a:solidFill>
              </a:rPr>
              <a:t>) Avec le </a:t>
            </a:r>
            <a:r>
              <a:rPr lang="fr-CA" sz="1600" dirty="0" err="1">
                <a:solidFill>
                  <a:schemeClr val="accent4"/>
                </a:solidFill>
              </a:rPr>
              <a:t>await</a:t>
            </a:r>
            <a:r>
              <a:rPr lang="fr-CA" sz="1600" dirty="0">
                <a:solidFill>
                  <a:schemeClr val="bg1"/>
                </a:solidFill>
              </a:rPr>
              <a:t> devant, l’exécution du code est interrompu : en attente que la variable </a:t>
            </a:r>
            <a:r>
              <a:rPr lang="fr-CA" sz="1600" b="1" dirty="0">
                <a:solidFill>
                  <a:schemeClr val="accent4"/>
                </a:solidFill>
              </a:rPr>
              <a:t>x</a:t>
            </a:r>
            <a:r>
              <a:rPr lang="fr-CA" sz="1600" dirty="0">
                <a:solidFill>
                  <a:schemeClr val="bg1"/>
                </a:solidFill>
              </a:rPr>
              <a:t> soit remplie avec l’</a:t>
            </a:r>
            <a:r>
              <a:rPr lang="fr-CA" sz="1600" b="1" dirty="0">
                <a:solidFill>
                  <a:schemeClr val="bg1"/>
                </a:solidFill>
              </a:rPr>
              <a:t>objet JSON </a:t>
            </a:r>
            <a:r>
              <a:rPr lang="fr-CA" sz="1600" dirty="0">
                <a:solidFill>
                  <a:schemeClr val="bg1"/>
                </a:solidFill>
              </a:rPr>
              <a:t>avant de poursuivre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 sz="16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 dirty="0">
                <a:solidFill>
                  <a:schemeClr val="bg1"/>
                </a:solidFill>
              </a:rPr>
              <a:t>La fonction </a:t>
            </a:r>
            <a:r>
              <a:rPr lang="fr-CA" sz="1600" b="1" dirty="0">
                <a:solidFill>
                  <a:schemeClr val="accent4"/>
                </a:solidFill>
              </a:rPr>
              <a:t>lastValueFrom(</a:t>
            </a:r>
            <a:r>
              <a:rPr lang="fr-CA" sz="1600" dirty="0">
                <a:solidFill>
                  <a:schemeClr val="accent4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... le code qui prend du temps ... </a:t>
            </a:r>
            <a:r>
              <a:rPr lang="fr-CA" sz="1600" b="1" dirty="0">
                <a:solidFill>
                  <a:schemeClr val="bg1"/>
                </a:solidFill>
              </a:rPr>
              <a:t>)</a:t>
            </a:r>
            <a:r>
              <a:rPr lang="fr-CA" sz="1600" dirty="0">
                <a:solidFill>
                  <a:schemeClr val="bg1"/>
                </a:solidFill>
              </a:rPr>
              <a:t> transforme la requête en Promise. La requête doit devenir une </a:t>
            </a:r>
            <a:r>
              <a:rPr lang="fr-CA" sz="1600" dirty="0">
                <a:solidFill>
                  <a:schemeClr val="accent4"/>
                </a:solidFill>
              </a:rPr>
              <a:t>Promise</a:t>
            </a:r>
            <a:r>
              <a:rPr lang="fr-CA" sz="1600" dirty="0">
                <a:solidFill>
                  <a:schemeClr val="bg1"/>
                </a:solidFill>
              </a:rPr>
              <a:t> pour qu’on puisse mettre await devant.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 sz="16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 dirty="0">
                <a:solidFill>
                  <a:schemeClr val="bg1"/>
                </a:solidFill>
              </a:rPr>
              <a:t>Comme le bloc </a:t>
            </a:r>
            <a:r>
              <a:rPr lang="fr-CA" sz="1600" b="1" dirty="0">
                <a:solidFill>
                  <a:schemeClr val="accent4"/>
                </a:solidFill>
              </a:rPr>
              <a:t>.subscribe() </a:t>
            </a:r>
            <a:r>
              <a:rPr lang="fr-CA" sz="1600" dirty="0">
                <a:solidFill>
                  <a:schemeClr val="bg1"/>
                </a:solidFill>
              </a:rPr>
              <a:t>a été retiré, il suffit de mettre le code qu’il y avait dedans juste en dessous, à la suite.</a:t>
            </a:r>
          </a:p>
          <a:p>
            <a:endParaRPr lang="fr-CA" sz="1600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6F12C57-83FB-44F2-AAD3-792A108F9A74}"/>
              </a:ext>
            </a:extLst>
          </p:cNvPr>
          <p:cNvCxnSpPr/>
          <p:nvPr/>
        </p:nvCxnSpPr>
        <p:spPr>
          <a:xfrm>
            <a:off x="5788152" y="2609088"/>
            <a:ext cx="384048" cy="0"/>
          </a:xfrm>
          <a:prstGeom prst="line">
            <a:avLst/>
          </a:prstGeom>
          <a:ln w="9525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BF9367C-E44E-40DE-8F40-7CDC4233D899}"/>
              </a:ext>
            </a:extLst>
          </p:cNvPr>
          <p:cNvCxnSpPr/>
          <p:nvPr/>
        </p:nvCxnSpPr>
        <p:spPr>
          <a:xfrm>
            <a:off x="6659880" y="2798064"/>
            <a:ext cx="384048" cy="0"/>
          </a:xfrm>
          <a:prstGeom prst="line">
            <a:avLst/>
          </a:prstGeom>
          <a:ln w="9525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B35170C-E75D-4F1A-8F44-6693198AF182}"/>
              </a:ext>
            </a:extLst>
          </p:cNvPr>
          <p:cNvCxnSpPr>
            <a:cxnSpLocks/>
          </p:cNvCxnSpPr>
          <p:nvPr/>
        </p:nvCxnSpPr>
        <p:spPr>
          <a:xfrm>
            <a:off x="7135368" y="2798064"/>
            <a:ext cx="1100328" cy="0"/>
          </a:xfrm>
          <a:prstGeom prst="line">
            <a:avLst/>
          </a:prstGeom>
          <a:ln w="9525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69CDB23-9472-4035-BCD3-0A3AD3741613}"/>
              </a:ext>
            </a:extLst>
          </p:cNvPr>
          <p:cNvCxnSpPr>
            <a:cxnSpLocks/>
          </p:cNvCxnSpPr>
          <p:nvPr/>
        </p:nvCxnSpPr>
        <p:spPr>
          <a:xfrm>
            <a:off x="7307580" y="2596896"/>
            <a:ext cx="1086612" cy="0"/>
          </a:xfrm>
          <a:prstGeom prst="line">
            <a:avLst/>
          </a:prstGeom>
          <a:ln w="9525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77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42C1-8B79-4A8E-B023-1B93488F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32C98-E515-4043-827E-6168AA77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24836"/>
            <a:ext cx="10294182" cy="3911353"/>
          </a:xfrm>
        </p:spPr>
        <p:txBody>
          <a:bodyPr/>
          <a:lstStyle/>
          <a:p>
            <a:r>
              <a:rPr lang="fr-CA" dirty="0"/>
              <a:t>  Avant et après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277CCE-E3AB-4661-A045-64AD0241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21" y="2675542"/>
            <a:ext cx="4530430" cy="172840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BE3BB3-3FC4-4E9B-B9C2-F37305DB7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71" y="2958845"/>
            <a:ext cx="5504602" cy="172601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B698641-3FA6-4BA9-9721-143A6E7F9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07" y="4742616"/>
            <a:ext cx="3452492" cy="172840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757792-5928-4D97-A66C-7EBB5165C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636" y="4765012"/>
            <a:ext cx="3116248" cy="187610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B04AEE-02B0-424E-BD34-A737FA36A0B2}"/>
              </a:ext>
            </a:extLst>
          </p:cNvPr>
          <p:cNvSpPr txBox="1"/>
          <p:nvPr/>
        </p:nvSpPr>
        <p:spPr>
          <a:xfrm>
            <a:off x="5624041" y="2024836"/>
            <a:ext cx="646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Note : Les modifications réalisées dans la fonction de droite ne sont pas forcément nécessaires. Cela dépend de l’opération à effectuer.</a:t>
            </a:r>
          </a:p>
        </p:txBody>
      </p:sp>
    </p:spTree>
    <p:extLst>
      <p:ext uri="{BB962C8B-B14F-4D97-AF65-F5344CB8AC3E}">
        <p14:creationId xmlns:p14="http://schemas.microsoft.com/office/powerpoint/2010/main" val="404616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19963-43FA-4558-2124-FBA49545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369B8D-A00C-98D0-FB0F-030D42E36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9262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F3D8-35B8-445D-B589-DBE79A43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Exporter un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6284-6E45-4F6F-B0DF-7E2686ED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06604"/>
            <a:ext cx="10294182" cy="3929585"/>
          </a:xfrm>
        </p:spPr>
        <p:txBody>
          <a:bodyPr/>
          <a:lstStyle/>
          <a:p>
            <a:r>
              <a:rPr lang="fr-CA" dirty="0"/>
              <a:t> On peut créer des classes « modèles » au sein d’un composant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1FE000-9E9B-4E1E-8087-F79C905A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8" y="3394773"/>
            <a:ext cx="4696515" cy="271000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6F9AFCE-E900-4017-816A-9CFBD34B2F30}"/>
              </a:ext>
            </a:extLst>
          </p:cNvPr>
          <p:cNvSpPr txBox="1"/>
          <p:nvPr/>
        </p:nvSpPr>
        <p:spPr>
          <a:xfrm>
            <a:off x="7366008" y="6130429"/>
            <a:ext cx="21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>
                <a:solidFill>
                  <a:schemeClr val="bg1"/>
                </a:solidFill>
              </a:rPr>
              <a:t>app.component.ts</a:t>
            </a:r>
            <a:endParaRPr lang="fr-CA" sz="14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98F031-DE6F-46FE-BBEA-B6380C221BA5}"/>
              </a:ext>
            </a:extLst>
          </p:cNvPr>
          <p:cNvSpPr txBox="1">
            <a:spLocks/>
          </p:cNvSpPr>
          <p:nvPr/>
        </p:nvSpPr>
        <p:spPr>
          <a:xfrm>
            <a:off x="-215899" y="2400300"/>
            <a:ext cx="7490516" cy="423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sz="2000" dirty="0">
                <a:solidFill>
                  <a:schemeClr val="bg1"/>
                </a:solidFill>
              </a:rPr>
              <a:t> Toutefois si on veut réutiliser la classe « </a:t>
            </a:r>
            <a:r>
              <a:rPr lang="fr-CA" sz="2000" b="1" dirty="0">
                <a:solidFill>
                  <a:schemeClr val="accent4"/>
                </a:solidFill>
              </a:rPr>
              <a:t>Player</a:t>
            </a:r>
            <a:r>
              <a:rPr lang="fr-CA" sz="2000" dirty="0">
                <a:solidFill>
                  <a:schemeClr val="bg1"/>
                </a:solidFill>
              </a:rPr>
              <a:t> » dans d’autres </a:t>
            </a:r>
            <a:r>
              <a:rPr lang="fr-CA" sz="2000" b="1" dirty="0">
                <a:solidFill>
                  <a:schemeClr val="bg1"/>
                </a:solidFill>
              </a:rPr>
              <a:t>composants</a:t>
            </a:r>
            <a:r>
              <a:rPr lang="fr-CA" sz="2000" dirty="0">
                <a:solidFill>
                  <a:schemeClr val="bg1"/>
                </a:solidFill>
              </a:rPr>
              <a:t>, c’est un peu brouillon de définir cette classe ici.</a:t>
            </a:r>
          </a:p>
          <a:p>
            <a:pPr lvl="1"/>
            <a:endParaRPr lang="fr-CA" sz="2000" dirty="0">
              <a:solidFill>
                <a:schemeClr val="bg1"/>
              </a:solidFill>
            </a:endParaRPr>
          </a:p>
          <a:p>
            <a:pPr lvl="1"/>
            <a:r>
              <a:rPr lang="fr-CA" sz="2000" dirty="0">
                <a:solidFill>
                  <a:schemeClr val="bg1"/>
                </a:solidFill>
              </a:rPr>
              <a:t> On peut créer un sous-dossier destiné aux « </a:t>
            </a:r>
            <a:r>
              <a:rPr lang="fr-CA" sz="2000" b="1" dirty="0">
                <a:solidFill>
                  <a:schemeClr val="accent4"/>
                </a:solidFill>
              </a:rPr>
              <a:t>Modèles</a:t>
            </a:r>
            <a:r>
              <a:rPr lang="fr-CA" sz="2000" dirty="0">
                <a:solidFill>
                  <a:schemeClr val="bg1"/>
                </a:solidFill>
              </a:rPr>
              <a:t> » :</a:t>
            </a:r>
          </a:p>
          <a:p>
            <a:pPr lvl="2"/>
            <a:r>
              <a:rPr lang="fr-CA" sz="1800" dirty="0">
                <a:solidFill>
                  <a:schemeClr val="bg1"/>
                </a:solidFill>
              </a:rPr>
              <a:t>  Cette structure n’est pas obligatoire, on pourrait organiser son code autrement.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22AABBD-DF78-42EE-9C6E-E653FA54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11" y="4867446"/>
            <a:ext cx="2867425" cy="182905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535FF9-EF69-43B7-94B9-AF8803E7936B}"/>
              </a:ext>
            </a:extLst>
          </p:cNvPr>
          <p:cNvCxnSpPr>
            <a:cxnSpLocks/>
          </p:cNvCxnSpPr>
          <p:nvPr/>
        </p:nvCxnSpPr>
        <p:spPr>
          <a:xfrm flipH="1">
            <a:off x="2388907" y="6255824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DEE011E-3779-4E0C-A76A-EF63CD5DF6EC}"/>
              </a:ext>
            </a:extLst>
          </p:cNvPr>
          <p:cNvCxnSpPr>
            <a:cxnSpLocks/>
          </p:cNvCxnSpPr>
          <p:nvPr/>
        </p:nvCxnSpPr>
        <p:spPr>
          <a:xfrm flipH="1">
            <a:off x="2590075" y="6530144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BA7000-BD20-4D37-8635-5ED413AF3D36}"/>
              </a:ext>
            </a:extLst>
          </p:cNvPr>
          <p:cNvCxnSpPr>
            <a:cxnSpLocks/>
          </p:cNvCxnSpPr>
          <p:nvPr/>
        </p:nvCxnSpPr>
        <p:spPr>
          <a:xfrm flipH="1">
            <a:off x="8467408" y="4800447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52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F3D8-35B8-445D-B589-DBE79A43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Exporter un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6284-6E45-4F6F-B0DF-7E2686ED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6521"/>
            <a:ext cx="11836399" cy="4220256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Exporter</a:t>
            </a:r>
            <a:r>
              <a:rPr lang="fr-CA" dirty="0"/>
              <a:t> un modèle</a:t>
            </a:r>
          </a:p>
          <a:p>
            <a:pPr lvl="1"/>
            <a:r>
              <a:rPr lang="fr-CA" dirty="0"/>
              <a:t> Par contre, une fois notre modèle dans son propre fichier, il faudra réaliser 2 petites étapes pour le rendre accessibles aux composants qui l’utilisent.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Ajouter « </a:t>
            </a:r>
            <a:r>
              <a:rPr lang="fr-CA" b="1" dirty="0"/>
              <a:t>export</a:t>
            </a:r>
            <a:r>
              <a:rPr lang="fr-CA" dirty="0"/>
              <a:t> » devant la classe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2</a:t>
            </a:r>
            <a:r>
              <a:rPr lang="fr-CA" dirty="0"/>
              <a:t> : Importer </a:t>
            </a:r>
            <a:r>
              <a:rPr lang="fr-CA" b="1" dirty="0" err="1"/>
              <a:t>Player.ts</a:t>
            </a:r>
            <a:r>
              <a:rPr lang="fr-CA" b="1" dirty="0"/>
              <a:t> </a:t>
            </a:r>
            <a:r>
              <a:rPr lang="fr-CA" dirty="0"/>
              <a:t>dans les composants concernés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1"/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856E9F-7D24-4553-AE0F-2A2C21DF7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086" y="2701930"/>
            <a:ext cx="2609941" cy="166481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5333138-DC63-4E01-BBFD-FA581E752D51}"/>
              </a:ext>
            </a:extLst>
          </p:cNvPr>
          <p:cNvCxnSpPr>
            <a:cxnSpLocks/>
          </p:cNvCxnSpPr>
          <p:nvPr/>
        </p:nvCxnSpPr>
        <p:spPr>
          <a:xfrm flipH="1">
            <a:off x="10705529" y="4225786"/>
            <a:ext cx="633984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CB45113-A4C5-4585-A993-CDD0465C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72" y="3440971"/>
            <a:ext cx="7278116" cy="71447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B77DDAE-C59A-4899-9F0B-A223BD6DA2A1}"/>
              </a:ext>
            </a:extLst>
          </p:cNvPr>
          <p:cNvCxnSpPr>
            <a:cxnSpLocks/>
          </p:cNvCxnSpPr>
          <p:nvPr/>
        </p:nvCxnSpPr>
        <p:spPr>
          <a:xfrm flipH="1" flipV="1">
            <a:off x="2002029" y="3719335"/>
            <a:ext cx="399287" cy="20851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0BDE680F-746D-4C1A-B629-A96B70DFE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85" y="4658624"/>
            <a:ext cx="9497750" cy="85737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D69058C-4013-4C88-B7CE-D563EAEA0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085" y="5642750"/>
            <a:ext cx="4271785" cy="28536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AFBFB35-47DB-4D5A-AC89-1385D1FB6BE0}"/>
              </a:ext>
            </a:extLst>
          </p:cNvPr>
          <p:cNvSpPr txBox="1"/>
          <p:nvPr/>
        </p:nvSpPr>
        <p:spPr>
          <a:xfrm>
            <a:off x="1434072" y="5869188"/>
            <a:ext cx="427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Petit ajout dans __.</a:t>
            </a:r>
            <a:r>
              <a:rPr lang="fr-CA" sz="1400" dirty="0" err="1">
                <a:solidFill>
                  <a:schemeClr val="bg1"/>
                </a:solidFill>
              </a:rPr>
              <a:t>component.ts</a:t>
            </a:r>
            <a:endParaRPr lang="fr-CA" sz="1400" dirty="0">
              <a:solidFill>
                <a:schemeClr val="bg1"/>
              </a:solidFill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0DF85A1-1F14-43F1-85C0-C0094373DB34}"/>
              </a:ext>
            </a:extLst>
          </p:cNvPr>
          <p:cNvSpPr txBox="1">
            <a:spLocks/>
          </p:cNvSpPr>
          <p:nvPr/>
        </p:nvSpPr>
        <p:spPr>
          <a:xfrm>
            <a:off x="536932" y="6206777"/>
            <a:ext cx="11118135" cy="586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¨"/>
              <a:defRPr sz="24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073D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CA" dirty="0"/>
              <a:t> </a:t>
            </a:r>
            <a:r>
              <a:rPr lang="fr-CA" dirty="0">
                <a:solidFill>
                  <a:schemeClr val="tx1"/>
                </a:solidFill>
              </a:rPr>
              <a:t>Cette astuce est valable avec n’importe quelle </a:t>
            </a:r>
            <a:r>
              <a:rPr lang="fr-CA" dirty="0">
                <a:solidFill>
                  <a:srgbClr val="FA4098"/>
                </a:solidFill>
              </a:rPr>
              <a:t>class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81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EE8A2-082B-CEB5-D7F4-426E3514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Requête HTTP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C9AFB9-6B2F-83D9-31A9-4A0C3BAF2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Interrogation de données</a:t>
            </a:r>
          </a:p>
        </p:txBody>
      </p:sp>
    </p:spTree>
    <p:extLst>
      <p:ext uri="{BB962C8B-B14F-4D97-AF65-F5344CB8AC3E}">
        <p14:creationId xmlns:p14="http://schemas.microsoft.com/office/powerpoint/2010/main" val="4278276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0DC9F-90DD-ADDC-9580-7FF153A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Interface: Front End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4EC77-2EAE-BD21-11A2-957107C9F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Template Html</a:t>
            </a:r>
          </a:p>
          <a:p>
            <a:r>
              <a:rPr lang="fr-CA" dirty="0" err="1"/>
              <a:t>TypeScript</a:t>
            </a:r>
            <a:endParaRPr lang="fr-CA" dirty="0"/>
          </a:p>
          <a:p>
            <a:r>
              <a:rPr lang="fr-CA" dirty="0"/>
              <a:t>Formulaire</a:t>
            </a:r>
          </a:p>
          <a:p>
            <a:r>
              <a:rPr lang="fr-CA" dirty="0"/>
              <a:t>Variable </a:t>
            </a:r>
            <a:r>
              <a:rPr lang="fr-CA" i="1" dirty="0" err="1">
                <a:solidFill>
                  <a:schemeClr val="accent4"/>
                </a:solidFill>
              </a:rPr>
              <a:t>undefined</a:t>
            </a:r>
            <a:endParaRPr lang="fr-CA" dirty="0">
              <a:solidFill>
                <a:schemeClr val="accent4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65920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9300"/>
            <a:ext cx="10294182" cy="3916889"/>
          </a:xfrm>
        </p:spPr>
        <p:txBody>
          <a:bodyPr/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pPr lvl="1"/>
            <a:r>
              <a:rPr lang="fr-CA" dirty="0"/>
              <a:t> Quand est-ce qu’on écrit du </a:t>
            </a:r>
            <a:r>
              <a:rPr lang="fr-CA" b="1" dirty="0"/>
              <a:t>Html</a:t>
            </a:r>
            <a:r>
              <a:rPr lang="fr-CA" dirty="0"/>
              <a:t> VS du </a:t>
            </a:r>
            <a:r>
              <a:rPr lang="fr-CA" b="1" dirty="0"/>
              <a:t>TypeScript</a:t>
            </a:r>
            <a:r>
              <a:rPr lang="fr-CA" dirty="0"/>
              <a:t> ?</a:t>
            </a:r>
          </a:p>
          <a:p>
            <a:pPr lvl="2"/>
            <a:r>
              <a:rPr lang="fr-CA" dirty="0"/>
              <a:t> C’est du TypeScript si ...</a:t>
            </a:r>
          </a:p>
          <a:p>
            <a:pPr lvl="3"/>
            <a:r>
              <a:rPr lang="fr-CA" dirty="0"/>
              <a:t> C’est associé à un attribut qui vient avec Angular (</a:t>
            </a:r>
            <a:r>
              <a:rPr lang="fr-CA" dirty="0">
                <a:solidFill>
                  <a:srgbClr val="FA4098"/>
                </a:solidFill>
              </a:rPr>
              <a:t>*ngIf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(ngSubmit)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(click)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[(ngModel)]</a:t>
            </a:r>
            <a:r>
              <a:rPr lang="fr-CA" dirty="0"/>
              <a:t>, etc.)</a:t>
            </a:r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r>
              <a:rPr lang="fr-CA" dirty="0"/>
              <a:t> C’est à l’intérieur de double accolades </a:t>
            </a:r>
            <a:r>
              <a:rPr lang="fr-CA" dirty="0">
                <a:solidFill>
                  <a:srgbClr val="FA4098"/>
                </a:solidFill>
              </a:rPr>
              <a:t>{{ </a:t>
            </a:r>
            <a:r>
              <a:rPr lang="fr-CA" dirty="0"/>
              <a:t>... </a:t>
            </a:r>
            <a:r>
              <a:rPr lang="fr-CA" dirty="0">
                <a:solidFill>
                  <a:srgbClr val="FA4098"/>
                </a:solidFill>
              </a:rPr>
              <a:t>}}</a:t>
            </a:r>
          </a:p>
          <a:p>
            <a:pPr lvl="3"/>
            <a:endParaRPr lang="fr-CA" dirty="0">
              <a:solidFill>
                <a:srgbClr val="FA4098"/>
              </a:solidFill>
            </a:endParaRPr>
          </a:p>
          <a:p>
            <a:pPr lvl="3"/>
            <a:endParaRPr lang="fr-CA" dirty="0">
              <a:solidFill>
                <a:srgbClr val="FA4098"/>
              </a:solidFill>
            </a:endParaRPr>
          </a:p>
          <a:p>
            <a:pPr lvl="3"/>
            <a:r>
              <a:rPr lang="fr-CA" dirty="0"/>
              <a:t> L’attribut existe déjà en HTML encadré de crochets </a:t>
            </a:r>
            <a:r>
              <a:rPr lang="fr-CA" dirty="0">
                <a:solidFill>
                  <a:srgbClr val="FA4098"/>
                </a:solidFill>
              </a:rPr>
              <a:t>[</a:t>
            </a:r>
            <a:r>
              <a:rPr lang="fr-CA" dirty="0"/>
              <a:t> ... </a:t>
            </a:r>
            <a:r>
              <a:rPr lang="fr-CA" dirty="0">
                <a:solidFill>
                  <a:srgbClr val="FA4098"/>
                </a:solidFill>
              </a:rPr>
              <a:t>]</a:t>
            </a:r>
          </a:p>
          <a:p>
            <a:pPr lvl="3"/>
            <a:endParaRPr lang="fr-CA" dirty="0">
              <a:solidFill>
                <a:srgbClr val="FA4098"/>
              </a:solidFill>
            </a:endParaRPr>
          </a:p>
          <a:p>
            <a:pPr lvl="3"/>
            <a:endParaRPr lang="fr-CA" dirty="0">
              <a:solidFill>
                <a:srgbClr val="FA4098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C6FE7E-46B8-457C-890D-2A25EC89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85" y="3530119"/>
            <a:ext cx="3270595" cy="48711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63C6F8-A777-4DE4-8EE1-B814F9CA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309" y="4576136"/>
            <a:ext cx="4870583" cy="26619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E37E4D6-0013-40C0-B95D-D3BF42C4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93" y="5574886"/>
            <a:ext cx="3773606" cy="722605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1786E7-E605-46DF-898E-2B85C85D6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683" y="5473031"/>
            <a:ext cx="4504626" cy="39786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0954D40-F33B-4C54-AE03-7E0B4890202D}"/>
              </a:ext>
            </a:extLst>
          </p:cNvPr>
          <p:cNvCxnSpPr>
            <a:cxnSpLocks/>
          </p:cNvCxnSpPr>
          <p:nvPr/>
        </p:nvCxnSpPr>
        <p:spPr>
          <a:xfrm flipH="1" flipV="1">
            <a:off x="7473188" y="5840183"/>
            <a:ext cx="609600" cy="51987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E97EC87-F459-4F0A-B158-F5E0299CE346}"/>
              </a:ext>
            </a:extLst>
          </p:cNvPr>
          <p:cNvCxnSpPr>
            <a:cxnSpLocks/>
          </p:cNvCxnSpPr>
          <p:nvPr/>
        </p:nvCxnSpPr>
        <p:spPr>
          <a:xfrm flipV="1">
            <a:off x="8434892" y="5809472"/>
            <a:ext cx="447968" cy="55058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E4B744B-0A68-44D4-9294-216D59CF723F}"/>
              </a:ext>
            </a:extLst>
          </p:cNvPr>
          <p:cNvSpPr txBox="1"/>
          <p:nvPr/>
        </p:nvSpPr>
        <p:spPr>
          <a:xfrm>
            <a:off x="5745419" y="6340213"/>
            <a:ext cx="5571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</a:rPr>
              <a:t>2 manières d’écrire du </a:t>
            </a:r>
            <a:r>
              <a:rPr lang="fr-CA" sz="1600" dirty="0" err="1">
                <a:solidFill>
                  <a:schemeClr val="bg1"/>
                </a:solidFill>
              </a:rPr>
              <a:t>TypeScript</a:t>
            </a:r>
            <a:r>
              <a:rPr lang="fr-CA" sz="1600" dirty="0">
                <a:solidFill>
                  <a:schemeClr val="bg1"/>
                </a:solidFill>
              </a:rPr>
              <a:t> dans le code HTML</a:t>
            </a:r>
          </a:p>
        </p:txBody>
      </p:sp>
    </p:spTree>
    <p:extLst>
      <p:ext uri="{BB962C8B-B14F-4D97-AF65-F5344CB8AC3E}">
        <p14:creationId xmlns:p14="http://schemas.microsoft.com/office/powerpoint/2010/main" val="2572830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68500"/>
            <a:ext cx="10294182" cy="3967689"/>
          </a:xfrm>
        </p:spPr>
        <p:txBody>
          <a:bodyPr/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r>
              <a:rPr lang="fr-CA" dirty="0"/>
              <a:t> Quand est-ce qu’on est en train d’écrire du </a:t>
            </a:r>
            <a:r>
              <a:rPr lang="fr-CA" b="1" dirty="0"/>
              <a:t>Html</a:t>
            </a:r>
            <a:r>
              <a:rPr lang="fr-CA" dirty="0"/>
              <a:t> VS du </a:t>
            </a:r>
            <a:r>
              <a:rPr lang="fr-CA" b="1" dirty="0" err="1"/>
              <a:t>TypeScript</a:t>
            </a:r>
            <a:r>
              <a:rPr lang="fr-CA" dirty="0"/>
              <a:t> ?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C’est du HTML si...</a:t>
            </a:r>
          </a:p>
          <a:p>
            <a:pPr lvl="2"/>
            <a:r>
              <a:rPr lang="fr-CA" dirty="0"/>
              <a:t> C’est associé à un attribut qui existe sans Angular (</a:t>
            </a:r>
            <a:r>
              <a:rPr lang="fr-CA" dirty="0">
                <a:solidFill>
                  <a:srgbClr val="FA4098"/>
                </a:solidFill>
              </a:rPr>
              <a:t>class=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id=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src=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alt=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type=</a:t>
            </a:r>
            <a:r>
              <a:rPr lang="fr-CA" dirty="0"/>
              <a:t>, etc.)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Dans pas mal toutes les autres situations, c’est du HTML.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A61E5E-AD5C-4BC5-8BA7-9115F282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77" y="3649037"/>
            <a:ext cx="3954478" cy="32573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201F1B7-9AD5-433C-8455-3011583A835D}"/>
              </a:ext>
            </a:extLst>
          </p:cNvPr>
          <p:cNvSpPr txBox="1"/>
          <p:nvPr/>
        </p:nvSpPr>
        <p:spPr>
          <a:xfrm>
            <a:off x="6873074" y="3666990"/>
            <a:ext cx="273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FA4098"/>
                </a:solidFill>
              </a:rPr>
              <a:t>Ceci ne marche pas !</a:t>
            </a:r>
          </a:p>
        </p:txBody>
      </p:sp>
    </p:spTree>
    <p:extLst>
      <p:ext uri="{BB962C8B-B14F-4D97-AF65-F5344CB8AC3E}">
        <p14:creationId xmlns:p14="http://schemas.microsoft.com/office/powerpoint/2010/main" val="1349904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Html ou TypeScript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9300"/>
            <a:ext cx="11683999" cy="4495800"/>
          </a:xfrm>
        </p:spPr>
        <p:txBody>
          <a:bodyPr>
            <a:normAutofit/>
          </a:bodyPr>
          <a:lstStyle/>
          <a:p>
            <a:r>
              <a:rPr lang="fr-CA" dirty="0"/>
              <a:t> Dans les </a:t>
            </a:r>
            <a:r>
              <a:rPr lang="fr-CA" dirty="0">
                <a:solidFill>
                  <a:srgbClr val="FA4098"/>
                </a:solidFill>
              </a:rPr>
              <a:t>templates Html</a:t>
            </a:r>
            <a:r>
              <a:rPr lang="fr-CA" dirty="0"/>
              <a:t>... (Ex : app.component.html)</a:t>
            </a:r>
          </a:p>
          <a:p>
            <a:pPr lvl="1"/>
            <a:r>
              <a:rPr lang="fr-CA" dirty="0"/>
              <a:t> Petites astuces</a:t>
            </a:r>
          </a:p>
          <a:p>
            <a:pPr lvl="2"/>
            <a:r>
              <a:rPr lang="fr-CA" dirty="0"/>
              <a:t> Utiliser </a:t>
            </a:r>
            <a:r>
              <a:rPr lang="fr-CA" b="1" dirty="0"/>
              <a:t>TypeScript</a:t>
            </a:r>
            <a:r>
              <a:rPr lang="fr-CA" dirty="0"/>
              <a:t> pour mettre la source d’une image</a:t>
            </a:r>
          </a:p>
          <a:p>
            <a:pPr lvl="2"/>
            <a:endParaRPr lang="fr-CA" dirty="0"/>
          </a:p>
          <a:p>
            <a:pPr marL="914400" lvl="2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Utiliser </a:t>
            </a:r>
            <a:r>
              <a:rPr lang="fr-CA" b="1" dirty="0"/>
              <a:t>TypeScript</a:t>
            </a:r>
            <a:r>
              <a:rPr lang="fr-CA" dirty="0"/>
              <a:t> pour spécifier la valeur d’un attribut Html en général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On peut faire plein d’autres choses ! Les </a:t>
            </a:r>
            <a:r>
              <a:rPr lang="fr-CA" dirty="0">
                <a:solidFill>
                  <a:srgbClr val="FA4098"/>
                </a:solidFill>
              </a:rPr>
              <a:t>{{ }} </a:t>
            </a:r>
            <a:r>
              <a:rPr lang="fr-CA" dirty="0"/>
              <a:t>offrent un beau terrain de jeu.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7D9AF7-6F40-4D02-9EC1-3D5F0BB4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6" y="3119587"/>
            <a:ext cx="5652443" cy="309413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21B7E0-A801-4A9A-8E08-FF91333FF815}"/>
              </a:ext>
            </a:extLst>
          </p:cNvPr>
          <p:cNvSpPr txBox="1"/>
          <p:nvPr/>
        </p:nvSpPr>
        <p:spPr>
          <a:xfrm>
            <a:off x="1926399" y="3425852"/>
            <a:ext cx="786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Ceci fonctionne ! On a ajouté des </a:t>
            </a:r>
            <a:r>
              <a:rPr lang="fr-CA" sz="1400" dirty="0">
                <a:solidFill>
                  <a:srgbClr val="FA4098"/>
                </a:solidFill>
              </a:rPr>
              <a:t>{{ </a:t>
            </a:r>
            <a:r>
              <a:rPr lang="fr-CA" sz="1400" dirty="0">
                <a:solidFill>
                  <a:schemeClr val="accent4"/>
                </a:solidFill>
              </a:rPr>
              <a:t>}}</a:t>
            </a:r>
            <a:r>
              <a:rPr lang="fr-CA" sz="1400" dirty="0">
                <a:solidFill>
                  <a:schemeClr val="bg1"/>
                </a:solidFill>
              </a:rPr>
              <a:t> pour spécifier qu’on écrit du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F10DFD-1C96-4FF3-A0B9-F9CE62D2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66" y="4394524"/>
            <a:ext cx="8036866" cy="28234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CAD8C1-6152-4E86-B5D5-DC960DA0F158}"/>
              </a:ext>
            </a:extLst>
          </p:cNvPr>
          <p:cNvSpPr txBox="1"/>
          <p:nvPr/>
        </p:nvSpPr>
        <p:spPr>
          <a:xfrm>
            <a:off x="2232204" y="4736290"/>
            <a:ext cx="77275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on doit mettre </a:t>
            </a:r>
            <a:r>
              <a:rPr lang="fr-CA" sz="1400" dirty="0">
                <a:solidFill>
                  <a:srgbClr val="FA4098"/>
                </a:solidFill>
              </a:rPr>
              <a:t>{{ }} </a:t>
            </a:r>
            <a:r>
              <a:rPr lang="fr-CA" sz="1400" dirty="0">
                <a:solidFill>
                  <a:schemeClr val="bg1"/>
                </a:solidFill>
              </a:rPr>
              <a:t>pour spécifier qu’on écrit du</a:t>
            </a:r>
            <a:r>
              <a:rPr lang="fr-CA" sz="1400" dirty="0">
                <a:solidFill>
                  <a:srgbClr val="9073D1"/>
                </a:solidFill>
              </a:rPr>
              <a:t>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chemeClr val="bg1"/>
                </a:solidFill>
              </a:rPr>
              <a:t>. On veut appliquer la classe </a:t>
            </a:r>
            <a:r>
              <a:rPr lang="fr-CA" sz="1400" dirty="0">
                <a:solidFill>
                  <a:srgbClr val="FA4098"/>
                </a:solidFill>
              </a:rPr>
              <a:t>col-12 </a:t>
            </a:r>
            <a:r>
              <a:rPr lang="fr-CA" sz="1400" dirty="0">
                <a:solidFill>
                  <a:schemeClr val="bg1"/>
                </a:solidFill>
              </a:rPr>
              <a:t>ou</a:t>
            </a:r>
            <a:r>
              <a:rPr lang="fr-CA" sz="1400" dirty="0">
                <a:solidFill>
                  <a:srgbClr val="9073D1"/>
                </a:solidFill>
              </a:rPr>
              <a:t> </a:t>
            </a:r>
            <a:r>
              <a:rPr lang="fr-CA" sz="1400" dirty="0">
                <a:solidFill>
                  <a:srgbClr val="FA4098"/>
                </a:solidFill>
              </a:rPr>
              <a:t>col-3</a:t>
            </a:r>
            <a:r>
              <a:rPr lang="fr-CA" sz="1400" dirty="0">
                <a:solidFill>
                  <a:srgbClr val="9073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selon la situation. Comme on écrit du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rgbClr val="9073D1"/>
                </a:solidFill>
              </a:rPr>
              <a:t>, </a:t>
            </a:r>
            <a:r>
              <a:rPr lang="fr-CA" sz="1400" dirty="0">
                <a:solidFill>
                  <a:schemeClr val="bg1"/>
                </a:solidFill>
              </a:rPr>
              <a:t>on ne peut pas mettre col-12 tout seul sans </a:t>
            </a:r>
            <a:r>
              <a:rPr lang="fr-CA" sz="1400" dirty="0">
                <a:solidFill>
                  <a:srgbClr val="FA4098"/>
                </a:solidFill>
              </a:rPr>
              <a:t>guillemets</a:t>
            </a:r>
            <a:r>
              <a:rPr lang="fr-CA" sz="1400" dirty="0">
                <a:solidFill>
                  <a:schemeClr val="bg1"/>
                </a:solidFill>
              </a:rPr>
              <a:t>. (car ce n’est pas un nom de variable, c’est plutôt un </a:t>
            </a:r>
            <a:r>
              <a:rPr lang="fr-CA" sz="1400" dirty="0">
                <a:solidFill>
                  <a:srgbClr val="FA4098"/>
                </a:solidFill>
              </a:rPr>
              <a:t>string</a:t>
            </a:r>
            <a:r>
              <a:rPr lang="fr-CA" sz="1400" dirty="0">
                <a:solidFill>
                  <a:schemeClr val="bg1"/>
                </a:solidFill>
              </a:rPr>
              <a:t>) Par contre, on ne peut pas mettre de </a:t>
            </a:r>
            <a:r>
              <a:rPr lang="fr-CA" sz="1400" dirty="0">
                <a:solidFill>
                  <a:srgbClr val="FA4098"/>
                </a:solidFill>
              </a:rPr>
              <a:t>guillemets</a:t>
            </a:r>
            <a:r>
              <a:rPr lang="fr-CA" sz="1400" dirty="0">
                <a:solidFill>
                  <a:srgbClr val="9073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non plus à cause du</a:t>
            </a:r>
            <a:r>
              <a:rPr lang="fr-CA" sz="1400" dirty="0">
                <a:solidFill>
                  <a:srgbClr val="9073D1"/>
                </a:solidFill>
              </a:rPr>
              <a:t> </a:t>
            </a:r>
            <a:r>
              <a:rPr lang="fr-CA" sz="1400" dirty="0">
                <a:solidFill>
                  <a:srgbClr val="FA4098"/>
                </a:solidFill>
              </a:rPr>
              <a:t>HTML</a:t>
            </a:r>
            <a:r>
              <a:rPr lang="fr-CA" sz="1400" dirty="0">
                <a:solidFill>
                  <a:srgbClr val="9073D1"/>
                </a:solidFill>
              </a:rPr>
              <a:t>, </a:t>
            </a:r>
            <a:r>
              <a:rPr lang="fr-CA" sz="1400" dirty="0">
                <a:solidFill>
                  <a:schemeClr val="bg1"/>
                </a:solidFill>
              </a:rPr>
              <a:t>alors on met des </a:t>
            </a:r>
            <a:r>
              <a:rPr lang="fr-CA" sz="1400" dirty="0">
                <a:solidFill>
                  <a:srgbClr val="FA4098"/>
                </a:solidFill>
              </a:rPr>
              <a:t>apostrophes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61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5CFE5-A579-4AF6-B0C9-A49DDC1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Pas de bouton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583C2-AAF4-43E1-848A-A7266E11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un formulaire avec l’attribut </a:t>
            </a:r>
            <a:r>
              <a:rPr lang="fr-CA" dirty="0">
                <a:solidFill>
                  <a:srgbClr val="FA4098"/>
                </a:solidFill>
              </a:rPr>
              <a:t>(ngSubmit)</a:t>
            </a:r>
            <a:r>
              <a:rPr lang="fr-CA" dirty="0"/>
              <a:t>, pas besoin besoin d’un bouton.</a:t>
            </a:r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 Par exemple ici, il suffit de remplir l’</a:t>
            </a:r>
            <a:r>
              <a:rPr lang="fr-CA" dirty="0">
                <a:solidFill>
                  <a:srgbClr val="FA4098"/>
                </a:solidFill>
              </a:rPr>
              <a:t>&lt;input&gt;</a:t>
            </a:r>
            <a:r>
              <a:rPr lang="fr-CA" dirty="0"/>
              <a:t>, puis d’appuyer sur </a:t>
            </a:r>
            <a:r>
              <a:rPr lang="fr-CA" b="1" dirty="0"/>
              <a:t>Enter</a:t>
            </a:r>
            <a:r>
              <a:rPr lang="fr-CA" dirty="0"/>
              <a:t> et la fonction </a:t>
            </a:r>
            <a:r>
              <a:rPr lang="fr-CA" dirty="0">
                <a:solidFill>
                  <a:srgbClr val="FA4098"/>
                </a:solidFill>
              </a:rPr>
              <a:t>afficherItem() </a:t>
            </a:r>
            <a:r>
              <a:rPr lang="fr-CA" dirty="0"/>
              <a:t>sera appelée. Pas besoin d’un bouton.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35FAE9-93B8-4C06-9591-46A49504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33" y="2902670"/>
            <a:ext cx="4999231" cy="77462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B950B2-C2E5-4671-8AED-B88A969E9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4631428"/>
            <a:ext cx="3697920" cy="1473344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ADE95D-028C-4987-B77D-93DD04B10026}"/>
              </a:ext>
            </a:extLst>
          </p:cNvPr>
          <p:cNvSpPr txBox="1"/>
          <p:nvPr/>
        </p:nvSpPr>
        <p:spPr>
          <a:xfrm>
            <a:off x="2624669" y="6104772"/>
            <a:ext cx="657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Qui appuie encore sur ce bouton ? Par contre, si on le retire, certains utilisateurs pourraient </a:t>
            </a:r>
            <a:r>
              <a:rPr lang="fr-CA" sz="1400" i="1" dirty="0">
                <a:solidFill>
                  <a:schemeClr val="bg1"/>
                </a:solidFill>
              </a:rPr>
              <a:t>paniquer</a:t>
            </a:r>
            <a:r>
              <a:rPr lang="fr-CA" sz="1400" dirty="0">
                <a:solidFill>
                  <a:schemeClr val="bg1"/>
                </a:solidFill>
              </a:rPr>
              <a:t> et perdre leurs repères.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D723E72-A66E-4FC8-8D29-A67608A75CDB}"/>
              </a:ext>
            </a:extLst>
          </p:cNvPr>
          <p:cNvCxnSpPr>
            <a:cxnSpLocks/>
          </p:cNvCxnSpPr>
          <p:nvPr/>
        </p:nvCxnSpPr>
        <p:spPr>
          <a:xfrm flipH="1">
            <a:off x="5607757" y="5544110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796AC651-0F8F-4666-99C0-4218FD39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009" y="3590939"/>
            <a:ext cx="1091184" cy="10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6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B20C3-76ED-41A1-9252-BB7287AB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Undefined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C3359-3B6D-415B-8C01-2D039CEC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21305"/>
            <a:ext cx="10294182" cy="3914884"/>
          </a:xfrm>
        </p:spPr>
        <p:txBody>
          <a:bodyPr/>
          <a:lstStyle/>
          <a:p>
            <a:r>
              <a:rPr lang="fr-CA" dirty="0"/>
              <a:t> Permettre à une variable d’être </a:t>
            </a:r>
            <a:r>
              <a:rPr lang="fr-CA" i="1" dirty="0">
                <a:solidFill>
                  <a:srgbClr val="FA4098"/>
                </a:solidFill>
              </a:rPr>
              <a:t>undefined</a:t>
            </a:r>
            <a:r>
              <a:rPr lang="fr-CA" dirty="0"/>
              <a:t>, c’est mal ?</a:t>
            </a:r>
          </a:p>
          <a:p>
            <a:endParaRPr lang="fr-CA" dirty="0"/>
          </a:p>
          <a:p>
            <a:pPr lvl="1"/>
            <a:r>
              <a:rPr lang="fr-CA" dirty="0"/>
              <a:t> Parfois on n’a tout simplement pas le choix.</a:t>
            </a:r>
          </a:p>
          <a:p>
            <a:pPr lvl="2"/>
            <a:r>
              <a:rPr lang="fr-CA" dirty="0"/>
              <a:t> Par exemple, avec du Two-way binding, comme l’input est vide initialement.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Cependant, si notre variable a le droit d’être </a:t>
            </a:r>
            <a:r>
              <a:rPr lang="fr-CA" i="1" dirty="0">
                <a:solidFill>
                  <a:srgbClr val="FA4098"/>
                </a:solidFill>
              </a:rPr>
              <a:t>undefined</a:t>
            </a:r>
            <a:r>
              <a:rPr lang="fr-CA" dirty="0"/>
              <a:t> (ou encore, </a:t>
            </a:r>
            <a:r>
              <a:rPr lang="fr-CA" i="1" dirty="0">
                <a:solidFill>
                  <a:srgbClr val="FA4098"/>
                </a:solidFill>
              </a:rPr>
              <a:t>null</a:t>
            </a:r>
            <a:r>
              <a:rPr lang="fr-CA" dirty="0"/>
              <a:t>), cela ajoute parfois des étapes pour utiliser la variable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FFE9C-27CB-4F9C-B012-278AC367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593" y="2101305"/>
            <a:ext cx="2972215" cy="419158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61BA4B-8902-4163-8623-F6B31C49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59" y="5260862"/>
            <a:ext cx="5756278" cy="99229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8D80E87-9A91-415A-8D5B-18DA8CB174B4}"/>
              </a:ext>
            </a:extLst>
          </p:cNvPr>
          <p:cNvCxnSpPr>
            <a:cxnSpLocks/>
          </p:cNvCxnSpPr>
          <p:nvPr/>
        </p:nvCxnSpPr>
        <p:spPr>
          <a:xfrm flipH="1">
            <a:off x="3383947" y="5190686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A28E301-D7DB-4553-9A01-38A9FC68F3E6}"/>
              </a:ext>
            </a:extLst>
          </p:cNvPr>
          <p:cNvCxnSpPr>
            <a:cxnSpLocks/>
          </p:cNvCxnSpPr>
          <p:nvPr/>
        </p:nvCxnSpPr>
        <p:spPr>
          <a:xfrm flipH="1">
            <a:off x="6027305" y="5190686"/>
            <a:ext cx="364770" cy="30480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5EBC447-B15E-40D9-9251-86ED8BCA14F4}"/>
              </a:ext>
            </a:extLst>
          </p:cNvPr>
          <p:cNvSpPr txBox="1"/>
          <p:nvPr/>
        </p:nvSpPr>
        <p:spPr>
          <a:xfrm>
            <a:off x="216569" y="6253153"/>
            <a:ext cx="728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Ici, </a:t>
            </a:r>
            <a:r>
              <a:rPr lang="fr-CA" sz="1400" dirty="0">
                <a:solidFill>
                  <a:srgbClr val="FA4098"/>
                </a:solidFill>
              </a:rPr>
              <a:t>TypeScript</a:t>
            </a:r>
            <a:r>
              <a:rPr lang="fr-CA" sz="1400" dirty="0">
                <a:solidFill>
                  <a:srgbClr val="9073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ne nous laisserait pas créer un objet avec des variables potentiellement </a:t>
            </a:r>
            <a:r>
              <a:rPr lang="fr-CA" sz="1400" i="1" dirty="0">
                <a:solidFill>
                  <a:srgbClr val="FA4098"/>
                </a:solidFill>
              </a:rPr>
              <a:t>undefined</a:t>
            </a:r>
            <a:r>
              <a:rPr lang="fr-CA" sz="1400" dirty="0">
                <a:solidFill>
                  <a:srgbClr val="9073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à moins qu’on vérifie d’abord qu’elles sont </a:t>
            </a:r>
            <a:r>
              <a:rPr lang="fr-CA" sz="1400" b="1" dirty="0">
                <a:solidFill>
                  <a:schemeClr val="bg1"/>
                </a:solidFill>
              </a:rPr>
              <a:t>définies</a:t>
            </a:r>
            <a:r>
              <a:rPr lang="fr-CA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B0EB5C-51D1-4D92-B7FF-BB46883C5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948" y="2659802"/>
            <a:ext cx="6251234" cy="255600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029A06A-E81A-4ED5-8B79-3E5FAAB75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106" y="4116959"/>
            <a:ext cx="2559824" cy="29481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89F7055-08D2-4212-9EB8-FC0B24272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717" y="4116959"/>
            <a:ext cx="2161116" cy="287681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2FABB58-D381-47A0-8CEA-3BB64D6ADE14}"/>
              </a:ext>
            </a:extLst>
          </p:cNvPr>
          <p:cNvSpPr txBox="1"/>
          <p:nvPr/>
        </p:nvSpPr>
        <p:spPr>
          <a:xfrm>
            <a:off x="2394284" y="3558651"/>
            <a:ext cx="810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Soit on autorise la variable </a:t>
            </a:r>
            <a:r>
              <a:rPr lang="fr-CA" sz="1400" b="1" dirty="0">
                <a:solidFill>
                  <a:srgbClr val="FA4098"/>
                </a:solidFill>
              </a:rPr>
              <a:t>character</a:t>
            </a:r>
            <a:r>
              <a:rPr lang="fr-CA" sz="1400" dirty="0">
                <a:solidFill>
                  <a:srgbClr val="9073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à être </a:t>
            </a:r>
            <a:r>
              <a:rPr lang="fr-CA" sz="1400" i="1" dirty="0">
                <a:solidFill>
                  <a:srgbClr val="FA4098"/>
                </a:solidFill>
              </a:rPr>
              <a:t>undefined</a:t>
            </a:r>
            <a:r>
              <a:rPr lang="fr-CA" sz="1400" dirty="0">
                <a:solidFill>
                  <a:srgbClr val="9073D1"/>
                </a:solidFill>
              </a:rPr>
              <a:t>, </a:t>
            </a:r>
            <a:r>
              <a:rPr lang="fr-CA" sz="1400" dirty="0">
                <a:solidFill>
                  <a:schemeClr val="bg1"/>
                </a:solidFill>
              </a:rPr>
              <a:t>soit on l’initialise avec une </a:t>
            </a:r>
            <a:r>
              <a:rPr lang="fr-CA" sz="1400" dirty="0">
                <a:solidFill>
                  <a:srgbClr val="FA4098"/>
                </a:solidFill>
              </a:rPr>
              <a:t>chaîne vide</a:t>
            </a:r>
            <a:r>
              <a:rPr lang="fr-CA" sz="1400" dirty="0">
                <a:solidFill>
                  <a:schemeClr val="bg1"/>
                </a:solidFill>
              </a:rPr>
              <a:t>. </a:t>
            </a:r>
          </a:p>
          <a:p>
            <a:r>
              <a:rPr lang="fr-CA" sz="1400" dirty="0">
                <a:solidFill>
                  <a:schemeClr val="bg1"/>
                </a:solidFill>
              </a:rPr>
              <a:t>(inutile de faire les 2)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7934650-C2E6-4BC9-80E9-7CEA082E11E1}"/>
              </a:ext>
            </a:extLst>
          </p:cNvPr>
          <p:cNvSpPr txBox="1"/>
          <p:nvPr/>
        </p:nvSpPr>
        <p:spPr>
          <a:xfrm>
            <a:off x="7833360" y="5378469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Pour cette raison (et pour éviter des erreurs de compilation), vaut mieux </a:t>
            </a:r>
            <a:r>
              <a:rPr lang="fr-CA" u="sng" dirty="0">
                <a:solidFill>
                  <a:schemeClr val="bg1"/>
                </a:solidFill>
              </a:rPr>
              <a:t>seulement permettre à une variable d’être undefined lorsque nécessaire </a:t>
            </a:r>
            <a:r>
              <a:rPr lang="fr-CA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580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FD2245B-D375-4B2D-894D-2C684936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Réaliser des requêtes HTTP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46C2D8D-91C7-498F-A0BD-A13A1D9F8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6750"/>
            <a:ext cx="10823509" cy="4683967"/>
          </a:xfrm>
        </p:spPr>
        <p:txBody>
          <a:bodyPr>
            <a:normAutofit/>
          </a:bodyPr>
          <a:lstStyle/>
          <a:p>
            <a:r>
              <a:rPr lang="fr-CA" dirty="0" err="1"/>
              <a:t>Angular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Gestion de l’affichage (Vue) </a:t>
            </a:r>
          </a:p>
          <a:p>
            <a:pPr lvl="1"/>
            <a:r>
              <a:rPr lang="fr-CA" dirty="0"/>
              <a:t> Gestion du routage (« Changement de page » du point de vue de l’utilisateur) </a:t>
            </a:r>
          </a:p>
          <a:p>
            <a:pPr lvl="1"/>
            <a:r>
              <a:rPr lang="fr-CA" dirty="0"/>
              <a:t> Intégration d’éléments dynamiques </a:t>
            </a:r>
          </a:p>
          <a:p>
            <a:pPr lvl="1"/>
            <a:r>
              <a:rPr lang="fr-CA" dirty="0"/>
              <a:t> Internationalisation </a:t>
            </a:r>
          </a:p>
          <a:p>
            <a:pPr lvl="1"/>
            <a:r>
              <a:rPr lang="fr-CA" dirty="0"/>
              <a:t> ...</a:t>
            </a:r>
          </a:p>
          <a:p>
            <a:r>
              <a:rPr lang="fr-CA" dirty="0"/>
              <a:t> Web API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Interaction avec la </a:t>
            </a:r>
            <a:r>
              <a:rPr lang="fr-CA" dirty="0">
                <a:solidFill>
                  <a:srgbClr val="FA4098"/>
                </a:solidFill>
              </a:rPr>
              <a:t>base de données </a:t>
            </a:r>
          </a:p>
          <a:p>
            <a:pPr lvl="1"/>
            <a:r>
              <a:rPr lang="fr-CA" dirty="0"/>
              <a:t>Faire des requêtes HTTP à un serveur (n Web API) pour obtenir les données à afficher.</a:t>
            </a:r>
          </a:p>
        </p:txBody>
      </p:sp>
    </p:spTree>
    <p:extLst>
      <p:ext uri="{BB962C8B-B14F-4D97-AF65-F5344CB8AC3E}">
        <p14:creationId xmlns:p14="http://schemas.microsoft.com/office/powerpoint/2010/main" val="18363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11874499" cy="3929589"/>
          </a:xfrm>
        </p:spPr>
        <p:txBody>
          <a:bodyPr/>
          <a:lstStyle/>
          <a:p>
            <a:r>
              <a:rPr lang="fr-CA" dirty="0"/>
              <a:t> Importer le module </a:t>
            </a:r>
            <a:r>
              <a:rPr lang="fr-CA" dirty="0" err="1">
                <a:solidFill>
                  <a:srgbClr val="FA4098"/>
                </a:solidFill>
              </a:rPr>
              <a:t>HttpClientModule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Nécessaire pour réaliser une </a:t>
            </a:r>
            <a:r>
              <a:rPr lang="fr-CA" dirty="0">
                <a:solidFill>
                  <a:srgbClr val="FA4098"/>
                </a:solidFill>
              </a:rPr>
              <a:t>requête HTTP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Importé dans le fichier </a:t>
            </a:r>
            <a:r>
              <a:rPr lang="fr-CA" b="1" dirty="0" err="1">
                <a:solidFill>
                  <a:srgbClr val="FA4098"/>
                </a:solidFill>
              </a:rPr>
              <a:t>app.module.ts</a:t>
            </a:r>
            <a:r>
              <a:rPr lang="fr-CA" dirty="0"/>
              <a:t> de l’</a:t>
            </a:r>
            <a:r>
              <a:rPr lang="fr-CA" b="1" dirty="0"/>
              <a:t>application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Permet, entre autre, d’importer des dépendances.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D7541-98A6-4B8C-B8B0-4BE7D336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65" y="3564294"/>
            <a:ext cx="6070697" cy="284998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75E94BD-8475-4452-B2E2-A3EA3FF714D0}"/>
              </a:ext>
            </a:extLst>
          </p:cNvPr>
          <p:cNvCxnSpPr>
            <a:cxnSpLocks/>
          </p:cNvCxnSpPr>
          <p:nvPr/>
        </p:nvCxnSpPr>
        <p:spPr>
          <a:xfrm flipH="1">
            <a:off x="7772560" y="5880206"/>
            <a:ext cx="781969" cy="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8B9EB5-85A4-4032-A509-52B0FF9973F4}"/>
              </a:ext>
            </a:extLst>
          </p:cNvPr>
          <p:cNvCxnSpPr>
            <a:cxnSpLocks/>
          </p:cNvCxnSpPr>
          <p:nvPr/>
        </p:nvCxnSpPr>
        <p:spPr>
          <a:xfrm flipH="1">
            <a:off x="10858737" y="3776206"/>
            <a:ext cx="781969" cy="0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6FCA111-54DE-4FBC-ADC4-84AF613632BA}"/>
              </a:ext>
            </a:extLst>
          </p:cNvPr>
          <p:cNvSpPr txBox="1"/>
          <p:nvPr/>
        </p:nvSpPr>
        <p:spPr>
          <a:xfrm>
            <a:off x="5290865" y="6414278"/>
            <a:ext cx="228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Fichier </a:t>
            </a:r>
            <a:r>
              <a:rPr lang="fr-CA" sz="1400" dirty="0" err="1">
                <a:solidFill>
                  <a:schemeClr val="bg1"/>
                </a:solidFill>
              </a:rPr>
              <a:t>app.module.ts</a:t>
            </a:r>
            <a:endParaRPr lang="fr-CA" sz="1400" dirty="0">
              <a:solidFill>
                <a:schemeClr val="bg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3AD3E6C-4E96-4C77-B368-A33EB92C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83" y="4255310"/>
            <a:ext cx="2276793" cy="178142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3BEDE56-DACC-4AEF-A9AC-AD2C32D03176}"/>
              </a:ext>
            </a:extLst>
          </p:cNvPr>
          <p:cNvSpPr txBox="1"/>
          <p:nvPr/>
        </p:nvSpPr>
        <p:spPr>
          <a:xfrm>
            <a:off x="1828883" y="6036734"/>
            <a:ext cx="255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Fichiers du composant app</a:t>
            </a:r>
          </a:p>
        </p:txBody>
      </p:sp>
    </p:spTree>
    <p:extLst>
      <p:ext uri="{BB962C8B-B14F-4D97-AF65-F5344CB8AC3E}">
        <p14:creationId xmlns:p14="http://schemas.microsoft.com/office/powerpoint/2010/main" val="362399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07" y="2055385"/>
            <a:ext cx="11626841" cy="3460390"/>
          </a:xfrm>
        </p:spPr>
        <p:txBody>
          <a:bodyPr/>
          <a:lstStyle/>
          <a:p>
            <a:r>
              <a:rPr lang="fr-CA" dirty="0"/>
              <a:t> Injection de la dépendance « </a:t>
            </a:r>
            <a:r>
              <a:rPr lang="fr-CA" dirty="0" err="1">
                <a:solidFill>
                  <a:srgbClr val="FA4098"/>
                </a:solidFill>
              </a:rPr>
              <a:t>HttpClient</a:t>
            </a:r>
            <a:r>
              <a:rPr lang="fr-CA" dirty="0"/>
              <a:t> » </a:t>
            </a:r>
          </a:p>
          <a:p>
            <a:pPr lvl="1"/>
            <a:r>
              <a:rPr lang="fr-CA" dirty="0"/>
              <a:t> Dans le </a:t>
            </a:r>
            <a:r>
              <a:rPr lang="fr-CA" dirty="0">
                <a:solidFill>
                  <a:srgbClr val="FA4098"/>
                </a:solidFill>
              </a:rPr>
              <a:t>__.</a:t>
            </a:r>
            <a:r>
              <a:rPr lang="fr-CA" dirty="0" err="1">
                <a:solidFill>
                  <a:srgbClr val="FA4098"/>
                </a:solidFill>
              </a:rPr>
              <a:t>component.ts</a:t>
            </a:r>
            <a:r>
              <a:rPr lang="fr-CA" dirty="0"/>
              <a:t> où on souhaite faire des </a:t>
            </a:r>
            <a:r>
              <a:rPr lang="fr-CA" b="1" dirty="0"/>
              <a:t>requêtes HTTP</a:t>
            </a:r>
            <a:r>
              <a:rPr lang="fr-CA" dirty="0"/>
              <a:t>, </a:t>
            </a:r>
            <a:r>
              <a:rPr lang="fr-CA" i="1" dirty="0"/>
              <a:t>injecter une dépendance</a:t>
            </a:r>
            <a:r>
              <a:rPr lang="fr-CA" dirty="0"/>
              <a:t> de type </a:t>
            </a:r>
            <a:r>
              <a:rPr lang="fr-CA" dirty="0" err="1">
                <a:solidFill>
                  <a:srgbClr val="FA4098"/>
                </a:solidFill>
              </a:rPr>
              <a:t>HttpClient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Angular</a:t>
            </a:r>
            <a:r>
              <a:rPr lang="fr-CA" dirty="0">
                <a:solidFill>
                  <a:srgbClr val="FA4098"/>
                </a:solidFill>
              </a:rPr>
              <a:t>: </a:t>
            </a:r>
            <a:r>
              <a:rPr lang="fr-CA" dirty="0"/>
              <a:t>Ajouter à la </a:t>
            </a:r>
            <a:r>
              <a:rPr lang="fr-CA" b="1" dirty="0"/>
              <a:t>classe</a:t>
            </a:r>
            <a:r>
              <a:rPr lang="fr-CA" dirty="0"/>
              <a:t> de notre </a:t>
            </a:r>
            <a:r>
              <a:rPr lang="fr-CA" b="1" dirty="0"/>
              <a:t>composant</a:t>
            </a:r>
            <a:r>
              <a:rPr lang="fr-CA" dirty="0"/>
              <a:t> un </a:t>
            </a:r>
            <a:r>
              <a:rPr lang="fr-CA" b="1" dirty="0"/>
              <a:t>constructeur</a:t>
            </a:r>
            <a:r>
              <a:rPr lang="fr-CA" dirty="0"/>
              <a:t> avec un </a:t>
            </a:r>
            <a:r>
              <a:rPr lang="fr-CA" b="1" dirty="0"/>
              <a:t>paramètre </a:t>
            </a:r>
            <a:r>
              <a:rPr lang="fr-CA" b="1" dirty="0">
                <a:solidFill>
                  <a:srgbClr val="FA4098"/>
                </a:solidFill>
              </a:rPr>
              <a:t>public</a:t>
            </a:r>
            <a:r>
              <a:rPr lang="fr-CA" dirty="0"/>
              <a:t> de type </a:t>
            </a:r>
            <a:r>
              <a:rPr lang="fr-CA" dirty="0" err="1">
                <a:solidFill>
                  <a:srgbClr val="FA4098"/>
                </a:solidFill>
              </a:rPr>
              <a:t>HttpClient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Si l’étape d’importer </a:t>
            </a:r>
            <a:r>
              <a:rPr lang="fr-CA" dirty="0" err="1">
                <a:solidFill>
                  <a:srgbClr val="FA4098"/>
                </a:solidFill>
              </a:rPr>
              <a:t>HttpClientModule</a:t>
            </a:r>
            <a:r>
              <a:rPr lang="fr-CA" dirty="0"/>
              <a:t> dans </a:t>
            </a:r>
            <a:r>
              <a:rPr lang="fr-CA" dirty="0" err="1">
                <a:solidFill>
                  <a:srgbClr val="FA4098"/>
                </a:solidFill>
              </a:rPr>
              <a:t>app.module.ts</a:t>
            </a:r>
            <a:r>
              <a:rPr lang="fr-CA" dirty="0">
                <a:solidFill>
                  <a:srgbClr val="FA4098"/>
                </a:solidFill>
              </a:rPr>
              <a:t> :</a:t>
            </a:r>
            <a:r>
              <a:rPr lang="fr-CA" dirty="0"/>
              <a:t>est sautée l’injection n’aurait pas fonctionné.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0026BF-BA24-446F-8383-0A331227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97" y="4199527"/>
            <a:ext cx="5517053" cy="136631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11DFE6-2439-4134-8963-150BA9AC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6" y="5985947"/>
            <a:ext cx="5517053" cy="58145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3A7102-4F08-4F0F-AB8B-337EC62D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600" y="3982237"/>
            <a:ext cx="4980958" cy="264251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B4BE0092-2B0F-4759-81FC-11F255B42FAD}"/>
              </a:ext>
            </a:extLst>
          </p:cNvPr>
          <p:cNvSpPr/>
          <p:nvPr/>
        </p:nvSpPr>
        <p:spPr>
          <a:xfrm>
            <a:off x="407791" y="3978309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28853-69F3-4098-9969-1BB78FF9AF81}"/>
              </a:ext>
            </a:extLst>
          </p:cNvPr>
          <p:cNvSpPr/>
          <p:nvPr/>
        </p:nvSpPr>
        <p:spPr>
          <a:xfrm>
            <a:off x="388352" y="5749083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/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A184B98-307F-402A-A534-786C6ACB660E}"/>
              </a:ext>
            </a:extLst>
          </p:cNvPr>
          <p:cNvSpPr/>
          <p:nvPr/>
        </p:nvSpPr>
        <p:spPr>
          <a:xfrm>
            <a:off x="6663264" y="3965092"/>
            <a:ext cx="338671" cy="338671"/>
          </a:xfrm>
          <a:prstGeom prst="ellipse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91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Lancer une requête HTTP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6600"/>
            <a:ext cx="11379199" cy="4851400"/>
          </a:xfrm>
        </p:spPr>
        <p:txBody>
          <a:bodyPr>
            <a:normAutofit/>
          </a:bodyPr>
          <a:lstStyle/>
          <a:p>
            <a:r>
              <a:rPr lang="fr-CA" dirty="0"/>
              <a:t>  Exemple : On envoie une requête à </a:t>
            </a:r>
            <a:r>
              <a:rPr lang="fr-CA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Last FM</a:t>
            </a:r>
            <a:r>
              <a:rPr lang="fr-CA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CA" dirty="0"/>
              <a:t>pour que son </a:t>
            </a:r>
            <a:r>
              <a:rPr lang="fr-CA" b="1" dirty="0"/>
              <a:t>API</a:t>
            </a:r>
            <a:r>
              <a:rPr lang="fr-CA" dirty="0"/>
              <a:t> nous retourne des données sur des albums de musique.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 Dans l’URL, on remarque qu’il faut préciser des paramètres </a:t>
            </a:r>
            <a:r>
              <a:rPr lang="fr-CA" dirty="0" err="1">
                <a:solidFill>
                  <a:srgbClr val="FA4098"/>
                </a:solidFill>
              </a:rPr>
              <a:t>artist</a:t>
            </a:r>
            <a:r>
              <a:rPr lang="fr-CA" dirty="0">
                <a:solidFill>
                  <a:srgbClr val="FA4098"/>
                </a:solidFill>
              </a:rPr>
              <a:t>=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album=</a:t>
            </a:r>
          </a:p>
          <a:p>
            <a:pPr marL="457200" lvl="1" indent="0">
              <a:buNone/>
            </a:pPr>
            <a:r>
              <a:rPr lang="fr-CA" dirty="0"/>
              <a:t>en format </a:t>
            </a:r>
            <a:r>
              <a:rPr lang="fr-CA" b="1" dirty="0"/>
              <a:t>JSON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06F548-E4F7-4009-A82E-B32F9161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34" y="2849659"/>
            <a:ext cx="7211431" cy="231489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DB4BB-ACEF-48E2-8EF3-F60695F55667}"/>
              </a:ext>
            </a:extLst>
          </p:cNvPr>
          <p:cNvSpPr txBox="1"/>
          <p:nvPr/>
        </p:nvSpPr>
        <p:spPr>
          <a:xfrm>
            <a:off x="2474133" y="5164557"/>
            <a:ext cx="721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chemeClr val="bg1"/>
                </a:solidFill>
              </a:rPr>
              <a:t>Notez</a:t>
            </a:r>
            <a:r>
              <a:rPr lang="fr-CA" sz="1400" dirty="0">
                <a:solidFill>
                  <a:srgbClr val="73B3D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qu’il faut créer un compte </a:t>
            </a:r>
            <a:r>
              <a:rPr lang="fr-CA" sz="1400" b="1" dirty="0">
                <a:solidFill>
                  <a:schemeClr val="bg1"/>
                </a:solidFill>
              </a:rPr>
              <a:t>last </a:t>
            </a:r>
            <a:r>
              <a:rPr lang="fr-CA" sz="1400" b="1" dirty="0" err="1">
                <a:solidFill>
                  <a:schemeClr val="bg1"/>
                </a:solidFill>
              </a:rPr>
              <a:t>fm</a:t>
            </a:r>
            <a:r>
              <a:rPr lang="fr-CA" sz="1400" b="1" dirty="0">
                <a:solidFill>
                  <a:schemeClr val="bg1"/>
                </a:solidFill>
              </a:rPr>
              <a:t> </a:t>
            </a:r>
            <a:r>
              <a:rPr lang="fr-CA" sz="1400" dirty="0">
                <a:solidFill>
                  <a:schemeClr val="bg1"/>
                </a:solidFill>
              </a:rPr>
              <a:t>pour avoir une </a:t>
            </a:r>
            <a:r>
              <a:rPr lang="fr-CA" sz="1400" b="1" dirty="0">
                <a:solidFill>
                  <a:srgbClr val="FA4098"/>
                </a:solidFill>
              </a:rPr>
              <a:t>API_KEY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AC94C81-EA57-4C7E-BD92-9643E741B485}"/>
              </a:ext>
            </a:extLst>
          </p:cNvPr>
          <p:cNvCxnSpPr>
            <a:cxnSpLocks/>
          </p:cNvCxnSpPr>
          <p:nvPr/>
        </p:nvCxnSpPr>
        <p:spPr>
          <a:xfrm flipH="1">
            <a:off x="6045200" y="3969337"/>
            <a:ext cx="387620" cy="361363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3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Lancer une requête HTTP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5800"/>
            <a:ext cx="11048999" cy="4635500"/>
          </a:xfrm>
        </p:spPr>
        <p:txBody>
          <a:bodyPr>
            <a:normAutofit fontScale="92500"/>
          </a:bodyPr>
          <a:lstStyle/>
          <a:p>
            <a:r>
              <a:rPr lang="fr-CA" dirty="0"/>
              <a:t>Créer une méthode qui lance la requête HTTP dans la classe de notre composant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lvl="1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console.log()</a:t>
            </a:r>
            <a:r>
              <a:rPr lang="fr-CA" dirty="0"/>
              <a:t> </a:t>
            </a:r>
            <a:r>
              <a:rPr lang="en-CA" dirty="0"/>
              <a:t> </a:t>
            </a:r>
            <a:r>
              <a:rPr lang="fr-CA" dirty="0"/>
              <a:t>permet d’afficher les données reçues par la requête dans la </a:t>
            </a:r>
            <a:r>
              <a:rPr lang="fr-CA" b="1" dirty="0"/>
              <a:t>console</a:t>
            </a:r>
            <a:r>
              <a:rPr lang="fr-CA" dirty="0"/>
              <a:t> du navigateur. (Temporairement, pour voir ce qu’on reçoit)</a:t>
            </a:r>
          </a:p>
          <a:p>
            <a:pPr lvl="1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x =&gt; console.log(x)</a:t>
            </a:r>
            <a:r>
              <a:rPr lang="fr-CA" dirty="0"/>
              <a:t> correspond à la syntaxe pour les fonctions anonymes. </a:t>
            </a:r>
          </a:p>
          <a:p>
            <a:pPr lvl="2"/>
            <a:r>
              <a:rPr lang="fr-CA" dirty="0"/>
              <a:t> Ici, ça veut dire « Prend le résultat de la requête (x), et imprime-le-moi dans la console »</a:t>
            </a:r>
          </a:p>
          <a:p>
            <a:pPr lvl="1"/>
            <a:r>
              <a:rPr lang="fr-CA" dirty="0"/>
              <a:t> </a:t>
            </a:r>
            <a:r>
              <a:rPr lang="fr-CA" b="1" dirty="0">
                <a:solidFill>
                  <a:srgbClr val="FA4098"/>
                </a:solidFill>
              </a:rPr>
              <a:t>.</a:t>
            </a:r>
            <a:r>
              <a:rPr lang="fr-CA" b="1" dirty="0" err="1">
                <a:solidFill>
                  <a:srgbClr val="FA4098"/>
                </a:solidFill>
              </a:rPr>
              <a:t>subscribe</a:t>
            </a:r>
            <a:r>
              <a:rPr lang="fr-CA" b="1" dirty="0">
                <a:solidFill>
                  <a:srgbClr val="FA4098"/>
                </a:solidFill>
              </a:rPr>
              <a:t>()</a:t>
            </a:r>
            <a:r>
              <a:rPr lang="fr-CA" dirty="0"/>
              <a:t> Nous reparlerons de cette méthode bientôt. Pour le moment, elle nous aide à gérer la requête http de manière asynchrone. À l’intérieur, on glisse une fonction anonyme pour décider ce qu’on fait du résultat de la requête lorsqu’une réponse est reçue.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0E31EA-66A9-4F53-B14D-9A58C8B0F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72" y="2487167"/>
            <a:ext cx="5317094" cy="169190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B28F07C-F439-423B-B783-A26115E09807}"/>
              </a:ext>
            </a:extLst>
          </p:cNvPr>
          <p:cNvSpPr txBox="1"/>
          <p:nvPr/>
        </p:nvSpPr>
        <p:spPr>
          <a:xfrm>
            <a:off x="5964097" y="2579239"/>
            <a:ext cx="35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accent3"/>
                </a:solidFill>
              </a:rPr>
              <a:t>L’URL sera beaucoup plus long que ça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6D4AE57-D6A1-4814-8212-4F99F5D67103}"/>
              </a:ext>
            </a:extLst>
          </p:cNvPr>
          <p:cNvCxnSpPr>
            <a:cxnSpLocks/>
          </p:cNvCxnSpPr>
          <p:nvPr/>
        </p:nvCxnSpPr>
        <p:spPr>
          <a:xfrm flipH="1">
            <a:off x="6895475" y="2781490"/>
            <a:ext cx="220293" cy="606115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8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0F0092E-5540-4B14-BE53-4884C6EC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Requête HTTP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FBA74D-B7AF-434D-9C67-8B0BAB48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9300"/>
            <a:ext cx="12191999" cy="3916889"/>
          </a:xfrm>
        </p:spPr>
        <p:txBody>
          <a:bodyPr/>
          <a:lstStyle/>
          <a:p>
            <a:r>
              <a:rPr lang="fr-CA" dirty="0"/>
              <a:t>Ajouter un </a:t>
            </a:r>
            <a:r>
              <a:rPr lang="fr-CA" b="1" dirty="0"/>
              <a:t>bouton</a:t>
            </a:r>
            <a:r>
              <a:rPr lang="fr-CA" dirty="0"/>
              <a:t>, dans le </a:t>
            </a:r>
            <a:r>
              <a:rPr lang="fr-CA" dirty="0" err="1"/>
              <a:t>template</a:t>
            </a:r>
            <a:r>
              <a:rPr lang="fr-CA" dirty="0"/>
              <a:t> HTML, qui va appeler la </a:t>
            </a:r>
            <a:r>
              <a:rPr lang="fr-CA" b="1" dirty="0"/>
              <a:t>méthode</a:t>
            </a:r>
            <a:r>
              <a:rPr lang="fr-CA" dirty="0"/>
              <a:t> que l’on vient de coder et qui lance la </a:t>
            </a:r>
            <a:r>
              <a:rPr lang="fr-CA" b="1" dirty="0"/>
              <a:t>requête HTTP</a:t>
            </a:r>
            <a:r>
              <a:rPr lang="fr-CA" dirty="0"/>
              <a:t>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r>
              <a:rPr lang="fr-CA" dirty="0"/>
              <a:t> Quand on appuie sur                      , on peut voir dans la </a:t>
            </a:r>
            <a:r>
              <a:rPr lang="fr-CA" b="1" dirty="0"/>
              <a:t>console</a:t>
            </a:r>
            <a:r>
              <a:rPr lang="fr-CA" dirty="0"/>
              <a:t> la réponse reçue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060D9C-8562-4B21-93DC-D3C91C2E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48" y="2904599"/>
            <a:ext cx="7525800" cy="59063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43DCD9-9874-48E0-ACA7-8003E282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543" y="3823249"/>
            <a:ext cx="1524213" cy="2762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6DB859-DB0A-432C-95FE-5C4F1DB9D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6" y="4323335"/>
            <a:ext cx="10847563" cy="177686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E665364-2E2B-4E84-A897-368A197383A6}"/>
              </a:ext>
            </a:extLst>
          </p:cNvPr>
          <p:cNvSpPr txBox="1"/>
          <p:nvPr/>
        </p:nvSpPr>
        <p:spPr>
          <a:xfrm>
            <a:off x="680321" y="6121323"/>
            <a:ext cx="508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bg1"/>
                </a:solidFill>
              </a:rPr>
              <a:t>C’est un morceau de donnée plutôt costaud</a:t>
            </a:r>
          </a:p>
        </p:txBody>
      </p:sp>
    </p:spTree>
    <p:extLst>
      <p:ext uri="{BB962C8B-B14F-4D97-AF65-F5344CB8AC3E}">
        <p14:creationId xmlns:p14="http://schemas.microsoft.com/office/powerpoint/2010/main" val="10363152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2205</Words>
  <Application>Microsoft Office PowerPoint</Application>
  <PresentationFormat>Grand écran</PresentationFormat>
  <Paragraphs>264</Paragraphs>
  <Slides>35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Berlin</vt:lpstr>
      <vt:lpstr>Semaine 3</vt:lpstr>
      <vt:lpstr>Plan de la séance</vt:lpstr>
      <vt:lpstr>Requête HTTP</vt:lpstr>
      <vt:lpstr>Réaliser des requêtes HTTP</vt:lpstr>
      <vt:lpstr>Requête HTTP</vt:lpstr>
      <vt:lpstr>Requête HTTP</vt:lpstr>
      <vt:lpstr>Lancer une requête HTTP</vt:lpstr>
      <vt:lpstr>Lancer une requête HTTP</vt:lpstr>
      <vt:lpstr>Requête HTTP</vt:lpstr>
      <vt:lpstr>Lancer la requête HTTP au chargement de la page</vt:lpstr>
      <vt:lpstr>Lancer la requête HTTP au chargement de la page</vt:lpstr>
      <vt:lpstr>JSON</vt:lpstr>
      <vt:lpstr>Lecture des données de l’objet JSON obtenu par la requête</vt:lpstr>
      <vt:lpstr>Lecture des données de l’objet JSON obtenu par la requête</vt:lpstr>
      <vt:lpstr>Lecture des données de l’objet JSON obtenu par la requête</vt:lpstr>
      <vt:lpstr>Lecture des données de l’objet JSON obtenu par la requête</vt:lpstr>
      <vt:lpstr>Lecture des données de l’objet JSON obtenu par la requête</vt:lpstr>
      <vt:lpstr>Lecture des données de l’objet JSON obtenu par la requête</vt:lpstr>
      <vt:lpstr>Lecture des données de l’objet JSON obtenu par la requête</vt:lpstr>
      <vt:lpstr>Lecture des données de l’objet JSON obtenu par la requête</vt:lpstr>
      <vt:lpstr>Asynchronisme</vt:lpstr>
      <vt:lpstr>Asynchronisme</vt:lpstr>
      <vt:lpstr>Asynchronisme</vt:lpstr>
      <vt:lpstr>Asynchronisme</vt:lpstr>
      <vt:lpstr>Asynchronisme</vt:lpstr>
      <vt:lpstr>Asynchronisme</vt:lpstr>
      <vt:lpstr>Modèle</vt:lpstr>
      <vt:lpstr>Exporter un modèle</vt:lpstr>
      <vt:lpstr>Exporter un modèle</vt:lpstr>
      <vt:lpstr>Interface: Front End</vt:lpstr>
      <vt:lpstr>Html ou TypeScript</vt:lpstr>
      <vt:lpstr>Html ou TypeScript</vt:lpstr>
      <vt:lpstr>Html ou TypeScript</vt:lpstr>
      <vt:lpstr>Pas de bouton </vt:lpstr>
      <vt:lpstr>Undefined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Semaine 2</dc:title>
  <dc:creator>Turgeon Valérie</dc:creator>
  <cp:lastModifiedBy>Turgeon Valérie</cp:lastModifiedBy>
  <cp:revision>15</cp:revision>
  <dcterms:created xsi:type="dcterms:W3CDTF">2023-01-29T23:12:55Z</dcterms:created>
  <dcterms:modified xsi:type="dcterms:W3CDTF">2023-10-13T23:58:17Z</dcterms:modified>
</cp:coreProperties>
</file>