
<file path=[Content_Types].xml><?xml version="1.0" encoding="utf-8"?>
<Types xmlns="http://schemas.openxmlformats.org/package/2006/content-types">
  <Default Extension="bin" ContentType="image/unknown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9"/>
  </p:notesMasterIdLst>
  <p:sldIdLst>
    <p:sldId id="256" r:id="rId2"/>
    <p:sldId id="258" r:id="rId3"/>
    <p:sldId id="291" r:id="rId4"/>
    <p:sldId id="260" r:id="rId5"/>
    <p:sldId id="259" r:id="rId6"/>
    <p:sldId id="261" r:id="rId7"/>
    <p:sldId id="262" r:id="rId8"/>
    <p:sldId id="263" r:id="rId9"/>
    <p:sldId id="264" r:id="rId10"/>
    <p:sldId id="29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93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058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2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333A0-579A-4C8A-9321-151F9D4E8A3A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4E428-1AB7-4BDF-98D2-3004DFB6DBC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7139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0108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663B28-1A98-D06C-47E7-E50ADDC0911E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479BA7-C84C-FB29-08CA-FA9AA1430E9E}"/>
              </a:ext>
            </a:extLst>
          </p:cNvPr>
          <p:cNvSpPr txBox="1"/>
          <p:nvPr userDrawn="1"/>
        </p:nvSpPr>
        <p:spPr>
          <a:xfrm>
            <a:off x="4610097" y="4119689"/>
            <a:ext cx="3147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>
                <a:solidFill>
                  <a:srgbClr val="73B3D1"/>
                </a:solidFill>
              </a:rPr>
              <a:t>Prog. Web orientée services</a:t>
            </a:r>
          </a:p>
        </p:txBody>
      </p:sp>
    </p:spTree>
    <p:extLst>
      <p:ext uri="{BB962C8B-B14F-4D97-AF65-F5344CB8AC3E}">
        <p14:creationId xmlns:p14="http://schemas.microsoft.com/office/powerpoint/2010/main" val="254070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1536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628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814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3647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4889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4252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8908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9652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97708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BF5F89A-8ACE-4A83-8A33-69645F7DCE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7158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62408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148ABC2-9844-4986-9697-EF54318824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2221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922F56-F440-42E3-AA30-4D16C008B9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4932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12B729B-B9CC-4AB0-8B71-146BCB4598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3970E7C-C550-44E4-B9CD-AB1516EE27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605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14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394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117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3405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477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041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68E1-A2EB-4DF5-8A05-208FD0AD44E9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95E54-74C5-4A9A-ABD1-D4EED5BDFDF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2900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654" r:id="rId22"/>
    <p:sldLayoutId id="2147483655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7D54DE-D35C-41CF-B0BE-209030A7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BE412D-E43A-40F7-9D40-9A608E43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F1DCE60-EE3E-40AD-A094-D46BBD7D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D92A14-1D99-4216-ACAD-12048C4DF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5AB53B8-E9E6-4D13-AEB2-716CF5D06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063262"/>
            <a:ext cx="3739278" cy="2661138"/>
          </a:xfrm>
        </p:spPr>
        <p:txBody>
          <a:bodyPr>
            <a:normAutofit/>
          </a:bodyPr>
          <a:lstStyle/>
          <a:p>
            <a:r>
              <a:rPr lang="fr-CA" noProof="0" dirty="0"/>
              <a:t>Semaine 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101298"/>
            <a:ext cx="4641349" cy="1116622"/>
          </a:xfrm>
        </p:spPr>
        <p:txBody>
          <a:bodyPr>
            <a:normAutofit fontScale="92500"/>
          </a:bodyPr>
          <a:lstStyle/>
          <a:p>
            <a:r>
              <a:rPr lang="fr-CA" noProof="0" dirty="0"/>
              <a:t>Plusieurs composants, routage, services</a:t>
            </a:r>
          </a:p>
          <a:p>
            <a:endParaRPr lang="fr-CA" sz="1900" dirty="0"/>
          </a:p>
          <a:p>
            <a:r>
              <a:rPr lang="fr-CA" sz="1600" dirty="0">
                <a:solidFill>
                  <a:schemeClr val="bg1"/>
                </a:solidFill>
              </a:rPr>
              <a:t>Documentation Maxime Pelletier et Valérie Turgeon</a:t>
            </a:r>
            <a:r>
              <a:rPr lang="fr-CA" sz="1600" noProof="0" dirty="0">
                <a:solidFill>
                  <a:schemeClr val="bg1"/>
                </a:solidFill>
              </a:rPr>
              <a:t> </a:t>
            </a:r>
          </a:p>
          <a:p>
            <a:endParaRPr lang="fr-CA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8DC693-2FF8-4026-BB8F-A115E67BC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67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DCC185-253A-44B9-B769-D22A5C10E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761" y="605637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A2FAA-F214-59A3-850F-6102B6C3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Routage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53F2F8-59CC-45FB-909A-635E3FC02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297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79724-B5EA-4ED7-AE67-7BC32CD7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 Manière #2 : Routage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BBD00-0DC7-4B42-83BE-15377F3A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61" y="2026920"/>
            <a:ext cx="10215921" cy="3909269"/>
          </a:xfrm>
        </p:spPr>
        <p:txBody>
          <a:bodyPr/>
          <a:lstStyle/>
          <a:p>
            <a:r>
              <a:rPr lang="fr-CA" dirty="0"/>
              <a:t>Exemple: un site Web avec plusieurs onglets (ou « pages ») représentés par plusieurs composants. Le template Html de chaque composant prend la place du &lt;main&gt; en entier lorsque sélectionné, ce qui nous donne l’impression d’avoir des « onglets ».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C4D17A0-3875-4E3A-AFEA-77FBE9199020}"/>
              </a:ext>
            </a:extLst>
          </p:cNvPr>
          <p:cNvSpPr txBox="1"/>
          <p:nvPr/>
        </p:nvSpPr>
        <p:spPr>
          <a:xfrm>
            <a:off x="78261" y="4354857"/>
            <a:ext cx="2307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Une portion de la page varie selon la « </a:t>
            </a:r>
            <a:r>
              <a:rPr lang="fr-CA" dirty="0">
                <a:solidFill>
                  <a:srgbClr val="FA4098"/>
                </a:solidFill>
              </a:rPr>
              <a:t>route</a:t>
            </a:r>
            <a:r>
              <a:rPr lang="fr-CA" dirty="0">
                <a:solidFill>
                  <a:schemeClr val="bg1"/>
                </a:solidFill>
              </a:rPr>
              <a:t> » et qui affiche un </a:t>
            </a:r>
            <a:r>
              <a:rPr lang="fr-CA" dirty="0">
                <a:solidFill>
                  <a:srgbClr val="FA4098"/>
                </a:solidFill>
              </a:rPr>
              <a:t>composant</a:t>
            </a:r>
            <a:r>
              <a:rPr lang="fr-CA" dirty="0">
                <a:solidFill>
                  <a:srgbClr val="7385D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associé à la route actuelle.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0A0BC3-4071-4EB5-962E-B49142E70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340" y="4054533"/>
            <a:ext cx="9120877" cy="195487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351602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79724-B5EA-4ED7-AE67-7BC32CD7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Routage de base avec </a:t>
            </a:r>
            <a:r>
              <a:rPr lang="fr-CA" dirty="0" err="1"/>
              <a:t>Angular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BBD00-0DC7-4B42-83BE-15377F3A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81200"/>
            <a:ext cx="11262359" cy="4526280"/>
          </a:xfrm>
        </p:spPr>
        <p:txBody>
          <a:bodyPr/>
          <a:lstStyle/>
          <a:p>
            <a:r>
              <a:rPr lang="fr-CA" dirty="0"/>
              <a:t> 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Préparer le projet</a:t>
            </a:r>
          </a:p>
          <a:p>
            <a:pPr lvl="2"/>
            <a:r>
              <a:rPr lang="fr-CA" dirty="0"/>
              <a:t> Assurez-vous d’avoir sélectionné « Non » à la création du </a:t>
            </a:r>
            <a:r>
              <a:rPr lang="fr-CA" b="1" dirty="0"/>
              <a:t>projet Angular </a:t>
            </a:r>
            <a:r>
              <a:rPr lang="fr-CA" dirty="0"/>
              <a:t>pour la question « Souhaitez-vous configurer le routage ? ».</a:t>
            </a:r>
          </a:p>
          <a:p>
            <a:pPr lvl="3"/>
            <a:r>
              <a:rPr lang="fr-CA" dirty="0"/>
              <a:t> Car nous souhaitons le bidouiller nous-même pour cette fois.</a:t>
            </a:r>
          </a:p>
          <a:p>
            <a:pPr lvl="2"/>
            <a:r>
              <a:rPr lang="fr-CA" dirty="0"/>
              <a:t> Créez les </a:t>
            </a:r>
            <a:r>
              <a:rPr lang="fr-CA" b="1" dirty="0"/>
              <a:t>composants</a:t>
            </a:r>
            <a:r>
              <a:rPr lang="fr-CA" dirty="0"/>
              <a:t> qui seront intégrés au </a:t>
            </a:r>
            <a:r>
              <a:rPr lang="fr-CA" b="1" dirty="0"/>
              <a:t>routage</a:t>
            </a:r>
            <a:r>
              <a:rPr lang="fr-CA" dirty="0"/>
              <a:t> si ce n’est pas déjà fait.</a:t>
            </a:r>
          </a:p>
          <a:p>
            <a:pPr lvl="2"/>
            <a:r>
              <a:rPr lang="fr-CA" dirty="0"/>
              <a:t> </a:t>
            </a:r>
            <a:r>
              <a:rPr lang="fr-CA" b="1" dirty="0"/>
              <a:t>Importez</a:t>
            </a:r>
            <a:r>
              <a:rPr lang="fr-CA" dirty="0"/>
              <a:t> le module </a:t>
            </a:r>
            <a:r>
              <a:rPr lang="fr-CA" b="1" dirty="0"/>
              <a:t>RouterModule</a:t>
            </a:r>
            <a:r>
              <a:rPr lang="fr-CA" dirty="0"/>
              <a:t> dans </a:t>
            </a:r>
            <a:r>
              <a:rPr lang="fr-CA" b="1" dirty="0"/>
              <a:t>app.module.ts</a:t>
            </a:r>
            <a:r>
              <a:rPr lang="fr-CA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53A676-4582-4CBD-9FD0-AAD58801F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009" y="3830105"/>
            <a:ext cx="2659992" cy="286309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E22D2BD-23C9-4B59-841A-90648DF7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073" y="4415081"/>
            <a:ext cx="2243951" cy="155118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F799683-46EE-4611-8965-EECF4A359B95}"/>
              </a:ext>
            </a:extLst>
          </p:cNvPr>
          <p:cNvCxnSpPr>
            <a:cxnSpLocks/>
          </p:cNvCxnSpPr>
          <p:nvPr/>
        </p:nvCxnSpPr>
        <p:spPr>
          <a:xfrm flipH="1">
            <a:off x="8185448" y="5597601"/>
            <a:ext cx="678136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3ADFDCD5-7B81-46E4-8918-C75B63EAA8C2}"/>
              </a:ext>
            </a:extLst>
          </p:cNvPr>
          <p:cNvSpPr txBox="1"/>
          <p:nvPr/>
        </p:nvSpPr>
        <p:spPr>
          <a:xfrm>
            <a:off x="6521067" y="4018078"/>
            <a:ext cx="2046514" cy="372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rgbClr val="7385D1"/>
                </a:solidFill>
              </a:rPr>
              <a:t>app.module.ts</a:t>
            </a:r>
          </a:p>
        </p:txBody>
      </p:sp>
    </p:spTree>
    <p:extLst>
      <p:ext uri="{BB962C8B-B14F-4D97-AF65-F5344CB8AC3E}">
        <p14:creationId xmlns:p14="http://schemas.microsoft.com/office/powerpoint/2010/main" val="1552893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79724-B5EA-4ED7-AE67-7BC32CD7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Routage de base avec </a:t>
            </a:r>
            <a:r>
              <a:rPr lang="fr-CA" dirty="0" err="1"/>
              <a:t>Angular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BBD00-0DC7-4B42-83BE-15377F3A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9" y="2029698"/>
            <a:ext cx="10093014" cy="3906491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Spécifier les </a:t>
            </a:r>
            <a:r>
              <a:rPr lang="fr-CA" b="1" dirty="0">
                <a:solidFill>
                  <a:srgbClr val="FA4098"/>
                </a:solidFill>
              </a:rPr>
              <a:t>routes</a:t>
            </a:r>
            <a:r>
              <a:rPr lang="fr-CA" dirty="0"/>
              <a:t> dans </a:t>
            </a:r>
            <a:r>
              <a:rPr lang="fr-CA" b="1" dirty="0"/>
              <a:t>app.module.ts </a:t>
            </a:r>
            <a:r>
              <a:rPr lang="fr-CA" dirty="0"/>
              <a:t>à l’aide la méthode </a:t>
            </a:r>
            <a:r>
              <a:rPr lang="fr-CA" dirty="0">
                <a:solidFill>
                  <a:srgbClr val="FA4098"/>
                </a:solidFill>
              </a:rPr>
              <a:t>forRoot()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7D9D26-387B-48E4-A9E3-7B59B9EBC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782" y="2767320"/>
            <a:ext cx="5252093" cy="186928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4B5C69A-E4D4-49D4-8C99-C648305B284C}"/>
              </a:ext>
            </a:extLst>
          </p:cNvPr>
          <p:cNvSpPr txBox="1"/>
          <p:nvPr/>
        </p:nvSpPr>
        <p:spPr>
          <a:xfrm>
            <a:off x="201168" y="3733192"/>
            <a:ext cx="5299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• Quand le chemin est </a:t>
            </a:r>
            <a:r>
              <a:rPr lang="fr-CA" dirty="0">
                <a:solidFill>
                  <a:srgbClr val="FA4098"/>
                </a:solidFill>
              </a:rPr>
              <a:t>localhost:4200/drivers</a:t>
            </a:r>
            <a:r>
              <a:rPr lang="fr-CA" dirty="0">
                <a:solidFill>
                  <a:srgbClr val="7385D1"/>
                </a:solidFill>
              </a:rPr>
              <a:t>, </a:t>
            </a:r>
            <a:r>
              <a:rPr lang="fr-CA" dirty="0">
                <a:solidFill>
                  <a:schemeClr val="bg1"/>
                </a:solidFill>
              </a:rPr>
              <a:t>on affichera le template</a:t>
            </a:r>
            <a:r>
              <a:rPr lang="fr-CA" dirty="0">
                <a:solidFill>
                  <a:srgbClr val="7385D1"/>
                </a:solidFill>
              </a:rPr>
              <a:t> </a:t>
            </a:r>
            <a:r>
              <a:rPr lang="fr-CA" dirty="0">
                <a:solidFill>
                  <a:srgbClr val="FA4098"/>
                </a:solidFill>
              </a:rPr>
              <a:t>drivers.component.html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0849565-0DFA-44E8-A40E-3D609F7BB223}"/>
              </a:ext>
            </a:extLst>
          </p:cNvPr>
          <p:cNvCxnSpPr>
            <a:cxnSpLocks/>
          </p:cNvCxnSpPr>
          <p:nvPr/>
        </p:nvCxnSpPr>
        <p:spPr>
          <a:xfrm flipV="1">
            <a:off x="5180935" y="3931920"/>
            <a:ext cx="1494185" cy="318166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AE62E71-0791-4E1F-813F-36EF3AFAD108}"/>
              </a:ext>
            </a:extLst>
          </p:cNvPr>
          <p:cNvSpPr txBox="1"/>
          <p:nvPr/>
        </p:nvSpPr>
        <p:spPr>
          <a:xfrm>
            <a:off x="201168" y="2971499"/>
            <a:ext cx="551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85D1"/>
                </a:solidFill>
              </a:rPr>
              <a:t>• </a:t>
            </a:r>
            <a:r>
              <a:rPr lang="fr-CA" dirty="0">
                <a:solidFill>
                  <a:schemeClr val="bg1"/>
                </a:solidFill>
              </a:rPr>
              <a:t>Si le </a:t>
            </a:r>
            <a:r>
              <a:rPr lang="fr-CA" b="1" dirty="0">
                <a:solidFill>
                  <a:schemeClr val="bg1"/>
                </a:solidFill>
              </a:rPr>
              <a:t>chemin</a:t>
            </a:r>
            <a:r>
              <a:rPr lang="fr-CA" dirty="0">
                <a:solidFill>
                  <a:schemeClr val="bg1"/>
                </a:solidFill>
              </a:rPr>
              <a:t> (l’URL) n’a </a:t>
            </a:r>
            <a:r>
              <a:rPr lang="fr-CA" b="1" dirty="0">
                <a:solidFill>
                  <a:schemeClr val="bg1"/>
                </a:solidFill>
              </a:rPr>
              <a:t>aucun suffixe</a:t>
            </a:r>
            <a:r>
              <a:rPr lang="fr-CA" dirty="0">
                <a:solidFill>
                  <a:schemeClr val="bg1"/>
                </a:solidFill>
              </a:rPr>
              <a:t>, on redirige vers le chemin </a:t>
            </a:r>
            <a:r>
              <a:rPr lang="fr-CA" dirty="0">
                <a:solidFill>
                  <a:srgbClr val="FA4098"/>
                </a:solidFill>
              </a:rPr>
              <a:t>localhost:4200/drivers</a:t>
            </a:r>
            <a:r>
              <a:rPr lang="fr-CA" dirty="0">
                <a:solidFill>
                  <a:srgbClr val="7385D1"/>
                </a:solidFill>
              </a:rPr>
              <a:t>.</a:t>
            </a:r>
            <a:endParaRPr lang="fr-CA" dirty="0">
              <a:solidFill>
                <a:srgbClr val="FA4098"/>
              </a:solidFill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FCEA55F-4DED-4571-B480-AFD7F57C47CD}"/>
              </a:ext>
            </a:extLst>
          </p:cNvPr>
          <p:cNvCxnSpPr>
            <a:cxnSpLocks/>
          </p:cNvCxnSpPr>
          <p:nvPr/>
        </p:nvCxnSpPr>
        <p:spPr>
          <a:xfrm>
            <a:off x="5334000" y="3429000"/>
            <a:ext cx="1341120" cy="26822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B35905EC-BD6E-49BB-AFBC-BE1E46D78C1D}"/>
              </a:ext>
            </a:extLst>
          </p:cNvPr>
          <p:cNvSpPr txBox="1"/>
          <p:nvPr/>
        </p:nvSpPr>
        <p:spPr>
          <a:xfrm>
            <a:off x="201168" y="4851176"/>
            <a:ext cx="11253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85D1"/>
                </a:solidFill>
              </a:rPr>
              <a:t>• </a:t>
            </a:r>
            <a:r>
              <a:rPr lang="fr-CA" dirty="0">
                <a:solidFill>
                  <a:schemeClr val="bg1"/>
                </a:solidFill>
              </a:rPr>
              <a:t>L’attribut « </a:t>
            </a:r>
            <a:r>
              <a:rPr lang="fr-CA" b="1" dirty="0">
                <a:solidFill>
                  <a:srgbClr val="FA4098"/>
                </a:solidFill>
              </a:rPr>
              <a:t>pathMatch</a:t>
            </a:r>
            <a:r>
              <a:rPr lang="fr-CA" dirty="0">
                <a:solidFill>
                  <a:srgbClr val="7385D1"/>
                </a:solidFill>
              </a:rPr>
              <a:t> </a:t>
            </a:r>
            <a:r>
              <a:rPr lang="fr-CA" dirty="0">
                <a:solidFill>
                  <a:schemeClr val="bg1"/>
                </a:solidFill>
              </a:rPr>
              <a:t>» peut prendre 2 valeurs 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CA" dirty="0">
                <a:solidFill>
                  <a:srgbClr val="7385D1"/>
                </a:solidFill>
              </a:rPr>
              <a:t> </a:t>
            </a:r>
            <a:r>
              <a:rPr lang="fr-CA" dirty="0">
                <a:solidFill>
                  <a:srgbClr val="FA4098"/>
                </a:solidFill>
              </a:rPr>
              <a:t>"full" </a:t>
            </a:r>
            <a:r>
              <a:rPr lang="fr-CA" dirty="0">
                <a:solidFill>
                  <a:schemeClr val="bg1"/>
                </a:solidFill>
              </a:rPr>
              <a:t>: L’url entier doit correspondre au </a:t>
            </a:r>
            <a:r>
              <a:rPr lang="fr-CA" dirty="0">
                <a:solidFill>
                  <a:srgbClr val="FA4098"/>
                </a:solidFill>
              </a:rPr>
              <a:t>path </a:t>
            </a:r>
            <a:r>
              <a:rPr lang="fr-CA" dirty="0">
                <a:solidFill>
                  <a:schemeClr val="bg1"/>
                </a:solidFill>
              </a:rPr>
              <a:t>indiqué pour activer cette règle</a:t>
            </a:r>
            <a:r>
              <a:rPr lang="fr-CA" dirty="0">
                <a:solidFill>
                  <a:srgbClr val="7385D1"/>
                </a:solidFill>
              </a:rPr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CA" dirty="0">
                <a:solidFill>
                  <a:srgbClr val="7385D1"/>
                </a:solidFill>
              </a:rPr>
              <a:t> </a:t>
            </a:r>
            <a:r>
              <a:rPr lang="fr-CA" dirty="0">
                <a:solidFill>
                  <a:srgbClr val="FA4098"/>
                </a:solidFill>
              </a:rPr>
              <a:t>"prefix" </a:t>
            </a:r>
            <a:r>
              <a:rPr lang="fr-CA" dirty="0">
                <a:solidFill>
                  <a:schemeClr val="bg1"/>
                </a:solidFill>
              </a:rPr>
              <a:t>(Par défaut) : L’url </a:t>
            </a:r>
            <a:r>
              <a:rPr lang="fr-CA" b="1" u="sng" dirty="0">
                <a:solidFill>
                  <a:schemeClr val="bg1"/>
                </a:solidFill>
              </a:rPr>
              <a:t>commence</a:t>
            </a:r>
            <a:r>
              <a:rPr lang="fr-CA" dirty="0">
                <a:solidFill>
                  <a:schemeClr val="bg1"/>
                </a:solidFill>
              </a:rPr>
              <a:t> par le </a:t>
            </a:r>
            <a:r>
              <a:rPr lang="fr-CA" dirty="0">
                <a:solidFill>
                  <a:srgbClr val="FA4098"/>
                </a:solidFill>
              </a:rPr>
              <a:t>path</a:t>
            </a:r>
            <a:r>
              <a:rPr lang="fr-CA" dirty="0">
                <a:solidFill>
                  <a:srgbClr val="7385D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indiqué. Étant donné que tous les chemins commencent par "", cela sélectionnerait le premier </a:t>
            </a:r>
            <a:r>
              <a:rPr lang="fr-CA" dirty="0">
                <a:solidFill>
                  <a:srgbClr val="FA4098"/>
                </a:solidFill>
              </a:rPr>
              <a:t>path</a:t>
            </a:r>
            <a:r>
              <a:rPr lang="fr-CA" dirty="0">
                <a:solidFill>
                  <a:srgbClr val="7385D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dans le reste de la liste...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D40DDBD-BEC6-4735-B1B3-B44CF433C3D9}"/>
              </a:ext>
            </a:extLst>
          </p:cNvPr>
          <p:cNvSpPr txBox="1"/>
          <p:nvPr/>
        </p:nvSpPr>
        <p:spPr>
          <a:xfrm>
            <a:off x="6079850" y="4697287"/>
            <a:ext cx="576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FA4098"/>
                </a:solidFill>
              </a:rPr>
              <a:t>le nom de vos composant commence TOUJOURS par une MAJUSCULE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D5819C1-4094-4F4F-A1BF-F007690C622E}"/>
              </a:ext>
            </a:extLst>
          </p:cNvPr>
          <p:cNvCxnSpPr>
            <a:cxnSpLocks/>
          </p:cNvCxnSpPr>
          <p:nvPr/>
        </p:nvCxnSpPr>
        <p:spPr>
          <a:xfrm flipH="1" flipV="1">
            <a:off x="8551817" y="4250086"/>
            <a:ext cx="77506" cy="50462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483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79724-B5EA-4ED7-AE67-7BC32CD7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Routage de base avec </a:t>
            </a:r>
            <a:r>
              <a:rPr lang="fr-CA" dirty="0" err="1"/>
              <a:t>Angular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BBD00-0DC7-4B42-83BE-15377F3A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1" y="1997384"/>
            <a:ext cx="10373486" cy="3938805"/>
          </a:xfrm>
        </p:spPr>
        <p:txBody>
          <a:bodyPr/>
          <a:lstStyle/>
          <a:p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3</a:t>
            </a:r>
            <a:r>
              <a:rPr lang="fr-CA" dirty="0"/>
              <a:t> : Mettre l’élément  &lt;router-outlet&gt; dans app.component.html.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BCD8016-3603-4D0C-A97E-26DBDF561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28" y="2871142"/>
            <a:ext cx="4587108" cy="1471206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9A93C6F-AE7C-43D9-98D9-7E7224A53224}"/>
              </a:ext>
            </a:extLst>
          </p:cNvPr>
          <p:cNvSpPr txBox="1"/>
          <p:nvPr/>
        </p:nvSpPr>
        <p:spPr>
          <a:xfrm>
            <a:off x="5431536" y="2612669"/>
            <a:ext cx="535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Ici, on chargera le composant </a:t>
            </a:r>
            <a:r>
              <a:rPr lang="fr-CA" b="1" dirty="0">
                <a:solidFill>
                  <a:schemeClr val="bg1"/>
                </a:solidFill>
              </a:rPr>
              <a:t>Drivers</a:t>
            </a:r>
            <a:r>
              <a:rPr lang="fr-CA" dirty="0">
                <a:solidFill>
                  <a:schemeClr val="bg1"/>
                </a:solidFill>
              </a:rPr>
              <a:t> ou </a:t>
            </a:r>
            <a:r>
              <a:rPr lang="fr-CA" b="1" dirty="0">
                <a:solidFill>
                  <a:schemeClr val="bg1"/>
                </a:solidFill>
              </a:rPr>
              <a:t>Karts</a:t>
            </a:r>
            <a:r>
              <a:rPr lang="fr-CA" dirty="0">
                <a:solidFill>
                  <a:schemeClr val="bg1"/>
                </a:solidFill>
              </a:rPr>
              <a:t> selon le chemin fourni dans l’URL.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4AD3924-A737-4CBA-A19B-0BA0CB6E7222}"/>
              </a:ext>
            </a:extLst>
          </p:cNvPr>
          <p:cNvCxnSpPr>
            <a:cxnSpLocks/>
          </p:cNvCxnSpPr>
          <p:nvPr/>
        </p:nvCxnSpPr>
        <p:spPr>
          <a:xfrm flipH="1">
            <a:off x="4686933" y="3750964"/>
            <a:ext cx="1068248" cy="31761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19FCC33F-3682-4DAE-A638-65CA38F1C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763" y="4505566"/>
            <a:ext cx="4587108" cy="2126113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E1C71F3-A6D6-42C8-819B-04CBD9011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964" y="4505566"/>
            <a:ext cx="4340507" cy="2126113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0609511-3B9F-4712-9782-9CA53E2EF81D}"/>
              </a:ext>
            </a:extLst>
          </p:cNvPr>
          <p:cNvCxnSpPr>
            <a:cxnSpLocks/>
          </p:cNvCxnSpPr>
          <p:nvPr/>
        </p:nvCxnSpPr>
        <p:spPr>
          <a:xfrm flipV="1">
            <a:off x="4897412" y="4841348"/>
            <a:ext cx="321640" cy="24427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F527BA4-A0AB-40F1-9813-EF4AFB6CE4CC}"/>
              </a:ext>
            </a:extLst>
          </p:cNvPr>
          <p:cNvCxnSpPr>
            <a:cxnSpLocks/>
          </p:cNvCxnSpPr>
          <p:nvPr/>
        </p:nvCxnSpPr>
        <p:spPr>
          <a:xfrm flipV="1">
            <a:off x="10480167" y="4795628"/>
            <a:ext cx="321640" cy="24427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3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79724-B5EA-4ED7-AE67-7BC32CD7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Créer un menu de navigation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BBD00-0DC7-4B42-83BE-15377F3A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61" y="1984732"/>
            <a:ext cx="10183622" cy="3951457"/>
          </a:xfrm>
        </p:spPr>
        <p:txBody>
          <a:bodyPr/>
          <a:lstStyle/>
          <a:p>
            <a:r>
              <a:rPr lang="fr-CA" dirty="0"/>
              <a:t>Utiliser des éléments </a:t>
            </a:r>
            <a:r>
              <a:rPr lang="fr-CA" dirty="0">
                <a:solidFill>
                  <a:srgbClr val="FA4098"/>
                </a:solidFill>
              </a:rPr>
              <a:t>&lt;a&gt;</a:t>
            </a:r>
            <a:r>
              <a:rPr lang="fr-CA" dirty="0"/>
              <a:t> pour modifier le chemin de l’URL.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158E84-5D37-410B-9971-7D232B3D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095" y="2440488"/>
            <a:ext cx="5617810" cy="197702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5C5C77E-1484-4BB9-AEFE-7D49940E0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897" y="4568078"/>
            <a:ext cx="3286206" cy="197702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86AE9C9-3B3E-4331-91ED-D2143B8889C0}"/>
              </a:ext>
            </a:extLst>
          </p:cNvPr>
          <p:cNvSpPr txBox="1"/>
          <p:nvPr/>
        </p:nvSpPr>
        <p:spPr>
          <a:xfrm>
            <a:off x="172039" y="2828835"/>
            <a:ext cx="3115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Si la route spécifié est </a:t>
            </a:r>
            <a:r>
              <a:rPr lang="fr-CA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‘’</a:t>
            </a:r>
            <a:r>
              <a:rPr lang="fr-CA" dirty="0">
                <a:solidFill>
                  <a:schemeClr val="bg1"/>
                </a:solidFill>
              </a:rPr>
              <a:t> :</a:t>
            </a:r>
            <a:r>
              <a:rPr lang="fr-CA" b="1" dirty="0">
                <a:solidFill>
                  <a:schemeClr val="bg1"/>
                </a:solidFill>
              </a:rPr>
              <a:t>redirigé</a:t>
            </a:r>
            <a:r>
              <a:rPr lang="fr-CA" dirty="0">
                <a:solidFill>
                  <a:schemeClr val="bg1"/>
                </a:solidFill>
              </a:rPr>
              <a:t> vers la </a:t>
            </a:r>
            <a:r>
              <a:rPr lang="fr-CA" b="1" dirty="0">
                <a:solidFill>
                  <a:schemeClr val="bg1"/>
                </a:solidFill>
              </a:rPr>
              <a:t>route par défaut</a:t>
            </a:r>
            <a:r>
              <a:rPr lang="fr-CA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1275C4-9DCA-432C-AD6B-4F0E25ED8D6E}"/>
              </a:ext>
            </a:extLst>
          </p:cNvPr>
          <p:cNvSpPr txBox="1"/>
          <p:nvPr/>
        </p:nvSpPr>
        <p:spPr>
          <a:xfrm>
            <a:off x="9144000" y="2440488"/>
            <a:ext cx="2937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rgbClr val="FA4098"/>
                </a:solidFill>
              </a:rPr>
              <a:t>ATTENTION</a:t>
            </a:r>
          </a:p>
          <a:p>
            <a:r>
              <a:rPr lang="fr-CA" dirty="0">
                <a:solidFill>
                  <a:schemeClr val="bg1"/>
                </a:solidFill>
              </a:rPr>
              <a:t>Si la balise </a:t>
            </a:r>
            <a:r>
              <a:rPr lang="fr-CA" b="1" dirty="0">
                <a:solidFill>
                  <a:srgbClr val="FA4098"/>
                </a:solidFill>
              </a:rPr>
              <a:t>&lt;a</a:t>
            </a:r>
            <a:r>
              <a:rPr lang="fr-CA" b="1" dirty="0">
                <a:solidFill>
                  <a:schemeClr val="bg1"/>
                </a:solidFill>
              </a:rPr>
              <a:t>&gt;</a:t>
            </a:r>
            <a:r>
              <a:rPr lang="fr-CA" dirty="0">
                <a:solidFill>
                  <a:schemeClr val="bg1"/>
                </a:solidFill>
              </a:rPr>
              <a:t> ne se situe pas dans le </a:t>
            </a:r>
            <a:r>
              <a:rPr lang="fr-CA" b="1" dirty="0">
                <a:solidFill>
                  <a:schemeClr val="bg1"/>
                </a:solidFill>
              </a:rPr>
              <a:t>template HTML </a:t>
            </a:r>
            <a:r>
              <a:rPr lang="fr-CA" dirty="0">
                <a:solidFill>
                  <a:schemeClr val="bg1"/>
                </a:solidFill>
              </a:rPr>
              <a:t>du composant racine </a:t>
            </a:r>
            <a:r>
              <a:rPr lang="fr-CA" dirty="0">
                <a:solidFill>
                  <a:srgbClr val="7385D1"/>
                </a:solidFill>
              </a:rPr>
              <a:t>(</a:t>
            </a:r>
            <a:r>
              <a:rPr lang="fr-CA" b="1" dirty="0">
                <a:solidFill>
                  <a:srgbClr val="FA4098"/>
                </a:solidFill>
              </a:rPr>
              <a:t>app</a:t>
            </a:r>
            <a:r>
              <a:rPr lang="fr-CA" dirty="0">
                <a:solidFill>
                  <a:schemeClr val="bg1"/>
                </a:solidFill>
              </a:rPr>
              <a:t>), vous </a:t>
            </a:r>
            <a:r>
              <a:rPr lang="fr-CA" u="sng" dirty="0">
                <a:solidFill>
                  <a:schemeClr val="bg1"/>
                </a:solidFill>
              </a:rPr>
              <a:t>devez</a:t>
            </a:r>
            <a:r>
              <a:rPr lang="fr-CA" dirty="0">
                <a:solidFill>
                  <a:schemeClr val="bg1"/>
                </a:solidFill>
              </a:rPr>
              <a:t> mettre une barre oblique au début de la route, sinon la route spécifiée va </a:t>
            </a:r>
            <a:r>
              <a:rPr lang="fr-CA" u="sng" dirty="0">
                <a:solidFill>
                  <a:schemeClr val="bg1"/>
                </a:solidFill>
              </a:rPr>
              <a:t>s’ajouter</a:t>
            </a:r>
            <a:r>
              <a:rPr lang="fr-CA" dirty="0">
                <a:solidFill>
                  <a:schemeClr val="bg1"/>
                </a:solidFill>
              </a:rPr>
              <a:t> à la fin de la route actuelle. (Ex : </a:t>
            </a:r>
            <a:r>
              <a:rPr lang="fr-CA" dirty="0">
                <a:solidFill>
                  <a:srgbClr val="FA4098"/>
                </a:solidFill>
              </a:rPr>
              <a:t>'/drivers'</a:t>
            </a:r>
            <a:r>
              <a:rPr lang="fr-CA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5417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79724-B5EA-4ED7-AE67-7BC32CD7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 Utiliser des paramètres de route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BBD00-0DC7-4B42-83BE-15377F3A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55" y="1931365"/>
            <a:ext cx="10175927" cy="4004824"/>
          </a:xfrm>
        </p:spPr>
        <p:txBody>
          <a:bodyPr/>
          <a:lstStyle/>
          <a:p>
            <a:r>
              <a:rPr lang="fr-CA" dirty="0"/>
              <a:t>Ajouter des paramètres (données passées au composant) dans les routes.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Ajouter le ou les </a:t>
            </a:r>
            <a:r>
              <a:rPr lang="fr-CA" b="1" dirty="0"/>
              <a:t>paramètres</a:t>
            </a:r>
            <a:r>
              <a:rPr lang="fr-CA" dirty="0"/>
              <a:t> dans la configuration des routes dans </a:t>
            </a:r>
            <a:r>
              <a:rPr lang="fr-CA" b="1" dirty="0"/>
              <a:t>app.module.ts </a:t>
            </a:r>
            <a:r>
              <a:rPr lang="fr-CA" dirty="0"/>
              <a:t>: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Ajouter le ou les paramètres dans </a:t>
            </a:r>
            <a:r>
              <a:rPr lang="fr-CA" dirty="0">
                <a:solidFill>
                  <a:srgbClr val="FF0000"/>
                </a:solidFill>
              </a:rPr>
              <a:t>[routerLink] </a:t>
            </a:r>
            <a:r>
              <a:rPr lang="fr-CA" dirty="0"/>
              <a:t>:</a:t>
            </a:r>
          </a:p>
          <a:p>
            <a:pPr lvl="1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2ED9D60-61A0-4C96-BA33-307A734BB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04" y="3127896"/>
            <a:ext cx="6890286" cy="139755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45156F7-8E35-4F3C-82C1-0DD6BE818223}"/>
              </a:ext>
            </a:extLst>
          </p:cNvPr>
          <p:cNvCxnSpPr>
            <a:cxnSpLocks/>
          </p:cNvCxnSpPr>
          <p:nvPr/>
        </p:nvCxnSpPr>
        <p:spPr>
          <a:xfrm flipH="1">
            <a:off x="5460568" y="3230880"/>
            <a:ext cx="422072" cy="50353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C3B8D613-5EF6-4B35-AAD0-60F7EEA35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69" y="5196639"/>
            <a:ext cx="5570635" cy="1375843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719E665-AA06-4FEA-8AEC-D3C7B6E1A0E8}"/>
              </a:ext>
            </a:extLst>
          </p:cNvPr>
          <p:cNvCxnSpPr>
            <a:cxnSpLocks/>
          </p:cNvCxnSpPr>
          <p:nvPr/>
        </p:nvCxnSpPr>
        <p:spPr>
          <a:xfrm flipH="1">
            <a:off x="3973144" y="5099440"/>
            <a:ext cx="287960" cy="40281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10CF6145-88A0-4B4B-85A5-312C4C7B86BB}"/>
              </a:ext>
            </a:extLst>
          </p:cNvPr>
          <p:cNvSpPr txBox="1"/>
          <p:nvPr/>
        </p:nvSpPr>
        <p:spPr>
          <a:xfrm>
            <a:off x="6444580" y="5253635"/>
            <a:ext cx="5629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La première valeur du tableau fourni à l’attribut </a:t>
            </a:r>
            <a:r>
              <a:rPr lang="fr-CA" dirty="0">
                <a:solidFill>
                  <a:srgbClr val="FF0000"/>
                </a:solidFill>
              </a:rPr>
              <a:t>[routerLink]</a:t>
            </a:r>
            <a:r>
              <a:rPr lang="fr-CA" dirty="0">
                <a:solidFill>
                  <a:srgbClr val="7385D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est la route et les suivantes sont toutes des </a:t>
            </a:r>
            <a:r>
              <a:rPr lang="fr-CA" b="1" dirty="0">
                <a:solidFill>
                  <a:schemeClr val="bg1"/>
                </a:solidFill>
              </a:rPr>
              <a:t>paramètres</a:t>
            </a:r>
            <a:r>
              <a:rPr lang="fr-CA" dirty="0">
                <a:solidFill>
                  <a:schemeClr val="bg1"/>
                </a:solidFill>
              </a:rPr>
              <a:t> passées au </a:t>
            </a:r>
            <a:r>
              <a:rPr lang="fr-CA" b="1" dirty="0">
                <a:solidFill>
                  <a:schemeClr val="bg1"/>
                </a:solidFill>
              </a:rPr>
              <a:t>composant </a:t>
            </a:r>
            <a:r>
              <a:rPr lang="fr-CA" dirty="0">
                <a:solidFill>
                  <a:schemeClr val="bg1"/>
                </a:solidFill>
              </a:rPr>
              <a:t>chargé.</a:t>
            </a:r>
          </a:p>
        </p:txBody>
      </p:sp>
    </p:spTree>
    <p:extLst>
      <p:ext uri="{BB962C8B-B14F-4D97-AF65-F5344CB8AC3E}">
        <p14:creationId xmlns:p14="http://schemas.microsoft.com/office/powerpoint/2010/main" val="453616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79724-B5EA-4ED7-AE67-7BC32CD7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 Utiliser des paramètres de route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BBD00-0DC7-4B42-83BE-15377F3A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61" y="2011680"/>
            <a:ext cx="10894539" cy="3924509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Étape 3</a:t>
            </a:r>
            <a:r>
              <a:rPr lang="fr-CA" dirty="0"/>
              <a:t> : « Récupérer » le ou les paramètres dans le composant concerné.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49B37B-15F5-4A77-8991-BB1D3F25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265" y="2949803"/>
            <a:ext cx="6722765" cy="2592574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3F824AD-00BB-4DFF-89EA-9424946F8FB0}"/>
              </a:ext>
            </a:extLst>
          </p:cNvPr>
          <p:cNvSpPr txBox="1"/>
          <p:nvPr/>
        </p:nvSpPr>
        <p:spPr>
          <a:xfrm>
            <a:off x="374655" y="2785456"/>
            <a:ext cx="483051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85D1"/>
                </a:solidFill>
              </a:rPr>
              <a:t>• </a:t>
            </a:r>
            <a:r>
              <a:rPr lang="fr-CA" sz="1600" b="1" dirty="0">
                <a:solidFill>
                  <a:schemeClr val="bg1"/>
                </a:solidFill>
              </a:rPr>
              <a:t>Variable</a:t>
            </a:r>
            <a:r>
              <a:rPr lang="fr-CA" sz="1600" dirty="0">
                <a:solidFill>
                  <a:schemeClr val="bg1"/>
                </a:solidFill>
              </a:rPr>
              <a:t> qui accueillera la valeur du </a:t>
            </a:r>
            <a:r>
              <a:rPr lang="fr-CA" sz="1600" dirty="0">
                <a:solidFill>
                  <a:srgbClr val="FA4098"/>
                </a:solidFill>
              </a:rPr>
              <a:t>paramètre</a:t>
            </a:r>
            <a:r>
              <a:rPr lang="fr-CA" sz="1600" dirty="0">
                <a:solidFill>
                  <a:srgbClr val="7385D1"/>
                </a:solidFill>
              </a:rPr>
              <a:t>. </a:t>
            </a:r>
            <a:r>
              <a:rPr lang="fr-CA" sz="1600" dirty="0">
                <a:solidFill>
                  <a:schemeClr val="bg1"/>
                </a:solidFill>
              </a:rPr>
              <a:t>Elle doit pouvoir être </a:t>
            </a:r>
            <a:r>
              <a:rPr lang="fr-CA" sz="1600" i="1" dirty="0">
                <a:solidFill>
                  <a:srgbClr val="FA4098"/>
                </a:solidFill>
              </a:rPr>
              <a:t>null</a:t>
            </a:r>
            <a:r>
              <a:rPr lang="fr-CA" sz="1600" dirty="0">
                <a:solidFill>
                  <a:srgbClr val="7385D1"/>
                </a:solidFill>
              </a:rPr>
              <a:t> </a:t>
            </a:r>
            <a:r>
              <a:rPr lang="fr-CA" sz="1600" dirty="0">
                <a:solidFill>
                  <a:schemeClr val="bg1"/>
                </a:solidFill>
              </a:rPr>
              <a:t>car il est possible qu’</a:t>
            </a:r>
            <a:r>
              <a:rPr lang="fr-CA" sz="1600" b="1" dirty="0">
                <a:solidFill>
                  <a:schemeClr val="bg1"/>
                </a:solidFill>
              </a:rPr>
              <a:t>aucun paramètre </a:t>
            </a:r>
            <a:r>
              <a:rPr lang="fr-CA" sz="1600" dirty="0">
                <a:solidFill>
                  <a:schemeClr val="bg1"/>
                </a:solidFill>
              </a:rPr>
              <a:t>n’ait été fourni </a:t>
            </a:r>
            <a:r>
              <a:rPr lang="fr-CA" sz="1600" dirty="0">
                <a:solidFill>
                  <a:srgbClr val="7385D1"/>
                </a:solidFill>
              </a:rPr>
              <a:t>! </a:t>
            </a:r>
          </a:p>
          <a:p>
            <a:endParaRPr lang="fr-CA" sz="1600" dirty="0">
              <a:solidFill>
                <a:srgbClr val="7385D1"/>
              </a:solidFill>
            </a:endParaRPr>
          </a:p>
          <a:p>
            <a:r>
              <a:rPr lang="fr-CA" sz="1600" dirty="0">
                <a:solidFill>
                  <a:schemeClr val="bg1"/>
                </a:solidFill>
              </a:rPr>
              <a:t>• On doit </a:t>
            </a:r>
            <a:r>
              <a:rPr lang="fr-CA" sz="1600" b="1" dirty="0">
                <a:solidFill>
                  <a:schemeClr val="bg1"/>
                </a:solidFill>
              </a:rPr>
              <a:t>injecter</a:t>
            </a:r>
            <a:r>
              <a:rPr lang="fr-CA" sz="1600" dirty="0">
                <a:solidFill>
                  <a:schemeClr val="bg1"/>
                </a:solidFill>
              </a:rPr>
              <a:t> </a:t>
            </a:r>
            <a:r>
              <a:rPr lang="fr-CA" sz="1600" dirty="0">
                <a:solidFill>
                  <a:srgbClr val="FA4098"/>
                </a:solidFill>
              </a:rPr>
              <a:t>ActivatedRoute</a:t>
            </a:r>
            <a:r>
              <a:rPr lang="fr-CA" sz="1600" dirty="0">
                <a:solidFill>
                  <a:srgbClr val="7385D1"/>
                </a:solidFill>
              </a:rPr>
              <a:t>. </a:t>
            </a:r>
            <a:r>
              <a:rPr lang="fr-CA" sz="1600" dirty="0">
                <a:solidFill>
                  <a:schemeClr val="bg1"/>
                </a:solidFill>
              </a:rPr>
              <a:t>Cette classe nous donnera accès à une méthode qui récupère les paramètres dans la route.</a:t>
            </a:r>
          </a:p>
          <a:p>
            <a:endParaRPr lang="fr-CA" sz="1600" dirty="0">
              <a:solidFill>
                <a:srgbClr val="7385D1"/>
              </a:solidFill>
            </a:endParaRPr>
          </a:p>
          <a:p>
            <a:r>
              <a:rPr lang="fr-CA" sz="1600" dirty="0">
                <a:solidFill>
                  <a:schemeClr val="bg1"/>
                </a:solidFill>
              </a:rPr>
              <a:t>• Voici comment on récupère la valeur du paramètre dans la route. Il est possible que la valeur stockée soit </a:t>
            </a:r>
            <a:r>
              <a:rPr lang="fr-CA" sz="1600" i="1" dirty="0">
                <a:solidFill>
                  <a:srgbClr val="FA4098"/>
                </a:solidFill>
              </a:rPr>
              <a:t>null</a:t>
            </a:r>
            <a:r>
              <a:rPr lang="fr-CA" sz="1600" dirty="0">
                <a:solidFill>
                  <a:srgbClr val="7385D1"/>
                </a:solidFill>
              </a:rPr>
              <a:t>.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4CDBFF8-8FDA-4D8C-AD02-50E6B59CDFA3}"/>
              </a:ext>
            </a:extLst>
          </p:cNvPr>
          <p:cNvCxnSpPr>
            <a:cxnSpLocks/>
          </p:cNvCxnSpPr>
          <p:nvPr/>
        </p:nvCxnSpPr>
        <p:spPr>
          <a:xfrm>
            <a:off x="4617720" y="3185583"/>
            <a:ext cx="907810" cy="331672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BE53A57-DD4B-456C-A991-55A08A997CA9}"/>
              </a:ext>
            </a:extLst>
          </p:cNvPr>
          <p:cNvCxnSpPr>
            <a:cxnSpLocks/>
          </p:cNvCxnSpPr>
          <p:nvPr/>
        </p:nvCxnSpPr>
        <p:spPr>
          <a:xfrm flipV="1">
            <a:off x="4816745" y="3995274"/>
            <a:ext cx="708785" cy="9853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B030B7F-C2A8-4922-AA48-9EE5F87DDD7A}"/>
              </a:ext>
            </a:extLst>
          </p:cNvPr>
          <p:cNvCxnSpPr>
            <a:cxnSpLocks/>
          </p:cNvCxnSpPr>
          <p:nvPr/>
        </p:nvCxnSpPr>
        <p:spPr>
          <a:xfrm flipV="1">
            <a:off x="4736592" y="4678680"/>
            <a:ext cx="1024128" cy="18029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8C84E377-0FFA-4AB1-9989-4DCD80534B93}"/>
              </a:ext>
            </a:extLst>
          </p:cNvPr>
          <p:cNvSpPr txBox="1"/>
          <p:nvPr/>
        </p:nvSpPr>
        <p:spPr>
          <a:xfrm>
            <a:off x="78261" y="5542377"/>
            <a:ext cx="117903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85D1"/>
                </a:solidFill>
              </a:rPr>
              <a:t>• </a:t>
            </a:r>
            <a:r>
              <a:rPr lang="fr-CA" sz="1600" dirty="0">
                <a:solidFill>
                  <a:srgbClr val="FA4098"/>
                </a:solidFill>
              </a:rPr>
              <a:t>ngOnInit() </a:t>
            </a:r>
            <a:r>
              <a:rPr lang="fr-CA" sz="1600" dirty="0">
                <a:solidFill>
                  <a:schemeClr val="bg1"/>
                </a:solidFill>
              </a:rPr>
              <a:t>: méthode appelée au chargement du composant, celui-ci doit implémenter </a:t>
            </a:r>
            <a:r>
              <a:rPr lang="fr-CA" sz="1600" dirty="0" err="1">
                <a:solidFill>
                  <a:schemeClr val="bg1"/>
                </a:solidFill>
              </a:rPr>
              <a:t>OnInit</a:t>
            </a:r>
            <a:r>
              <a:rPr lang="fr-CA" sz="1600" dirty="0">
                <a:solidFill>
                  <a:srgbClr val="7385D1"/>
                </a:solidFill>
              </a:rPr>
              <a:t>.</a:t>
            </a:r>
          </a:p>
          <a:p>
            <a:r>
              <a:rPr lang="fr-CA" sz="1600" dirty="0">
                <a:solidFill>
                  <a:srgbClr val="7385D1"/>
                </a:solidFill>
              </a:rPr>
              <a:t>• </a:t>
            </a:r>
            <a:r>
              <a:rPr lang="fr-CA" sz="1600" dirty="0">
                <a:solidFill>
                  <a:srgbClr val="FA4098"/>
                </a:solidFill>
              </a:rPr>
              <a:t>.snapshot </a:t>
            </a:r>
            <a:r>
              <a:rPr lang="fr-CA" sz="1600" dirty="0">
                <a:solidFill>
                  <a:schemeClr val="bg1"/>
                </a:solidFill>
              </a:rPr>
              <a:t>: « Capture » de la </a:t>
            </a:r>
            <a:r>
              <a:rPr lang="fr-CA" sz="1600" b="1" dirty="0">
                <a:solidFill>
                  <a:schemeClr val="bg1"/>
                </a:solidFill>
              </a:rPr>
              <a:t>route actuelle </a:t>
            </a:r>
            <a:r>
              <a:rPr lang="fr-CA" sz="1600" dirty="0">
                <a:solidFill>
                  <a:schemeClr val="bg1"/>
                </a:solidFill>
              </a:rPr>
              <a:t>qui contient </a:t>
            </a:r>
            <a:r>
              <a:rPr lang="fr-CA" sz="1600" dirty="0">
                <a:solidFill>
                  <a:srgbClr val="FA4098"/>
                </a:solidFill>
              </a:rPr>
              <a:t>paramMap</a:t>
            </a:r>
            <a:r>
              <a:rPr lang="fr-CA" sz="1600" dirty="0">
                <a:solidFill>
                  <a:srgbClr val="7385D1"/>
                </a:solidFill>
              </a:rPr>
              <a:t>.</a:t>
            </a:r>
          </a:p>
          <a:p>
            <a:r>
              <a:rPr lang="fr-CA" sz="1600" dirty="0">
                <a:solidFill>
                  <a:srgbClr val="7385D1"/>
                </a:solidFill>
              </a:rPr>
              <a:t>• </a:t>
            </a:r>
            <a:r>
              <a:rPr lang="fr-CA" sz="1600" dirty="0">
                <a:solidFill>
                  <a:srgbClr val="FA4098"/>
                </a:solidFill>
              </a:rPr>
              <a:t>.paramMap.get("clé"): P</a:t>
            </a:r>
            <a:r>
              <a:rPr lang="fr-CA" sz="1600" dirty="0">
                <a:solidFill>
                  <a:schemeClr val="bg1"/>
                </a:solidFill>
              </a:rPr>
              <a:t>aramètres de la route stockés dans une </a:t>
            </a:r>
            <a:r>
              <a:rPr lang="fr-CA" sz="1600" b="1" dirty="0">
                <a:solidFill>
                  <a:schemeClr val="bg1"/>
                </a:solidFill>
              </a:rPr>
              <a:t>structure de données </a:t>
            </a:r>
            <a:r>
              <a:rPr lang="fr-CA" sz="1600" dirty="0">
                <a:solidFill>
                  <a:schemeClr val="bg1"/>
                </a:solidFill>
              </a:rPr>
              <a:t>avec potentiellement plusieurs paramètres; préciser le </a:t>
            </a:r>
            <a:r>
              <a:rPr lang="fr-CA" sz="1600" b="1" dirty="0">
                <a:solidFill>
                  <a:schemeClr val="bg1"/>
                </a:solidFill>
              </a:rPr>
              <a:t>nom du paramètre </a:t>
            </a:r>
            <a:r>
              <a:rPr lang="fr-CA" sz="1600" dirty="0">
                <a:solidFill>
                  <a:schemeClr val="bg1"/>
                </a:solidFill>
              </a:rPr>
              <a:t>à récupérer</a:t>
            </a:r>
            <a:r>
              <a:rPr lang="fr-CA" sz="1600" dirty="0">
                <a:solidFill>
                  <a:srgbClr val="7385D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2529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79724-B5EA-4ED7-AE67-7BC32CD7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Utiliser des paramètres de route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BBD00-0DC7-4B42-83BE-15377F3A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26920"/>
            <a:ext cx="10294182" cy="3909269"/>
          </a:xfrm>
        </p:spPr>
        <p:txBody>
          <a:bodyPr/>
          <a:lstStyle/>
          <a:p>
            <a:r>
              <a:rPr lang="fr-CA" dirty="0"/>
              <a:t>  </a:t>
            </a:r>
            <a:r>
              <a:rPr lang="fr-CA" dirty="0">
                <a:solidFill>
                  <a:srgbClr val="FA4098"/>
                </a:solidFill>
              </a:rPr>
              <a:t>Étape 4 </a:t>
            </a:r>
            <a:r>
              <a:rPr lang="fr-CA" dirty="0"/>
              <a:t>:  Utiliser les valeurs des paramètres récupérés dans la route 	Ne pas oublier que ces paramètres étaient potentiellement </a:t>
            </a:r>
            <a:r>
              <a:rPr lang="fr-CA" i="1" dirty="0">
                <a:solidFill>
                  <a:srgbClr val="FA4098"/>
                </a:solidFill>
              </a:rPr>
              <a:t>null</a:t>
            </a:r>
            <a:r>
              <a:rPr lang="fr-CA" dirty="0"/>
              <a:t>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3357FD6-35BC-432E-8F9F-0BBF8A9E8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74" y="3251189"/>
            <a:ext cx="9887712" cy="1573168"/>
          </a:xfrm>
          <a:prstGeom prst="rect">
            <a:avLst/>
          </a:prstGeom>
          <a:solidFill>
            <a:srgbClr val="739CD1"/>
          </a:solidFill>
          <a:ln w="28575">
            <a:solidFill>
              <a:srgbClr val="739C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708B1F3-CDA1-4DE2-9A3C-5EE5A62CFEF9}"/>
              </a:ext>
            </a:extLst>
          </p:cNvPr>
          <p:cNvCxnSpPr>
            <a:cxnSpLocks/>
          </p:cNvCxnSpPr>
          <p:nvPr/>
        </p:nvCxnSpPr>
        <p:spPr>
          <a:xfrm flipH="1">
            <a:off x="7151597" y="4159621"/>
            <a:ext cx="444019" cy="39014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AAD4B05-7C34-439C-9918-20841479652E}"/>
              </a:ext>
            </a:extLst>
          </p:cNvPr>
          <p:cNvCxnSpPr>
            <a:cxnSpLocks/>
          </p:cNvCxnSpPr>
          <p:nvPr/>
        </p:nvCxnSpPr>
        <p:spPr>
          <a:xfrm flipH="1" flipV="1">
            <a:off x="2805150" y="4735829"/>
            <a:ext cx="553746" cy="31990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B77D348F-0EE9-47A2-8373-D98FA95FE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848" y="5248487"/>
            <a:ext cx="4560304" cy="119452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189625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79724-B5EA-4ED7-AE67-7BC32CD7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Rendre </a:t>
            </a:r>
            <a:r>
              <a:rPr lang="fr-CA" b="1" dirty="0"/>
              <a:t>optionnel</a:t>
            </a:r>
            <a:r>
              <a:rPr lang="fr-CA" dirty="0"/>
              <a:t> un paramètre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BBD00-0DC7-4B42-83BE-15377F3A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1" y="1992806"/>
            <a:ext cx="10187502" cy="3943383"/>
          </a:xfrm>
        </p:spPr>
        <p:txBody>
          <a:bodyPr/>
          <a:lstStyle/>
          <a:p>
            <a:r>
              <a:rPr lang="fr-CA" dirty="0"/>
              <a:t>Ajouter une nouvelle règle qui n’attend pas le paramètre.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 Attention à l’</a:t>
            </a:r>
            <a:r>
              <a:rPr lang="fr-CA" dirty="0">
                <a:solidFill>
                  <a:srgbClr val="FA4098"/>
                </a:solidFill>
              </a:rPr>
              <a:t>ambiguïté</a:t>
            </a:r>
            <a:r>
              <a:rPr lang="fr-CA" dirty="0"/>
              <a:t> ! 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Angular</a:t>
            </a:r>
            <a:r>
              <a:rPr lang="fr-CA" dirty="0"/>
              <a:t> doit toujours savoir quel </a:t>
            </a:r>
            <a:r>
              <a:rPr lang="fr-CA" dirty="0">
                <a:solidFill>
                  <a:srgbClr val="FA4098"/>
                </a:solidFill>
              </a:rPr>
              <a:t>path</a:t>
            </a:r>
            <a:r>
              <a:rPr lang="fr-CA" dirty="0"/>
              <a:t> choisir, sinon on aura des comportements inattendus.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9FA859-11CE-492F-B1B0-8BEF9CB06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17" y="2771683"/>
            <a:ext cx="7868748" cy="657317"/>
          </a:xfrm>
          <a:prstGeom prst="rect">
            <a:avLst/>
          </a:prstGeom>
          <a:noFill/>
          <a:ln w="28575">
            <a:solidFill>
              <a:srgbClr val="739C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E06988C-C9A0-4A77-80AB-957BE4FDDA4D}"/>
              </a:ext>
            </a:extLst>
          </p:cNvPr>
          <p:cNvCxnSpPr>
            <a:cxnSpLocks/>
          </p:cNvCxnSpPr>
          <p:nvPr/>
        </p:nvCxnSpPr>
        <p:spPr>
          <a:xfrm flipH="1" flipV="1">
            <a:off x="3764499" y="3361872"/>
            <a:ext cx="547650" cy="32308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75417E5E-3BB7-463E-B589-7486B8BA5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311" y="4674674"/>
            <a:ext cx="7011378" cy="676369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C74D60D-4CFB-4DF1-A610-3C13BCDF6A77}"/>
              </a:ext>
            </a:extLst>
          </p:cNvPr>
          <p:cNvSpPr txBox="1"/>
          <p:nvPr/>
        </p:nvSpPr>
        <p:spPr>
          <a:xfrm>
            <a:off x="822960" y="5809488"/>
            <a:ext cx="10344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Un </a:t>
            </a:r>
            <a:r>
              <a:rPr lang="fr-CA" b="1" dirty="0">
                <a:solidFill>
                  <a:schemeClr val="bg1"/>
                </a:solidFill>
              </a:rPr>
              <a:t>paramètre peut prendre l’importe quelle valeur donc</a:t>
            </a:r>
            <a:r>
              <a:rPr lang="fr-CA" dirty="0">
                <a:solidFill>
                  <a:schemeClr val="bg1"/>
                </a:solidFill>
              </a:rPr>
              <a:t> ces deux routes fonctionneront systématiquement les routes avec un seul terme. </a:t>
            </a:r>
            <a:r>
              <a:rPr lang="fr-CA" b="1" dirty="0">
                <a:solidFill>
                  <a:schemeClr val="accent4"/>
                </a:solidFill>
              </a:rPr>
              <a:t>La règle</a:t>
            </a:r>
            <a:r>
              <a:rPr lang="fr-CA" dirty="0">
                <a:solidFill>
                  <a:schemeClr val="accent4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: La première route qui fonctionne est choisie. (Donc l’</a:t>
            </a:r>
            <a:r>
              <a:rPr lang="fr-CA" b="1" dirty="0">
                <a:solidFill>
                  <a:schemeClr val="bg1"/>
                </a:solidFill>
              </a:rPr>
              <a:t>ordre</a:t>
            </a:r>
            <a:r>
              <a:rPr lang="fr-CA" dirty="0">
                <a:solidFill>
                  <a:schemeClr val="bg1"/>
                </a:solidFill>
              </a:rPr>
              <a:t> des routes est important)</a:t>
            </a:r>
          </a:p>
        </p:txBody>
      </p:sp>
    </p:spTree>
    <p:extLst>
      <p:ext uri="{BB962C8B-B14F-4D97-AF65-F5344CB8AC3E}">
        <p14:creationId xmlns:p14="http://schemas.microsoft.com/office/powerpoint/2010/main" val="204149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95017CD-4398-4A31-BAF2-D2A5CB5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Plan de la séance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7C9F40-FC41-479B-9703-FD2B2A1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noProof="0" dirty="0"/>
              <a:t> Utiliser plusieurs composants</a:t>
            </a:r>
          </a:p>
          <a:p>
            <a:pPr lvl="1"/>
            <a:r>
              <a:rPr lang="fr-CA" sz="2400" dirty="0"/>
              <a:t> En poupées russes</a:t>
            </a:r>
          </a:p>
          <a:p>
            <a:pPr lvl="1"/>
            <a:r>
              <a:rPr lang="fr-CA" sz="2400" dirty="0"/>
              <a:t> Avec le routage</a:t>
            </a:r>
          </a:p>
          <a:p>
            <a:r>
              <a:rPr lang="fr-CA" dirty="0"/>
              <a:t> Services </a:t>
            </a:r>
          </a:p>
          <a:p>
            <a:r>
              <a:rPr lang="fr-CA" dirty="0"/>
              <a:t> Services et requêtes HTTP</a:t>
            </a:r>
          </a:p>
        </p:txBody>
      </p:sp>
    </p:spTree>
    <p:extLst>
      <p:ext uri="{BB962C8B-B14F-4D97-AF65-F5344CB8AC3E}">
        <p14:creationId xmlns:p14="http://schemas.microsoft.com/office/powerpoint/2010/main" val="373105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D33700-68C1-440F-A239-878B39D4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Routage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A48997-CF45-401B-AC96-DF8239012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Attention à l’</a:t>
            </a:r>
            <a:r>
              <a:rPr lang="fr-CA" dirty="0">
                <a:solidFill>
                  <a:srgbClr val="FA4098"/>
                </a:solidFill>
              </a:rPr>
              <a:t>ambiguïté</a:t>
            </a:r>
            <a:r>
              <a:rPr lang="fr-CA" dirty="0"/>
              <a:t> ! 😵</a:t>
            </a:r>
          </a:p>
          <a:p>
            <a:pPr lvl="1"/>
            <a:r>
              <a:rPr lang="fr-CA" dirty="0"/>
              <a:t> Voici un autre mauvais exemple  :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 Disons que la route spécifiée est « </a:t>
            </a:r>
            <a:r>
              <a:rPr lang="fr-CA" dirty="0">
                <a:solidFill>
                  <a:srgbClr val="FA4098"/>
                </a:solidFill>
              </a:rPr>
              <a:t>localhost:4200/drivers/mario </a:t>
            </a:r>
            <a:r>
              <a:rPr lang="fr-CA" dirty="0"/>
              <a:t>» quelle règle sera choisie ?</a:t>
            </a:r>
          </a:p>
          <a:p>
            <a:pPr lvl="3"/>
            <a:r>
              <a:rPr lang="fr-CA" dirty="0"/>
              <a:t> C’est la première règle ! Le paramètre </a:t>
            </a:r>
            <a:r>
              <a:rPr lang="fr-CA" dirty="0">
                <a:solidFill>
                  <a:srgbClr val="FA4098"/>
                </a:solidFill>
              </a:rPr>
              <a:t>:character </a:t>
            </a:r>
            <a:r>
              <a:rPr lang="fr-CA" dirty="0"/>
              <a:t>peut très bien prendre la valeur </a:t>
            </a:r>
            <a:r>
              <a:rPr lang="fr-CA" dirty="0">
                <a:solidFill>
                  <a:srgbClr val="FA4098"/>
                </a:solidFill>
              </a:rPr>
              <a:t>mario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La deuxième règle </a:t>
            </a:r>
            <a:r>
              <a:rPr lang="fr-CA" u="sng" dirty="0"/>
              <a:t>ne servira jamais</a:t>
            </a:r>
            <a:r>
              <a:rPr lang="fr-CA" dirty="0"/>
              <a:t>. </a:t>
            </a:r>
          </a:p>
          <a:p>
            <a:pPr lvl="2"/>
            <a:r>
              <a:rPr lang="fr-CA" dirty="0"/>
              <a:t> La solution est donc d’</a:t>
            </a:r>
            <a:r>
              <a:rPr lang="fr-CA" b="1" dirty="0"/>
              <a:t>inverser l’ordre de ces deux règles</a:t>
            </a:r>
            <a:r>
              <a:rPr lang="fr-CA" dirty="0"/>
              <a:t>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F744CB-05A2-4344-B3AD-A2FE928DF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3204924"/>
            <a:ext cx="8125959" cy="685896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256637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A2014-D609-D77F-67AE-011BBBFC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2EF505-4A68-8D71-614D-A4DC18203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2554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D53A172-C6E6-49AC-8347-B6BEBDF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8DB4B0-8AF5-480E-BB5F-6D70C1423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1" y="2069636"/>
            <a:ext cx="10157022" cy="3866553"/>
          </a:xfrm>
        </p:spPr>
        <p:txBody>
          <a:bodyPr/>
          <a:lstStyle/>
          <a:p>
            <a:r>
              <a:rPr lang="fr-CA" dirty="0"/>
              <a:t>Un fichier </a:t>
            </a:r>
            <a:r>
              <a:rPr lang="fr-CA" dirty="0">
                <a:solidFill>
                  <a:srgbClr val="FA4098"/>
                </a:solidFill>
              </a:rPr>
              <a:t>.service.ts</a:t>
            </a:r>
            <a:r>
              <a:rPr lang="fr-CA" dirty="0"/>
              <a:t> composé d’une </a:t>
            </a:r>
            <a:r>
              <a:rPr lang="fr-CA" dirty="0">
                <a:solidFill>
                  <a:srgbClr val="FA4098"/>
                </a:solidFill>
              </a:rPr>
              <a:t>classe</a:t>
            </a:r>
            <a:r>
              <a:rPr lang="fr-CA" dirty="0"/>
              <a:t> qui permet de </a:t>
            </a:r>
            <a:r>
              <a:rPr lang="fr-CA" b="1" dirty="0"/>
              <a:t>partager des données et méthodes </a:t>
            </a:r>
            <a:r>
              <a:rPr lang="fr-CA" dirty="0"/>
              <a:t>entre plusieurs </a:t>
            </a:r>
            <a:r>
              <a:rPr lang="fr-CA" b="1" dirty="0"/>
              <a:t>composants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Permet de </a:t>
            </a:r>
            <a:r>
              <a:rPr lang="fr-CA" dirty="0">
                <a:solidFill>
                  <a:srgbClr val="FA4098"/>
                </a:solidFill>
              </a:rPr>
              <a:t>l’injection de dépendances </a:t>
            </a:r>
            <a:r>
              <a:rPr lang="fr-CA" dirty="0"/>
              <a:t>!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F382779-95E4-4115-B30D-DFECDA3BBD07}"/>
              </a:ext>
            </a:extLst>
          </p:cNvPr>
          <p:cNvSpPr/>
          <p:nvPr/>
        </p:nvSpPr>
        <p:spPr>
          <a:xfrm>
            <a:off x="4998720" y="3611880"/>
            <a:ext cx="2151888" cy="521208"/>
          </a:xfrm>
          <a:prstGeom prst="roundRect">
            <a:avLst/>
          </a:prstGeom>
          <a:noFill/>
          <a:ln w="38100">
            <a:solidFill>
              <a:srgbClr val="738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rgbClr val="FA4098"/>
                </a:solidFill>
              </a:rPr>
              <a:t>myData</a:t>
            </a:r>
            <a:r>
              <a:rPr lang="fr-CA" dirty="0">
                <a:solidFill>
                  <a:srgbClr val="73B3D1"/>
                </a:solidFill>
              </a:rPr>
              <a:t>.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>
                <a:solidFill>
                  <a:srgbClr val="7385D1"/>
                </a:solidFill>
              </a:rPr>
              <a:t>.ts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E56E0C-BC15-450C-988B-3ABE6644DEE3}"/>
              </a:ext>
            </a:extLst>
          </p:cNvPr>
          <p:cNvSpPr txBox="1"/>
          <p:nvPr/>
        </p:nvSpPr>
        <p:spPr>
          <a:xfrm>
            <a:off x="4949952" y="4106102"/>
            <a:ext cx="2249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</a:rPr>
              <a:t>Contient des données et / ou des méthodes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1A0D42-6632-4E25-9DE8-694C0BE97592}"/>
              </a:ext>
            </a:extLst>
          </p:cNvPr>
          <p:cNvSpPr txBox="1"/>
          <p:nvPr/>
        </p:nvSpPr>
        <p:spPr>
          <a:xfrm>
            <a:off x="5486240" y="3088879"/>
            <a:ext cx="38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💄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080C351-F1F6-40AA-832B-CC7B9F486842}"/>
              </a:ext>
            </a:extLst>
          </p:cNvPr>
          <p:cNvSpPr txBox="1"/>
          <p:nvPr/>
        </p:nvSpPr>
        <p:spPr>
          <a:xfrm>
            <a:off x="6074664" y="3101744"/>
            <a:ext cx="38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💣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91290E8-843B-48CF-8E75-78F04520B5F0}"/>
              </a:ext>
            </a:extLst>
          </p:cNvPr>
          <p:cNvSpPr txBox="1"/>
          <p:nvPr/>
        </p:nvSpPr>
        <p:spPr>
          <a:xfrm>
            <a:off x="5135225" y="2894520"/>
            <a:ext cx="38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⚾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AB6700E-0B8B-4497-BC16-51D2478F4060}"/>
              </a:ext>
            </a:extLst>
          </p:cNvPr>
          <p:cNvSpPr txBox="1"/>
          <p:nvPr/>
        </p:nvSpPr>
        <p:spPr>
          <a:xfrm>
            <a:off x="6447055" y="2894520"/>
            <a:ext cx="38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🐎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97989BD-7DB3-4A6A-9233-AE499B2FA06D}"/>
              </a:ext>
            </a:extLst>
          </p:cNvPr>
          <p:cNvSpPr txBox="1"/>
          <p:nvPr/>
        </p:nvSpPr>
        <p:spPr>
          <a:xfrm>
            <a:off x="6880326" y="3088660"/>
            <a:ext cx="38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🍉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CED9F31-6E53-41A6-AF0C-E752F91E11E1}"/>
              </a:ext>
            </a:extLst>
          </p:cNvPr>
          <p:cNvSpPr txBox="1"/>
          <p:nvPr/>
        </p:nvSpPr>
        <p:spPr>
          <a:xfrm>
            <a:off x="5684440" y="2918085"/>
            <a:ext cx="38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🍆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90892A6-AE33-45CE-97D3-2EE0C47813A3}"/>
              </a:ext>
            </a:extLst>
          </p:cNvPr>
          <p:cNvSpPr txBox="1"/>
          <p:nvPr/>
        </p:nvSpPr>
        <p:spPr>
          <a:xfrm>
            <a:off x="4691213" y="3100852"/>
            <a:ext cx="540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🌭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18467D00-9276-476C-9444-E077406E7089}"/>
              </a:ext>
            </a:extLst>
          </p:cNvPr>
          <p:cNvSpPr/>
          <p:nvPr/>
        </p:nvSpPr>
        <p:spPr>
          <a:xfrm>
            <a:off x="1615430" y="4116860"/>
            <a:ext cx="2575571" cy="521208"/>
          </a:xfrm>
          <a:prstGeom prst="roundRect">
            <a:avLst/>
          </a:prstGeom>
          <a:noFill/>
          <a:ln w="38100">
            <a:solidFill>
              <a:srgbClr val="738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rgbClr val="FA4098"/>
                </a:solidFill>
              </a:rPr>
              <a:t>contact</a:t>
            </a:r>
            <a:r>
              <a:rPr lang="fr-CA" dirty="0">
                <a:solidFill>
                  <a:srgbClr val="7385D1"/>
                </a:solidFill>
              </a:rPr>
              <a:t>.</a:t>
            </a:r>
            <a:r>
              <a:rPr lang="fr-CA" dirty="0">
                <a:solidFill>
                  <a:schemeClr val="bg1"/>
                </a:solidFill>
              </a:rPr>
              <a:t>component</a:t>
            </a:r>
            <a:r>
              <a:rPr lang="fr-CA" dirty="0">
                <a:solidFill>
                  <a:srgbClr val="7385D1"/>
                </a:solidFill>
              </a:rPr>
              <a:t>.</a:t>
            </a:r>
            <a:r>
              <a:rPr lang="fr-CA" dirty="0">
                <a:solidFill>
                  <a:schemeClr val="bg1"/>
                </a:solidFill>
              </a:rPr>
              <a:t>ts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7E4E513-8106-4B24-B535-E4DF9D02E7AE}"/>
              </a:ext>
            </a:extLst>
          </p:cNvPr>
          <p:cNvSpPr/>
          <p:nvPr/>
        </p:nvSpPr>
        <p:spPr>
          <a:xfrm>
            <a:off x="7958327" y="4092922"/>
            <a:ext cx="2664226" cy="521208"/>
          </a:xfrm>
          <a:prstGeom prst="roundRect">
            <a:avLst/>
          </a:prstGeom>
          <a:noFill/>
          <a:ln w="38100">
            <a:solidFill>
              <a:srgbClr val="738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rgbClr val="FA4098"/>
                </a:solidFill>
              </a:rPr>
              <a:t>accueil</a:t>
            </a:r>
            <a:r>
              <a:rPr lang="fr-CA" dirty="0">
                <a:solidFill>
                  <a:srgbClr val="7385D1"/>
                </a:solidFill>
              </a:rPr>
              <a:t>.</a:t>
            </a:r>
            <a:r>
              <a:rPr lang="fr-CA" dirty="0">
                <a:solidFill>
                  <a:schemeClr val="bg1"/>
                </a:solidFill>
              </a:rPr>
              <a:t>component</a:t>
            </a:r>
            <a:r>
              <a:rPr lang="fr-CA" dirty="0">
                <a:solidFill>
                  <a:srgbClr val="7385D1"/>
                </a:solidFill>
              </a:rPr>
              <a:t>.</a:t>
            </a:r>
            <a:r>
              <a:rPr lang="fr-CA" dirty="0">
                <a:solidFill>
                  <a:schemeClr val="bg1"/>
                </a:solidFill>
              </a:rPr>
              <a:t>ts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9267910-B35B-46E0-A6A7-B55566EA2DCD}"/>
              </a:ext>
            </a:extLst>
          </p:cNvPr>
          <p:cNvCxnSpPr>
            <a:cxnSpLocks/>
          </p:cNvCxnSpPr>
          <p:nvPr/>
        </p:nvCxnSpPr>
        <p:spPr>
          <a:xfrm>
            <a:off x="7215604" y="3828623"/>
            <a:ext cx="693955" cy="26429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53F5D3E-7BFE-4C6B-8C9A-D7D36DFC50D2}"/>
              </a:ext>
            </a:extLst>
          </p:cNvPr>
          <p:cNvCxnSpPr>
            <a:cxnSpLocks/>
          </p:cNvCxnSpPr>
          <p:nvPr/>
        </p:nvCxnSpPr>
        <p:spPr>
          <a:xfrm flipH="1">
            <a:off x="4247884" y="3828623"/>
            <a:ext cx="685840" cy="26429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F0C6F0C8-4A20-4BEC-B681-C054E00558D7}"/>
              </a:ext>
            </a:extLst>
          </p:cNvPr>
          <p:cNvSpPr txBox="1"/>
          <p:nvPr/>
        </p:nvSpPr>
        <p:spPr>
          <a:xfrm>
            <a:off x="1764278" y="4620267"/>
            <a:ext cx="264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</a:rPr>
              <a:t>Peut accéder aux données / méthodes et les exploiter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828C415-F95D-45BA-B1C1-BD3A513C7F5E}"/>
              </a:ext>
            </a:extLst>
          </p:cNvPr>
          <p:cNvCxnSpPr>
            <a:cxnSpLocks/>
          </p:cNvCxnSpPr>
          <p:nvPr/>
        </p:nvCxnSpPr>
        <p:spPr>
          <a:xfrm>
            <a:off x="2995196" y="5137350"/>
            <a:ext cx="0" cy="50326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A126F34-2868-41C3-9AA9-FD958191276A}"/>
              </a:ext>
            </a:extLst>
          </p:cNvPr>
          <p:cNvCxnSpPr>
            <a:cxnSpLocks/>
          </p:cNvCxnSpPr>
          <p:nvPr/>
        </p:nvCxnSpPr>
        <p:spPr>
          <a:xfrm>
            <a:off x="9136915" y="5137349"/>
            <a:ext cx="0" cy="50326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68D70650-8E81-40B7-9C48-C200B01ACEA3}"/>
              </a:ext>
            </a:extLst>
          </p:cNvPr>
          <p:cNvSpPr txBox="1"/>
          <p:nvPr/>
        </p:nvSpPr>
        <p:spPr>
          <a:xfrm>
            <a:off x="2215012" y="5535688"/>
            <a:ext cx="1560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solidFill>
                  <a:srgbClr val="73B3D1"/>
                </a:solidFill>
              </a:rPr>
              <a:t>💻</a:t>
            </a:r>
            <a:endParaRPr lang="fr-CA" sz="8000" dirty="0">
              <a:solidFill>
                <a:srgbClr val="73B3D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0ABA361-115B-4247-8B3A-85F90AEC3D79}"/>
              </a:ext>
            </a:extLst>
          </p:cNvPr>
          <p:cNvSpPr txBox="1"/>
          <p:nvPr/>
        </p:nvSpPr>
        <p:spPr>
          <a:xfrm>
            <a:off x="8356731" y="5374734"/>
            <a:ext cx="15603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solidFill>
                  <a:srgbClr val="73B3D1"/>
                </a:solidFill>
              </a:rPr>
              <a:t>💻</a:t>
            </a:r>
            <a:endParaRPr lang="fr-CA" sz="8000" dirty="0">
              <a:solidFill>
                <a:srgbClr val="73B3D1"/>
              </a:solidFill>
            </a:endParaRPr>
          </a:p>
          <a:p>
            <a:endParaRPr lang="fr-CA" sz="8000" dirty="0">
              <a:solidFill>
                <a:srgbClr val="73B3D1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86207AB-B86A-4EE8-A3FD-8A49A3E31855}"/>
              </a:ext>
            </a:extLst>
          </p:cNvPr>
          <p:cNvSpPr txBox="1"/>
          <p:nvPr/>
        </p:nvSpPr>
        <p:spPr>
          <a:xfrm>
            <a:off x="2457105" y="5876089"/>
            <a:ext cx="540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🌭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787BF49-E781-4953-A919-814596A72C42}"/>
              </a:ext>
            </a:extLst>
          </p:cNvPr>
          <p:cNvSpPr txBox="1"/>
          <p:nvPr/>
        </p:nvSpPr>
        <p:spPr>
          <a:xfrm>
            <a:off x="8598823" y="5876089"/>
            <a:ext cx="540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🌭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4D7E9A4-59AB-44A3-8D44-0BC95B931458}"/>
              </a:ext>
            </a:extLst>
          </p:cNvPr>
          <p:cNvSpPr txBox="1"/>
          <p:nvPr/>
        </p:nvSpPr>
        <p:spPr>
          <a:xfrm>
            <a:off x="2898568" y="5876089"/>
            <a:ext cx="38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🍆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BF90D6C-9FBC-409B-82B3-EF51C024802A}"/>
              </a:ext>
            </a:extLst>
          </p:cNvPr>
          <p:cNvSpPr txBox="1"/>
          <p:nvPr/>
        </p:nvSpPr>
        <p:spPr>
          <a:xfrm>
            <a:off x="9110471" y="5885121"/>
            <a:ext cx="38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💄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CA567F4-5E15-4B86-9B81-31B5F905E04E}"/>
              </a:ext>
            </a:extLst>
          </p:cNvPr>
          <p:cNvSpPr txBox="1"/>
          <p:nvPr/>
        </p:nvSpPr>
        <p:spPr>
          <a:xfrm>
            <a:off x="7830580" y="4597023"/>
            <a:ext cx="264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</a:rPr>
              <a:t>Peut accéder aux données / méthodes et les exploiter</a:t>
            </a:r>
          </a:p>
        </p:txBody>
      </p:sp>
    </p:spTree>
    <p:extLst>
      <p:ext uri="{BB962C8B-B14F-4D97-AF65-F5344CB8AC3E}">
        <p14:creationId xmlns:p14="http://schemas.microsoft.com/office/powerpoint/2010/main" val="3081511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D53A172-C6E6-49AC-8347-B6BEBDF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créer un service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8DB4B0-8AF5-480E-BB5F-6D70C1423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Option 1</a:t>
            </a:r>
            <a:r>
              <a:rPr lang="fr-CA" dirty="0"/>
              <a:t> : Mode de vie intrépide </a:t>
            </a:r>
          </a:p>
          <a:p>
            <a:pPr lvl="2"/>
            <a:r>
              <a:rPr lang="fr-CA" dirty="0"/>
              <a:t> Taper la commande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generate service nom_service</a:t>
            </a:r>
          </a:p>
          <a:p>
            <a:pPr lvl="3"/>
            <a:r>
              <a:rPr lang="fr-CA" dirty="0"/>
              <a:t> Cela crée 2 nouveaux fichiers dans le dossier de l’application :</a:t>
            </a:r>
          </a:p>
          <a:p>
            <a:pPr lvl="3"/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Option 2</a:t>
            </a:r>
            <a:r>
              <a:rPr lang="fr-CA" dirty="0"/>
              <a:t> : Utiliser l’extension </a:t>
            </a:r>
            <a:r>
              <a:rPr lang="fr-CA" b="1" i="1" dirty="0"/>
              <a:t>Angular Files</a:t>
            </a:r>
          </a:p>
          <a:p>
            <a:pPr lvl="2"/>
            <a:r>
              <a:rPr lang="fr-CA" b="1" dirty="0"/>
              <a:t>Clic-droit</a:t>
            </a:r>
            <a:r>
              <a:rPr lang="fr-CA" dirty="0"/>
              <a:t> sur le dossier où l’on souhaite créer un service</a:t>
            </a:r>
          </a:p>
          <a:p>
            <a:pPr lvl="3"/>
            <a:r>
              <a:rPr lang="fr-CA" dirty="0"/>
              <a:t> Choisir « </a:t>
            </a:r>
            <a:r>
              <a:rPr lang="fr-CA" b="1" dirty="0">
                <a:solidFill>
                  <a:schemeClr val="tx1"/>
                </a:solidFill>
              </a:rPr>
              <a:t>Generate Service </a:t>
            </a:r>
            <a:r>
              <a:rPr lang="fr-CA" dirty="0"/>
              <a:t>».</a:t>
            </a:r>
          </a:p>
          <a:p>
            <a:pPr lvl="3"/>
            <a:r>
              <a:rPr lang="fr-CA" dirty="0"/>
              <a:t> Le résultat est le même : on a nos 2 nouveaux fichiers.</a:t>
            </a:r>
          </a:p>
          <a:p>
            <a:pPr lvl="2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4005B4-BAA7-4874-AFCC-9F9FE8E81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545" y="2195348"/>
            <a:ext cx="2667372" cy="60968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A77C952-DEE3-4FEF-ABEA-60C6CB6E0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124" y="3307740"/>
            <a:ext cx="2972215" cy="82879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F733147-55B3-49B1-860E-CE6960216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543" y="5202661"/>
            <a:ext cx="4240708" cy="1467055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524978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D53A172-C6E6-49AC-8347-B6BEBDF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Injecter une dépendance via un service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8DB4B0-8AF5-480E-BB5F-6D70C1423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65" y="1996440"/>
            <a:ext cx="10172817" cy="3939749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Créer le service et y stocker les données à injecter. </a:t>
            </a:r>
          </a:p>
          <a:p>
            <a:pPr lvl="2"/>
            <a:r>
              <a:rPr lang="fr-CA" dirty="0"/>
              <a:t> Si ces données seront utilisées par un seul composant de l’application, le service est moins indispensable.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57D056-2933-4804-AA10-020A7A855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872" y="2996797"/>
            <a:ext cx="4306256" cy="3302206"/>
          </a:xfrm>
          <a:prstGeom prst="rect">
            <a:avLst/>
          </a:prstGeom>
          <a:solidFill>
            <a:schemeClr val="accent2"/>
          </a:solidFill>
          <a:ln w="28575">
            <a:solidFill>
              <a:srgbClr val="7385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1562130-7310-44B4-8086-F4D4BB2A9E2A}"/>
              </a:ext>
            </a:extLst>
          </p:cNvPr>
          <p:cNvSpPr txBox="1"/>
          <p:nvPr/>
        </p:nvSpPr>
        <p:spPr>
          <a:xfrm>
            <a:off x="1399033" y="5071872"/>
            <a:ext cx="230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Données à injecter </a:t>
            </a:r>
            <a:endParaRPr lang="fr-CA" dirty="0">
              <a:solidFill>
                <a:srgbClr val="73B3D1"/>
              </a:solidFill>
            </a:endParaRP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C41023FF-8877-4421-AAAE-659FC368B137}"/>
              </a:ext>
            </a:extLst>
          </p:cNvPr>
          <p:cNvSpPr/>
          <p:nvPr/>
        </p:nvSpPr>
        <p:spPr>
          <a:xfrm>
            <a:off x="3700272" y="5093732"/>
            <a:ext cx="1018032" cy="325612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CF73A46-684F-41D0-ADE1-859465AA2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907" y="5026152"/>
            <a:ext cx="2546604" cy="169773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EB8B17E-E67D-4564-8F3F-A447A5849B0D}"/>
              </a:ext>
            </a:extLst>
          </p:cNvPr>
          <p:cNvSpPr txBox="1"/>
          <p:nvPr/>
        </p:nvSpPr>
        <p:spPr>
          <a:xfrm>
            <a:off x="9169513" y="4733764"/>
            <a:ext cx="688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👅</a:t>
            </a:r>
            <a:endParaRPr lang="fr-CA" sz="3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78A06E9-AE1F-4B6E-B7BC-9F4445ED3E60}"/>
              </a:ext>
            </a:extLst>
          </p:cNvPr>
          <p:cNvSpPr txBox="1"/>
          <p:nvPr/>
        </p:nvSpPr>
        <p:spPr>
          <a:xfrm>
            <a:off x="121365" y="3962034"/>
            <a:ext cx="3770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La mention </a:t>
            </a:r>
            <a:r>
              <a:rPr lang="en-CA" sz="1600" dirty="0">
                <a:solidFill>
                  <a:srgbClr val="FA4098"/>
                </a:solidFill>
              </a:rPr>
              <a:t>@Injectable</a:t>
            </a:r>
            <a:r>
              <a:rPr lang="en-CA" sz="1600" dirty="0">
                <a:solidFill>
                  <a:srgbClr val="73B3D1"/>
                </a:solidFill>
              </a:rPr>
              <a:t> </a:t>
            </a:r>
            <a:r>
              <a:rPr lang="en-CA" sz="1600" dirty="0" err="1">
                <a:solidFill>
                  <a:schemeClr val="bg1"/>
                </a:solidFill>
              </a:rPr>
              <a:t>vient</a:t>
            </a:r>
            <a:r>
              <a:rPr lang="en-CA" sz="1600" dirty="0">
                <a:solidFill>
                  <a:schemeClr val="bg1"/>
                </a:solidFill>
              </a:rPr>
              <a:t> automatiquement avec un service</a:t>
            </a:r>
            <a:endParaRPr lang="fr-CA" sz="1600" dirty="0">
              <a:solidFill>
                <a:schemeClr val="bg1"/>
              </a:solidFill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0D8F809-4A90-4437-A219-437AD3536772}"/>
              </a:ext>
            </a:extLst>
          </p:cNvPr>
          <p:cNvSpPr/>
          <p:nvPr/>
        </p:nvSpPr>
        <p:spPr>
          <a:xfrm>
            <a:off x="3625324" y="4091615"/>
            <a:ext cx="873524" cy="325612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39D896-B0EF-4580-B17C-EE24AAB11D69}"/>
              </a:ext>
            </a:extLst>
          </p:cNvPr>
          <p:cNvSpPr txBox="1"/>
          <p:nvPr/>
        </p:nvSpPr>
        <p:spPr>
          <a:xfrm>
            <a:off x="11316392" y="4726070"/>
            <a:ext cx="747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400" i="1" dirty="0">
                <a:solidFill>
                  <a:srgbClr val="73B3D1"/>
                </a:solidFill>
              </a:rPr>
              <a:t>Slurp</a:t>
            </a:r>
            <a:endParaRPr lang="fr-CA" sz="1400" i="1" dirty="0">
              <a:solidFill>
                <a:srgbClr val="73B3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694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D53A172-C6E6-49AC-8347-B6BEBDF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Injecter une dépendance via un service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8DB4B0-8AF5-480E-BB5F-6D70C1423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2042160"/>
            <a:ext cx="10485119" cy="4617720"/>
          </a:xfrm>
        </p:spPr>
        <p:txBody>
          <a:bodyPr>
            <a:normAutofit lnSpcReduction="10000"/>
          </a:bodyPr>
          <a:lstStyle/>
          <a:p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Passer le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en paramètre au </a:t>
            </a:r>
            <a:r>
              <a:rPr lang="fr-CA" b="1" dirty="0"/>
              <a:t>constructeur</a:t>
            </a:r>
            <a:r>
              <a:rPr lang="fr-CA" dirty="0"/>
              <a:t> du </a:t>
            </a:r>
            <a:r>
              <a:rPr lang="fr-CA" b="1" dirty="0"/>
              <a:t>composant</a:t>
            </a:r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Le </a:t>
            </a:r>
            <a:r>
              <a:rPr lang="fr-CA" b="1" dirty="0"/>
              <a:t>composant</a:t>
            </a:r>
            <a:r>
              <a:rPr lang="fr-CA" dirty="0"/>
              <a:t> « </a:t>
            </a:r>
            <a:r>
              <a:rPr lang="fr-CA" b="1" dirty="0">
                <a:solidFill>
                  <a:srgbClr val="FA4098"/>
                </a:solidFill>
              </a:rPr>
              <a:t>Info</a:t>
            </a:r>
            <a:r>
              <a:rPr lang="fr-CA" dirty="0"/>
              <a:t> » aura accès aux deux listes. (Pour les afficher, modifier, etc.)</a:t>
            </a:r>
          </a:p>
          <a:p>
            <a:pPr lvl="3"/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fr-CA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squidgame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.aliveContestants</a:t>
            </a:r>
          </a:p>
          <a:p>
            <a:pPr lvl="3"/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fr-CA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squidgame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.lessAliveContestants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0BA2B7-3CE1-4EB9-8FC6-E677C55FE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241" y="2494784"/>
            <a:ext cx="9355593" cy="106971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497A0AF-7F99-43C1-A1BF-250E77C96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203" y="3828360"/>
            <a:ext cx="5019173" cy="1787876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8BA6662-12C6-4764-BCA9-FBD216A63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831" y="3828360"/>
            <a:ext cx="4168965" cy="1787876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3457291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D53A172-C6E6-49AC-8347-B6BEBDF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 Injecter une dépendance via un service</a:t>
            </a:r>
            <a:br>
              <a:rPr lang="fr-CA" dirty="0"/>
            </a:br>
            <a:endParaRPr lang="fr-CA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8DB4B0-8AF5-480E-BB5F-6D70C1423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7400"/>
            <a:ext cx="11125199" cy="4541520"/>
          </a:xfrm>
        </p:spPr>
        <p:txBody>
          <a:bodyPr>
            <a:normAutofit/>
          </a:bodyPr>
          <a:lstStyle/>
          <a:p>
            <a:r>
              <a:rPr lang="fr-CA" dirty="0"/>
              <a:t>Cette dépendance (le service) peut être injectée à autant de </a:t>
            </a:r>
            <a:r>
              <a:rPr lang="fr-CA" b="1" dirty="0"/>
              <a:t>composants</a:t>
            </a:r>
            <a:r>
              <a:rPr lang="fr-CA" dirty="0"/>
              <a:t> que nécessaires.</a:t>
            </a:r>
          </a:p>
          <a:p>
            <a:pPr lvl="2"/>
            <a:r>
              <a:rPr lang="fr-CA" dirty="0"/>
              <a:t>Ces composants se partagent les mêmes structures de données et que les modifications faites sur les données soient synchronisées pour toute l’application.</a:t>
            </a:r>
          </a:p>
          <a:p>
            <a:pPr lvl="2"/>
            <a:r>
              <a:rPr lang="fr-CA" dirty="0"/>
              <a:t>On ne crée pas plusieurs copies des mêmes données, seulement des nouvelles références vers ces données.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 Mettre le service en paramètre au constructeur est suffisant ?</a:t>
            </a:r>
          </a:p>
          <a:p>
            <a:pPr lvl="2"/>
            <a:r>
              <a:rPr lang="fr-CA" dirty="0"/>
              <a:t> C’est </a:t>
            </a:r>
            <a:r>
              <a:rPr lang="fr-CA" dirty="0" err="1">
                <a:solidFill>
                  <a:srgbClr val="FA4098"/>
                </a:solidFill>
              </a:rPr>
              <a:t>Angular</a:t>
            </a:r>
            <a:r>
              <a:rPr lang="fr-CA" dirty="0">
                <a:solidFill>
                  <a:srgbClr val="FA4098"/>
                </a:solidFill>
              </a:rPr>
              <a:t>  </a:t>
            </a:r>
            <a:r>
              <a:rPr lang="fr-CA" dirty="0"/>
              <a:t>qui gère tout: instancier le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et de le passer aux </a:t>
            </a:r>
            <a:r>
              <a:rPr lang="fr-CA" dirty="0">
                <a:solidFill>
                  <a:srgbClr val="FA4098"/>
                </a:solidFill>
              </a:rPr>
              <a:t>composants</a:t>
            </a:r>
            <a:r>
              <a:rPr lang="fr-CA" dirty="0"/>
              <a:t> qui le demandent.</a:t>
            </a:r>
          </a:p>
        </p:txBody>
      </p:sp>
    </p:spTree>
    <p:extLst>
      <p:ext uri="{BB962C8B-B14F-4D97-AF65-F5344CB8AC3E}">
        <p14:creationId xmlns:p14="http://schemas.microsoft.com/office/powerpoint/2010/main" val="586635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53FBCE0-5135-49EB-9ED4-8454D2F5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2F7A4BA-E35B-493D-A6DF-C22DC1042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81200"/>
            <a:ext cx="10485119" cy="4876800"/>
          </a:xfrm>
        </p:spPr>
        <p:txBody>
          <a:bodyPr>
            <a:normAutofit/>
          </a:bodyPr>
          <a:lstStyle/>
          <a:p>
            <a:r>
              <a:rPr lang="fr-CA" dirty="0"/>
              <a:t>Les </a:t>
            </a:r>
            <a:r>
              <a:rPr lang="fr-CA" dirty="0">
                <a:solidFill>
                  <a:srgbClr val="FA4098"/>
                </a:solidFill>
              </a:rPr>
              <a:t>services</a:t>
            </a:r>
            <a:r>
              <a:rPr lang="fr-CA" dirty="0"/>
              <a:t> ne servent pas qu’à regrouper des données.</a:t>
            </a:r>
          </a:p>
          <a:p>
            <a:pPr lvl="1"/>
            <a:r>
              <a:rPr lang="fr-CA" dirty="0"/>
              <a:t>permettent aussi de regrouper des fonctions ou des morceaux de logique utilisées par plusieurs composants. Exemples ...</a:t>
            </a:r>
          </a:p>
          <a:p>
            <a:pPr lvl="2"/>
            <a:r>
              <a:rPr lang="fr-CA" dirty="0"/>
              <a:t> Un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qui dispose de fonctions qui permettent de faire des requêtes HTTP  utilisées par plusieurs </a:t>
            </a:r>
            <a:r>
              <a:rPr lang="fr-CA" b="1" dirty="0"/>
              <a:t>composants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Un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qui fait des calculs  utilisés par plusieurs </a:t>
            </a:r>
            <a:r>
              <a:rPr lang="fr-CA" b="1" dirty="0"/>
              <a:t>composants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Un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qui permet de valider le format ✔ de certaines données avant de les envoyer côté serveur.</a:t>
            </a:r>
          </a:p>
          <a:p>
            <a:pPr lvl="1"/>
            <a:r>
              <a:rPr lang="fr-CA" dirty="0"/>
              <a:t> Dans tous les cas, le fonctionnement est le même : on peut </a:t>
            </a:r>
            <a:r>
              <a:rPr lang="fr-CA" i="1" dirty="0">
                <a:solidFill>
                  <a:srgbClr val="FA4098"/>
                </a:solidFill>
              </a:rPr>
              <a:t>injecter en dépendance</a:t>
            </a:r>
            <a:r>
              <a:rPr lang="fr-CA" dirty="0"/>
              <a:t> le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aux </a:t>
            </a:r>
            <a:r>
              <a:rPr lang="fr-CA" b="1" dirty="0"/>
              <a:t>composants</a:t>
            </a:r>
            <a:r>
              <a:rPr lang="fr-CA" dirty="0"/>
              <a:t> qui ont besoin des données / fonctions que le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propose.</a:t>
            </a:r>
          </a:p>
          <a:p>
            <a:pPr lvl="2"/>
            <a:r>
              <a:rPr lang="fr-CA" dirty="0"/>
              <a:t>Objectif: éviter la </a:t>
            </a:r>
            <a:r>
              <a:rPr lang="fr-CA" b="1" dirty="0"/>
              <a:t>duplication de code</a:t>
            </a:r>
            <a:r>
              <a:rPr lang="fr-CA" dirty="0"/>
              <a:t> / </a:t>
            </a:r>
            <a:r>
              <a:rPr lang="fr-CA" b="1" dirty="0"/>
              <a:t>de données </a:t>
            </a:r>
            <a:r>
              <a:rPr lang="fr-CA" dirty="0"/>
              <a:t>et de mieux structurer notre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199236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E7F79-33BC-444A-ADB7-ECEE1EAC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 et requêtes HTTP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6D56D-5D35-424D-97BC-B78779D3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35630"/>
            <a:ext cx="10294182" cy="3900559"/>
          </a:xfrm>
        </p:spPr>
        <p:txBody>
          <a:bodyPr/>
          <a:lstStyle/>
          <a:p>
            <a:r>
              <a:rPr lang="fr-CA" dirty="0"/>
              <a:t>Comme les </a:t>
            </a:r>
            <a:r>
              <a:rPr lang="fr-CA" dirty="0">
                <a:solidFill>
                  <a:srgbClr val="FA4098"/>
                </a:solidFill>
              </a:rPr>
              <a:t>services</a:t>
            </a:r>
            <a:r>
              <a:rPr lang="fr-CA" dirty="0"/>
              <a:t> sont appropriés pour fournir des fonctions qui font des </a:t>
            </a:r>
            <a:r>
              <a:rPr lang="fr-CA" dirty="0">
                <a:solidFill>
                  <a:srgbClr val="FA4098"/>
                </a:solidFill>
              </a:rPr>
              <a:t>requêtes HTTP </a:t>
            </a:r>
            <a:r>
              <a:rPr lang="fr-CA" dirty="0"/>
              <a:t>à la place du </a:t>
            </a:r>
            <a:r>
              <a:rPr lang="fr-CA" b="1" dirty="0"/>
              <a:t>composant</a:t>
            </a:r>
            <a:r>
              <a:rPr lang="fr-CA" dirty="0"/>
              <a:t>, comment peut-on </a:t>
            </a:r>
            <a:r>
              <a:rPr lang="fr-CA" b="1" dirty="0"/>
              <a:t>migrer</a:t>
            </a:r>
            <a:r>
              <a:rPr lang="fr-CA" dirty="0"/>
              <a:t> une </a:t>
            </a:r>
            <a:r>
              <a:rPr lang="fr-CA" dirty="0">
                <a:solidFill>
                  <a:srgbClr val="FA4098"/>
                </a:solidFill>
              </a:rPr>
              <a:t>requête HTTP</a:t>
            </a:r>
            <a:r>
              <a:rPr lang="fr-CA" dirty="0"/>
              <a:t> </a:t>
            </a:r>
            <a:r>
              <a:rPr lang="fr-CA" b="1" dirty="0"/>
              <a:t>d’un composant à un service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 C’est d’autant plus pertinent si plusieurs composants utiliseront une ou plusieurs requêtes HTTP similaires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63C6FE-0231-42A1-ACBB-8010B3936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550" y="4915392"/>
            <a:ext cx="5662579" cy="167780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C466B5E-F0C9-41C5-BD86-65F63DB48513}"/>
              </a:ext>
            </a:extLst>
          </p:cNvPr>
          <p:cNvSpPr/>
          <p:nvPr/>
        </p:nvSpPr>
        <p:spPr>
          <a:xfrm>
            <a:off x="4270550" y="3671446"/>
            <a:ext cx="1828800" cy="408360"/>
          </a:xfrm>
          <a:prstGeom prst="roundRect">
            <a:avLst/>
          </a:prstGeom>
          <a:noFill/>
          <a:ln w="28575">
            <a:solidFill>
              <a:srgbClr val="739C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Composant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en-CA" dirty="0">
                <a:solidFill>
                  <a:schemeClr val="bg1"/>
                </a:solidFill>
              </a:rPr>
              <a:t>💻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718CC3D-43A0-40A9-8B77-A3A762C08C59}"/>
              </a:ext>
            </a:extLst>
          </p:cNvPr>
          <p:cNvSpPr/>
          <p:nvPr/>
        </p:nvSpPr>
        <p:spPr>
          <a:xfrm>
            <a:off x="8104329" y="3665350"/>
            <a:ext cx="1828800" cy="408360"/>
          </a:xfrm>
          <a:prstGeom prst="roundRect">
            <a:avLst/>
          </a:prstGeom>
          <a:noFill/>
          <a:ln w="28575">
            <a:solidFill>
              <a:srgbClr val="B177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Service </a:t>
            </a:r>
            <a:r>
              <a:rPr lang="en-CA" dirty="0">
                <a:solidFill>
                  <a:schemeClr val="bg1"/>
                </a:solidFill>
              </a:rPr>
              <a:t>🔧🧰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CE40A0-876C-4182-915A-A0EC386E4AE8}"/>
              </a:ext>
            </a:extLst>
          </p:cNvPr>
          <p:cNvSpPr txBox="1"/>
          <p:nvPr/>
        </p:nvSpPr>
        <p:spPr>
          <a:xfrm>
            <a:off x="4392470" y="4125953"/>
            <a:ext cx="158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Requête HTTP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B93D4DB-9DF5-40B5-A093-12741910019D}"/>
              </a:ext>
            </a:extLst>
          </p:cNvPr>
          <p:cNvCxnSpPr>
            <a:stCxn id="8" idx="3"/>
          </p:cNvCxnSpPr>
          <p:nvPr/>
        </p:nvCxnSpPr>
        <p:spPr>
          <a:xfrm flipV="1">
            <a:off x="5977430" y="4310619"/>
            <a:ext cx="2126899" cy="138500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A6800DC-5AA0-48E6-932A-D4CA16D5136F}"/>
              </a:ext>
            </a:extLst>
          </p:cNvPr>
          <p:cNvSpPr txBox="1"/>
          <p:nvPr/>
        </p:nvSpPr>
        <p:spPr>
          <a:xfrm>
            <a:off x="5721095" y="6581001"/>
            <a:ext cx="2761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>
                <a:solidFill>
                  <a:schemeClr val="bg1"/>
                </a:solidFill>
              </a:rPr>
              <a:t>C’est l’heure d’une grande migration</a:t>
            </a:r>
          </a:p>
        </p:txBody>
      </p:sp>
    </p:spTree>
    <p:extLst>
      <p:ext uri="{BB962C8B-B14F-4D97-AF65-F5344CB8AC3E}">
        <p14:creationId xmlns:p14="http://schemas.microsoft.com/office/powerpoint/2010/main" val="2516777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E7F79-33BC-444A-ADB7-ECEE1EAC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Migration d’une requête HTTP de composant à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6D56D-5D35-424D-97BC-B78779D3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1981200"/>
            <a:ext cx="11064240" cy="3954989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Exemple</a:t>
            </a:r>
            <a:r>
              <a:rPr lang="fr-CA" dirty="0"/>
              <a:t> : Une méthode de </a:t>
            </a:r>
            <a:r>
              <a:rPr lang="fr-CA" b="1" dirty="0"/>
              <a:t>AppComposant</a:t>
            </a:r>
            <a:r>
              <a:rPr lang="fr-CA" dirty="0"/>
              <a:t> qui fait une </a:t>
            </a:r>
            <a:r>
              <a:rPr lang="fr-CA" dirty="0">
                <a:solidFill>
                  <a:srgbClr val="FA4098"/>
                </a:solidFill>
              </a:rPr>
              <a:t>requête HTTP </a:t>
            </a:r>
            <a:r>
              <a:rPr lang="fr-CA" dirty="0"/>
              <a:t>pour récupérer des informations sur un </a:t>
            </a:r>
            <a:r>
              <a:rPr lang="fr-CA" b="1" dirty="0"/>
              <a:t>conducteur</a:t>
            </a:r>
            <a:r>
              <a:rPr lang="fr-CA" dirty="0"/>
              <a:t> de </a:t>
            </a:r>
            <a:r>
              <a:rPr lang="fr-CA" i="1" dirty="0">
                <a:solidFill>
                  <a:srgbClr val="FA4098"/>
                </a:solidFill>
              </a:rPr>
              <a:t>Mario Kart Tour</a:t>
            </a:r>
            <a:r>
              <a:rPr lang="fr-CA" dirty="0"/>
              <a:t>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B73FD7B-FA57-48C0-98DA-CE75E250DF55}"/>
              </a:ext>
            </a:extLst>
          </p:cNvPr>
          <p:cNvSpPr txBox="1"/>
          <p:nvPr/>
        </p:nvSpPr>
        <p:spPr>
          <a:xfrm>
            <a:off x="0" y="6550223"/>
            <a:ext cx="38420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https://mario-kart-tour-api.herokuapp.com/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778821E-0BF8-4571-AD8D-58DC7FEB535B}"/>
              </a:ext>
            </a:extLst>
          </p:cNvPr>
          <p:cNvSpPr txBox="1"/>
          <p:nvPr/>
        </p:nvSpPr>
        <p:spPr>
          <a:xfrm>
            <a:off x="421490" y="5613023"/>
            <a:ext cx="534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/>
                </a:solidFill>
              </a:rPr>
              <a:t>Migrer</a:t>
            </a:r>
            <a:r>
              <a:rPr lang="fr-CA" dirty="0">
                <a:solidFill>
                  <a:schemeClr val="bg1"/>
                </a:solidFill>
              </a:rPr>
              <a:t> la </a:t>
            </a:r>
            <a:r>
              <a:rPr lang="fr-CA" dirty="0">
                <a:solidFill>
                  <a:srgbClr val="FA4098"/>
                </a:solidFill>
              </a:rPr>
              <a:t>requête HTTP </a:t>
            </a:r>
            <a:r>
              <a:rPr lang="fr-CA" dirty="0">
                <a:solidFill>
                  <a:schemeClr val="bg1"/>
                </a:solidFill>
              </a:rPr>
              <a:t>dans un </a:t>
            </a:r>
            <a:r>
              <a:rPr lang="fr-CA" b="1" dirty="0">
                <a:solidFill>
                  <a:srgbClr val="FA4098"/>
                </a:solidFill>
              </a:rPr>
              <a:t>service</a:t>
            </a:r>
            <a:r>
              <a:rPr lang="fr-CA" dirty="0">
                <a:solidFill>
                  <a:srgbClr val="739CD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car plusieurs </a:t>
            </a:r>
            <a:r>
              <a:rPr lang="fr-CA" b="1" dirty="0">
                <a:solidFill>
                  <a:schemeClr val="bg1"/>
                </a:solidFill>
              </a:rPr>
              <a:t>composants</a:t>
            </a:r>
            <a:r>
              <a:rPr lang="fr-CA" dirty="0">
                <a:solidFill>
                  <a:schemeClr val="bg1"/>
                </a:solidFill>
              </a:rPr>
              <a:t> utilisent cette requête.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DCB7F4D-B910-495F-A351-114EF56D6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90" y="2904558"/>
            <a:ext cx="10765536" cy="233348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BB32A90-4952-4333-9009-B645550BE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700" y="3973863"/>
            <a:ext cx="4785766" cy="284995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95DE17C-0985-4ED9-BE3F-D9895E0EB19F}"/>
              </a:ext>
            </a:extLst>
          </p:cNvPr>
          <p:cNvSpPr txBox="1"/>
          <p:nvPr/>
        </p:nvSpPr>
        <p:spPr>
          <a:xfrm>
            <a:off x="10154195" y="2603635"/>
            <a:ext cx="1682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Objet JSON</a:t>
            </a:r>
          </a:p>
        </p:txBody>
      </p:sp>
    </p:spTree>
    <p:extLst>
      <p:ext uri="{BB962C8B-B14F-4D97-AF65-F5344CB8AC3E}">
        <p14:creationId xmlns:p14="http://schemas.microsoft.com/office/powerpoint/2010/main" val="247554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AB478-812C-A2D1-CCC6-F1832DD1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Composants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6D40AF-1A4C-5570-8281-1D61A87DC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0127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E7F79-33BC-444A-ADB7-ECEE1EAC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 Migration d’une requête HTTP de composant à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6D56D-5D35-424D-97BC-B78779D3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2026920"/>
            <a:ext cx="10842822" cy="4229309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Créer un nouveau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si nécessaire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CFA9C3F-407F-4CFB-8A0D-0998BFEB9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278" y="2574306"/>
            <a:ext cx="3370027" cy="80377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D8C1801-3938-4705-9888-E1CC078AC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820" y="2574306"/>
            <a:ext cx="3696216" cy="1848108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9D099F4-B199-480C-8736-6695DDE77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692" y="4322440"/>
            <a:ext cx="4046598" cy="236553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4CCC013-89BE-4738-A75F-E8816EAAFA42}"/>
              </a:ext>
            </a:extLst>
          </p:cNvPr>
          <p:cNvSpPr txBox="1"/>
          <p:nvPr/>
        </p:nvSpPr>
        <p:spPr>
          <a:xfrm>
            <a:off x="1021080" y="4014663"/>
            <a:ext cx="4763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Code de base déjà présent à la création du service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D6627B7-6E95-425B-B032-8B24C810924B}"/>
              </a:ext>
            </a:extLst>
          </p:cNvPr>
          <p:cNvSpPr txBox="1"/>
          <p:nvPr/>
        </p:nvSpPr>
        <p:spPr>
          <a:xfrm>
            <a:off x="6261581" y="4427022"/>
            <a:ext cx="3696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/>
                </a:solidFill>
              </a:rPr>
              <a:t>Ranger les services tant que la manière d’ordonner les fichiers est cohérente et consistante.</a:t>
            </a:r>
          </a:p>
        </p:txBody>
      </p:sp>
    </p:spTree>
    <p:extLst>
      <p:ext uri="{BB962C8B-B14F-4D97-AF65-F5344CB8AC3E}">
        <p14:creationId xmlns:p14="http://schemas.microsoft.com/office/powerpoint/2010/main" val="2045045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E7F79-33BC-444A-ADB7-ECEE1EAC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Migration d’une requête HTTP de composant à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6D56D-5D35-424D-97BC-B78779D3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3" y="1968745"/>
            <a:ext cx="10160070" cy="3967444"/>
          </a:xfrm>
        </p:spPr>
        <p:txBody>
          <a:bodyPr/>
          <a:lstStyle/>
          <a:p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Créer une méthode dans le service qui lance la requête HTTP et retourne la réponse.</a:t>
            </a:r>
          </a:p>
          <a:p>
            <a:pPr lvl="2"/>
            <a:r>
              <a:rPr lang="fr-CA" dirty="0"/>
              <a:t> N’oubliez pas </a:t>
            </a:r>
            <a:r>
              <a:rPr lang="fr-CA" dirty="0">
                <a:solidFill>
                  <a:srgbClr val="FA4098"/>
                </a:solidFill>
              </a:rPr>
              <a:t>d’injecter HttpClient au service</a:t>
            </a:r>
            <a:r>
              <a:rPr lang="fr-CA" dirty="0"/>
              <a:t> pour qu’il puisse faire une requête HTTP.</a:t>
            </a:r>
          </a:p>
          <a:p>
            <a:pPr lvl="2"/>
            <a:r>
              <a:rPr lang="fr-CA" dirty="0"/>
              <a:t> N’oubliez pas </a:t>
            </a:r>
            <a:r>
              <a:rPr lang="fr-CA" dirty="0">
                <a:solidFill>
                  <a:srgbClr val="FA4098"/>
                </a:solidFill>
              </a:rPr>
              <a:t>d’injecter le service au composant </a:t>
            </a:r>
            <a:r>
              <a:rPr lang="fr-CA" dirty="0"/>
              <a:t>pour qu’il puisse utiliser la nouvelle méthode.</a:t>
            </a:r>
          </a:p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64AFF1-BEC7-44CC-8E5C-C252E4380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" y="3310128"/>
            <a:ext cx="8497398" cy="1736449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24CDB7F-3BEE-4A13-98C9-F94B80A2E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056" y="4682195"/>
            <a:ext cx="5876832" cy="2050466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4F47B47-A2CA-4529-9310-00E648FE2A5A}"/>
              </a:ext>
            </a:extLst>
          </p:cNvPr>
          <p:cNvCxnSpPr/>
          <p:nvPr/>
        </p:nvCxnSpPr>
        <p:spPr>
          <a:xfrm flipH="1">
            <a:off x="2819401" y="3523488"/>
            <a:ext cx="527303" cy="201168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88554BF-3431-4478-BC75-169BEECFDFC1}"/>
              </a:ext>
            </a:extLst>
          </p:cNvPr>
          <p:cNvCxnSpPr/>
          <p:nvPr/>
        </p:nvCxnSpPr>
        <p:spPr>
          <a:xfrm flipH="1">
            <a:off x="9683497" y="4547616"/>
            <a:ext cx="527303" cy="201168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9D35E3F-0AC0-44A7-8BC1-3AF30F6B538E}"/>
              </a:ext>
            </a:extLst>
          </p:cNvPr>
          <p:cNvCxnSpPr>
            <a:cxnSpLocks/>
          </p:cNvCxnSpPr>
          <p:nvPr/>
        </p:nvCxnSpPr>
        <p:spPr>
          <a:xfrm>
            <a:off x="402336" y="3956304"/>
            <a:ext cx="399290" cy="158496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30BC711-31BF-46DB-807D-A093D0CE41B4}"/>
              </a:ext>
            </a:extLst>
          </p:cNvPr>
          <p:cNvCxnSpPr>
            <a:cxnSpLocks/>
          </p:cNvCxnSpPr>
          <p:nvPr/>
        </p:nvCxnSpPr>
        <p:spPr>
          <a:xfrm>
            <a:off x="8436864" y="5181156"/>
            <a:ext cx="399290" cy="158496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FDF0F84-40F5-4ACE-8E7F-DDD9DE111FFC}"/>
              </a:ext>
            </a:extLst>
          </p:cNvPr>
          <p:cNvSpPr txBox="1"/>
          <p:nvPr/>
        </p:nvSpPr>
        <p:spPr>
          <a:xfrm>
            <a:off x="237744" y="5181156"/>
            <a:ext cx="57424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Deux problèmes :</a:t>
            </a:r>
          </a:p>
          <a:p>
            <a:r>
              <a:rPr lang="fr-CA" sz="1600" dirty="0">
                <a:solidFill>
                  <a:schemeClr val="bg1"/>
                </a:solidFill>
              </a:rPr>
              <a:t>• beaucoup de code dans le </a:t>
            </a:r>
            <a:r>
              <a:rPr lang="fr-CA" sz="1600" dirty="0">
                <a:solidFill>
                  <a:srgbClr val="FA4098"/>
                </a:solidFill>
              </a:rPr>
              <a:t>composant</a:t>
            </a:r>
            <a:r>
              <a:rPr lang="fr-CA" sz="1600" dirty="0">
                <a:solidFill>
                  <a:srgbClr val="9073D1"/>
                </a:solidFill>
              </a:rPr>
              <a:t> </a:t>
            </a:r>
            <a:r>
              <a:rPr lang="fr-CA" sz="1600" dirty="0">
                <a:solidFill>
                  <a:schemeClr val="bg1"/>
                </a:solidFill>
              </a:rPr>
              <a:t>... le </a:t>
            </a:r>
            <a:r>
              <a:rPr lang="fr-CA" sz="1600" dirty="0">
                <a:solidFill>
                  <a:srgbClr val="FA4098"/>
                </a:solidFill>
              </a:rPr>
              <a:t>service </a:t>
            </a:r>
            <a:r>
              <a:rPr lang="fr-CA" sz="1600" dirty="0">
                <a:solidFill>
                  <a:schemeClr val="bg1"/>
                </a:solidFill>
              </a:rPr>
              <a:t>devrait remplir les </a:t>
            </a:r>
            <a:r>
              <a:rPr lang="fr-CA" sz="1600" b="1" dirty="0">
                <a:solidFill>
                  <a:schemeClr val="bg1"/>
                </a:solidFill>
              </a:rPr>
              <a:t>variables</a:t>
            </a:r>
            <a:r>
              <a:rPr lang="fr-CA" sz="1600" dirty="0">
                <a:solidFill>
                  <a:schemeClr val="bg1"/>
                </a:solidFill>
              </a:rPr>
              <a:t> à la place du</a:t>
            </a:r>
            <a:r>
              <a:rPr lang="fr-CA" sz="1600" dirty="0">
                <a:solidFill>
                  <a:srgbClr val="9073D1"/>
                </a:solidFill>
              </a:rPr>
              <a:t> </a:t>
            </a:r>
            <a:r>
              <a:rPr lang="fr-CA" sz="1600" dirty="0">
                <a:solidFill>
                  <a:schemeClr val="bg1"/>
                </a:solidFill>
              </a:rPr>
              <a:t>composant !</a:t>
            </a:r>
          </a:p>
          <a:p>
            <a:r>
              <a:rPr lang="fr-CA" sz="1600" dirty="0">
                <a:solidFill>
                  <a:schemeClr val="bg1"/>
                </a:solidFill>
              </a:rPr>
              <a:t>• Ça ne compile pas : </a:t>
            </a:r>
            <a:r>
              <a:rPr lang="fr-CA" sz="1600" dirty="0">
                <a:solidFill>
                  <a:srgbClr val="FA4098"/>
                </a:solidFill>
              </a:rPr>
              <a:t>Angular</a:t>
            </a:r>
            <a:r>
              <a:rPr lang="fr-CA" sz="1600" dirty="0">
                <a:solidFill>
                  <a:srgbClr val="739CD1"/>
                </a:solidFill>
              </a:rPr>
              <a:t> </a:t>
            </a:r>
            <a:r>
              <a:rPr lang="fr-CA" sz="1600" dirty="0">
                <a:solidFill>
                  <a:schemeClr val="bg1"/>
                </a:solidFill>
              </a:rPr>
              <a:t>n’aime pas le « </a:t>
            </a:r>
            <a:r>
              <a:rPr lang="fr-CA" sz="1600" b="1" dirty="0">
                <a:solidFill>
                  <a:srgbClr val="FF0000"/>
                </a:solidFill>
              </a:rPr>
              <a:t>x</a:t>
            </a:r>
            <a:r>
              <a:rPr lang="fr-CA" sz="1600" dirty="0">
                <a:solidFill>
                  <a:srgbClr val="739CD1"/>
                </a:solidFill>
              </a:rPr>
              <a:t> </a:t>
            </a:r>
            <a:r>
              <a:rPr lang="fr-CA" sz="1600" dirty="0">
                <a:solidFill>
                  <a:schemeClr val="bg1"/>
                </a:solidFill>
              </a:rPr>
              <a:t>» dans la méthode subscribe() car il ne connait pas son type</a:t>
            </a:r>
            <a:r>
              <a:rPr lang="fr-CA" sz="1600" dirty="0">
                <a:solidFill>
                  <a:srgbClr val="9073D1"/>
                </a:solidFill>
              </a:rPr>
              <a:t>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E70BD83-9F68-4370-A8D3-6E017A6B7B98}"/>
              </a:ext>
            </a:extLst>
          </p:cNvPr>
          <p:cNvSpPr txBox="1"/>
          <p:nvPr/>
        </p:nvSpPr>
        <p:spPr>
          <a:xfrm>
            <a:off x="9808464" y="6424884"/>
            <a:ext cx="224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>
                <a:solidFill>
                  <a:srgbClr val="739CD1"/>
                </a:solidFill>
              </a:rPr>
              <a:t>app.component.ts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B6ABC56-C718-496C-8C9A-66C1496E8FD7}"/>
              </a:ext>
            </a:extLst>
          </p:cNvPr>
          <p:cNvSpPr txBox="1"/>
          <p:nvPr/>
        </p:nvSpPr>
        <p:spPr>
          <a:xfrm>
            <a:off x="6436950" y="3280606"/>
            <a:ext cx="224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>
                <a:solidFill>
                  <a:srgbClr val="739CD1"/>
                </a:solidFill>
              </a:rPr>
              <a:t>mariokart.service.ts</a:t>
            </a:r>
          </a:p>
        </p:txBody>
      </p:sp>
    </p:spTree>
    <p:extLst>
      <p:ext uri="{BB962C8B-B14F-4D97-AF65-F5344CB8AC3E}">
        <p14:creationId xmlns:p14="http://schemas.microsoft.com/office/powerpoint/2010/main" val="3441217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E7F79-33BC-444A-ADB7-ECEE1EAC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Migration d’une requête HTTP de composant à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6D56D-5D35-424D-97BC-B78779D3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1" y="2042160"/>
            <a:ext cx="10172262" cy="3894029"/>
          </a:xfrm>
        </p:spPr>
        <p:txBody>
          <a:bodyPr/>
          <a:lstStyle/>
          <a:p>
            <a:r>
              <a:rPr lang="fr-CA" dirty="0"/>
              <a:t>  </a:t>
            </a:r>
            <a:r>
              <a:rPr lang="fr-CA" dirty="0">
                <a:solidFill>
                  <a:srgbClr val="FA4098"/>
                </a:solidFill>
              </a:rPr>
              <a:t>Étape 3</a:t>
            </a:r>
            <a:r>
              <a:rPr lang="fr-CA" dirty="0"/>
              <a:t> : Créer une classe « </a:t>
            </a:r>
            <a:r>
              <a:rPr lang="fr-CA" dirty="0">
                <a:solidFill>
                  <a:srgbClr val="FA4098"/>
                </a:solidFill>
              </a:rPr>
              <a:t>Driver</a:t>
            </a:r>
            <a:r>
              <a:rPr lang="fr-CA" dirty="0"/>
              <a:t> » qui contiendra toutes les informations sur un conducteur. 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Dans app.component.ts, remplacer mes 4 variables à remplir par un objet de type Driver.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54878E-066E-42A6-A63C-9F48E52BF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66" y="2857465"/>
            <a:ext cx="6465176" cy="148756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337EE7D-5F64-4A67-9545-DC15D53AA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830" y="2857465"/>
            <a:ext cx="2738252" cy="148756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DE20032-0066-4846-A6FA-7511BC373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631" y="5010789"/>
            <a:ext cx="2840269" cy="136256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9D1A5B5-E4B3-43B2-804F-F7464F6CB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967" y="5010789"/>
            <a:ext cx="4146075" cy="136256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2A43E1F-3F57-487C-99FB-A5C71F5E40B3}"/>
              </a:ext>
            </a:extLst>
          </p:cNvPr>
          <p:cNvCxnSpPr/>
          <p:nvPr/>
        </p:nvCxnSpPr>
        <p:spPr>
          <a:xfrm flipH="1">
            <a:off x="8580764" y="5953601"/>
            <a:ext cx="527303" cy="201168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158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E7F79-33BC-444A-ADB7-ECEE1EAC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 Migration d’une requête HTTP de composant à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6D56D-5D35-424D-97BC-B78779D3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33" y="2003730"/>
            <a:ext cx="10038150" cy="3932459"/>
          </a:xfrm>
        </p:spPr>
        <p:txBody>
          <a:bodyPr/>
          <a:lstStyle/>
          <a:p>
            <a:r>
              <a:rPr lang="fr-CA" dirty="0"/>
              <a:t>Modifier la manière dont la réponse de la requête est utilisée. (On ne remplit plus des variables, on crée un objet avec les données JSON !)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9AE4EB-3555-414E-8A9E-3BC028AA7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53" y="3153582"/>
            <a:ext cx="6155915" cy="172390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B681224-B3A0-4AFC-BDCD-AEE294911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186" y="3944092"/>
            <a:ext cx="7623782" cy="1353498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8" name="Flèche : virage 7">
            <a:extLst>
              <a:ext uri="{FF2B5EF4-FFF2-40B4-BE49-F238E27FC236}">
                <a16:creationId xmlns:a16="http://schemas.microsoft.com/office/drawing/2014/main" id="{266FCD8E-FFEF-4C58-8CE1-6E88FB3BFC9F}"/>
              </a:ext>
            </a:extLst>
          </p:cNvPr>
          <p:cNvSpPr/>
          <p:nvPr/>
        </p:nvSpPr>
        <p:spPr>
          <a:xfrm rot="5400000">
            <a:off x="6766560" y="3256024"/>
            <a:ext cx="548640" cy="585627"/>
          </a:xfrm>
          <a:prstGeom prst="ben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6A422F7-9762-493F-9251-28B3684AE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5257100"/>
            <a:ext cx="2629534" cy="147911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998A9D1-39C8-417D-99F8-C5957E9CCBA3}"/>
              </a:ext>
            </a:extLst>
          </p:cNvPr>
          <p:cNvSpPr txBox="1"/>
          <p:nvPr/>
        </p:nvSpPr>
        <p:spPr>
          <a:xfrm>
            <a:off x="9924288" y="3643723"/>
            <a:ext cx="1554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100" dirty="0">
                <a:solidFill>
                  <a:schemeClr val="bg1"/>
                </a:solidFill>
              </a:rPr>
              <a:t>app.component.ts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3846F11-F982-4C90-86CD-5BC8BEB4E7F6}"/>
              </a:ext>
            </a:extLst>
          </p:cNvPr>
          <p:cNvSpPr txBox="1"/>
          <p:nvPr/>
        </p:nvSpPr>
        <p:spPr>
          <a:xfrm>
            <a:off x="1719014" y="4825926"/>
            <a:ext cx="1554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100" dirty="0">
                <a:solidFill>
                  <a:schemeClr val="bg1"/>
                </a:solidFill>
              </a:rPr>
              <a:t>app.component.ts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A7357F-8BBB-4F35-95D8-95E47987EB27}"/>
              </a:ext>
            </a:extLst>
          </p:cNvPr>
          <p:cNvSpPr txBox="1"/>
          <p:nvPr/>
        </p:nvSpPr>
        <p:spPr>
          <a:xfrm>
            <a:off x="3876850" y="5392476"/>
            <a:ext cx="8059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• M</a:t>
            </a:r>
            <a:r>
              <a:rPr lang="fr-CA" b="1" dirty="0">
                <a:solidFill>
                  <a:schemeClr val="bg1"/>
                </a:solidFill>
              </a:rPr>
              <a:t>oins de lignes de code dans le composant</a:t>
            </a:r>
            <a:r>
              <a:rPr lang="fr-CA" dirty="0">
                <a:solidFill>
                  <a:schemeClr val="bg1"/>
                </a:solidFill>
              </a:rPr>
              <a:t>. De plus, assembler les </a:t>
            </a:r>
            <a:r>
              <a:rPr lang="fr-CA" b="1" dirty="0">
                <a:solidFill>
                  <a:schemeClr val="bg1"/>
                </a:solidFill>
              </a:rPr>
              <a:t>données en objet </a:t>
            </a:r>
            <a:r>
              <a:rPr lang="fr-CA" dirty="0">
                <a:solidFill>
                  <a:schemeClr val="bg1"/>
                </a:solidFill>
              </a:rPr>
              <a:t>est plus consistant.</a:t>
            </a:r>
          </a:p>
          <a:p>
            <a:r>
              <a:rPr lang="fr-CA" dirty="0">
                <a:solidFill>
                  <a:schemeClr val="bg1"/>
                </a:solidFill>
              </a:rPr>
              <a:t>Ça ne compile toujours pas à cause du «</a:t>
            </a:r>
            <a:r>
              <a:rPr lang="fr-CA" b="1" dirty="0">
                <a:solidFill>
                  <a:schemeClr val="bg1"/>
                </a:solidFill>
              </a:rPr>
              <a:t> x</a:t>
            </a:r>
            <a:r>
              <a:rPr lang="fr-CA" dirty="0">
                <a:solidFill>
                  <a:schemeClr val="bg1"/>
                </a:solidFill>
              </a:rPr>
              <a:t> »</a:t>
            </a:r>
            <a:endParaRPr lang="fr-CA" dirty="0">
              <a:solidFill>
                <a:srgbClr val="9073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461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E7F79-33BC-444A-ADB7-ECEE1EAC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Migration d’une requête HTTP de composant à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6D56D-5D35-424D-97BC-B78779D3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1" y="2078670"/>
            <a:ext cx="10111302" cy="3857519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Étape 4</a:t>
            </a:r>
            <a:r>
              <a:rPr lang="fr-CA" dirty="0"/>
              <a:t> : Créer l’objet dans le </a:t>
            </a:r>
            <a:r>
              <a:rPr lang="fr-CA" b="1" dirty="0"/>
              <a:t>service</a:t>
            </a:r>
            <a:r>
              <a:rPr lang="fr-CA" dirty="0"/>
              <a:t> plutôt que dans le </a:t>
            </a:r>
            <a:r>
              <a:rPr lang="fr-CA" b="1" dirty="0"/>
              <a:t>composant</a:t>
            </a:r>
            <a:r>
              <a:rPr lang="fr-CA" dirty="0"/>
              <a:t> à l’aide de </a:t>
            </a:r>
            <a:r>
              <a:rPr lang="fr-CA" i="1" dirty="0">
                <a:solidFill>
                  <a:srgbClr val="FA4098"/>
                </a:solidFill>
              </a:rPr>
              <a:t>.pipe</a:t>
            </a:r>
            <a:r>
              <a:rPr lang="fr-CA" dirty="0"/>
              <a:t> et </a:t>
            </a:r>
            <a:r>
              <a:rPr lang="fr-CA" i="1" dirty="0">
                <a:solidFill>
                  <a:srgbClr val="FA4098"/>
                </a:solidFill>
              </a:rPr>
              <a:t>.map</a:t>
            </a:r>
            <a:r>
              <a:rPr lang="fr-CA" dirty="0"/>
              <a:t>. </a:t>
            </a:r>
          </a:p>
          <a:p>
            <a:pPr lvl="2"/>
            <a:r>
              <a:rPr lang="fr-CA" dirty="0"/>
              <a:t> La fonction du service va </a:t>
            </a:r>
            <a:r>
              <a:rPr lang="fr-CA" b="1" dirty="0"/>
              <a:t>retourner l’objet (les données)</a:t>
            </a:r>
            <a:r>
              <a:rPr lang="fr-CA" dirty="0"/>
              <a:t> plutôt que simplement la </a:t>
            </a:r>
            <a:r>
              <a:rPr lang="fr-CA" b="1" dirty="0"/>
              <a:t>réponse de la requête HTTP</a:t>
            </a:r>
            <a:r>
              <a:rPr lang="fr-CA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E10777-5B2C-422E-8B64-DF71B768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90" y="3601170"/>
            <a:ext cx="9930384" cy="841224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FFCD5C8-F577-42A6-B206-EDBD5A160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658" y="5131906"/>
            <a:ext cx="9930384" cy="152367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8" name="Flèche : bas 7">
            <a:extLst>
              <a:ext uri="{FF2B5EF4-FFF2-40B4-BE49-F238E27FC236}">
                <a16:creationId xmlns:a16="http://schemas.microsoft.com/office/drawing/2014/main" id="{F3E50168-5DA9-4742-9A0B-B5226BD32D82}"/>
              </a:ext>
            </a:extLst>
          </p:cNvPr>
          <p:cNvSpPr/>
          <p:nvPr/>
        </p:nvSpPr>
        <p:spPr>
          <a:xfrm>
            <a:off x="5641848" y="4564646"/>
            <a:ext cx="908304" cy="445008"/>
          </a:xfrm>
          <a:prstGeom prst="down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2636FC-1EE1-467E-8102-A5C32EDAA500}"/>
              </a:ext>
            </a:extLst>
          </p:cNvPr>
          <p:cNvSpPr txBox="1"/>
          <p:nvPr/>
        </p:nvSpPr>
        <p:spPr>
          <a:xfrm>
            <a:off x="8795618" y="6303674"/>
            <a:ext cx="224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>
                <a:solidFill>
                  <a:srgbClr val="9073D1"/>
                </a:solidFill>
              </a:rPr>
              <a:t>mariokart.service.ts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4F06A64-E162-445B-BDAD-8ED680CD1345}"/>
              </a:ext>
            </a:extLst>
          </p:cNvPr>
          <p:cNvSpPr txBox="1"/>
          <p:nvPr/>
        </p:nvSpPr>
        <p:spPr>
          <a:xfrm>
            <a:off x="8768292" y="4164471"/>
            <a:ext cx="224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>
                <a:solidFill>
                  <a:srgbClr val="9073D1"/>
                </a:solidFill>
              </a:rPr>
              <a:t>mariokart.service.ts</a:t>
            </a:r>
          </a:p>
        </p:txBody>
      </p:sp>
    </p:spTree>
    <p:extLst>
      <p:ext uri="{BB962C8B-B14F-4D97-AF65-F5344CB8AC3E}">
        <p14:creationId xmlns:p14="http://schemas.microsoft.com/office/powerpoint/2010/main" val="43912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E7F79-33BC-444A-ADB7-ECEE1EAC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Migration d’une requête HTTP de composant à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6D56D-5D35-424D-97BC-B78779D3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1" y="2026920"/>
            <a:ext cx="10172262" cy="3909269"/>
          </a:xfrm>
        </p:spPr>
        <p:txBody>
          <a:bodyPr/>
          <a:lstStyle/>
          <a:p>
            <a:r>
              <a:rPr lang="fr-CA" dirty="0"/>
              <a:t>  </a:t>
            </a:r>
            <a:r>
              <a:rPr lang="fr-CA" dirty="0">
                <a:solidFill>
                  <a:srgbClr val="FA4098"/>
                </a:solidFill>
              </a:rPr>
              <a:t>Étape 5</a:t>
            </a:r>
            <a:r>
              <a:rPr lang="fr-CA" dirty="0"/>
              <a:t> : Adapter la fonction dans </a:t>
            </a:r>
            <a:r>
              <a:rPr lang="fr-CA" dirty="0">
                <a:solidFill>
                  <a:srgbClr val="FA4098"/>
                </a:solidFill>
              </a:rPr>
              <a:t>app.component.ts</a:t>
            </a:r>
            <a:r>
              <a:rPr lang="fr-CA" dirty="0"/>
              <a:t> pour qu’elle reçoive l’objet créé dans la méthode du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 Plus de problème de compilation ! Le «</a:t>
            </a:r>
            <a:r>
              <a:rPr lang="fr-CA" dirty="0">
                <a:solidFill>
                  <a:srgbClr val="FA4098"/>
                </a:solidFill>
              </a:rPr>
              <a:t> </a:t>
            </a:r>
            <a:r>
              <a:rPr lang="fr-CA" b="1" dirty="0">
                <a:solidFill>
                  <a:srgbClr val="FA4098"/>
                </a:solidFill>
              </a:rPr>
              <a:t>x</a:t>
            </a:r>
            <a:r>
              <a:rPr lang="fr-CA" dirty="0">
                <a:solidFill>
                  <a:srgbClr val="FA4098"/>
                </a:solidFill>
              </a:rPr>
              <a:t> </a:t>
            </a:r>
            <a:r>
              <a:rPr lang="fr-CA" dirty="0"/>
              <a:t>» est de type connu : C’est un </a:t>
            </a:r>
            <a:r>
              <a:rPr lang="fr-CA" i="1" dirty="0">
                <a:solidFill>
                  <a:srgbClr val="FA4098"/>
                </a:solidFill>
              </a:rPr>
              <a:t>Driver</a:t>
            </a:r>
            <a:r>
              <a:rPr lang="fr-CA" dirty="0"/>
              <a:t>.</a:t>
            </a:r>
          </a:p>
          <a:p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16D4CCB-15B6-4AF9-887B-6FA0540FF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585" y="2903547"/>
            <a:ext cx="7130510" cy="132941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94115CB-5CEB-407B-BB69-26422EA48D28}"/>
              </a:ext>
            </a:extLst>
          </p:cNvPr>
          <p:cNvSpPr txBox="1"/>
          <p:nvPr/>
        </p:nvSpPr>
        <p:spPr>
          <a:xfrm>
            <a:off x="7847695" y="3874752"/>
            <a:ext cx="1554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100" dirty="0">
                <a:solidFill>
                  <a:srgbClr val="9073D1"/>
                </a:solidFill>
              </a:rPr>
              <a:t>app.component.ts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F2A522F-EE98-47B8-BFDF-2AF1DA27A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08" y="4957421"/>
            <a:ext cx="9930384" cy="152367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1375851-3FB2-4161-B2FB-A11C8AA60C68}"/>
              </a:ext>
            </a:extLst>
          </p:cNvPr>
          <p:cNvSpPr txBox="1"/>
          <p:nvPr/>
        </p:nvSpPr>
        <p:spPr>
          <a:xfrm>
            <a:off x="8844068" y="6206266"/>
            <a:ext cx="224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>
                <a:solidFill>
                  <a:srgbClr val="9073D1"/>
                </a:solidFill>
              </a:rPr>
              <a:t>mariokart.service.ts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7233230B-1B00-46A6-B2CE-9C89C3621D52}"/>
              </a:ext>
            </a:extLst>
          </p:cNvPr>
          <p:cNvSpPr/>
          <p:nvPr/>
        </p:nvSpPr>
        <p:spPr>
          <a:xfrm>
            <a:off x="649342" y="3576912"/>
            <a:ext cx="2228788" cy="2233136"/>
          </a:xfrm>
          <a:custGeom>
            <a:avLst/>
            <a:gdLst>
              <a:gd name="connsiteX0" fmla="*/ 1030486 w 2408182"/>
              <a:gd name="connsiteY0" fmla="*/ 2267712 h 2267712"/>
              <a:gd name="connsiteX1" fmla="*/ 847606 w 2408182"/>
              <a:gd name="connsiteY1" fmla="*/ 2255520 h 2267712"/>
              <a:gd name="connsiteX2" fmla="*/ 683014 w 2408182"/>
              <a:gd name="connsiteY2" fmla="*/ 2243328 h 2267712"/>
              <a:gd name="connsiteX3" fmla="*/ 615958 w 2408182"/>
              <a:gd name="connsiteY3" fmla="*/ 2231136 h 2267712"/>
              <a:gd name="connsiteX4" fmla="*/ 542806 w 2408182"/>
              <a:gd name="connsiteY4" fmla="*/ 2200656 h 2267712"/>
              <a:gd name="connsiteX5" fmla="*/ 420886 w 2408182"/>
              <a:gd name="connsiteY5" fmla="*/ 2133600 h 2267712"/>
              <a:gd name="connsiteX6" fmla="*/ 116086 w 2408182"/>
              <a:gd name="connsiteY6" fmla="*/ 1926336 h 2267712"/>
              <a:gd name="connsiteX7" fmla="*/ 85606 w 2408182"/>
              <a:gd name="connsiteY7" fmla="*/ 1877568 h 2267712"/>
              <a:gd name="connsiteX8" fmla="*/ 18550 w 2408182"/>
              <a:gd name="connsiteY8" fmla="*/ 1676400 h 2267712"/>
              <a:gd name="connsiteX9" fmla="*/ 262 w 2408182"/>
              <a:gd name="connsiteY9" fmla="*/ 1554480 h 2267712"/>
              <a:gd name="connsiteX10" fmla="*/ 61222 w 2408182"/>
              <a:gd name="connsiteY10" fmla="*/ 1249680 h 2267712"/>
              <a:gd name="connsiteX11" fmla="*/ 201430 w 2408182"/>
              <a:gd name="connsiteY11" fmla="*/ 963168 h 2267712"/>
              <a:gd name="connsiteX12" fmla="*/ 366022 w 2408182"/>
              <a:gd name="connsiteY12" fmla="*/ 719328 h 2267712"/>
              <a:gd name="connsiteX13" fmla="*/ 591574 w 2408182"/>
              <a:gd name="connsiteY13" fmla="*/ 390144 h 2267712"/>
              <a:gd name="connsiteX14" fmla="*/ 1012198 w 2408182"/>
              <a:gd name="connsiteY14" fmla="*/ 170688 h 2267712"/>
              <a:gd name="connsiteX15" fmla="*/ 1298710 w 2408182"/>
              <a:gd name="connsiteY15" fmla="*/ 91440 h 2267712"/>
              <a:gd name="connsiteX16" fmla="*/ 1762006 w 2408182"/>
              <a:gd name="connsiteY16" fmla="*/ 12192 h 2267712"/>
              <a:gd name="connsiteX17" fmla="*/ 1975366 w 2408182"/>
              <a:gd name="connsiteY17" fmla="*/ 0 h 2267712"/>
              <a:gd name="connsiteX18" fmla="*/ 2408182 w 2408182"/>
              <a:gd name="connsiteY18" fmla="*/ 12192 h 2267712"/>
              <a:gd name="connsiteX0" fmla="*/ 1030486 w 2408182"/>
              <a:gd name="connsiteY0" fmla="*/ 2267712 h 2267712"/>
              <a:gd name="connsiteX1" fmla="*/ 847606 w 2408182"/>
              <a:gd name="connsiteY1" fmla="*/ 2255520 h 2267712"/>
              <a:gd name="connsiteX2" fmla="*/ 683014 w 2408182"/>
              <a:gd name="connsiteY2" fmla="*/ 2243328 h 2267712"/>
              <a:gd name="connsiteX3" fmla="*/ 615958 w 2408182"/>
              <a:gd name="connsiteY3" fmla="*/ 2231136 h 2267712"/>
              <a:gd name="connsiteX4" fmla="*/ 542806 w 2408182"/>
              <a:gd name="connsiteY4" fmla="*/ 2200656 h 2267712"/>
              <a:gd name="connsiteX5" fmla="*/ 420886 w 2408182"/>
              <a:gd name="connsiteY5" fmla="*/ 2133600 h 2267712"/>
              <a:gd name="connsiteX6" fmla="*/ 116086 w 2408182"/>
              <a:gd name="connsiteY6" fmla="*/ 1926336 h 2267712"/>
              <a:gd name="connsiteX7" fmla="*/ 85606 w 2408182"/>
              <a:gd name="connsiteY7" fmla="*/ 1877568 h 2267712"/>
              <a:gd name="connsiteX8" fmla="*/ 18550 w 2408182"/>
              <a:gd name="connsiteY8" fmla="*/ 1676400 h 2267712"/>
              <a:gd name="connsiteX9" fmla="*/ 262 w 2408182"/>
              <a:gd name="connsiteY9" fmla="*/ 1554480 h 2267712"/>
              <a:gd name="connsiteX10" fmla="*/ 61222 w 2408182"/>
              <a:gd name="connsiteY10" fmla="*/ 1249680 h 2267712"/>
              <a:gd name="connsiteX11" fmla="*/ 201430 w 2408182"/>
              <a:gd name="connsiteY11" fmla="*/ 963168 h 2267712"/>
              <a:gd name="connsiteX12" fmla="*/ 366022 w 2408182"/>
              <a:gd name="connsiteY12" fmla="*/ 719328 h 2267712"/>
              <a:gd name="connsiteX13" fmla="*/ 591574 w 2408182"/>
              <a:gd name="connsiteY13" fmla="*/ 390144 h 2267712"/>
              <a:gd name="connsiteX14" fmla="*/ 1012198 w 2408182"/>
              <a:gd name="connsiteY14" fmla="*/ 170688 h 2267712"/>
              <a:gd name="connsiteX15" fmla="*/ 1298710 w 2408182"/>
              <a:gd name="connsiteY15" fmla="*/ 91440 h 2267712"/>
              <a:gd name="connsiteX16" fmla="*/ 1762006 w 2408182"/>
              <a:gd name="connsiteY16" fmla="*/ 12192 h 2267712"/>
              <a:gd name="connsiteX17" fmla="*/ 1975366 w 2408182"/>
              <a:gd name="connsiteY17" fmla="*/ 0 h 2267712"/>
              <a:gd name="connsiteX18" fmla="*/ 2408182 w 2408182"/>
              <a:gd name="connsiteY18" fmla="*/ 12192 h 2267712"/>
              <a:gd name="connsiteX0" fmla="*/ 1030486 w 2408182"/>
              <a:gd name="connsiteY0" fmla="*/ 2267712 h 2267712"/>
              <a:gd name="connsiteX1" fmla="*/ 847606 w 2408182"/>
              <a:gd name="connsiteY1" fmla="*/ 2255520 h 2267712"/>
              <a:gd name="connsiteX2" fmla="*/ 683014 w 2408182"/>
              <a:gd name="connsiteY2" fmla="*/ 2243328 h 2267712"/>
              <a:gd name="connsiteX3" fmla="*/ 615958 w 2408182"/>
              <a:gd name="connsiteY3" fmla="*/ 2231136 h 2267712"/>
              <a:gd name="connsiteX4" fmla="*/ 542806 w 2408182"/>
              <a:gd name="connsiteY4" fmla="*/ 2200656 h 2267712"/>
              <a:gd name="connsiteX5" fmla="*/ 420886 w 2408182"/>
              <a:gd name="connsiteY5" fmla="*/ 2133600 h 2267712"/>
              <a:gd name="connsiteX6" fmla="*/ 116086 w 2408182"/>
              <a:gd name="connsiteY6" fmla="*/ 1926336 h 2267712"/>
              <a:gd name="connsiteX7" fmla="*/ 85606 w 2408182"/>
              <a:gd name="connsiteY7" fmla="*/ 1877568 h 2267712"/>
              <a:gd name="connsiteX8" fmla="*/ 18550 w 2408182"/>
              <a:gd name="connsiteY8" fmla="*/ 1676400 h 2267712"/>
              <a:gd name="connsiteX9" fmla="*/ 262 w 2408182"/>
              <a:gd name="connsiteY9" fmla="*/ 1554480 h 2267712"/>
              <a:gd name="connsiteX10" fmla="*/ 61222 w 2408182"/>
              <a:gd name="connsiteY10" fmla="*/ 1249680 h 2267712"/>
              <a:gd name="connsiteX11" fmla="*/ 201430 w 2408182"/>
              <a:gd name="connsiteY11" fmla="*/ 963168 h 2267712"/>
              <a:gd name="connsiteX12" fmla="*/ 225814 w 2408182"/>
              <a:gd name="connsiteY12" fmla="*/ 664464 h 2267712"/>
              <a:gd name="connsiteX13" fmla="*/ 591574 w 2408182"/>
              <a:gd name="connsiteY13" fmla="*/ 390144 h 2267712"/>
              <a:gd name="connsiteX14" fmla="*/ 1012198 w 2408182"/>
              <a:gd name="connsiteY14" fmla="*/ 170688 h 2267712"/>
              <a:gd name="connsiteX15" fmla="*/ 1298710 w 2408182"/>
              <a:gd name="connsiteY15" fmla="*/ 91440 h 2267712"/>
              <a:gd name="connsiteX16" fmla="*/ 1762006 w 2408182"/>
              <a:gd name="connsiteY16" fmla="*/ 12192 h 2267712"/>
              <a:gd name="connsiteX17" fmla="*/ 1975366 w 2408182"/>
              <a:gd name="connsiteY17" fmla="*/ 0 h 2267712"/>
              <a:gd name="connsiteX18" fmla="*/ 2408182 w 2408182"/>
              <a:gd name="connsiteY18" fmla="*/ 12192 h 2267712"/>
              <a:gd name="connsiteX0" fmla="*/ 1030323 w 2408019"/>
              <a:gd name="connsiteY0" fmla="*/ 2267712 h 2267712"/>
              <a:gd name="connsiteX1" fmla="*/ 847443 w 2408019"/>
              <a:gd name="connsiteY1" fmla="*/ 2255520 h 2267712"/>
              <a:gd name="connsiteX2" fmla="*/ 682851 w 2408019"/>
              <a:gd name="connsiteY2" fmla="*/ 2243328 h 2267712"/>
              <a:gd name="connsiteX3" fmla="*/ 615795 w 2408019"/>
              <a:gd name="connsiteY3" fmla="*/ 2231136 h 2267712"/>
              <a:gd name="connsiteX4" fmla="*/ 542643 w 2408019"/>
              <a:gd name="connsiteY4" fmla="*/ 2200656 h 2267712"/>
              <a:gd name="connsiteX5" fmla="*/ 420723 w 2408019"/>
              <a:gd name="connsiteY5" fmla="*/ 2133600 h 2267712"/>
              <a:gd name="connsiteX6" fmla="*/ 115923 w 2408019"/>
              <a:gd name="connsiteY6" fmla="*/ 1926336 h 2267712"/>
              <a:gd name="connsiteX7" fmla="*/ 85443 w 2408019"/>
              <a:gd name="connsiteY7" fmla="*/ 1877568 h 2267712"/>
              <a:gd name="connsiteX8" fmla="*/ 18387 w 2408019"/>
              <a:gd name="connsiteY8" fmla="*/ 1676400 h 2267712"/>
              <a:gd name="connsiteX9" fmla="*/ 99 w 2408019"/>
              <a:gd name="connsiteY9" fmla="*/ 1554480 h 2267712"/>
              <a:gd name="connsiteX10" fmla="*/ 61059 w 2408019"/>
              <a:gd name="connsiteY10" fmla="*/ 1249680 h 2267712"/>
              <a:gd name="connsiteX11" fmla="*/ 36675 w 2408019"/>
              <a:gd name="connsiteY11" fmla="*/ 908304 h 2267712"/>
              <a:gd name="connsiteX12" fmla="*/ 225651 w 2408019"/>
              <a:gd name="connsiteY12" fmla="*/ 664464 h 2267712"/>
              <a:gd name="connsiteX13" fmla="*/ 591411 w 2408019"/>
              <a:gd name="connsiteY13" fmla="*/ 390144 h 2267712"/>
              <a:gd name="connsiteX14" fmla="*/ 1012035 w 2408019"/>
              <a:gd name="connsiteY14" fmla="*/ 170688 h 2267712"/>
              <a:gd name="connsiteX15" fmla="*/ 1298547 w 2408019"/>
              <a:gd name="connsiteY15" fmla="*/ 91440 h 2267712"/>
              <a:gd name="connsiteX16" fmla="*/ 1761843 w 2408019"/>
              <a:gd name="connsiteY16" fmla="*/ 12192 h 2267712"/>
              <a:gd name="connsiteX17" fmla="*/ 1975203 w 2408019"/>
              <a:gd name="connsiteY17" fmla="*/ 0 h 2267712"/>
              <a:gd name="connsiteX18" fmla="*/ 2408019 w 2408019"/>
              <a:gd name="connsiteY18" fmla="*/ 12192 h 2267712"/>
              <a:gd name="connsiteX0" fmla="*/ 1030429 w 2408125"/>
              <a:gd name="connsiteY0" fmla="*/ 2267712 h 2267712"/>
              <a:gd name="connsiteX1" fmla="*/ 847549 w 2408125"/>
              <a:gd name="connsiteY1" fmla="*/ 2255520 h 2267712"/>
              <a:gd name="connsiteX2" fmla="*/ 682957 w 2408125"/>
              <a:gd name="connsiteY2" fmla="*/ 2243328 h 2267712"/>
              <a:gd name="connsiteX3" fmla="*/ 615901 w 2408125"/>
              <a:gd name="connsiteY3" fmla="*/ 2231136 h 2267712"/>
              <a:gd name="connsiteX4" fmla="*/ 542749 w 2408125"/>
              <a:gd name="connsiteY4" fmla="*/ 2200656 h 2267712"/>
              <a:gd name="connsiteX5" fmla="*/ 420829 w 2408125"/>
              <a:gd name="connsiteY5" fmla="*/ 2133600 h 2267712"/>
              <a:gd name="connsiteX6" fmla="*/ 116029 w 2408125"/>
              <a:gd name="connsiteY6" fmla="*/ 1926336 h 2267712"/>
              <a:gd name="connsiteX7" fmla="*/ 85549 w 2408125"/>
              <a:gd name="connsiteY7" fmla="*/ 1877568 h 2267712"/>
              <a:gd name="connsiteX8" fmla="*/ 18493 w 2408125"/>
              <a:gd name="connsiteY8" fmla="*/ 1676400 h 2267712"/>
              <a:gd name="connsiteX9" fmla="*/ 205 w 2408125"/>
              <a:gd name="connsiteY9" fmla="*/ 1554480 h 2267712"/>
              <a:gd name="connsiteX10" fmla="*/ 61165 w 2408125"/>
              <a:gd name="connsiteY10" fmla="*/ 1249680 h 2267712"/>
              <a:gd name="connsiteX11" fmla="*/ 225757 w 2408125"/>
              <a:gd name="connsiteY11" fmla="*/ 664464 h 2267712"/>
              <a:gd name="connsiteX12" fmla="*/ 591517 w 2408125"/>
              <a:gd name="connsiteY12" fmla="*/ 390144 h 2267712"/>
              <a:gd name="connsiteX13" fmla="*/ 1012141 w 2408125"/>
              <a:gd name="connsiteY13" fmla="*/ 170688 h 2267712"/>
              <a:gd name="connsiteX14" fmla="*/ 1298653 w 2408125"/>
              <a:gd name="connsiteY14" fmla="*/ 91440 h 2267712"/>
              <a:gd name="connsiteX15" fmla="*/ 1761949 w 2408125"/>
              <a:gd name="connsiteY15" fmla="*/ 12192 h 2267712"/>
              <a:gd name="connsiteX16" fmla="*/ 1975309 w 2408125"/>
              <a:gd name="connsiteY16" fmla="*/ 0 h 2267712"/>
              <a:gd name="connsiteX17" fmla="*/ 2408125 w 2408125"/>
              <a:gd name="connsiteY17" fmla="*/ 12192 h 2267712"/>
              <a:gd name="connsiteX0" fmla="*/ 1042831 w 2420527"/>
              <a:gd name="connsiteY0" fmla="*/ 2267712 h 2267712"/>
              <a:gd name="connsiteX1" fmla="*/ 859951 w 2420527"/>
              <a:gd name="connsiteY1" fmla="*/ 2255520 h 2267712"/>
              <a:gd name="connsiteX2" fmla="*/ 695359 w 2420527"/>
              <a:gd name="connsiteY2" fmla="*/ 2243328 h 2267712"/>
              <a:gd name="connsiteX3" fmla="*/ 628303 w 2420527"/>
              <a:gd name="connsiteY3" fmla="*/ 2231136 h 2267712"/>
              <a:gd name="connsiteX4" fmla="*/ 555151 w 2420527"/>
              <a:gd name="connsiteY4" fmla="*/ 2200656 h 2267712"/>
              <a:gd name="connsiteX5" fmla="*/ 433231 w 2420527"/>
              <a:gd name="connsiteY5" fmla="*/ 2133600 h 2267712"/>
              <a:gd name="connsiteX6" fmla="*/ 128431 w 2420527"/>
              <a:gd name="connsiteY6" fmla="*/ 1926336 h 2267712"/>
              <a:gd name="connsiteX7" fmla="*/ 97951 w 2420527"/>
              <a:gd name="connsiteY7" fmla="*/ 1877568 h 2267712"/>
              <a:gd name="connsiteX8" fmla="*/ 30895 w 2420527"/>
              <a:gd name="connsiteY8" fmla="*/ 1676400 h 2267712"/>
              <a:gd name="connsiteX9" fmla="*/ 12607 w 2420527"/>
              <a:gd name="connsiteY9" fmla="*/ 1554480 h 2267712"/>
              <a:gd name="connsiteX10" fmla="*/ 238159 w 2420527"/>
              <a:gd name="connsiteY10" fmla="*/ 664464 h 2267712"/>
              <a:gd name="connsiteX11" fmla="*/ 603919 w 2420527"/>
              <a:gd name="connsiteY11" fmla="*/ 390144 h 2267712"/>
              <a:gd name="connsiteX12" fmla="*/ 1024543 w 2420527"/>
              <a:gd name="connsiteY12" fmla="*/ 170688 h 2267712"/>
              <a:gd name="connsiteX13" fmla="*/ 1311055 w 2420527"/>
              <a:gd name="connsiteY13" fmla="*/ 91440 h 2267712"/>
              <a:gd name="connsiteX14" fmla="*/ 1774351 w 2420527"/>
              <a:gd name="connsiteY14" fmla="*/ 12192 h 2267712"/>
              <a:gd name="connsiteX15" fmla="*/ 1987711 w 2420527"/>
              <a:gd name="connsiteY15" fmla="*/ 0 h 2267712"/>
              <a:gd name="connsiteX16" fmla="*/ 2420527 w 2420527"/>
              <a:gd name="connsiteY16" fmla="*/ 12192 h 2267712"/>
              <a:gd name="connsiteX0" fmla="*/ 1042831 w 2420527"/>
              <a:gd name="connsiteY0" fmla="*/ 2267712 h 2267712"/>
              <a:gd name="connsiteX1" fmla="*/ 859951 w 2420527"/>
              <a:gd name="connsiteY1" fmla="*/ 2255520 h 2267712"/>
              <a:gd name="connsiteX2" fmla="*/ 695359 w 2420527"/>
              <a:gd name="connsiteY2" fmla="*/ 2243328 h 2267712"/>
              <a:gd name="connsiteX3" fmla="*/ 628303 w 2420527"/>
              <a:gd name="connsiteY3" fmla="*/ 2231136 h 2267712"/>
              <a:gd name="connsiteX4" fmla="*/ 433231 w 2420527"/>
              <a:gd name="connsiteY4" fmla="*/ 2133600 h 2267712"/>
              <a:gd name="connsiteX5" fmla="*/ 128431 w 2420527"/>
              <a:gd name="connsiteY5" fmla="*/ 1926336 h 2267712"/>
              <a:gd name="connsiteX6" fmla="*/ 97951 w 2420527"/>
              <a:gd name="connsiteY6" fmla="*/ 1877568 h 2267712"/>
              <a:gd name="connsiteX7" fmla="*/ 30895 w 2420527"/>
              <a:gd name="connsiteY7" fmla="*/ 1676400 h 2267712"/>
              <a:gd name="connsiteX8" fmla="*/ 12607 w 2420527"/>
              <a:gd name="connsiteY8" fmla="*/ 1554480 h 2267712"/>
              <a:gd name="connsiteX9" fmla="*/ 238159 w 2420527"/>
              <a:gd name="connsiteY9" fmla="*/ 664464 h 2267712"/>
              <a:gd name="connsiteX10" fmla="*/ 603919 w 2420527"/>
              <a:gd name="connsiteY10" fmla="*/ 390144 h 2267712"/>
              <a:gd name="connsiteX11" fmla="*/ 1024543 w 2420527"/>
              <a:gd name="connsiteY11" fmla="*/ 170688 h 2267712"/>
              <a:gd name="connsiteX12" fmla="*/ 1311055 w 2420527"/>
              <a:gd name="connsiteY12" fmla="*/ 91440 h 2267712"/>
              <a:gd name="connsiteX13" fmla="*/ 1774351 w 2420527"/>
              <a:gd name="connsiteY13" fmla="*/ 12192 h 2267712"/>
              <a:gd name="connsiteX14" fmla="*/ 1987711 w 2420527"/>
              <a:gd name="connsiteY14" fmla="*/ 0 h 2267712"/>
              <a:gd name="connsiteX15" fmla="*/ 2420527 w 2420527"/>
              <a:gd name="connsiteY15" fmla="*/ 12192 h 2267712"/>
              <a:gd name="connsiteX0" fmla="*/ 1042831 w 2420527"/>
              <a:gd name="connsiteY0" fmla="*/ 2267712 h 2267712"/>
              <a:gd name="connsiteX1" fmla="*/ 859951 w 2420527"/>
              <a:gd name="connsiteY1" fmla="*/ 2255520 h 2267712"/>
              <a:gd name="connsiteX2" fmla="*/ 695359 w 2420527"/>
              <a:gd name="connsiteY2" fmla="*/ 2243328 h 2267712"/>
              <a:gd name="connsiteX3" fmla="*/ 433231 w 2420527"/>
              <a:gd name="connsiteY3" fmla="*/ 2133600 h 2267712"/>
              <a:gd name="connsiteX4" fmla="*/ 128431 w 2420527"/>
              <a:gd name="connsiteY4" fmla="*/ 1926336 h 2267712"/>
              <a:gd name="connsiteX5" fmla="*/ 97951 w 2420527"/>
              <a:gd name="connsiteY5" fmla="*/ 1877568 h 2267712"/>
              <a:gd name="connsiteX6" fmla="*/ 30895 w 2420527"/>
              <a:gd name="connsiteY6" fmla="*/ 1676400 h 2267712"/>
              <a:gd name="connsiteX7" fmla="*/ 12607 w 2420527"/>
              <a:gd name="connsiteY7" fmla="*/ 1554480 h 2267712"/>
              <a:gd name="connsiteX8" fmla="*/ 238159 w 2420527"/>
              <a:gd name="connsiteY8" fmla="*/ 664464 h 2267712"/>
              <a:gd name="connsiteX9" fmla="*/ 603919 w 2420527"/>
              <a:gd name="connsiteY9" fmla="*/ 390144 h 2267712"/>
              <a:gd name="connsiteX10" fmla="*/ 1024543 w 2420527"/>
              <a:gd name="connsiteY10" fmla="*/ 170688 h 2267712"/>
              <a:gd name="connsiteX11" fmla="*/ 1311055 w 2420527"/>
              <a:gd name="connsiteY11" fmla="*/ 91440 h 2267712"/>
              <a:gd name="connsiteX12" fmla="*/ 1774351 w 2420527"/>
              <a:gd name="connsiteY12" fmla="*/ 12192 h 2267712"/>
              <a:gd name="connsiteX13" fmla="*/ 1987711 w 2420527"/>
              <a:gd name="connsiteY13" fmla="*/ 0 h 2267712"/>
              <a:gd name="connsiteX14" fmla="*/ 2420527 w 2420527"/>
              <a:gd name="connsiteY14" fmla="*/ 12192 h 2267712"/>
              <a:gd name="connsiteX0" fmla="*/ 1042831 w 2420527"/>
              <a:gd name="connsiteY0" fmla="*/ 2267712 h 2267712"/>
              <a:gd name="connsiteX1" fmla="*/ 859951 w 2420527"/>
              <a:gd name="connsiteY1" fmla="*/ 2255520 h 2267712"/>
              <a:gd name="connsiteX2" fmla="*/ 433231 w 2420527"/>
              <a:gd name="connsiteY2" fmla="*/ 2133600 h 2267712"/>
              <a:gd name="connsiteX3" fmla="*/ 128431 w 2420527"/>
              <a:gd name="connsiteY3" fmla="*/ 1926336 h 2267712"/>
              <a:gd name="connsiteX4" fmla="*/ 97951 w 2420527"/>
              <a:gd name="connsiteY4" fmla="*/ 1877568 h 2267712"/>
              <a:gd name="connsiteX5" fmla="*/ 30895 w 2420527"/>
              <a:gd name="connsiteY5" fmla="*/ 1676400 h 2267712"/>
              <a:gd name="connsiteX6" fmla="*/ 12607 w 2420527"/>
              <a:gd name="connsiteY6" fmla="*/ 1554480 h 2267712"/>
              <a:gd name="connsiteX7" fmla="*/ 238159 w 2420527"/>
              <a:gd name="connsiteY7" fmla="*/ 664464 h 2267712"/>
              <a:gd name="connsiteX8" fmla="*/ 603919 w 2420527"/>
              <a:gd name="connsiteY8" fmla="*/ 390144 h 2267712"/>
              <a:gd name="connsiteX9" fmla="*/ 1024543 w 2420527"/>
              <a:gd name="connsiteY9" fmla="*/ 170688 h 2267712"/>
              <a:gd name="connsiteX10" fmla="*/ 1311055 w 2420527"/>
              <a:gd name="connsiteY10" fmla="*/ 91440 h 2267712"/>
              <a:gd name="connsiteX11" fmla="*/ 1774351 w 2420527"/>
              <a:gd name="connsiteY11" fmla="*/ 12192 h 2267712"/>
              <a:gd name="connsiteX12" fmla="*/ 1987711 w 2420527"/>
              <a:gd name="connsiteY12" fmla="*/ 0 h 2267712"/>
              <a:gd name="connsiteX13" fmla="*/ 2420527 w 2420527"/>
              <a:gd name="connsiteY13" fmla="*/ 12192 h 2267712"/>
              <a:gd name="connsiteX0" fmla="*/ 1042831 w 2420527"/>
              <a:gd name="connsiteY0" fmla="*/ 2267712 h 2267712"/>
              <a:gd name="connsiteX1" fmla="*/ 433231 w 2420527"/>
              <a:gd name="connsiteY1" fmla="*/ 2133600 h 2267712"/>
              <a:gd name="connsiteX2" fmla="*/ 128431 w 2420527"/>
              <a:gd name="connsiteY2" fmla="*/ 1926336 h 2267712"/>
              <a:gd name="connsiteX3" fmla="*/ 97951 w 2420527"/>
              <a:gd name="connsiteY3" fmla="*/ 1877568 h 2267712"/>
              <a:gd name="connsiteX4" fmla="*/ 30895 w 2420527"/>
              <a:gd name="connsiteY4" fmla="*/ 1676400 h 2267712"/>
              <a:gd name="connsiteX5" fmla="*/ 12607 w 2420527"/>
              <a:gd name="connsiteY5" fmla="*/ 1554480 h 2267712"/>
              <a:gd name="connsiteX6" fmla="*/ 238159 w 2420527"/>
              <a:gd name="connsiteY6" fmla="*/ 664464 h 2267712"/>
              <a:gd name="connsiteX7" fmla="*/ 603919 w 2420527"/>
              <a:gd name="connsiteY7" fmla="*/ 390144 h 2267712"/>
              <a:gd name="connsiteX8" fmla="*/ 1024543 w 2420527"/>
              <a:gd name="connsiteY8" fmla="*/ 170688 h 2267712"/>
              <a:gd name="connsiteX9" fmla="*/ 1311055 w 2420527"/>
              <a:gd name="connsiteY9" fmla="*/ 91440 h 2267712"/>
              <a:gd name="connsiteX10" fmla="*/ 1774351 w 2420527"/>
              <a:gd name="connsiteY10" fmla="*/ 12192 h 2267712"/>
              <a:gd name="connsiteX11" fmla="*/ 1987711 w 2420527"/>
              <a:gd name="connsiteY11" fmla="*/ 0 h 2267712"/>
              <a:gd name="connsiteX12" fmla="*/ 2420527 w 2420527"/>
              <a:gd name="connsiteY12" fmla="*/ 12192 h 2267712"/>
              <a:gd name="connsiteX0" fmla="*/ 1045177 w 2422873"/>
              <a:gd name="connsiteY0" fmla="*/ 2267712 h 2267712"/>
              <a:gd name="connsiteX1" fmla="*/ 435577 w 2422873"/>
              <a:gd name="connsiteY1" fmla="*/ 2133600 h 2267712"/>
              <a:gd name="connsiteX2" fmla="*/ 130777 w 2422873"/>
              <a:gd name="connsiteY2" fmla="*/ 1926336 h 2267712"/>
              <a:gd name="connsiteX3" fmla="*/ 33241 w 2422873"/>
              <a:gd name="connsiteY3" fmla="*/ 1676400 h 2267712"/>
              <a:gd name="connsiteX4" fmla="*/ 14953 w 2422873"/>
              <a:gd name="connsiteY4" fmla="*/ 1554480 h 2267712"/>
              <a:gd name="connsiteX5" fmla="*/ 240505 w 2422873"/>
              <a:gd name="connsiteY5" fmla="*/ 664464 h 2267712"/>
              <a:gd name="connsiteX6" fmla="*/ 606265 w 2422873"/>
              <a:gd name="connsiteY6" fmla="*/ 390144 h 2267712"/>
              <a:gd name="connsiteX7" fmla="*/ 1026889 w 2422873"/>
              <a:gd name="connsiteY7" fmla="*/ 170688 h 2267712"/>
              <a:gd name="connsiteX8" fmla="*/ 1313401 w 2422873"/>
              <a:gd name="connsiteY8" fmla="*/ 91440 h 2267712"/>
              <a:gd name="connsiteX9" fmla="*/ 1776697 w 2422873"/>
              <a:gd name="connsiteY9" fmla="*/ 12192 h 2267712"/>
              <a:gd name="connsiteX10" fmla="*/ 1990057 w 2422873"/>
              <a:gd name="connsiteY10" fmla="*/ 0 h 2267712"/>
              <a:gd name="connsiteX11" fmla="*/ 2422873 w 2422873"/>
              <a:gd name="connsiteY11" fmla="*/ 12192 h 2267712"/>
              <a:gd name="connsiteX0" fmla="*/ 1045177 w 2422873"/>
              <a:gd name="connsiteY0" fmla="*/ 2267712 h 2267712"/>
              <a:gd name="connsiteX1" fmla="*/ 435577 w 2422873"/>
              <a:gd name="connsiteY1" fmla="*/ 2133600 h 2267712"/>
              <a:gd name="connsiteX2" fmla="*/ 130777 w 2422873"/>
              <a:gd name="connsiteY2" fmla="*/ 1926336 h 2267712"/>
              <a:gd name="connsiteX3" fmla="*/ 33241 w 2422873"/>
              <a:gd name="connsiteY3" fmla="*/ 1676400 h 2267712"/>
              <a:gd name="connsiteX4" fmla="*/ 14953 w 2422873"/>
              <a:gd name="connsiteY4" fmla="*/ 1554480 h 2267712"/>
              <a:gd name="connsiteX5" fmla="*/ 240505 w 2422873"/>
              <a:gd name="connsiteY5" fmla="*/ 664464 h 2267712"/>
              <a:gd name="connsiteX6" fmla="*/ 606265 w 2422873"/>
              <a:gd name="connsiteY6" fmla="*/ 390144 h 2267712"/>
              <a:gd name="connsiteX7" fmla="*/ 1026889 w 2422873"/>
              <a:gd name="connsiteY7" fmla="*/ 170688 h 2267712"/>
              <a:gd name="connsiteX8" fmla="*/ 1313401 w 2422873"/>
              <a:gd name="connsiteY8" fmla="*/ 91440 h 2267712"/>
              <a:gd name="connsiteX9" fmla="*/ 1776697 w 2422873"/>
              <a:gd name="connsiteY9" fmla="*/ 12192 h 2267712"/>
              <a:gd name="connsiteX10" fmla="*/ 1990057 w 2422873"/>
              <a:gd name="connsiteY10" fmla="*/ 0 h 2267712"/>
              <a:gd name="connsiteX11" fmla="*/ 2422873 w 2422873"/>
              <a:gd name="connsiteY11" fmla="*/ 12192 h 2267712"/>
              <a:gd name="connsiteX0" fmla="*/ 1033386 w 2411082"/>
              <a:gd name="connsiteY0" fmla="*/ 2267712 h 2267712"/>
              <a:gd name="connsiteX1" fmla="*/ 423786 w 2411082"/>
              <a:gd name="connsiteY1" fmla="*/ 2133600 h 2267712"/>
              <a:gd name="connsiteX2" fmla="*/ 118986 w 2411082"/>
              <a:gd name="connsiteY2" fmla="*/ 1926336 h 2267712"/>
              <a:gd name="connsiteX3" fmla="*/ 3162 w 2411082"/>
              <a:gd name="connsiteY3" fmla="*/ 1554480 h 2267712"/>
              <a:gd name="connsiteX4" fmla="*/ 228714 w 2411082"/>
              <a:gd name="connsiteY4" fmla="*/ 664464 h 2267712"/>
              <a:gd name="connsiteX5" fmla="*/ 594474 w 2411082"/>
              <a:gd name="connsiteY5" fmla="*/ 390144 h 2267712"/>
              <a:gd name="connsiteX6" fmla="*/ 1015098 w 2411082"/>
              <a:gd name="connsiteY6" fmla="*/ 170688 h 2267712"/>
              <a:gd name="connsiteX7" fmla="*/ 1301610 w 2411082"/>
              <a:gd name="connsiteY7" fmla="*/ 91440 h 2267712"/>
              <a:gd name="connsiteX8" fmla="*/ 1764906 w 2411082"/>
              <a:gd name="connsiteY8" fmla="*/ 12192 h 2267712"/>
              <a:gd name="connsiteX9" fmla="*/ 1978266 w 2411082"/>
              <a:gd name="connsiteY9" fmla="*/ 0 h 2267712"/>
              <a:gd name="connsiteX10" fmla="*/ 2411082 w 2411082"/>
              <a:gd name="connsiteY10" fmla="*/ 12192 h 2267712"/>
              <a:gd name="connsiteX0" fmla="*/ 923141 w 2300837"/>
              <a:gd name="connsiteY0" fmla="*/ 2267712 h 2267712"/>
              <a:gd name="connsiteX1" fmla="*/ 313541 w 2300837"/>
              <a:gd name="connsiteY1" fmla="*/ 2133600 h 2267712"/>
              <a:gd name="connsiteX2" fmla="*/ 8741 w 2300837"/>
              <a:gd name="connsiteY2" fmla="*/ 1926336 h 2267712"/>
              <a:gd name="connsiteX3" fmla="*/ 118469 w 2300837"/>
              <a:gd name="connsiteY3" fmla="*/ 664464 h 2267712"/>
              <a:gd name="connsiteX4" fmla="*/ 484229 w 2300837"/>
              <a:gd name="connsiteY4" fmla="*/ 390144 h 2267712"/>
              <a:gd name="connsiteX5" fmla="*/ 904853 w 2300837"/>
              <a:gd name="connsiteY5" fmla="*/ 170688 h 2267712"/>
              <a:gd name="connsiteX6" fmla="*/ 1191365 w 2300837"/>
              <a:gd name="connsiteY6" fmla="*/ 91440 h 2267712"/>
              <a:gd name="connsiteX7" fmla="*/ 1654661 w 2300837"/>
              <a:gd name="connsiteY7" fmla="*/ 12192 h 2267712"/>
              <a:gd name="connsiteX8" fmla="*/ 1868021 w 2300837"/>
              <a:gd name="connsiteY8" fmla="*/ 0 h 2267712"/>
              <a:gd name="connsiteX9" fmla="*/ 2300837 w 2300837"/>
              <a:gd name="connsiteY9" fmla="*/ 12192 h 2267712"/>
              <a:gd name="connsiteX0" fmla="*/ 923141 w 2300837"/>
              <a:gd name="connsiteY0" fmla="*/ 2267712 h 2267712"/>
              <a:gd name="connsiteX1" fmla="*/ 313541 w 2300837"/>
              <a:gd name="connsiteY1" fmla="*/ 2133600 h 2267712"/>
              <a:gd name="connsiteX2" fmla="*/ 8741 w 2300837"/>
              <a:gd name="connsiteY2" fmla="*/ 1926336 h 2267712"/>
              <a:gd name="connsiteX3" fmla="*/ 118469 w 2300837"/>
              <a:gd name="connsiteY3" fmla="*/ 664464 h 2267712"/>
              <a:gd name="connsiteX4" fmla="*/ 484229 w 2300837"/>
              <a:gd name="connsiteY4" fmla="*/ 390144 h 2267712"/>
              <a:gd name="connsiteX5" fmla="*/ 904853 w 2300837"/>
              <a:gd name="connsiteY5" fmla="*/ 170688 h 2267712"/>
              <a:gd name="connsiteX6" fmla="*/ 1191365 w 2300837"/>
              <a:gd name="connsiteY6" fmla="*/ 91440 h 2267712"/>
              <a:gd name="connsiteX7" fmla="*/ 1868021 w 2300837"/>
              <a:gd name="connsiteY7" fmla="*/ 0 h 2267712"/>
              <a:gd name="connsiteX8" fmla="*/ 2300837 w 2300837"/>
              <a:gd name="connsiteY8" fmla="*/ 12192 h 2267712"/>
              <a:gd name="connsiteX0" fmla="*/ 923141 w 2300837"/>
              <a:gd name="connsiteY0" fmla="*/ 2267712 h 2267712"/>
              <a:gd name="connsiteX1" fmla="*/ 313541 w 2300837"/>
              <a:gd name="connsiteY1" fmla="*/ 2133600 h 2267712"/>
              <a:gd name="connsiteX2" fmla="*/ 8741 w 2300837"/>
              <a:gd name="connsiteY2" fmla="*/ 1926336 h 2267712"/>
              <a:gd name="connsiteX3" fmla="*/ 118469 w 2300837"/>
              <a:gd name="connsiteY3" fmla="*/ 664464 h 2267712"/>
              <a:gd name="connsiteX4" fmla="*/ 484229 w 2300837"/>
              <a:gd name="connsiteY4" fmla="*/ 390144 h 2267712"/>
              <a:gd name="connsiteX5" fmla="*/ 1191365 w 2300837"/>
              <a:gd name="connsiteY5" fmla="*/ 91440 h 2267712"/>
              <a:gd name="connsiteX6" fmla="*/ 1868021 w 2300837"/>
              <a:gd name="connsiteY6" fmla="*/ 0 h 2267712"/>
              <a:gd name="connsiteX7" fmla="*/ 2300837 w 2300837"/>
              <a:gd name="connsiteY7" fmla="*/ 12192 h 2267712"/>
              <a:gd name="connsiteX0" fmla="*/ 946936 w 2324632"/>
              <a:gd name="connsiteY0" fmla="*/ 2267712 h 2267712"/>
              <a:gd name="connsiteX1" fmla="*/ 337336 w 2324632"/>
              <a:gd name="connsiteY1" fmla="*/ 2133600 h 2267712"/>
              <a:gd name="connsiteX2" fmla="*/ 32536 w 2324632"/>
              <a:gd name="connsiteY2" fmla="*/ 1926336 h 2267712"/>
              <a:gd name="connsiteX3" fmla="*/ 142264 w 2324632"/>
              <a:gd name="connsiteY3" fmla="*/ 664464 h 2267712"/>
              <a:gd name="connsiteX4" fmla="*/ 1215160 w 2324632"/>
              <a:gd name="connsiteY4" fmla="*/ 91440 h 2267712"/>
              <a:gd name="connsiteX5" fmla="*/ 1891816 w 2324632"/>
              <a:gd name="connsiteY5" fmla="*/ 0 h 2267712"/>
              <a:gd name="connsiteX6" fmla="*/ 2324632 w 2324632"/>
              <a:gd name="connsiteY6" fmla="*/ 12192 h 2267712"/>
              <a:gd name="connsiteX0" fmla="*/ 854818 w 2232514"/>
              <a:gd name="connsiteY0" fmla="*/ 2267712 h 2290653"/>
              <a:gd name="connsiteX1" fmla="*/ 245218 w 2232514"/>
              <a:gd name="connsiteY1" fmla="*/ 2133600 h 2290653"/>
              <a:gd name="connsiteX2" fmla="*/ 50146 w 2232514"/>
              <a:gd name="connsiteY2" fmla="*/ 664464 h 2290653"/>
              <a:gd name="connsiteX3" fmla="*/ 1123042 w 2232514"/>
              <a:gd name="connsiteY3" fmla="*/ 91440 h 2290653"/>
              <a:gd name="connsiteX4" fmla="*/ 1799698 w 2232514"/>
              <a:gd name="connsiteY4" fmla="*/ 0 h 2290653"/>
              <a:gd name="connsiteX5" fmla="*/ 2232514 w 2232514"/>
              <a:gd name="connsiteY5" fmla="*/ 12192 h 2290653"/>
              <a:gd name="connsiteX0" fmla="*/ 854818 w 2232514"/>
              <a:gd name="connsiteY0" fmla="*/ 2255520 h 2278461"/>
              <a:gd name="connsiteX1" fmla="*/ 245218 w 2232514"/>
              <a:gd name="connsiteY1" fmla="*/ 2121408 h 2278461"/>
              <a:gd name="connsiteX2" fmla="*/ 50146 w 2232514"/>
              <a:gd name="connsiteY2" fmla="*/ 652272 h 2278461"/>
              <a:gd name="connsiteX3" fmla="*/ 1123042 w 2232514"/>
              <a:gd name="connsiteY3" fmla="*/ 79248 h 2278461"/>
              <a:gd name="connsiteX4" fmla="*/ 2232514 w 2232514"/>
              <a:gd name="connsiteY4" fmla="*/ 0 h 2278461"/>
              <a:gd name="connsiteX0" fmla="*/ 934312 w 2312008"/>
              <a:gd name="connsiteY0" fmla="*/ 2255520 h 2278461"/>
              <a:gd name="connsiteX1" fmla="*/ 324712 w 2312008"/>
              <a:gd name="connsiteY1" fmla="*/ 2121408 h 2278461"/>
              <a:gd name="connsiteX2" fmla="*/ 129640 w 2312008"/>
              <a:gd name="connsiteY2" fmla="*/ 652272 h 2278461"/>
              <a:gd name="connsiteX3" fmla="*/ 2312008 w 2312008"/>
              <a:gd name="connsiteY3" fmla="*/ 0 h 2278461"/>
              <a:gd name="connsiteX0" fmla="*/ 1141444 w 2519140"/>
              <a:gd name="connsiteY0" fmla="*/ 2255520 h 2255520"/>
              <a:gd name="connsiteX1" fmla="*/ 86836 w 2519140"/>
              <a:gd name="connsiteY1" fmla="*/ 1956816 h 2255520"/>
              <a:gd name="connsiteX2" fmla="*/ 336772 w 2519140"/>
              <a:gd name="connsiteY2" fmla="*/ 652272 h 2255520"/>
              <a:gd name="connsiteX3" fmla="*/ 2519140 w 2519140"/>
              <a:gd name="connsiteY3" fmla="*/ 0 h 2255520"/>
              <a:gd name="connsiteX0" fmla="*/ 1264082 w 2641778"/>
              <a:gd name="connsiteY0" fmla="*/ 2255520 h 2255520"/>
              <a:gd name="connsiteX1" fmla="*/ 209474 w 2641778"/>
              <a:gd name="connsiteY1" fmla="*/ 1956816 h 2255520"/>
              <a:gd name="connsiteX2" fmla="*/ 233858 w 2641778"/>
              <a:gd name="connsiteY2" fmla="*/ 365760 h 2255520"/>
              <a:gd name="connsiteX3" fmla="*/ 2641778 w 2641778"/>
              <a:gd name="connsiteY3" fmla="*/ 0 h 2255520"/>
              <a:gd name="connsiteX0" fmla="*/ 1180490 w 2558186"/>
              <a:gd name="connsiteY0" fmla="*/ 2255520 h 2255520"/>
              <a:gd name="connsiteX1" fmla="*/ 125882 w 2558186"/>
              <a:gd name="connsiteY1" fmla="*/ 1956816 h 2255520"/>
              <a:gd name="connsiteX2" fmla="*/ 150266 w 2558186"/>
              <a:gd name="connsiteY2" fmla="*/ 365760 h 2255520"/>
              <a:gd name="connsiteX3" fmla="*/ 1302409 w 2558186"/>
              <a:gd name="connsiteY3" fmla="*/ 103632 h 2255520"/>
              <a:gd name="connsiteX4" fmla="*/ 2558186 w 2558186"/>
              <a:gd name="connsiteY4" fmla="*/ 0 h 2255520"/>
              <a:gd name="connsiteX0" fmla="*/ 1179023 w 2556719"/>
              <a:gd name="connsiteY0" fmla="*/ 2284081 h 2284081"/>
              <a:gd name="connsiteX1" fmla="*/ 124415 w 2556719"/>
              <a:gd name="connsiteY1" fmla="*/ 1985377 h 2284081"/>
              <a:gd name="connsiteX2" fmla="*/ 148799 w 2556719"/>
              <a:gd name="connsiteY2" fmla="*/ 394321 h 2284081"/>
              <a:gd name="connsiteX3" fmla="*/ 1276558 w 2556719"/>
              <a:gd name="connsiteY3" fmla="*/ 22465 h 2284081"/>
              <a:gd name="connsiteX4" fmla="*/ 2556719 w 2556719"/>
              <a:gd name="connsiteY4" fmla="*/ 28561 h 2284081"/>
              <a:gd name="connsiteX0" fmla="*/ 1251945 w 2629641"/>
              <a:gd name="connsiteY0" fmla="*/ 2284081 h 2284081"/>
              <a:gd name="connsiteX1" fmla="*/ 197337 w 2629641"/>
              <a:gd name="connsiteY1" fmla="*/ 1985377 h 2284081"/>
              <a:gd name="connsiteX2" fmla="*/ 105897 w 2629641"/>
              <a:gd name="connsiteY2" fmla="*/ 863713 h 2284081"/>
              <a:gd name="connsiteX3" fmla="*/ 1349480 w 2629641"/>
              <a:gd name="connsiteY3" fmla="*/ 22465 h 2284081"/>
              <a:gd name="connsiteX4" fmla="*/ 2629641 w 2629641"/>
              <a:gd name="connsiteY4" fmla="*/ 28561 h 2284081"/>
              <a:gd name="connsiteX0" fmla="*/ 1224184 w 2601880"/>
              <a:gd name="connsiteY0" fmla="*/ 2284081 h 2284511"/>
              <a:gd name="connsiteX1" fmla="*/ 248824 w 2601880"/>
              <a:gd name="connsiteY1" fmla="*/ 2125585 h 2284511"/>
              <a:gd name="connsiteX2" fmla="*/ 78136 w 2601880"/>
              <a:gd name="connsiteY2" fmla="*/ 863713 h 2284511"/>
              <a:gd name="connsiteX3" fmla="*/ 1321719 w 2601880"/>
              <a:gd name="connsiteY3" fmla="*/ 22465 h 2284511"/>
              <a:gd name="connsiteX4" fmla="*/ 2601880 w 2601880"/>
              <a:gd name="connsiteY4" fmla="*/ 28561 h 2284511"/>
              <a:gd name="connsiteX0" fmla="*/ 1231849 w 2609545"/>
              <a:gd name="connsiteY0" fmla="*/ 2284081 h 2284081"/>
              <a:gd name="connsiteX1" fmla="*/ 232105 w 2609545"/>
              <a:gd name="connsiteY1" fmla="*/ 1918321 h 2284081"/>
              <a:gd name="connsiteX2" fmla="*/ 85801 w 2609545"/>
              <a:gd name="connsiteY2" fmla="*/ 863713 h 2284081"/>
              <a:gd name="connsiteX3" fmla="*/ 1329384 w 2609545"/>
              <a:gd name="connsiteY3" fmla="*/ 22465 h 2284081"/>
              <a:gd name="connsiteX4" fmla="*/ 2609545 w 2609545"/>
              <a:gd name="connsiteY4" fmla="*/ 28561 h 2284081"/>
              <a:gd name="connsiteX0" fmla="*/ 1231398 w 2609094"/>
              <a:gd name="connsiteY0" fmla="*/ 2255520 h 2255520"/>
              <a:gd name="connsiteX1" fmla="*/ 231654 w 2609094"/>
              <a:gd name="connsiteY1" fmla="*/ 1889760 h 2255520"/>
              <a:gd name="connsiteX2" fmla="*/ 85350 w 2609094"/>
              <a:gd name="connsiteY2" fmla="*/ 835152 h 2255520"/>
              <a:gd name="connsiteX3" fmla="*/ 1322837 w 2609094"/>
              <a:gd name="connsiteY3" fmla="*/ 91440 h 2255520"/>
              <a:gd name="connsiteX4" fmla="*/ 2609094 w 2609094"/>
              <a:gd name="connsiteY4" fmla="*/ 0 h 2255520"/>
              <a:gd name="connsiteX0" fmla="*/ 1098703 w 2476399"/>
              <a:gd name="connsiteY0" fmla="*/ 2255520 h 2255520"/>
              <a:gd name="connsiteX1" fmla="*/ 98959 w 2476399"/>
              <a:gd name="connsiteY1" fmla="*/ 1889760 h 2255520"/>
              <a:gd name="connsiteX2" fmla="*/ 159919 w 2476399"/>
              <a:gd name="connsiteY2" fmla="*/ 877824 h 2255520"/>
              <a:gd name="connsiteX3" fmla="*/ 1190142 w 2476399"/>
              <a:gd name="connsiteY3" fmla="*/ 91440 h 2255520"/>
              <a:gd name="connsiteX4" fmla="*/ 2476399 w 2476399"/>
              <a:gd name="connsiteY4" fmla="*/ 0 h 2255520"/>
              <a:gd name="connsiteX0" fmla="*/ 1011261 w 2388957"/>
              <a:gd name="connsiteY0" fmla="*/ 2255520 h 2255520"/>
              <a:gd name="connsiteX1" fmla="*/ 188301 w 2388957"/>
              <a:gd name="connsiteY1" fmla="*/ 1920240 h 2255520"/>
              <a:gd name="connsiteX2" fmla="*/ 72477 w 2388957"/>
              <a:gd name="connsiteY2" fmla="*/ 877824 h 2255520"/>
              <a:gd name="connsiteX3" fmla="*/ 1102700 w 2388957"/>
              <a:gd name="connsiteY3" fmla="*/ 91440 h 2255520"/>
              <a:gd name="connsiteX4" fmla="*/ 2388957 w 2388957"/>
              <a:gd name="connsiteY4" fmla="*/ 0 h 2255520"/>
              <a:gd name="connsiteX0" fmla="*/ 992721 w 2370417"/>
              <a:gd name="connsiteY0" fmla="*/ 2255520 h 2255520"/>
              <a:gd name="connsiteX1" fmla="*/ 169761 w 2370417"/>
              <a:gd name="connsiteY1" fmla="*/ 1920240 h 2255520"/>
              <a:gd name="connsiteX2" fmla="*/ 78321 w 2370417"/>
              <a:gd name="connsiteY2" fmla="*/ 731520 h 2255520"/>
              <a:gd name="connsiteX3" fmla="*/ 1084160 w 2370417"/>
              <a:gd name="connsiteY3" fmla="*/ 91440 h 2255520"/>
              <a:gd name="connsiteX4" fmla="*/ 2370417 w 2370417"/>
              <a:gd name="connsiteY4" fmla="*/ 0 h 2255520"/>
              <a:gd name="connsiteX0" fmla="*/ 992721 w 2370417"/>
              <a:gd name="connsiteY0" fmla="*/ 2206752 h 2206752"/>
              <a:gd name="connsiteX1" fmla="*/ 169761 w 2370417"/>
              <a:gd name="connsiteY1" fmla="*/ 1871472 h 2206752"/>
              <a:gd name="connsiteX2" fmla="*/ 78321 w 2370417"/>
              <a:gd name="connsiteY2" fmla="*/ 682752 h 2206752"/>
              <a:gd name="connsiteX3" fmla="*/ 1084160 w 2370417"/>
              <a:gd name="connsiteY3" fmla="*/ 42672 h 2206752"/>
              <a:gd name="connsiteX4" fmla="*/ 2370417 w 2370417"/>
              <a:gd name="connsiteY4" fmla="*/ 0 h 2206752"/>
              <a:gd name="connsiteX0" fmla="*/ 992721 w 2370417"/>
              <a:gd name="connsiteY0" fmla="*/ 2223654 h 2223654"/>
              <a:gd name="connsiteX1" fmla="*/ 169761 w 2370417"/>
              <a:gd name="connsiteY1" fmla="*/ 1888374 h 2223654"/>
              <a:gd name="connsiteX2" fmla="*/ 78321 w 2370417"/>
              <a:gd name="connsiteY2" fmla="*/ 699654 h 2223654"/>
              <a:gd name="connsiteX3" fmla="*/ 1084160 w 2370417"/>
              <a:gd name="connsiteY3" fmla="*/ 59574 h 2223654"/>
              <a:gd name="connsiteX4" fmla="*/ 1821775 w 2370417"/>
              <a:gd name="connsiteY4" fmla="*/ 22998 h 2223654"/>
              <a:gd name="connsiteX5" fmla="*/ 2370417 w 2370417"/>
              <a:gd name="connsiteY5" fmla="*/ 16902 h 2223654"/>
              <a:gd name="connsiteX0" fmla="*/ 992721 w 2370417"/>
              <a:gd name="connsiteY0" fmla="*/ 2237421 h 2237421"/>
              <a:gd name="connsiteX1" fmla="*/ 169761 w 2370417"/>
              <a:gd name="connsiteY1" fmla="*/ 1902141 h 2237421"/>
              <a:gd name="connsiteX2" fmla="*/ 78321 w 2370417"/>
              <a:gd name="connsiteY2" fmla="*/ 713421 h 2237421"/>
              <a:gd name="connsiteX3" fmla="*/ 1084160 w 2370417"/>
              <a:gd name="connsiteY3" fmla="*/ 73341 h 2237421"/>
              <a:gd name="connsiteX4" fmla="*/ 1888831 w 2370417"/>
              <a:gd name="connsiteY4" fmla="*/ 6285 h 2237421"/>
              <a:gd name="connsiteX5" fmla="*/ 2370417 w 2370417"/>
              <a:gd name="connsiteY5" fmla="*/ 30669 h 2237421"/>
              <a:gd name="connsiteX0" fmla="*/ 992721 w 2370417"/>
              <a:gd name="connsiteY0" fmla="*/ 2228499 h 2228499"/>
              <a:gd name="connsiteX1" fmla="*/ 169761 w 2370417"/>
              <a:gd name="connsiteY1" fmla="*/ 1893219 h 2228499"/>
              <a:gd name="connsiteX2" fmla="*/ 78321 w 2370417"/>
              <a:gd name="connsiteY2" fmla="*/ 704499 h 2228499"/>
              <a:gd name="connsiteX3" fmla="*/ 1084160 w 2370417"/>
              <a:gd name="connsiteY3" fmla="*/ 64419 h 2228499"/>
              <a:gd name="connsiteX4" fmla="*/ 1882735 w 2370417"/>
              <a:gd name="connsiteY4" fmla="*/ 15651 h 2228499"/>
              <a:gd name="connsiteX5" fmla="*/ 2370417 w 2370417"/>
              <a:gd name="connsiteY5" fmla="*/ 21747 h 2228499"/>
              <a:gd name="connsiteX0" fmla="*/ 980603 w 2358299"/>
              <a:gd name="connsiteY0" fmla="*/ 2214848 h 2214848"/>
              <a:gd name="connsiteX1" fmla="*/ 157643 w 2358299"/>
              <a:gd name="connsiteY1" fmla="*/ 1879568 h 2214848"/>
              <a:gd name="connsiteX2" fmla="*/ 66203 w 2358299"/>
              <a:gd name="connsiteY2" fmla="*/ 690848 h 2214848"/>
              <a:gd name="connsiteX3" fmla="*/ 907450 w 2358299"/>
              <a:gd name="connsiteY3" fmla="*/ 184880 h 2214848"/>
              <a:gd name="connsiteX4" fmla="*/ 1870617 w 2358299"/>
              <a:gd name="connsiteY4" fmla="*/ 2000 h 2214848"/>
              <a:gd name="connsiteX5" fmla="*/ 2358299 w 2358299"/>
              <a:gd name="connsiteY5" fmla="*/ 8096 h 2214848"/>
              <a:gd name="connsiteX0" fmla="*/ 897533 w 2275229"/>
              <a:gd name="connsiteY0" fmla="*/ 2214848 h 2214848"/>
              <a:gd name="connsiteX1" fmla="*/ 74573 w 2275229"/>
              <a:gd name="connsiteY1" fmla="*/ 1879568 h 2214848"/>
              <a:gd name="connsiteX2" fmla="*/ 123341 w 2275229"/>
              <a:gd name="connsiteY2" fmla="*/ 696944 h 2214848"/>
              <a:gd name="connsiteX3" fmla="*/ 824380 w 2275229"/>
              <a:gd name="connsiteY3" fmla="*/ 184880 h 2214848"/>
              <a:gd name="connsiteX4" fmla="*/ 1787547 w 2275229"/>
              <a:gd name="connsiteY4" fmla="*/ 2000 h 2214848"/>
              <a:gd name="connsiteX5" fmla="*/ 2275229 w 2275229"/>
              <a:gd name="connsiteY5" fmla="*/ 8096 h 2214848"/>
              <a:gd name="connsiteX0" fmla="*/ 897829 w 2275525"/>
              <a:gd name="connsiteY0" fmla="*/ 2214848 h 2214848"/>
              <a:gd name="connsiteX1" fmla="*/ 74869 w 2275525"/>
              <a:gd name="connsiteY1" fmla="*/ 1879568 h 2214848"/>
              <a:gd name="connsiteX2" fmla="*/ 123637 w 2275525"/>
              <a:gd name="connsiteY2" fmla="*/ 696944 h 2214848"/>
              <a:gd name="connsiteX3" fmla="*/ 830772 w 2275525"/>
              <a:gd name="connsiteY3" fmla="*/ 87344 h 2214848"/>
              <a:gd name="connsiteX4" fmla="*/ 1787843 w 2275525"/>
              <a:gd name="connsiteY4" fmla="*/ 2000 h 2214848"/>
              <a:gd name="connsiteX5" fmla="*/ 2275525 w 2275525"/>
              <a:gd name="connsiteY5" fmla="*/ 8096 h 2214848"/>
              <a:gd name="connsiteX0" fmla="*/ 839027 w 2216723"/>
              <a:gd name="connsiteY0" fmla="*/ 2214848 h 2214848"/>
              <a:gd name="connsiteX1" fmla="*/ 119699 w 2216723"/>
              <a:gd name="connsiteY1" fmla="*/ 1873472 h 2214848"/>
              <a:gd name="connsiteX2" fmla="*/ 64835 w 2216723"/>
              <a:gd name="connsiteY2" fmla="*/ 696944 h 2214848"/>
              <a:gd name="connsiteX3" fmla="*/ 771970 w 2216723"/>
              <a:gd name="connsiteY3" fmla="*/ 87344 h 2214848"/>
              <a:gd name="connsiteX4" fmla="*/ 1729041 w 2216723"/>
              <a:gd name="connsiteY4" fmla="*/ 2000 h 2214848"/>
              <a:gd name="connsiteX5" fmla="*/ 2216723 w 2216723"/>
              <a:gd name="connsiteY5" fmla="*/ 8096 h 2214848"/>
              <a:gd name="connsiteX0" fmla="*/ 851821 w 2217325"/>
              <a:gd name="connsiteY0" fmla="*/ 2233136 h 2233136"/>
              <a:gd name="connsiteX1" fmla="*/ 120301 w 2217325"/>
              <a:gd name="connsiteY1" fmla="*/ 1873472 h 2233136"/>
              <a:gd name="connsiteX2" fmla="*/ 65437 w 2217325"/>
              <a:gd name="connsiteY2" fmla="*/ 696944 h 2233136"/>
              <a:gd name="connsiteX3" fmla="*/ 772572 w 2217325"/>
              <a:gd name="connsiteY3" fmla="*/ 87344 h 2233136"/>
              <a:gd name="connsiteX4" fmla="*/ 1729643 w 2217325"/>
              <a:gd name="connsiteY4" fmla="*/ 2000 h 2233136"/>
              <a:gd name="connsiteX5" fmla="*/ 2217325 w 2217325"/>
              <a:gd name="connsiteY5" fmla="*/ 8096 h 2233136"/>
              <a:gd name="connsiteX0" fmla="*/ 831456 w 2196960"/>
              <a:gd name="connsiteY0" fmla="*/ 2233136 h 2233136"/>
              <a:gd name="connsiteX1" fmla="*/ 154800 w 2196960"/>
              <a:gd name="connsiteY1" fmla="*/ 1812512 h 2233136"/>
              <a:gd name="connsiteX2" fmla="*/ 45072 w 2196960"/>
              <a:gd name="connsiteY2" fmla="*/ 696944 h 2233136"/>
              <a:gd name="connsiteX3" fmla="*/ 752207 w 2196960"/>
              <a:gd name="connsiteY3" fmla="*/ 87344 h 2233136"/>
              <a:gd name="connsiteX4" fmla="*/ 1709278 w 2196960"/>
              <a:gd name="connsiteY4" fmla="*/ 2000 h 2233136"/>
              <a:gd name="connsiteX5" fmla="*/ 2196960 w 2196960"/>
              <a:gd name="connsiteY5" fmla="*/ 8096 h 2233136"/>
              <a:gd name="connsiteX0" fmla="*/ 879794 w 2245298"/>
              <a:gd name="connsiteY0" fmla="*/ 2233136 h 2233136"/>
              <a:gd name="connsiteX1" fmla="*/ 93410 w 2245298"/>
              <a:gd name="connsiteY1" fmla="*/ 1769840 h 2233136"/>
              <a:gd name="connsiteX2" fmla="*/ 93410 w 2245298"/>
              <a:gd name="connsiteY2" fmla="*/ 696944 h 2233136"/>
              <a:gd name="connsiteX3" fmla="*/ 800545 w 2245298"/>
              <a:gd name="connsiteY3" fmla="*/ 87344 h 2233136"/>
              <a:gd name="connsiteX4" fmla="*/ 1757616 w 2245298"/>
              <a:gd name="connsiteY4" fmla="*/ 2000 h 2233136"/>
              <a:gd name="connsiteX5" fmla="*/ 2245298 w 2245298"/>
              <a:gd name="connsiteY5" fmla="*/ 8096 h 2233136"/>
              <a:gd name="connsiteX0" fmla="*/ 863284 w 2228788"/>
              <a:gd name="connsiteY0" fmla="*/ 2233136 h 2233136"/>
              <a:gd name="connsiteX1" fmla="*/ 107380 w 2228788"/>
              <a:gd name="connsiteY1" fmla="*/ 1769840 h 2233136"/>
              <a:gd name="connsiteX2" fmla="*/ 76900 w 2228788"/>
              <a:gd name="connsiteY2" fmla="*/ 696944 h 2233136"/>
              <a:gd name="connsiteX3" fmla="*/ 784035 w 2228788"/>
              <a:gd name="connsiteY3" fmla="*/ 87344 h 2233136"/>
              <a:gd name="connsiteX4" fmla="*/ 1741106 w 2228788"/>
              <a:gd name="connsiteY4" fmla="*/ 2000 h 2233136"/>
              <a:gd name="connsiteX5" fmla="*/ 2228788 w 2228788"/>
              <a:gd name="connsiteY5" fmla="*/ 8096 h 223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8788" h="2233136">
                <a:moveTo>
                  <a:pt x="863284" y="2233136"/>
                </a:moveTo>
                <a:cubicBezTo>
                  <a:pt x="736284" y="2205196"/>
                  <a:pt x="238444" y="2025872"/>
                  <a:pt x="107380" y="1769840"/>
                </a:cubicBezTo>
                <a:cubicBezTo>
                  <a:pt x="-23684" y="1513808"/>
                  <a:pt x="-35876" y="977360"/>
                  <a:pt x="76900" y="696944"/>
                </a:cubicBezTo>
                <a:cubicBezTo>
                  <a:pt x="189676" y="416528"/>
                  <a:pt x="493459" y="200120"/>
                  <a:pt x="784035" y="87344"/>
                </a:cubicBezTo>
                <a:cubicBezTo>
                  <a:pt x="1074611" y="-25432"/>
                  <a:pt x="1526730" y="9112"/>
                  <a:pt x="1741106" y="2000"/>
                </a:cubicBezTo>
                <a:cubicBezTo>
                  <a:pt x="1955482" y="-5112"/>
                  <a:pt x="2137348" y="9112"/>
                  <a:pt x="2228788" y="8096"/>
                </a:cubicBezTo>
              </a:path>
            </a:pathLst>
          </a:custGeom>
          <a:noFill/>
          <a:ln w="57150">
            <a:solidFill>
              <a:srgbClr val="FA4098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BC480C86-0885-4302-9DCE-68D4BD417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061" y="6298706"/>
            <a:ext cx="3699043" cy="44633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2065458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E7F79-33BC-444A-ADB7-ECEE1EAC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NOTE : </a:t>
            </a:r>
            <a:r>
              <a:rPr lang="fr-CA" i="1" dirty="0">
                <a:solidFill>
                  <a:srgbClr val="FA4098"/>
                </a:solidFill>
              </a:rPr>
              <a:t>Observable&lt;T&gt;</a:t>
            </a:r>
            <a:r>
              <a:rPr lang="fr-CA" dirty="0"/>
              <a:t>, </a:t>
            </a:r>
            <a:r>
              <a:rPr lang="fr-CA" i="1" dirty="0">
                <a:solidFill>
                  <a:srgbClr val="FA4098"/>
                </a:solidFill>
              </a:rPr>
              <a:t>pipe() </a:t>
            </a:r>
            <a:r>
              <a:rPr lang="fr-CA" dirty="0"/>
              <a:t>et </a:t>
            </a:r>
            <a:r>
              <a:rPr lang="fr-CA" i="1" dirty="0" err="1">
                <a:solidFill>
                  <a:srgbClr val="FA4098"/>
                </a:solidFill>
              </a:rPr>
              <a:t>map</a:t>
            </a:r>
            <a:r>
              <a:rPr lang="fr-CA" dirty="0"/>
              <a:t>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6D56D-5D35-424D-97BC-B78779D3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91138"/>
            <a:ext cx="11993879" cy="3845051"/>
          </a:xfrm>
        </p:spPr>
        <p:txBody>
          <a:bodyPr>
            <a:normAutofit/>
          </a:bodyPr>
          <a:lstStyle/>
          <a:p>
            <a:r>
              <a:rPr lang="fr-CA" sz="2000" b="1" dirty="0">
                <a:solidFill>
                  <a:srgbClr val="FA4098"/>
                </a:solidFill>
              </a:rPr>
              <a:t>Observable&lt;T&gt;</a:t>
            </a:r>
            <a:r>
              <a:rPr lang="fr-CA" sz="2000" dirty="0"/>
              <a:t> : Le type retourné par la méthode du service n’est pas tout à fait un Driver... mais plutôt un </a:t>
            </a:r>
            <a:r>
              <a:rPr lang="fr-CA" sz="2000" i="1" dirty="0"/>
              <a:t>Observable&lt;Driver&gt;</a:t>
            </a:r>
            <a:r>
              <a:rPr lang="fr-CA" sz="2000" dirty="0"/>
              <a:t>. C’est un objet auquel on peut « </a:t>
            </a:r>
            <a:r>
              <a:rPr lang="fr-CA" sz="2000" i="1" dirty="0">
                <a:solidFill>
                  <a:srgbClr val="FA4098"/>
                </a:solidFill>
              </a:rPr>
              <a:t>.subscribe() </a:t>
            </a:r>
            <a:r>
              <a:rPr lang="fr-CA" sz="2000" dirty="0"/>
              <a:t>» et qui permet, d’attendre la réponse de la requête par </a:t>
            </a:r>
            <a:r>
              <a:rPr lang="fr-CA" sz="2000" b="1" dirty="0"/>
              <a:t>app.component.ts </a:t>
            </a:r>
            <a:r>
              <a:rPr lang="fr-CA" sz="2000" dirty="0"/>
              <a:t>». Si la méthode retournait simplement </a:t>
            </a:r>
            <a:r>
              <a:rPr lang="fr-CA" sz="2000" dirty="0">
                <a:solidFill>
                  <a:srgbClr val="FA4098"/>
                </a:solidFill>
              </a:rPr>
              <a:t>: Driver</a:t>
            </a:r>
            <a:r>
              <a:rPr lang="fr-CA" sz="2000" dirty="0"/>
              <a:t>, </a:t>
            </a:r>
            <a:r>
              <a:rPr lang="fr-CA" sz="2000" b="1" dirty="0"/>
              <a:t>app.component.ts</a:t>
            </a:r>
            <a:r>
              <a:rPr lang="fr-CA" sz="2000" dirty="0"/>
              <a:t> </a:t>
            </a:r>
            <a:r>
              <a:rPr lang="fr-CA" sz="2000" u="sng" dirty="0"/>
              <a:t>ne pourrait pas .subscribe()</a:t>
            </a:r>
            <a:r>
              <a:rPr lang="fr-CA" sz="2000" dirty="0"/>
              <a:t> à la requête HTTP et </a:t>
            </a:r>
            <a:r>
              <a:rPr lang="fr-CA" sz="2000" u="sng" dirty="0"/>
              <a:t>bien gérer l’opération asynchrone</a:t>
            </a:r>
            <a:r>
              <a:rPr lang="fr-CA" sz="2000" dirty="0"/>
              <a:t>.</a:t>
            </a:r>
          </a:p>
          <a:p>
            <a:pPr lvl="1"/>
            <a:r>
              <a:rPr lang="fr-CA" dirty="0"/>
              <a:t> </a:t>
            </a:r>
            <a:r>
              <a:rPr lang="fr-CA" b="1" dirty="0">
                <a:solidFill>
                  <a:srgbClr val="FA4098"/>
                </a:solidFill>
              </a:rPr>
              <a:t>map</a:t>
            </a:r>
            <a:r>
              <a:rPr lang="fr-CA" dirty="0"/>
              <a:t> : C’est un simple opérateur qui nous permet d’utiliser la syntaxe d’une fonction anonyme (x =&gt; x *2) </a:t>
            </a:r>
          </a:p>
          <a:p>
            <a:pPr lvl="1"/>
            <a:r>
              <a:rPr lang="fr-CA" b="1" dirty="0">
                <a:solidFill>
                  <a:srgbClr val="FA4098"/>
                </a:solidFill>
              </a:rPr>
              <a:t>pipe</a:t>
            </a:r>
            <a:r>
              <a:rPr lang="fr-CA" dirty="0"/>
              <a:t> : Méthode qui permet d’appliquer des opérateurs et ou fonctions sur une donnée. L’opérateur </a:t>
            </a:r>
            <a:r>
              <a:rPr lang="fr-CA" dirty="0">
                <a:solidFill>
                  <a:srgbClr val="FA4098"/>
                </a:solidFill>
              </a:rPr>
              <a:t>map</a:t>
            </a:r>
            <a:r>
              <a:rPr lang="fr-CA" dirty="0"/>
              <a:t>.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F4FC9A5-9326-40C3-816F-AE434E8A9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16" y="4974492"/>
            <a:ext cx="9930384" cy="152367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7F0E4A3-A31C-40AD-8010-A9A1CF285DEB}"/>
              </a:ext>
            </a:extLst>
          </p:cNvPr>
          <p:cNvSpPr txBox="1"/>
          <p:nvPr/>
        </p:nvSpPr>
        <p:spPr>
          <a:xfrm>
            <a:off x="8984276" y="6190390"/>
            <a:ext cx="224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>
                <a:solidFill>
                  <a:srgbClr val="9073D1"/>
                </a:solidFill>
              </a:rPr>
              <a:t>mariokart.service.ts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40D2AF1-BEED-4A6D-B27A-D118A9C507BE}"/>
              </a:ext>
            </a:extLst>
          </p:cNvPr>
          <p:cNvSpPr txBox="1"/>
          <p:nvPr/>
        </p:nvSpPr>
        <p:spPr>
          <a:xfrm>
            <a:off x="0" y="6550223"/>
            <a:ext cx="11728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Si </a:t>
            </a:r>
            <a:r>
              <a:rPr lang="fr-CA" sz="1400" dirty="0" err="1">
                <a:solidFill>
                  <a:schemeClr val="bg1"/>
                </a:solidFill>
              </a:rPr>
              <a:t>map</a:t>
            </a:r>
            <a:r>
              <a:rPr lang="fr-CA" sz="1400" dirty="0">
                <a:solidFill>
                  <a:schemeClr val="bg1"/>
                </a:solidFill>
              </a:rPr>
              <a:t> et pipe ne sont pas clairs : Comprendre ce que permet un objet Observable est plus important.</a:t>
            </a:r>
          </a:p>
        </p:txBody>
      </p:sp>
    </p:spTree>
    <p:extLst>
      <p:ext uri="{BB962C8B-B14F-4D97-AF65-F5344CB8AC3E}">
        <p14:creationId xmlns:p14="http://schemas.microsoft.com/office/powerpoint/2010/main" val="4117213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E7F79-33BC-444A-ADB7-ECEE1EAC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 et requêtes HTTP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6D56D-5D35-424D-97BC-B78779D3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88" y="2035231"/>
            <a:ext cx="9613861" cy="3599316"/>
          </a:xfrm>
        </p:spPr>
        <p:txBody>
          <a:bodyPr/>
          <a:lstStyle/>
          <a:p>
            <a:r>
              <a:rPr lang="fr-CA" dirty="0"/>
              <a:t> </a:t>
            </a:r>
            <a:r>
              <a:rPr lang="fr-CA" b="1" dirty="0">
                <a:solidFill>
                  <a:srgbClr val="FA4098"/>
                </a:solidFill>
              </a:rPr>
              <a:t>Résultat final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8B0890-22DD-46E6-B3F4-EB5837D2A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240" y="2128879"/>
            <a:ext cx="7391400" cy="2037816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792A24F-4FDA-4BA3-B5A5-84A7BC1F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4283428"/>
            <a:ext cx="5120640" cy="2372498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9FE9DBE-376F-410F-A0AF-BF496BBC8928}"/>
              </a:ext>
            </a:extLst>
          </p:cNvPr>
          <p:cNvSpPr txBox="1"/>
          <p:nvPr/>
        </p:nvSpPr>
        <p:spPr>
          <a:xfrm>
            <a:off x="167388" y="2412369"/>
            <a:ext cx="426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Le </a:t>
            </a:r>
            <a:r>
              <a:rPr lang="fr-CA" b="1" dirty="0">
                <a:solidFill>
                  <a:schemeClr val="bg1"/>
                </a:solidFill>
              </a:rPr>
              <a:t>composant</a:t>
            </a:r>
            <a:r>
              <a:rPr lang="fr-CA" dirty="0">
                <a:solidFill>
                  <a:schemeClr val="bg1"/>
                </a:solidFill>
              </a:rPr>
              <a:t> demande au </a:t>
            </a:r>
            <a:r>
              <a:rPr lang="fr-CA" b="1" dirty="0">
                <a:solidFill>
                  <a:schemeClr val="bg1"/>
                </a:solidFill>
              </a:rPr>
              <a:t>service</a:t>
            </a:r>
            <a:r>
              <a:rPr lang="fr-CA" dirty="0">
                <a:solidFill>
                  <a:schemeClr val="bg1"/>
                </a:solidFill>
              </a:rPr>
              <a:t> de faire une requête </a:t>
            </a:r>
            <a:r>
              <a:rPr lang="fr-CA">
                <a:solidFill>
                  <a:schemeClr val="bg1"/>
                </a:solidFill>
              </a:rPr>
              <a:t>HTTP qui </a:t>
            </a:r>
            <a:r>
              <a:rPr lang="fr-CA" dirty="0">
                <a:solidFill>
                  <a:schemeClr val="bg1"/>
                </a:solidFill>
              </a:rPr>
              <a:t>permettra de créer un objet de type </a:t>
            </a:r>
            <a:r>
              <a:rPr lang="fr-CA" b="1" dirty="0">
                <a:solidFill>
                  <a:schemeClr val="bg1"/>
                </a:solidFill>
              </a:rPr>
              <a:t>Driver</a:t>
            </a:r>
            <a:r>
              <a:rPr lang="fr-CA" dirty="0">
                <a:solidFill>
                  <a:schemeClr val="bg1"/>
                </a:solidFill>
              </a:rPr>
              <a:t>. Le </a:t>
            </a:r>
            <a:r>
              <a:rPr lang="fr-CA" b="1" dirty="0">
                <a:solidFill>
                  <a:schemeClr val="bg1"/>
                </a:solidFill>
              </a:rPr>
              <a:t>composant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>
                <a:solidFill>
                  <a:srgbClr val="FA4098"/>
                </a:solidFill>
              </a:rPr>
              <a:t>.subscribe() </a:t>
            </a:r>
            <a:r>
              <a:rPr lang="fr-CA" dirty="0">
                <a:solidFill>
                  <a:schemeClr val="bg1"/>
                </a:solidFill>
              </a:rPr>
              <a:t>à la méthode pour attendre son résultat de manière </a:t>
            </a:r>
            <a:r>
              <a:rPr lang="fr-CA" b="1" dirty="0">
                <a:solidFill>
                  <a:schemeClr val="bg1"/>
                </a:solidFill>
              </a:rPr>
              <a:t>asynchrone</a:t>
            </a:r>
            <a:r>
              <a:rPr lang="fr-CA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735BBCF-877C-4B73-83B0-931C2AD1D6DF}"/>
              </a:ext>
            </a:extLst>
          </p:cNvPr>
          <p:cNvSpPr txBox="1"/>
          <p:nvPr/>
        </p:nvSpPr>
        <p:spPr>
          <a:xfrm>
            <a:off x="375016" y="4864530"/>
            <a:ext cx="6482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• Désormais, n’importe quel </a:t>
            </a:r>
            <a:r>
              <a:rPr lang="fr-CA" b="1" dirty="0">
                <a:solidFill>
                  <a:schemeClr val="bg1"/>
                </a:solidFill>
              </a:rPr>
              <a:t>composant</a:t>
            </a:r>
            <a:r>
              <a:rPr lang="fr-CA" dirty="0">
                <a:solidFill>
                  <a:schemeClr val="bg1"/>
                </a:solidFill>
              </a:rPr>
              <a:t> peut faire une </a:t>
            </a:r>
            <a:r>
              <a:rPr lang="fr-CA" b="1" dirty="0">
                <a:solidFill>
                  <a:schemeClr val="bg1"/>
                </a:solidFill>
              </a:rPr>
              <a:t>requête</a:t>
            </a:r>
            <a:r>
              <a:rPr lang="fr-CA" dirty="0">
                <a:solidFill>
                  <a:schemeClr val="bg1"/>
                </a:solidFill>
              </a:rPr>
              <a:t> qui permet d’obtenir les informations d’un </a:t>
            </a:r>
            <a:r>
              <a:rPr lang="fr-CA" b="1" dirty="0">
                <a:solidFill>
                  <a:schemeClr val="bg1"/>
                </a:solidFill>
              </a:rPr>
              <a:t>Driver</a:t>
            </a:r>
            <a:r>
              <a:rPr lang="fr-CA" dirty="0">
                <a:solidFill>
                  <a:schemeClr val="bg1"/>
                </a:solidFill>
              </a:rPr>
              <a:t> en utilisant la </a:t>
            </a:r>
            <a:r>
              <a:rPr lang="fr-CA" b="1" dirty="0">
                <a:solidFill>
                  <a:schemeClr val="bg1"/>
                </a:solidFill>
              </a:rPr>
              <a:t>classe de service</a:t>
            </a:r>
            <a:r>
              <a:rPr lang="fr-CA" dirty="0">
                <a:solidFill>
                  <a:schemeClr val="bg1"/>
                </a:solidFill>
              </a:rPr>
              <a:t>.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</a:rPr>
              <a:t>• On pourrait d’ailleurs changer le nom d’une des deux fonctions pour que ce soit moins mélangeant ici.</a:t>
            </a:r>
          </a:p>
        </p:txBody>
      </p:sp>
    </p:spTree>
    <p:extLst>
      <p:ext uri="{BB962C8B-B14F-4D97-AF65-F5344CB8AC3E}">
        <p14:creationId xmlns:p14="http://schemas.microsoft.com/office/powerpoint/2010/main" val="314434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61EC24-D906-4431-90C3-7741175F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Manière #1 : Poupées russes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D8E7C-CDA3-4378-9C97-25086DFB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1" y="2042160"/>
            <a:ext cx="10035102" cy="3894029"/>
          </a:xfrm>
        </p:spPr>
        <p:txBody>
          <a:bodyPr>
            <a:normAutofit/>
          </a:bodyPr>
          <a:lstStyle/>
          <a:p>
            <a:r>
              <a:rPr lang="fr-CA" dirty="0"/>
              <a:t>Nouveau composant: afficher notre nouveau template HTML dans un AUTRE </a:t>
            </a:r>
            <a:r>
              <a:rPr lang="fr-CA" dirty="0" err="1"/>
              <a:t>template</a:t>
            </a:r>
            <a:r>
              <a:rPr lang="fr-CA" dirty="0"/>
              <a:t> HTML:</a:t>
            </a:r>
          </a:p>
          <a:p>
            <a:pPr lvl="1"/>
            <a:r>
              <a:rPr lang="fr-CA" dirty="0"/>
              <a:t>Le composant </a:t>
            </a:r>
            <a:r>
              <a:rPr lang="fr-CA" dirty="0">
                <a:solidFill>
                  <a:srgbClr val="FA4098"/>
                </a:solidFill>
              </a:rPr>
              <a:t>Enfant</a:t>
            </a:r>
            <a:r>
              <a:rPr lang="fr-CA" dirty="0"/>
              <a:t> est dans le composant </a:t>
            </a:r>
            <a:r>
              <a:rPr lang="fr-CA" dirty="0">
                <a:solidFill>
                  <a:srgbClr val="FA4098"/>
                </a:solidFill>
              </a:rPr>
              <a:t>Rouge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 Le composant </a:t>
            </a:r>
            <a:r>
              <a:rPr lang="fr-CA" dirty="0">
                <a:solidFill>
                  <a:srgbClr val="FA4098"/>
                </a:solidFill>
              </a:rPr>
              <a:t>Rouge</a:t>
            </a:r>
            <a:r>
              <a:rPr lang="fr-CA" dirty="0"/>
              <a:t> est dans le composant </a:t>
            </a:r>
            <a:r>
              <a:rPr lang="fr-CA" dirty="0">
                <a:solidFill>
                  <a:srgbClr val="FA4098"/>
                </a:solidFill>
              </a:rPr>
              <a:t>App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 Le composant </a:t>
            </a:r>
            <a:r>
              <a:rPr lang="fr-CA" dirty="0">
                <a:solidFill>
                  <a:srgbClr val="FA4098"/>
                </a:solidFill>
              </a:rPr>
              <a:t>App</a:t>
            </a:r>
            <a:r>
              <a:rPr lang="fr-CA" dirty="0"/>
              <a:t> est dans index.html.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52E5975-BBA2-4F42-ADC4-176C3C26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991" y="3989174"/>
            <a:ext cx="8826641" cy="253096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325461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61EC24-D906-4431-90C3-7741175F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Utiliser plusieurs composants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D8E7C-CDA3-4378-9C97-25086DFB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65" y="2052627"/>
            <a:ext cx="10104718" cy="3883562"/>
          </a:xfrm>
        </p:spPr>
        <p:txBody>
          <a:bodyPr/>
          <a:lstStyle/>
          <a:p>
            <a:r>
              <a:rPr lang="fr-CA" dirty="0"/>
              <a:t>Permet d’avoir plusieurs templates HTML.</a:t>
            </a:r>
          </a:p>
          <a:p>
            <a:pPr lvl="1"/>
            <a:r>
              <a:rPr lang="fr-CA" dirty="0"/>
              <a:t>Un </a:t>
            </a:r>
            <a:r>
              <a:rPr lang="fr-CA" b="1" dirty="0"/>
              <a:t>composant</a:t>
            </a:r>
            <a:r>
              <a:rPr lang="fr-CA" dirty="0"/>
              <a:t> est composé  de plusieurs fichiers ayant une structure bien précise.  C</a:t>
            </a:r>
            <a:r>
              <a:rPr lang="fr-CA" b="1" dirty="0"/>
              <a:t>ommande</a:t>
            </a:r>
            <a:r>
              <a:rPr lang="fr-CA" dirty="0"/>
              <a:t> pour générer tous ces fichiers pour un nouveau </a:t>
            </a:r>
            <a:r>
              <a:rPr lang="fr-CA" b="1" dirty="0"/>
              <a:t>composant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 </a:t>
            </a:r>
            <a:r>
              <a:rPr lang="fr-CA" b="1" dirty="0"/>
              <a:t>Commande</a:t>
            </a:r>
            <a:r>
              <a:rPr lang="fr-CA" dirty="0"/>
              <a:t> à faire dans le Terminal VS Code</a:t>
            </a:r>
          </a:p>
          <a:p>
            <a:pPr lvl="2"/>
            <a:r>
              <a:rPr lang="fr-CA" dirty="0"/>
              <a:t> 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generate component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monComposant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11877C5-43AC-4ADD-BE05-F820E51CA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996" y="3225479"/>
            <a:ext cx="1987539" cy="155510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065FA36-866D-4B65-93AA-8707D942E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59" y="4133053"/>
            <a:ext cx="6904109" cy="856078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31DDA87-D576-48AC-99E0-2DE4A686D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056411"/>
            <a:ext cx="2555377" cy="1596050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5D88D6F-D656-49F7-AF1A-D58E4A9A3B29}"/>
              </a:ext>
            </a:extLst>
          </p:cNvPr>
          <p:cNvSpPr txBox="1"/>
          <p:nvPr/>
        </p:nvSpPr>
        <p:spPr>
          <a:xfrm>
            <a:off x="1112131" y="5324828"/>
            <a:ext cx="4194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¨"/>
            </a:pPr>
            <a:r>
              <a:rPr lang="fr-CA" dirty="0">
                <a:solidFill>
                  <a:schemeClr val="bg1"/>
                </a:solidFill>
              </a:rPr>
              <a:t>On a un nouveau sous-dossier avec les 4 fichiers essentiels d’un composant.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A9EDDD-AEFA-473D-A803-0EB5739FD85A}"/>
              </a:ext>
            </a:extLst>
          </p:cNvPr>
          <p:cNvSpPr txBox="1"/>
          <p:nvPr/>
        </p:nvSpPr>
        <p:spPr>
          <a:xfrm>
            <a:off x="8739702" y="5436774"/>
            <a:ext cx="3108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/>
                </a:solidFill>
              </a:rPr>
              <a:t>Styles CSS</a:t>
            </a:r>
          </a:p>
          <a:p>
            <a:r>
              <a:rPr lang="fr-CA" sz="1600" dirty="0">
                <a:solidFill>
                  <a:schemeClr val="bg1"/>
                </a:solidFill>
              </a:rPr>
              <a:t>Template HTML</a:t>
            </a:r>
          </a:p>
          <a:p>
            <a:r>
              <a:rPr lang="fr-CA" sz="1600" dirty="0">
                <a:solidFill>
                  <a:schemeClr val="bg1"/>
                </a:solidFill>
              </a:rPr>
              <a:t>Tests unitaires</a:t>
            </a:r>
          </a:p>
          <a:p>
            <a:r>
              <a:rPr lang="fr-CA" sz="1600" dirty="0">
                <a:solidFill>
                  <a:schemeClr val="bg1"/>
                </a:solidFill>
              </a:rPr>
              <a:t>Classe TypeScript</a:t>
            </a:r>
          </a:p>
        </p:txBody>
      </p:sp>
    </p:spTree>
    <p:extLst>
      <p:ext uri="{BB962C8B-B14F-4D97-AF65-F5344CB8AC3E}">
        <p14:creationId xmlns:p14="http://schemas.microsoft.com/office/powerpoint/2010/main" val="421944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61EC24-D906-4431-90C3-7741175F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Manière #1 : Poupées russes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D8E7C-CDA3-4378-9C97-25086DFB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2026920"/>
            <a:ext cx="10927079" cy="4693920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 </a:t>
            </a:r>
            <a:r>
              <a:rPr lang="en-CA" dirty="0"/>
              <a:t>Insérer le composant enfant dans un composant parent </a:t>
            </a:r>
            <a:endParaRPr lang="fr-CA" dirty="0"/>
          </a:p>
          <a:p>
            <a:pPr lvl="1"/>
            <a:r>
              <a:rPr lang="fr-CA" dirty="0"/>
              <a:t>Afficher le template HTML du nouveau composant dans </a:t>
            </a:r>
            <a:r>
              <a:rPr lang="fr-CA" dirty="0">
                <a:solidFill>
                  <a:schemeClr val="tx1"/>
                </a:solidFill>
              </a:rPr>
              <a:t>un autre </a:t>
            </a:r>
            <a:r>
              <a:rPr lang="fr-CA" dirty="0" err="1">
                <a:solidFill>
                  <a:schemeClr val="tx1"/>
                </a:solidFill>
              </a:rPr>
              <a:t>template</a:t>
            </a:r>
            <a:r>
              <a:rPr lang="fr-CA" dirty="0"/>
              <a:t>: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Vérifier le « </a:t>
            </a:r>
            <a:r>
              <a:rPr lang="fr-CA" dirty="0">
                <a:solidFill>
                  <a:schemeClr val="tx1"/>
                </a:solidFill>
              </a:rPr>
              <a:t>selector</a:t>
            </a:r>
            <a:r>
              <a:rPr lang="fr-CA" dirty="0"/>
              <a:t> » du nouveau </a:t>
            </a:r>
            <a:r>
              <a:rPr lang="fr-CA" b="1" dirty="0">
                <a:solidFill>
                  <a:schemeClr val="tx1"/>
                </a:solidFill>
              </a:rPr>
              <a:t>__.component.ts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Ajouter la balise appropriée dans </a:t>
            </a:r>
            <a:r>
              <a:rPr lang="fr-CA" b="1" dirty="0"/>
              <a:t>un autre </a:t>
            </a:r>
            <a:r>
              <a:rPr lang="fr-CA" b="1" dirty="0" err="1"/>
              <a:t>template</a:t>
            </a:r>
            <a:r>
              <a:rPr lang="fr-CA" b="1" dirty="0"/>
              <a:t> HTML</a:t>
            </a:r>
            <a:endParaRPr lang="fr-CA" b="1" dirty="0">
              <a:solidFill>
                <a:schemeClr val="tx1"/>
              </a:solidFill>
            </a:endParaRPr>
          </a:p>
          <a:p>
            <a:pPr lvl="2"/>
            <a:endParaRPr lang="fr-CA" b="1" dirty="0">
              <a:solidFill>
                <a:schemeClr val="tx1"/>
              </a:solidFill>
            </a:endParaRPr>
          </a:p>
          <a:p>
            <a:pPr lvl="2"/>
            <a:endParaRPr lang="fr-CA" b="1" dirty="0">
              <a:solidFill>
                <a:schemeClr val="tx1"/>
              </a:solidFill>
            </a:endParaRPr>
          </a:p>
          <a:p>
            <a:pPr lvl="2"/>
            <a:endParaRPr lang="fr-CA" b="1" dirty="0">
              <a:solidFill>
                <a:schemeClr val="tx1"/>
              </a:solidFill>
            </a:endParaRPr>
          </a:p>
          <a:p>
            <a:pPr lvl="2"/>
            <a:endParaRPr lang="fr-CA" b="1" dirty="0">
              <a:solidFill>
                <a:schemeClr val="tx1"/>
              </a:solidFill>
            </a:endParaRPr>
          </a:p>
          <a:p>
            <a:pPr lvl="2"/>
            <a:endParaRPr lang="fr-CA" b="1" dirty="0">
              <a:solidFill>
                <a:schemeClr val="tx1"/>
              </a:solidFill>
            </a:endParaRPr>
          </a:p>
          <a:p>
            <a:pPr lvl="3"/>
            <a:endParaRPr lang="fr-CA" dirty="0"/>
          </a:p>
          <a:p>
            <a:pPr lvl="3"/>
            <a:r>
              <a:rPr lang="fr-CA" dirty="0"/>
              <a:t>Pourquoi pas directement dans </a:t>
            </a:r>
            <a:r>
              <a:rPr lang="fr-CA" dirty="0">
                <a:solidFill>
                  <a:schemeClr val="tx1"/>
                </a:solidFill>
              </a:rPr>
              <a:t>index.html </a:t>
            </a:r>
            <a:r>
              <a:rPr lang="fr-CA" dirty="0"/>
              <a:t>? Car seul le composant racine (app) peut y figurer. Le </a:t>
            </a:r>
            <a:r>
              <a:rPr lang="fr-CA" b="1" dirty="0"/>
              <a:t>composant</a:t>
            </a:r>
            <a:r>
              <a:rPr lang="fr-CA" dirty="0"/>
              <a:t> qu’on vient de créer est un </a:t>
            </a:r>
            <a:r>
              <a:rPr lang="fr-CA" b="1" dirty="0"/>
              <a:t>enfant </a:t>
            </a:r>
            <a:r>
              <a:rPr lang="fr-CA" dirty="0"/>
              <a:t>du composant racine « </a:t>
            </a:r>
            <a:r>
              <a:rPr lang="fr-CA" b="1" dirty="0"/>
              <a:t>app</a:t>
            </a:r>
            <a:r>
              <a:rPr lang="fr-CA" dirty="0"/>
              <a:t> ».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CF7675-059D-48C7-997E-39EBEEBA7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198" y="2947547"/>
            <a:ext cx="3620971" cy="108482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1C86533-AE0F-4DF5-80DF-542FA06F1D77}"/>
              </a:ext>
            </a:extLst>
          </p:cNvPr>
          <p:cNvCxnSpPr>
            <a:cxnSpLocks/>
          </p:cNvCxnSpPr>
          <p:nvPr/>
        </p:nvCxnSpPr>
        <p:spPr>
          <a:xfrm flipH="1">
            <a:off x="4969402" y="3290455"/>
            <a:ext cx="815321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1176ECB9-BABA-47B4-BE76-B9B775CF3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740" y="4584625"/>
            <a:ext cx="2865965" cy="152014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433A385-E1BF-4001-80CD-1136744C8C73}"/>
              </a:ext>
            </a:extLst>
          </p:cNvPr>
          <p:cNvCxnSpPr>
            <a:cxnSpLocks/>
          </p:cNvCxnSpPr>
          <p:nvPr/>
        </p:nvCxnSpPr>
        <p:spPr>
          <a:xfrm flipH="1">
            <a:off x="6408169" y="5952191"/>
            <a:ext cx="92634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61EC24-D906-4431-90C3-7741175F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Manière #1 : Poupées russes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D8E7C-CDA3-4378-9C97-25086DFB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96441"/>
            <a:ext cx="10294182" cy="3939748"/>
          </a:xfrm>
        </p:spPr>
        <p:txBody>
          <a:bodyPr/>
          <a:lstStyle/>
          <a:p>
            <a:r>
              <a:rPr lang="fr-CA" dirty="0"/>
              <a:t> « Passer un paramètre » à un composant enfant </a:t>
            </a:r>
          </a:p>
          <a:p>
            <a:pPr lvl="1"/>
            <a:r>
              <a:rPr lang="fr-CA" dirty="0"/>
              <a:t> Si on souhaite « passer » un paramètre à un composant via le template HTML d’un autre composant, on peut faire ceci :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 On pourra ensuite attribuer une valeur à « </a:t>
            </a:r>
            <a:r>
              <a:rPr lang="fr-CA" b="1" dirty="0">
                <a:solidFill>
                  <a:schemeClr val="tx1"/>
                </a:solidFill>
              </a:rPr>
              <a:t>maVariable</a:t>
            </a:r>
            <a:r>
              <a:rPr lang="fr-CA" dirty="0"/>
              <a:t> » comme ceci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F7EED49-04A6-45C8-8035-08D2EA6F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89" y="3024503"/>
            <a:ext cx="3935404" cy="193256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38EF372-24B3-40D4-8F08-36F84BF1C036}"/>
              </a:ext>
            </a:extLst>
          </p:cNvPr>
          <p:cNvCxnSpPr>
            <a:cxnSpLocks/>
          </p:cNvCxnSpPr>
          <p:nvPr/>
        </p:nvCxnSpPr>
        <p:spPr>
          <a:xfrm flipH="1">
            <a:off x="5326399" y="3510113"/>
            <a:ext cx="815321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A00150C9-0BB8-4432-84DC-E90E0E220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542" y="5449131"/>
            <a:ext cx="6037658" cy="129866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083CCAB-0697-4C54-B4E0-660921F75DB6}"/>
              </a:ext>
            </a:extLst>
          </p:cNvPr>
          <p:cNvSpPr txBox="1"/>
          <p:nvPr/>
        </p:nvSpPr>
        <p:spPr>
          <a:xfrm>
            <a:off x="7467600" y="5459135"/>
            <a:ext cx="4465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Si on ne met pas d’</a:t>
            </a:r>
            <a:r>
              <a:rPr lang="fr-CA" sz="1400" b="1" dirty="0">
                <a:solidFill>
                  <a:schemeClr val="bg1"/>
                </a:solidFill>
              </a:rPr>
              <a:t>apostrophes </a:t>
            </a:r>
            <a:r>
              <a:rPr lang="fr-CA" sz="1400" dirty="0">
                <a:solidFill>
                  <a:schemeClr val="bg1"/>
                </a:solidFill>
              </a:rPr>
              <a:t>pour indiquer que c’est un </a:t>
            </a:r>
            <a:r>
              <a:rPr lang="fr-CA" sz="1400" dirty="0">
                <a:solidFill>
                  <a:srgbClr val="FA4098"/>
                </a:solidFill>
              </a:rPr>
              <a:t>string</a:t>
            </a:r>
            <a:r>
              <a:rPr lang="fr-CA" sz="1400" dirty="0">
                <a:solidFill>
                  <a:schemeClr val="bg1"/>
                </a:solidFill>
              </a:rPr>
              <a:t>, « Wouhou... » sera confondu avec un </a:t>
            </a:r>
            <a:r>
              <a:rPr lang="fr-CA" sz="1400" b="1" dirty="0">
                <a:solidFill>
                  <a:schemeClr val="bg1"/>
                </a:solidFill>
              </a:rPr>
              <a:t>nom de variable</a:t>
            </a:r>
            <a:r>
              <a:rPr lang="fr-CA" sz="1400" dirty="0">
                <a:solidFill>
                  <a:schemeClr val="bg1"/>
                </a:solidFill>
              </a:rPr>
              <a:t>. De plus, il faut échapper des éventuels symboles spéciaux comme </a:t>
            </a:r>
            <a:r>
              <a:rPr lang="fr-CA" sz="1400" dirty="0">
                <a:solidFill>
                  <a:srgbClr val="FA4098"/>
                </a:solidFill>
              </a:rPr>
              <a:t>\"</a:t>
            </a:r>
            <a:r>
              <a:rPr lang="fr-CA" sz="1400" dirty="0">
                <a:solidFill>
                  <a:srgbClr val="7385D1"/>
                </a:solidFill>
              </a:rPr>
              <a:t> </a:t>
            </a:r>
            <a:r>
              <a:rPr lang="fr-CA" sz="1400" dirty="0">
                <a:solidFill>
                  <a:schemeClr val="bg1"/>
                </a:solidFill>
              </a:rPr>
              <a:t>ou</a:t>
            </a:r>
            <a:r>
              <a:rPr lang="fr-CA" sz="1400" dirty="0">
                <a:solidFill>
                  <a:srgbClr val="7385D1"/>
                </a:solidFill>
              </a:rPr>
              <a:t> </a:t>
            </a:r>
            <a:r>
              <a:rPr lang="fr-CA" sz="1400" dirty="0">
                <a:solidFill>
                  <a:srgbClr val="FA4098"/>
                </a:solidFill>
              </a:rPr>
              <a:t>\' 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7677E9-5CBB-4CAB-90FB-2CA61856961B}"/>
              </a:ext>
            </a:extLst>
          </p:cNvPr>
          <p:cNvCxnSpPr>
            <a:cxnSpLocks/>
          </p:cNvCxnSpPr>
          <p:nvPr/>
        </p:nvCxnSpPr>
        <p:spPr>
          <a:xfrm>
            <a:off x="951405" y="6610170"/>
            <a:ext cx="713233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20493764-001C-4B7D-AB1D-255A6752DEAA}"/>
              </a:ext>
            </a:extLst>
          </p:cNvPr>
          <p:cNvSpPr txBox="1"/>
          <p:nvPr/>
        </p:nvSpPr>
        <p:spPr>
          <a:xfrm>
            <a:off x="7877673" y="2762893"/>
            <a:ext cx="3704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Ici, on prépare la variable qui va accueillir la valeur passée en paramètre.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E5CF16-27A8-47CE-AFF1-6AD7D144B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129" y="3614348"/>
            <a:ext cx="3935404" cy="23396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390BD1-82BF-4AAB-91BB-7CC52B22413F}"/>
              </a:ext>
            </a:extLst>
          </p:cNvPr>
          <p:cNvCxnSpPr>
            <a:cxnSpLocks/>
          </p:cNvCxnSpPr>
          <p:nvPr/>
        </p:nvCxnSpPr>
        <p:spPr>
          <a:xfrm flipH="1">
            <a:off x="9403721" y="3318034"/>
            <a:ext cx="584565" cy="35356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83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61EC24-D906-4431-90C3-7741175F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Manière #1 : Poupées russes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D8E7C-CDA3-4378-9C97-25086DFB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60706"/>
            <a:ext cx="10294182" cy="3975483"/>
          </a:xfrm>
        </p:spPr>
        <p:txBody>
          <a:bodyPr>
            <a:normAutofit/>
          </a:bodyPr>
          <a:lstStyle/>
          <a:p>
            <a:r>
              <a:rPr lang="fr-CA" dirty="0"/>
              <a:t> « Passer un paramètre » à un composant enfant en résumé: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Exemple où on affiche 2 fois le composant « </a:t>
            </a:r>
            <a:r>
              <a:rPr lang="fr-CA" dirty="0">
                <a:solidFill>
                  <a:schemeClr val="tx1"/>
                </a:solidFill>
              </a:rPr>
              <a:t>signup</a:t>
            </a:r>
            <a:r>
              <a:rPr lang="fr-CA" dirty="0"/>
              <a:t>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0F4306-FF0A-489F-866B-9F9DD9A68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19" y="2513585"/>
            <a:ext cx="4937857" cy="63958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300AE3F-6FB7-49B4-94BC-C42EB2810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962" y="2433146"/>
            <a:ext cx="4597139" cy="69529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7E6DE54-6F7F-4A74-8FF9-012792F1F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634" y="3774030"/>
            <a:ext cx="4953691" cy="36200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C6EC9FD-E4DE-4FC2-82B2-6D484EEADEBD}"/>
              </a:ext>
            </a:extLst>
          </p:cNvPr>
          <p:cNvSpPr txBox="1"/>
          <p:nvPr/>
        </p:nvSpPr>
        <p:spPr>
          <a:xfrm>
            <a:off x="1162420" y="3153168"/>
            <a:ext cx="1615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chemeClr val="bg1"/>
                </a:solidFill>
              </a:rPr>
              <a:t>app.component.htm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5046916-E90A-49F3-9D24-053FABDB07AD}"/>
              </a:ext>
            </a:extLst>
          </p:cNvPr>
          <p:cNvSpPr txBox="1"/>
          <p:nvPr/>
        </p:nvSpPr>
        <p:spPr>
          <a:xfrm>
            <a:off x="6654962" y="3147254"/>
            <a:ext cx="1615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chemeClr val="bg1"/>
                </a:solidFill>
              </a:rPr>
              <a:t>signup.component.ts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9DC380D-3249-4C3A-B165-1970FC383F56}"/>
              </a:ext>
            </a:extLst>
          </p:cNvPr>
          <p:cNvSpPr txBox="1"/>
          <p:nvPr/>
        </p:nvSpPr>
        <p:spPr>
          <a:xfrm>
            <a:off x="6697634" y="4128751"/>
            <a:ext cx="2111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chemeClr val="bg1"/>
                </a:solidFill>
              </a:rPr>
              <a:t>signup.component.html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BEEDC23-96F3-4A0C-806B-C10F7A089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719" y="3476197"/>
            <a:ext cx="4334480" cy="130510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E9828B7-C6E0-458A-8C7B-915E623D47DB}"/>
              </a:ext>
            </a:extLst>
          </p:cNvPr>
          <p:cNvCxnSpPr>
            <a:cxnSpLocks/>
          </p:cNvCxnSpPr>
          <p:nvPr/>
        </p:nvCxnSpPr>
        <p:spPr>
          <a:xfrm>
            <a:off x="6071616" y="3004145"/>
            <a:ext cx="798576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19BB9A3-A6B7-4FE6-9FB8-2725F1493242}"/>
              </a:ext>
            </a:extLst>
          </p:cNvPr>
          <p:cNvCxnSpPr>
            <a:cxnSpLocks/>
          </p:cNvCxnSpPr>
          <p:nvPr/>
        </p:nvCxnSpPr>
        <p:spPr>
          <a:xfrm>
            <a:off x="8270402" y="3111982"/>
            <a:ext cx="2040905" cy="749582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E4DEE24A-AC21-4DDE-872B-27543C5B3B8A}"/>
              </a:ext>
            </a:extLst>
          </p:cNvPr>
          <p:cNvCxnSpPr>
            <a:cxnSpLocks/>
            <a:stCxn id="5" idx="1"/>
            <a:endCxn id="14" idx="1"/>
          </p:cNvCxnSpPr>
          <p:nvPr/>
        </p:nvCxnSpPr>
        <p:spPr>
          <a:xfrm rot="10800000" flipV="1">
            <a:off x="1194719" y="2833377"/>
            <a:ext cx="12700" cy="1295374"/>
          </a:xfrm>
          <a:prstGeom prst="curvedConnector3">
            <a:avLst>
              <a:gd name="adj1" fmla="val 1800000"/>
            </a:avLst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6EA1999-B547-4A37-9E4C-F4BD6ACFB7C8}"/>
              </a:ext>
            </a:extLst>
          </p:cNvPr>
          <p:cNvCxnSpPr>
            <a:cxnSpLocks/>
          </p:cNvCxnSpPr>
          <p:nvPr/>
        </p:nvCxnSpPr>
        <p:spPr>
          <a:xfrm flipH="1">
            <a:off x="4011168" y="3975153"/>
            <a:ext cx="2705610" cy="43059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E4FB847D-88C1-4F7C-9BCA-D5FD518667EB}"/>
              </a:ext>
            </a:extLst>
          </p:cNvPr>
          <p:cNvSpPr txBox="1"/>
          <p:nvPr/>
        </p:nvSpPr>
        <p:spPr>
          <a:xfrm>
            <a:off x="1162420" y="4781304"/>
            <a:ext cx="1615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chemeClr val="bg1"/>
                </a:solidFill>
              </a:rPr>
              <a:t>Page Web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B2BA7CD-1F1E-4B58-84FF-52F804B0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1069" y="5802206"/>
            <a:ext cx="5305524" cy="962878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52C7ABE1-3966-4010-966C-B0532CB9A9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7060" y="5399767"/>
            <a:ext cx="3944251" cy="136531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5ECD76D1-46B3-4C96-B7FB-B36149FCA972}"/>
              </a:ext>
            </a:extLst>
          </p:cNvPr>
          <p:cNvSpPr/>
          <p:nvPr/>
        </p:nvSpPr>
        <p:spPr>
          <a:xfrm>
            <a:off x="6716778" y="6006646"/>
            <a:ext cx="1104390" cy="430597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1756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DEB6FA2-5CC0-4277-B2F6-0D2DE283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Manière #1 : Poupées russes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1CC8707-7352-4E13-9036-76C632CB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50720"/>
            <a:ext cx="10294182" cy="3985469"/>
          </a:xfrm>
        </p:spPr>
        <p:txBody>
          <a:bodyPr/>
          <a:lstStyle/>
          <a:p>
            <a:r>
              <a:rPr lang="fr-CA" dirty="0"/>
              <a:t> Exemple un peu plus sophistiqué</a:t>
            </a:r>
          </a:p>
          <a:p>
            <a:pPr lvl="1"/>
            <a:r>
              <a:rPr lang="fr-CA" dirty="0"/>
              <a:t>Afficher un composant plusieurs fois, par exemple avec un *</a:t>
            </a:r>
            <a:r>
              <a:rPr lang="fr-CA" dirty="0">
                <a:solidFill>
                  <a:schemeClr val="accent4"/>
                </a:solidFill>
              </a:rPr>
              <a:t>ngFor</a:t>
            </a:r>
            <a:r>
              <a:rPr lang="fr-CA" dirty="0"/>
              <a:t> qui parcourt une liste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5F2388B-86D0-49DE-8F13-C65E71F8B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212922"/>
            <a:ext cx="7793459" cy="133875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99EA5-711D-41A2-9A4B-E07333DCEC5C}"/>
              </a:ext>
            </a:extLst>
          </p:cNvPr>
          <p:cNvCxnSpPr>
            <a:cxnSpLocks/>
          </p:cNvCxnSpPr>
          <p:nvPr/>
        </p:nvCxnSpPr>
        <p:spPr>
          <a:xfrm flipV="1">
            <a:off x="3241564" y="4103937"/>
            <a:ext cx="447741" cy="372066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3BF4FC88-95EC-49D8-AC2B-51615BCC4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435" y="2944042"/>
            <a:ext cx="5323972" cy="76260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6355B56-E2F9-47CB-9B96-10E6A4E51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718" y="4744393"/>
            <a:ext cx="8803464" cy="179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7609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2521</Words>
  <Application>Microsoft Office PowerPoint</Application>
  <PresentationFormat>Grand écran</PresentationFormat>
  <Paragraphs>276</Paragraphs>
  <Slides>37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38" baseType="lpstr">
      <vt:lpstr>Berlin</vt:lpstr>
      <vt:lpstr>Semaine 4</vt:lpstr>
      <vt:lpstr>Plan de la séance</vt:lpstr>
      <vt:lpstr>Composants</vt:lpstr>
      <vt:lpstr>Manière #1 : Poupées russes</vt:lpstr>
      <vt:lpstr>Utiliser plusieurs composants</vt:lpstr>
      <vt:lpstr>Manière #1 : Poupées russes</vt:lpstr>
      <vt:lpstr>Manière #1 : Poupées russes</vt:lpstr>
      <vt:lpstr>Manière #1 : Poupées russes</vt:lpstr>
      <vt:lpstr>Manière #1 : Poupées russes</vt:lpstr>
      <vt:lpstr>Routage</vt:lpstr>
      <vt:lpstr> Manière #2 : Routage de base</vt:lpstr>
      <vt:lpstr>Routage de base avec Angular</vt:lpstr>
      <vt:lpstr>Routage de base avec Angular</vt:lpstr>
      <vt:lpstr>Routage de base avec Angular</vt:lpstr>
      <vt:lpstr>Créer un menu de navigation</vt:lpstr>
      <vt:lpstr> Utiliser des paramètres de route</vt:lpstr>
      <vt:lpstr> Utiliser des paramètres de route</vt:lpstr>
      <vt:lpstr>Utiliser des paramètres de route</vt:lpstr>
      <vt:lpstr>Rendre optionnel un paramètre</vt:lpstr>
      <vt:lpstr>Routage de base</vt:lpstr>
      <vt:lpstr>Services</vt:lpstr>
      <vt:lpstr>Services</vt:lpstr>
      <vt:lpstr>créer un service</vt:lpstr>
      <vt:lpstr>Injecter une dépendance via un service</vt:lpstr>
      <vt:lpstr>Injecter une dépendance via un service</vt:lpstr>
      <vt:lpstr> Injecter une dépendance via un service </vt:lpstr>
      <vt:lpstr>Services</vt:lpstr>
      <vt:lpstr>Services et requêtes HTTP</vt:lpstr>
      <vt:lpstr>Migration d’une requête HTTP de composant à service</vt:lpstr>
      <vt:lpstr> Migration d’une requête HTTP de composant à service</vt:lpstr>
      <vt:lpstr>Migration d’une requête HTTP de composant à service</vt:lpstr>
      <vt:lpstr>Migration d’une requête HTTP de composant à service</vt:lpstr>
      <vt:lpstr> Migration d’une requête HTTP de composant à service</vt:lpstr>
      <vt:lpstr>Migration d’une requête HTTP de composant à service</vt:lpstr>
      <vt:lpstr>Migration d’une requête HTTP de composant à service</vt:lpstr>
      <vt:lpstr>NOTE : Observable&lt;T&gt;, pipe() et map ? </vt:lpstr>
      <vt:lpstr>Services et requêtes HTTP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Semaine 2</dc:title>
  <dc:creator>Turgeon Valérie</dc:creator>
  <cp:lastModifiedBy>Turgeon Valérie</cp:lastModifiedBy>
  <cp:revision>15</cp:revision>
  <dcterms:created xsi:type="dcterms:W3CDTF">2023-01-29T23:12:55Z</dcterms:created>
  <dcterms:modified xsi:type="dcterms:W3CDTF">2023-10-13T23:58:36Z</dcterms:modified>
</cp:coreProperties>
</file>