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5"/>
  </p:notesMasterIdLst>
  <p:sldIdLst>
    <p:sldId id="256" r:id="rId2"/>
    <p:sldId id="258" r:id="rId3"/>
    <p:sldId id="259" r:id="rId4"/>
    <p:sldId id="367" r:id="rId5"/>
    <p:sldId id="368" r:id="rId6"/>
    <p:sldId id="369" r:id="rId7"/>
    <p:sldId id="371" r:id="rId8"/>
    <p:sldId id="372" r:id="rId9"/>
    <p:sldId id="402" r:id="rId10"/>
    <p:sldId id="403" r:id="rId11"/>
    <p:sldId id="377" r:id="rId12"/>
    <p:sldId id="378" r:id="rId13"/>
    <p:sldId id="379" r:id="rId14"/>
    <p:sldId id="404" r:id="rId15"/>
    <p:sldId id="380" r:id="rId16"/>
    <p:sldId id="381" r:id="rId17"/>
    <p:sldId id="382" r:id="rId18"/>
    <p:sldId id="405" r:id="rId19"/>
    <p:sldId id="383" r:id="rId20"/>
    <p:sldId id="384" r:id="rId21"/>
    <p:sldId id="385" r:id="rId22"/>
    <p:sldId id="386" r:id="rId23"/>
    <p:sldId id="389" r:id="rId24"/>
    <p:sldId id="390" r:id="rId25"/>
    <p:sldId id="387" r:id="rId26"/>
    <p:sldId id="388" r:id="rId27"/>
    <p:sldId id="406" r:id="rId28"/>
    <p:sldId id="396" r:id="rId29"/>
    <p:sldId id="397" r:id="rId30"/>
    <p:sldId id="398" r:id="rId31"/>
    <p:sldId id="399" r:id="rId32"/>
    <p:sldId id="400" r:id="rId33"/>
    <p:sldId id="401"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058" autoAdjust="0"/>
    <p:restoredTop sz="94660"/>
  </p:normalViewPr>
  <p:slideViewPr>
    <p:cSldViewPr snapToGrid="0">
      <p:cViewPr varScale="1">
        <p:scale>
          <a:sx n="50" d="100"/>
          <a:sy n="50" d="100"/>
        </p:scale>
        <p:origin x="36" y="1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333A0-579A-4C8A-9321-151F9D4E8A3A}" type="datetimeFigureOut">
              <a:rPr lang="fr-CA" smtClean="0"/>
              <a:t>2023-10-13</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4E428-1AB7-4BDF-98D2-3004DFB6DBCC}" type="slidenum">
              <a:rPr lang="fr-CA" smtClean="0"/>
              <a:t>‹n°›</a:t>
            </a:fld>
            <a:endParaRPr lang="fr-CA"/>
          </a:p>
        </p:txBody>
      </p:sp>
    </p:spTree>
    <p:extLst>
      <p:ext uri="{BB962C8B-B14F-4D97-AF65-F5344CB8AC3E}">
        <p14:creationId xmlns:p14="http://schemas.microsoft.com/office/powerpoint/2010/main" val="39713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F0C3923B-C55C-432A-91C7-8D0033992EC9}" type="slidenum">
              <a:rPr lang="fr-CA" smtClean="0"/>
              <a:t>2</a:t>
            </a:fld>
            <a:endParaRPr lang="fr-CA" dirty="0"/>
          </a:p>
        </p:txBody>
      </p:sp>
    </p:spTree>
    <p:extLst>
      <p:ext uri="{BB962C8B-B14F-4D97-AF65-F5344CB8AC3E}">
        <p14:creationId xmlns:p14="http://schemas.microsoft.com/office/powerpoint/2010/main" val="701085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a:t>
            </a:fld>
            <a:endParaRPr lang="en-US" dirty="0"/>
          </a:p>
        </p:txBody>
      </p:sp>
      <p:sp>
        <p:nvSpPr>
          <p:cNvPr id="11" name="Rectangle 10">
            <a:extLst>
              <a:ext uri="{FF2B5EF4-FFF2-40B4-BE49-F238E27FC236}">
                <a16:creationId xmlns:a16="http://schemas.microsoft.com/office/drawing/2014/main" id="{AC663B28-1A98-D06C-47E7-E50ADDC0911E}"/>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12" name="ZoneTexte 11">
            <a:extLst>
              <a:ext uri="{FF2B5EF4-FFF2-40B4-BE49-F238E27FC236}">
                <a16:creationId xmlns:a16="http://schemas.microsoft.com/office/drawing/2014/main" id="{06479BA7-C84C-FB29-08CA-FA9AA1430E9E}"/>
              </a:ext>
            </a:extLst>
          </p:cNvPr>
          <p:cNvSpPr txBox="1"/>
          <p:nvPr userDrawn="1"/>
        </p:nvSpPr>
        <p:spPr>
          <a:xfrm>
            <a:off x="4610097" y="4119689"/>
            <a:ext cx="3147164" cy="307777"/>
          </a:xfrm>
          <a:prstGeom prst="rect">
            <a:avLst/>
          </a:prstGeom>
          <a:noFill/>
        </p:spPr>
        <p:txBody>
          <a:bodyPr wrap="square" rtlCol="0">
            <a:spAutoFit/>
          </a:bodyPr>
          <a:lstStyle/>
          <a:p>
            <a:pPr algn="ctr"/>
            <a:r>
              <a:rPr lang="fr-CA" sz="1400" b="1">
                <a:solidFill>
                  <a:srgbClr val="73B3D1"/>
                </a:solidFill>
              </a:rPr>
              <a:t>Prog. Web orientée services</a:t>
            </a:r>
          </a:p>
        </p:txBody>
      </p:sp>
    </p:spTree>
    <p:extLst>
      <p:ext uri="{BB962C8B-B14F-4D97-AF65-F5344CB8AC3E}">
        <p14:creationId xmlns:p14="http://schemas.microsoft.com/office/powerpoint/2010/main" val="25407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11309"/>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411536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11615"/>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11628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09925"/>
            <a:ext cx="1154151" cy="1090789"/>
          </a:xfrm>
        </p:spPr>
        <p:txBody>
          <a:bodyPr/>
          <a:lstStyle/>
          <a:p>
            <a:fld id="{C2CBE6A3-4AEF-4734-8AB8-E4DE745DFB5E}" type="slidenum">
              <a:rPr lang="fr-CA" smtClean="0"/>
              <a:t>‹n°›</a:t>
            </a:fld>
            <a:endParaRPr lang="fr-C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2881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a:xfrm>
            <a:off x="10729455" y="4709925"/>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93364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FA36C02-C10D-4F70-ADA5-0F3523AD6F2E}" type="datetimeFigureOut">
              <a:rPr lang="fr-CA" smtClean="0"/>
              <a:t>2023-10-13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1004889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FA36C02-C10D-4F70-ADA5-0F3523AD6F2E}" type="datetimeFigureOut">
              <a:rPr lang="fr-CA" smtClean="0"/>
              <a:t>2023-10-13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72425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394890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a:xfrm>
            <a:off x="680321" y="5936188"/>
            <a:ext cx="6126805" cy="365125"/>
          </a:xfrm>
        </p:spPr>
        <p:txBody>
          <a:bodyPr/>
          <a:lstStyle/>
          <a:p>
            <a:endParaRPr lang="fr-C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CBE6A3-4AEF-4734-8AB8-E4DE745DFB5E}" type="slidenum">
              <a:rPr lang="fr-CA" smtClean="0"/>
              <a:t>‹n°›</a:t>
            </a:fld>
            <a:endParaRPr lang="fr-CA"/>
          </a:p>
        </p:txBody>
      </p:sp>
    </p:spTree>
    <p:extLst>
      <p:ext uri="{BB962C8B-B14F-4D97-AF65-F5344CB8AC3E}">
        <p14:creationId xmlns:p14="http://schemas.microsoft.com/office/powerpoint/2010/main" val="2909652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urquoi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67BF9C4-08FF-48BA-ACF1-CA268AE923E8}"/>
              </a:ext>
            </a:extLst>
          </p:cNvPr>
          <p:cNvPicPr>
            <a:picLocks noChangeAspect="1"/>
          </p:cNvPicPr>
          <p:nvPr userDrawn="1"/>
        </p:nvPicPr>
        <p:blipFill>
          <a:blip r:embed="rId2"/>
          <a:stretch>
            <a:fillRect/>
          </a:stretch>
        </p:blipFill>
        <p:spPr>
          <a:xfrm>
            <a:off x="-1800" y="24745"/>
            <a:ext cx="12192000" cy="952500"/>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97708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eu">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831C0DA-CDEB-46FB-8048-815015FFBA41}"/>
              </a:ext>
            </a:extLst>
          </p:cNvPr>
          <p:cNvPicPr>
            <a:picLocks noChangeAspect="1"/>
          </p:cNvPicPr>
          <p:nvPr userDrawn="1"/>
        </p:nvPicPr>
        <p:blipFill>
          <a:blip r:embed="rId2"/>
          <a:stretch>
            <a:fillRect/>
          </a:stretch>
        </p:blipFill>
        <p:spPr>
          <a:xfrm>
            <a:off x="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7" name="Espace réservé du contenu 2">
            <a:extLst>
              <a:ext uri="{FF2B5EF4-FFF2-40B4-BE49-F238E27FC236}">
                <a16:creationId xmlns:a16="http://schemas.microsoft.com/office/drawing/2014/main" id="{1BF5F89A-8ACE-4A83-8A33-69645F7DCE0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97158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1362408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digo">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C7367DB-54B0-4E4B-9E49-482FCD217CE5}"/>
              </a:ext>
            </a:extLst>
          </p:cNvPr>
          <p:cNvPicPr>
            <a:picLocks noChangeAspect="1"/>
          </p:cNvPicPr>
          <p:nvPr userDrawn="1"/>
        </p:nvPicPr>
        <p:blipFill>
          <a:blip r:embed="rId2"/>
          <a:stretch>
            <a:fillRect/>
          </a:stretch>
        </p:blipFill>
        <p:spPr>
          <a:xfrm>
            <a:off x="-1800" y="2550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2148ABC2-9844-4986-9697-EF543188247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22221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Violet">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32488C-42DD-45B2-BC5F-796AED45A699}"/>
              </a:ext>
            </a:extLst>
          </p:cNvPr>
          <p:cNvPicPr>
            <a:picLocks noChangeAspect="1"/>
          </p:cNvPicPr>
          <p:nvPr userDrawn="1"/>
        </p:nvPicPr>
        <p:blipFill>
          <a:blip r:embed="rId2"/>
          <a:stretch>
            <a:fillRect/>
          </a:stretch>
        </p:blipFill>
        <p:spPr>
          <a:xfrm>
            <a:off x="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12922F56-F440-42E3-AA30-4D16C008B971}"/>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654932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5806CBB-B0BC-460C-8CB1-5648902E3260}"/>
              </a:ext>
            </a:extLst>
          </p:cNvPr>
          <p:cNvPicPr>
            <a:picLocks noChangeAspect="1"/>
          </p:cNvPicPr>
          <p:nvPr userDrawn="1"/>
        </p:nvPicPr>
        <p:blipFill>
          <a:blip r:embed="rId2"/>
          <a:stretch>
            <a:fillRect/>
          </a:stretch>
        </p:blipFill>
        <p:spPr>
          <a:xfrm>
            <a:off x="0" y="23363"/>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512B729B-B9CC-4AB0-8B71-146BCB459892}"/>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1F50723-364E-4E6E-BF7D-4DBDB67451E8}"/>
              </a:ext>
            </a:extLst>
          </p:cNvPr>
          <p:cNvPicPr>
            <a:picLocks noChangeAspect="1"/>
          </p:cNvPicPr>
          <p:nvPr userDrawn="1"/>
        </p:nvPicPr>
        <p:blipFill>
          <a:blip r:embed="rId2"/>
          <a:stretch>
            <a:fillRect/>
          </a:stretch>
        </p:blipFill>
        <p:spPr>
          <a:xfrm>
            <a:off x="-1800" y="23555"/>
            <a:ext cx="12192000" cy="952500"/>
          </a:xfrm>
          <a:prstGeom prst="rect">
            <a:avLst/>
          </a:prstGeom>
        </p:spPr>
      </p:pic>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
        <p:nvSpPr>
          <p:cNvPr id="6" name="Espace réservé du contenu 2">
            <a:extLst>
              <a:ext uri="{FF2B5EF4-FFF2-40B4-BE49-F238E27FC236}">
                <a16:creationId xmlns:a16="http://schemas.microsoft.com/office/drawing/2014/main" id="{03970E7C-C550-44E4-B9CD-AB1516EE278D}"/>
              </a:ext>
            </a:extLst>
          </p:cNvPr>
          <p:cNvSpPr>
            <a:spLocks noGrp="1"/>
          </p:cNvSpPr>
          <p:nvPr>
            <p:ph idx="1" hasCustomPrompt="1"/>
          </p:nvPr>
        </p:nvSpPr>
        <p:spPr>
          <a:xfrm>
            <a:off x="520783" y="1150572"/>
            <a:ext cx="11118135"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359869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FA36C02-C10D-4F70-ADA5-0F3523AD6F2E}" type="datetimeFigureOut">
              <a:rPr lang="fr-CA" smtClean="0"/>
              <a:t>2023-10-13</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a:xfrm>
            <a:off x="10729455" y="2869895"/>
            <a:ext cx="1154151" cy="1090789"/>
          </a:xfrm>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180605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413142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A36C02-C10D-4F70-ADA5-0F3523AD6F2E}" type="datetimeFigureOut">
              <a:rPr lang="fr-CA" smtClean="0"/>
              <a:t>2023-10-13</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58394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FA36C02-C10D-4F70-ADA5-0F3523AD6F2E}" type="datetimeFigureOut">
              <a:rPr lang="fr-CA" smtClean="0"/>
              <a:t>2023-10-13</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84117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FA36C02-C10D-4F70-ADA5-0F3523AD6F2E}" type="datetimeFigureOut">
              <a:rPr lang="fr-CA" smtClean="0"/>
              <a:t>2023-10-13</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03405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91477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FA36C02-C10D-4F70-ADA5-0F3523AD6F2E}" type="datetimeFigureOut">
              <a:rPr lang="fr-CA" smtClean="0"/>
              <a:t>2023-10-13</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C2CBE6A3-4AEF-4734-8AB8-E4DE745DFB5E}" type="slidenum">
              <a:rPr lang="fr-CA" smtClean="0"/>
              <a:t>‹n°›</a:t>
            </a:fld>
            <a:endParaRPr lang="fr-CA"/>
          </a:p>
        </p:txBody>
      </p:sp>
    </p:spTree>
    <p:extLst>
      <p:ext uri="{BB962C8B-B14F-4D97-AF65-F5344CB8AC3E}">
        <p14:creationId xmlns:p14="http://schemas.microsoft.com/office/powerpoint/2010/main" val="282041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5">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F768E1-A2EB-4DF5-8A05-208FD0AD44E9}" type="datetimeFigureOut">
              <a:rPr lang="fr-CA" smtClean="0"/>
              <a:t>2023-10-13</a:t>
            </a:fld>
            <a:endParaRPr lang="fr-C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2F95E54-74C5-4A9A-ABD1-D4EED5BDFDF6}" type="slidenum">
              <a:rPr lang="fr-CA" smtClean="0"/>
              <a:t>‹n°›</a:t>
            </a:fld>
            <a:endParaRPr lang="fr-CA"/>
          </a:p>
        </p:txBody>
      </p:sp>
    </p:spTree>
    <p:extLst>
      <p:ext uri="{BB962C8B-B14F-4D97-AF65-F5344CB8AC3E}">
        <p14:creationId xmlns:p14="http://schemas.microsoft.com/office/powerpoint/2010/main" val="78290080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654" r:id="rId22"/>
    <p:sldLayoutId id="2147483655" r:id="rId2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6" name="Rectangle 15">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0" name="Rectangle 19">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a:xfrm>
            <a:off x="680322" y="2063262"/>
            <a:ext cx="3739278" cy="2661138"/>
          </a:xfrm>
        </p:spPr>
        <p:txBody>
          <a:bodyPr>
            <a:normAutofit/>
          </a:bodyPr>
          <a:lstStyle/>
          <a:p>
            <a:r>
              <a:rPr lang="fr-CA" noProof="0" dirty="0"/>
              <a:t>Séance 5</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5101298"/>
            <a:ext cx="4641349" cy="1116622"/>
          </a:xfrm>
        </p:spPr>
        <p:txBody>
          <a:bodyPr>
            <a:normAutofit fontScale="92500"/>
          </a:bodyPr>
          <a:lstStyle/>
          <a:p>
            <a:r>
              <a:rPr lang="fr-CA" sz="2000" noProof="0" dirty="0"/>
              <a:t>Stockage local, asynchronisme, i18n</a:t>
            </a:r>
          </a:p>
          <a:p>
            <a:endParaRPr lang="fr-CA" sz="1900" dirty="0"/>
          </a:p>
          <a:p>
            <a:r>
              <a:rPr lang="fr-CA" sz="1600" dirty="0">
                <a:solidFill>
                  <a:schemeClr val="bg1"/>
                </a:solidFill>
              </a:rPr>
              <a:t>Documentation Maxime Pelletier et Valérie Turgeon</a:t>
            </a:r>
            <a:r>
              <a:rPr lang="fr-CA" sz="1600" noProof="0" dirty="0">
                <a:solidFill>
                  <a:schemeClr val="bg1"/>
                </a:solidFill>
              </a:rPr>
              <a:t> </a:t>
            </a:r>
          </a:p>
          <a:p>
            <a:endParaRPr lang="fr-CA" noProof="0" dirty="0"/>
          </a:p>
        </p:txBody>
      </p:sp>
      <p:pic>
        <p:nvPicPr>
          <p:cNvPr id="5" name="Image 4">
            <a:extLst>
              <a:ext uri="{FF2B5EF4-FFF2-40B4-BE49-F238E27FC236}">
                <a16:creationId xmlns:a16="http://schemas.microsoft.com/office/drawing/2014/main" id="{258DC693-2FF8-4026-BB8F-A115E67BC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pic>
        <p:nvPicPr>
          <p:cNvPr id="7" name="Image 6">
            <a:extLst>
              <a:ext uri="{FF2B5EF4-FFF2-40B4-BE49-F238E27FC236}">
                <a16:creationId xmlns:a16="http://schemas.microsoft.com/office/drawing/2014/main" id="{D3DCC185-253A-44B9-B769-D22A5C10E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33761" y="6056377"/>
            <a:ext cx="609600" cy="609600"/>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DD7B6-028E-BAF2-4992-C1BE58E72536}"/>
              </a:ext>
            </a:extLst>
          </p:cNvPr>
          <p:cNvSpPr>
            <a:spLocks noGrp="1"/>
          </p:cNvSpPr>
          <p:nvPr>
            <p:ph type="title"/>
          </p:nvPr>
        </p:nvSpPr>
        <p:spPr/>
        <p:txBody>
          <a:bodyPr/>
          <a:lstStyle/>
          <a:p>
            <a:r>
              <a:rPr lang="fr-CA" dirty="0"/>
              <a:t>i18n Internationalisation</a:t>
            </a:r>
          </a:p>
        </p:txBody>
      </p:sp>
      <p:sp>
        <p:nvSpPr>
          <p:cNvPr id="3" name="Espace réservé du texte 2">
            <a:extLst>
              <a:ext uri="{FF2B5EF4-FFF2-40B4-BE49-F238E27FC236}">
                <a16:creationId xmlns:a16="http://schemas.microsoft.com/office/drawing/2014/main" id="{7B1276BD-44F3-089A-3A52-71FF37EA590D}"/>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210806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 i18n</a:t>
            </a:r>
          </a:p>
        </p:txBody>
      </p:sp>
      <p:sp>
        <p:nvSpPr>
          <p:cNvPr id="3" name="Espace réservé du contenu 2">
            <a:extLst>
              <a:ext uri="{FF2B5EF4-FFF2-40B4-BE49-F238E27FC236}">
                <a16:creationId xmlns:a16="http://schemas.microsoft.com/office/drawing/2014/main" id="{892A2D13-00EA-4763-A107-9ECD70C5F124}"/>
              </a:ext>
            </a:extLst>
          </p:cNvPr>
          <p:cNvSpPr>
            <a:spLocks noGrp="1"/>
          </p:cNvSpPr>
          <p:nvPr>
            <p:ph idx="1"/>
          </p:nvPr>
        </p:nvSpPr>
        <p:spPr>
          <a:xfrm>
            <a:off x="106681" y="2026920"/>
            <a:ext cx="10187502" cy="3909269"/>
          </a:xfrm>
        </p:spPr>
        <p:txBody>
          <a:bodyPr/>
          <a:lstStyle/>
          <a:p>
            <a:r>
              <a:rPr lang="fr-CA" dirty="0"/>
              <a:t>Permet l’affichage d’un application Web en plusieurs langues. </a:t>
            </a:r>
          </a:p>
          <a:p>
            <a:pPr lvl="1"/>
            <a:endParaRPr lang="fr-CA" dirty="0"/>
          </a:p>
          <a:p>
            <a:r>
              <a:rPr lang="fr-CA" dirty="0"/>
              <a:t> Étape 1 : Installer deux nouvelles dépendances </a:t>
            </a:r>
            <a:r>
              <a:rPr lang="fr-CA" dirty="0" err="1"/>
              <a:t>npm</a:t>
            </a:r>
            <a:r>
              <a:rPr lang="fr-CA" dirty="0"/>
              <a:t> </a:t>
            </a:r>
          </a:p>
          <a:p>
            <a:pPr lvl="1"/>
            <a:r>
              <a:rPr lang="fr-CA" dirty="0"/>
              <a:t> npm install @ngx-translate/core</a:t>
            </a:r>
          </a:p>
          <a:p>
            <a:pPr lvl="1"/>
            <a:r>
              <a:rPr lang="fr-CA" dirty="0"/>
              <a:t> npm install @ngx-translate/http-loader</a:t>
            </a:r>
          </a:p>
          <a:p>
            <a:pPr marL="457200" lvl="1" indent="0">
              <a:buNone/>
            </a:pPr>
            <a:endParaRPr lang="fr-CA" dirty="0"/>
          </a:p>
          <a:p>
            <a:pPr marL="457200" lvl="1" indent="0">
              <a:buNone/>
            </a:pPr>
            <a:r>
              <a:rPr lang="fr-CA" dirty="0"/>
              <a:t>NOTE Redémarrer Visual Studio Code s’il ne détecte pas les nouveaux fichiers.</a:t>
            </a:r>
          </a:p>
          <a:p>
            <a:pPr lvl="3"/>
            <a:endParaRPr lang="fr-CA" dirty="0"/>
          </a:p>
        </p:txBody>
      </p:sp>
    </p:spTree>
    <p:extLst>
      <p:ext uri="{BB962C8B-B14F-4D97-AF65-F5344CB8AC3E}">
        <p14:creationId xmlns:p14="http://schemas.microsoft.com/office/powerpoint/2010/main" val="64887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CFF4AFDA-597E-4FBD-889A-DE734D90E325}"/>
              </a:ext>
            </a:extLst>
          </p:cNvPr>
          <p:cNvSpPr>
            <a:spLocks noGrp="1"/>
          </p:cNvSpPr>
          <p:nvPr>
            <p:ph idx="1"/>
          </p:nvPr>
        </p:nvSpPr>
        <p:spPr>
          <a:xfrm>
            <a:off x="241710" y="2072640"/>
            <a:ext cx="11708579" cy="3863549"/>
          </a:xfrm>
        </p:spPr>
        <p:txBody>
          <a:bodyPr/>
          <a:lstStyle/>
          <a:p>
            <a:r>
              <a:rPr lang="fr-CA" dirty="0"/>
              <a:t>Étape 2 : Configuration dans </a:t>
            </a:r>
            <a:r>
              <a:rPr lang="fr-CA" dirty="0">
                <a:solidFill>
                  <a:schemeClr val="accent4"/>
                </a:solidFill>
              </a:rPr>
              <a:t>app.module.ts</a:t>
            </a:r>
          </a:p>
          <a:p>
            <a:pPr lvl="2"/>
            <a:r>
              <a:rPr lang="fr-CA" b="1" dirty="0" err="1"/>
              <a:t>TranslateModule</a:t>
            </a:r>
            <a:r>
              <a:rPr lang="fr-CA" dirty="0"/>
              <a:t>, permet de configurer la traduction.</a:t>
            </a:r>
          </a:p>
          <a:p>
            <a:pPr lvl="2"/>
            <a:r>
              <a:rPr lang="fr-CA" dirty="0"/>
              <a:t> </a:t>
            </a:r>
            <a:r>
              <a:rPr lang="fr-CA" b="1" dirty="0"/>
              <a:t>TranslateHttpLoader</a:t>
            </a:r>
            <a:r>
              <a:rPr lang="fr-CA" dirty="0"/>
              <a:t>, chargera des traductions depuis des fichiers produits.</a:t>
            </a:r>
          </a:p>
        </p:txBody>
      </p:sp>
      <p:pic>
        <p:nvPicPr>
          <p:cNvPr id="6" name="Image 5">
            <a:extLst>
              <a:ext uri="{FF2B5EF4-FFF2-40B4-BE49-F238E27FC236}">
                <a16:creationId xmlns:a16="http://schemas.microsoft.com/office/drawing/2014/main" id="{0F04B796-3108-45BF-A914-D57898691C80}"/>
              </a:ext>
            </a:extLst>
          </p:cNvPr>
          <p:cNvPicPr>
            <a:picLocks noChangeAspect="1"/>
          </p:cNvPicPr>
          <p:nvPr/>
        </p:nvPicPr>
        <p:blipFill>
          <a:blip r:embed="rId2"/>
          <a:stretch>
            <a:fillRect/>
          </a:stretch>
        </p:blipFill>
        <p:spPr>
          <a:xfrm>
            <a:off x="241710" y="3108960"/>
            <a:ext cx="4236335" cy="3639859"/>
          </a:xfrm>
          <a:prstGeom prst="rect">
            <a:avLst/>
          </a:prstGeom>
          <a:ln w="28575">
            <a:solidFill>
              <a:srgbClr val="739CD1"/>
            </a:solidFill>
          </a:ln>
        </p:spPr>
      </p:pic>
      <p:sp>
        <p:nvSpPr>
          <p:cNvPr id="7" name="Rectangle 6">
            <a:extLst>
              <a:ext uri="{FF2B5EF4-FFF2-40B4-BE49-F238E27FC236}">
                <a16:creationId xmlns:a16="http://schemas.microsoft.com/office/drawing/2014/main" id="{B5A7A6C5-C6F0-46BE-81B7-31F1CC26AAA3}"/>
              </a:ext>
            </a:extLst>
          </p:cNvPr>
          <p:cNvSpPr/>
          <p:nvPr/>
        </p:nvSpPr>
        <p:spPr>
          <a:xfrm>
            <a:off x="603504" y="3663768"/>
            <a:ext cx="2645664" cy="1334952"/>
          </a:xfrm>
          <a:prstGeom prst="rect">
            <a:avLst/>
          </a:prstGeom>
          <a:noFill/>
          <a:ln>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8" name="Rectangle 7">
            <a:extLst>
              <a:ext uri="{FF2B5EF4-FFF2-40B4-BE49-F238E27FC236}">
                <a16:creationId xmlns:a16="http://schemas.microsoft.com/office/drawing/2014/main" id="{581722F4-6166-4FB9-BF74-F3C2178A7118}"/>
              </a:ext>
            </a:extLst>
          </p:cNvPr>
          <p:cNvSpPr/>
          <p:nvPr/>
        </p:nvSpPr>
        <p:spPr>
          <a:xfrm>
            <a:off x="292608" y="6047231"/>
            <a:ext cx="4114800" cy="684541"/>
          </a:xfrm>
          <a:prstGeom prst="rect">
            <a:avLst/>
          </a:prstGeom>
          <a:noFill/>
          <a:ln>
            <a:solidFill>
              <a:srgbClr val="FA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ZoneTexte 8">
            <a:extLst>
              <a:ext uri="{FF2B5EF4-FFF2-40B4-BE49-F238E27FC236}">
                <a16:creationId xmlns:a16="http://schemas.microsoft.com/office/drawing/2014/main" id="{C2FD3999-5ABD-49C6-A5BE-FE844BE3B4D2}"/>
              </a:ext>
            </a:extLst>
          </p:cNvPr>
          <p:cNvSpPr txBox="1"/>
          <p:nvPr/>
        </p:nvSpPr>
        <p:spPr>
          <a:xfrm>
            <a:off x="2982734" y="3135935"/>
            <a:ext cx="1536192" cy="338554"/>
          </a:xfrm>
          <a:prstGeom prst="rect">
            <a:avLst/>
          </a:prstGeom>
          <a:noFill/>
        </p:spPr>
        <p:txBody>
          <a:bodyPr wrap="square" rtlCol="0">
            <a:spAutoFit/>
          </a:bodyPr>
          <a:lstStyle/>
          <a:p>
            <a:r>
              <a:rPr lang="fr-CA" sz="1600" dirty="0">
                <a:solidFill>
                  <a:schemeClr val="bg1"/>
                </a:solidFill>
              </a:rPr>
              <a:t>app.module.ts</a:t>
            </a:r>
          </a:p>
        </p:txBody>
      </p:sp>
      <p:sp>
        <p:nvSpPr>
          <p:cNvPr id="10" name="ZoneTexte 9">
            <a:extLst>
              <a:ext uri="{FF2B5EF4-FFF2-40B4-BE49-F238E27FC236}">
                <a16:creationId xmlns:a16="http://schemas.microsoft.com/office/drawing/2014/main" id="{DFC38EAC-09F2-43F2-9FC7-2C44BB809612}"/>
              </a:ext>
            </a:extLst>
          </p:cNvPr>
          <p:cNvSpPr txBox="1"/>
          <p:nvPr/>
        </p:nvSpPr>
        <p:spPr>
          <a:xfrm>
            <a:off x="4706220" y="4008078"/>
            <a:ext cx="6830993" cy="923330"/>
          </a:xfrm>
          <a:prstGeom prst="rect">
            <a:avLst/>
          </a:prstGeom>
          <a:noFill/>
        </p:spPr>
        <p:txBody>
          <a:bodyPr wrap="square" rtlCol="0">
            <a:spAutoFit/>
          </a:bodyPr>
          <a:lstStyle/>
          <a:p>
            <a:r>
              <a:rPr lang="fr-CA" dirty="0">
                <a:solidFill>
                  <a:schemeClr val="bg1"/>
                </a:solidFill>
              </a:rPr>
              <a:t>Configurer la façon dont seront générées / chargées les traductions. Ici </a:t>
            </a:r>
            <a:r>
              <a:rPr lang="fr-CA" b="1" dirty="0" err="1">
                <a:solidFill>
                  <a:schemeClr val="bg1"/>
                </a:solidFill>
              </a:rPr>
              <a:t>TranslateHttpLoader</a:t>
            </a:r>
            <a:r>
              <a:rPr lang="fr-CA" dirty="0">
                <a:solidFill>
                  <a:schemeClr val="bg1"/>
                </a:solidFill>
              </a:rPr>
              <a:t>. </a:t>
            </a:r>
            <a:r>
              <a:rPr lang="fr-CA" dirty="0" err="1">
                <a:solidFill>
                  <a:schemeClr val="bg1"/>
                </a:solidFill>
              </a:rPr>
              <a:t>Avecque</a:t>
            </a:r>
            <a:r>
              <a:rPr lang="fr-CA" dirty="0">
                <a:solidFill>
                  <a:schemeClr val="bg1"/>
                </a:solidFill>
              </a:rPr>
              <a:t> </a:t>
            </a:r>
            <a:r>
              <a:rPr lang="fr-CA" b="1" dirty="0">
                <a:solidFill>
                  <a:schemeClr val="bg1"/>
                </a:solidFill>
              </a:rPr>
              <a:t>HttpClient</a:t>
            </a:r>
            <a:r>
              <a:rPr lang="fr-CA" dirty="0">
                <a:solidFill>
                  <a:schemeClr val="bg1"/>
                </a:solidFill>
              </a:rPr>
              <a:t> est une dépendance associée.</a:t>
            </a:r>
            <a:endParaRPr lang="fr-CA" b="1" dirty="0">
              <a:solidFill>
                <a:schemeClr val="bg1"/>
              </a:solidFill>
            </a:endParaRPr>
          </a:p>
        </p:txBody>
      </p:sp>
      <p:sp>
        <p:nvSpPr>
          <p:cNvPr id="11" name="Flèche : droite 10">
            <a:extLst>
              <a:ext uri="{FF2B5EF4-FFF2-40B4-BE49-F238E27FC236}">
                <a16:creationId xmlns:a16="http://schemas.microsoft.com/office/drawing/2014/main" id="{F96C5D51-5605-4C1C-A096-F89685F65467}"/>
              </a:ext>
            </a:extLst>
          </p:cNvPr>
          <p:cNvSpPr/>
          <p:nvPr/>
        </p:nvSpPr>
        <p:spPr>
          <a:xfrm rot="10800000">
            <a:off x="3477343" y="4117842"/>
            <a:ext cx="1127172" cy="42679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ZoneTexte 11">
            <a:extLst>
              <a:ext uri="{FF2B5EF4-FFF2-40B4-BE49-F238E27FC236}">
                <a16:creationId xmlns:a16="http://schemas.microsoft.com/office/drawing/2014/main" id="{7DF717CC-9A29-4E4A-8FE0-D02A287E189B}"/>
              </a:ext>
            </a:extLst>
          </p:cNvPr>
          <p:cNvSpPr txBox="1"/>
          <p:nvPr/>
        </p:nvSpPr>
        <p:spPr>
          <a:xfrm>
            <a:off x="5943600" y="5875349"/>
            <a:ext cx="6263076" cy="923330"/>
          </a:xfrm>
          <a:prstGeom prst="rect">
            <a:avLst/>
          </a:prstGeom>
          <a:noFill/>
        </p:spPr>
        <p:txBody>
          <a:bodyPr wrap="square" rtlCol="0">
            <a:spAutoFit/>
          </a:bodyPr>
          <a:lstStyle/>
          <a:p>
            <a:r>
              <a:rPr lang="fr-CA" dirty="0">
                <a:solidFill>
                  <a:schemeClr val="bg1"/>
                </a:solidFill>
              </a:rPr>
              <a:t>Créer une fonction exportable pour instancier un </a:t>
            </a:r>
            <a:r>
              <a:rPr lang="fr-CA" b="1" dirty="0" err="1">
                <a:solidFill>
                  <a:schemeClr val="bg1"/>
                </a:solidFill>
              </a:rPr>
              <a:t>TranslateHttpLoader</a:t>
            </a:r>
            <a:r>
              <a:rPr lang="fr-CA" dirty="0">
                <a:solidFill>
                  <a:schemeClr val="bg1"/>
                </a:solidFill>
              </a:rPr>
              <a:t> accédant à la dépendance </a:t>
            </a:r>
            <a:r>
              <a:rPr lang="fr-CA" b="1" dirty="0" err="1">
                <a:solidFill>
                  <a:schemeClr val="bg1"/>
                </a:solidFill>
              </a:rPr>
              <a:t>HttpClient</a:t>
            </a:r>
            <a:r>
              <a:rPr lang="fr-CA" dirty="0">
                <a:solidFill>
                  <a:schemeClr val="bg1"/>
                </a:solidFill>
              </a:rPr>
              <a:t>. </a:t>
            </a:r>
            <a:endParaRPr lang="fr-CA" b="1" dirty="0">
              <a:solidFill>
                <a:schemeClr val="bg1"/>
              </a:solidFill>
            </a:endParaRPr>
          </a:p>
        </p:txBody>
      </p:sp>
      <p:sp>
        <p:nvSpPr>
          <p:cNvPr id="13" name="Flèche : droite 12">
            <a:extLst>
              <a:ext uri="{FF2B5EF4-FFF2-40B4-BE49-F238E27FC236}">
                <a16:creationId xmlns:a16="http://schemas.microsoft.com/office/drawing/2014/main" id="{302F60B2-F890-424E-9766-E4E0A231B665}"/>
              </a:ext>
            </a:extLst>
          </p:cNvPr>
          <p:cNvSpPr/>
          <p:nvPr/>
        </p:nvSpPr>
        <p:spPr>
          <a:xfrm rot="10800000">
            <a:off x="4407408" y="6131630"/>
            <a:ext cx="1420848" cy="426797"/>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cxnSp>
        <p:nvCxnSpPr>
          <p:cNvPr id="15" name="Connecteur droit avec flèche 14">
            <a:extLst>
              <a:ext uri="{FF2B5EF4-FFF2-40B4-BE49-F238E27FC236}">
                <a16:creationId xmlns:a16="http://schemas.microsoft.com/office/drawing/2014/main" id="{75D94FBD-92C0-4902-A7CD-6640765FCC6A}"/>
              </a:ext>
            </a:extLst>
          </p:cNvPr>
          <p:cNvCxnSpPr>
            <a:cxnSpLocks/>
          </p:cNvCxnSpPr>
          <p:nvPr/>
        </p:nvCxnSpPr>
        <p:spPr>
          <a:xfrm flipV="1">
            <a:off x="2505456" y="4468369"/>
            <a:ext cx="152400" cy="1627631"/>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6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1" y="2026920"/>
            <a:ext cx="10294181" cy="4663440"/>
          </a:xfrm>
        </p:spPr>
        <p:txBody>
          <a:bodyPr>
            <a:normAutofit fontScale="92500" lnSpcReduction="10000"/>
          </a:bodyPr>
          <a:lstStyle/>
          <a:p>
            <a:r>
              <a:rPr lang="fr-CA" dirty="0"/>
              <a:t>Étape 3 : Dans le composant à internationalisé: injecter le service </a:t>
            </a:r>
            <a:r>
              <a:rPr lang="fr-CA" b="1" dirty="0"/>
              <a:t>TranslateService</a:t>
            </a:r>
            <a:r>
              <a:rPr lang="fr-CA" dirty="0"/>
              <a:t> et définir la langue par défaut.</a:t>
            </a:r>
          </a:p>
          <a:p>
            <a:endParaRPr lang="fr-CA" dirty="0"/>
          </a:p>
          <a:p>
            <a:endParaRPr lang="fr-CA" dirty="0"/>
          </a:p>
          <a:p>
            <a:endParaRPr lang="fr-CA" dirty="0"/>
          </a:p>
          <a:p>
            <a:endParaRPr lang="fr-CA" dirty="0"/>
          </a:p>
          <a:p>
            <a:endParaRPr lang="fr-CA" dirty="0"/>
          </a:p>
          <a:p>
            <a:endParaRPr lang="fr-CA" dirty="0"/>
          </a:p>
          <a:p>
            <a:r>
              <a:rPr lang="fr-CA" dirty="0"/>
              <a:t> Dans le constructeur : Injecté TranslateService.</a:t>
            </a:r>
          </a:p>
          <a:p>
            <a:pPr lvl="1"/>
            <a:r>
              <a:rPr lang="fr-CA" dirty="0"/>
              <a:t>Définir la langue par défaut au service. (Dans ce cas-ci, "fr")</a:t>
            </a:r>
          </a:p>
          <a:p>
            <a:r>
              <a:rPr lang="fr-CA" dirty="0"/>
              <a:t> La langue par défaut a été spécifiée dans une variable de classe. Ce n’est pas obligatoire, mais cette variable nous servira plus tard.</a:t>
            </a:r>
          </a:p>
        </p:txBody>
      </p:sp>
      <p:pic>
        <p:nvPicPr>
          <p:cNvPr id="14" name="Image 13">
            <a:extLst>
              <a:ext uri="{FF2B5EF4-FFF2-40B4-BE49-F238E27FC236}">
                <a16:creationId xmlns:a16="http://schemas.microsoft.com/office/drawing/2014/main" id="{EA69763E-BB3B-45FB-8696-549E7AD36CCA}"/>
              </a:ext>
            </a:extLst>
          </p:cNvPr>
          <p:cNvPicPr>
            <a:picLocks noChangeAspect="1"/>
          </p:cNvPicPr>
          <p:nvPr/>
        </p:nvPicPr>
        <p:blipFill>
          <a:blip r:embed="rId2"/>
          <a:stretch>
            <a:fillRect/>
          </a:stretch>
        </p:blipFill>
        <p:spPr>
          <a:xfrm>
            <a:off x="3962160" y="3368712"/>
            <a:ext cx="6163535" cy="1667108"/>
          </a:xfrm>
          <a:prstGeom prst="rect">
            <a:avLst/>
          </a:prstGeom>
          <a:ln w="28575">
            <a:solidFill>
              <a:srgbClr val="739CD1"/>
            </a:solidFill>
          </a:ln>
        </p:spPr>
      </p:pic>
      <p:pic>
        <p:nvPicPr>
          <p:cNvPr id="5" name="Image 4">
            <a:extLst>
              <a:ext uri="{FF2B5EF4-FFF2-40B4-BE49-F238E27FC236}">
                <a16:creationId xmlns:a16="http://schemas.microsoft.com/office/drawing/2014/main" id="{DF155E8D-96E6-4164-A19E-534007FD0E94}"/>
              </a:ext>
            </a:extLst>
          </p:cNvPr>
          <p:cNvPicPr>
            <a:picLocks noChangeAspect="1"/>
          </p:cNvPicPr>
          <p:nvPr/>
        </p:nvPicPr>
        <p:blipFill>
          <a:blip r:embed="rId3"/>
          <a:stretch>
            <a:fillRect/>
          </a:stretch>
        </p:blipFill>
        <p:spPr>
          <a:xfrm>
            <a:off x="1203720" y="2770205"/>
            <a:ext cx="6293150" cy="405753"/>
          </a:xfrm>
          <a:prstGeom prst="rect">
            <a:avLst/>
          </a:prstGeom>
          <a:ln w="28575">
            <a:solidFill>
              <a:srgbClr val="739CD1"/>
            </a:solidFill>
          </a:ln>
        </p:spPr>
      </p:pic>
    </p:spTree>
    <p:extLst>
      <p:ext uri="{BB962C8B-B14F-4D97-AF65-F5344CB8AC3E}">
        <p14:creationId xmlns:p14="http://schemas.microsoft.com/office/powerpoint/2010/main" val="49986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 Étiqueter les contenus</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1" y="2026920"/>
            <a:ext cx="10886670" cy="4617720"/>
          </a:xfrm>
        </p:spPr>
        <p:txBody>
          <a:bodyPr>
            <a:normAutofit/>
          </a:bodyPr>
          <a:lstStyle/>
          <a:p>
            <a:r>
              <a:rPr lang="fr-CA" dirty="0"/>
              <a:t>Étape 4 : internationalisés dans le </a:t>
            </a:r>
            <a:r>
              <a:rPr lang="fr-CA" dirty="0" err="1"/>
              <a:t>template</a:t>
            </a:r>
            <a:r>
              <a:rPr lang="fr-CA" dirty="0"/>
              <a:t> HTML du composant, plusieurs façons:</a:t>
            </a:r>
          </a:p>
          <a:p>
            <a:pPr lvl="1"/>
            <a:r>
              <a:rPr lang="fr-CA" dirty="0"/>
              <a:t> #1 « Translation pipe »</a:t>
            </a:r>
          </a:p>
          <a:p>
            <a:pPr lvl="1"/>
            <a:endParaRPr lang="fr-CA" dirty="0"/>
          </a:p>
          <a:p>
            <a:pPr lvl="1"/>
            <a:endParaRPr lang="fr-CA" dirty="0"/>
          </a:p>
          <a:p>
            <a:pPr lvl="1"/>
            <a:r>
              <a:rPr lang="fr-CA" dirty="0"/>
              <a:t> #2 « Translation directive » en attribut</a:t>
            </a:r>
          </a:p>
          <a:p>
            <a:pPr lvl="1"/>
            <a:endParaRPr lang="fr-CA" dirty="0"/>
          </a:p>
          <a:p>
            <a:pPr lvl="1"/>
            <a:endParaRPr lang="fr-CA" dirty="0"/>
          </a:p>
          <a:p>
            <a:pPr lvl="1"/>
            <a:r>
              <a:rPr lang="fr-CA" dirty="0"/>
              <a:t> #3 « Translation directive » en contenu </a:t>
            </a:r>
          </a:p>
          <a:p>
            <a:pPr lvl="1"/>
            <a:endParaRPr lang="fr-CA" dirty="0"/>
          </a:p>
          <a:p>
            <a:pPr lvl="1"/>
            <a:endParaRPr lang="fr-CA" dirty="0"/>
          </a:p>
          <a:p>
            <a:pPr lvl="1"/>
            <a:r>
              <a:rPr lang="fr-CA" dirty="0"/>
              <a:t>Méthode de votre choix. But : étiqueter tous les éléments avec du texte. Attention, chaque étiquette aura la forme nom_composant.étiquette_unique</a:t>
            </a:r>
          </a:p>
          <a:p>
            <a:pPr lvl="2"/>
            <a:endParaRPr lang="fr-CA" dirty="0"/>
          </a:p>
        </p:txBody>
      </p:sp>
      <p:pic>
        <p:nvPicPr>
          <p:cNvPr id="6" name="Image 5">
            <a:extLst>
              <a:ext uri="{FF2B5EF4-FFF2-40B4-BE49-F238E27FC236}">
                <a16:creationId xmlns:a16="http://schemas.microsoft.com/office/drawing/2014/main" id="{B0CD94AB-911A-4E01-A91A-7BFAC366901C}"/>
              </a:ext>
            </a:extLst>
          </p:cNvPr>
          <p:cNvPicPr>
            <a:picLocks noChangeAspect="1"/>
          </p:cNvPicPr>
          <p:nvPr/>
        </p:nvPicPr>
        <p:blipFill>
          <a:blip r:embed="rId2"/>
          <a:stretch>
            <a:fillRect/>
          </a:stretch>
        </p:blipFill>
        <p:spPr>
          <a:xfrm>
            <a:off x="2478809" y="5204315"/>
            <a:ext cx="4867954" cy="304843"/>
          </a:xfrm>
          <a:prstGeom prst="rect">
            <a:avLst/>
          </a:prstGeom>
        </p:spPr>
      </p:pic>
      <p:pic>
        <p:nvPicPr>
          <p:cNvPr id="10" name="Image 9">
            <a:extLst>
              <a:ext uri="{FF2B5EF4-FFF2-40B4-BE49-F238E27FC236}">
                <a16:creationId xmlns:a16="http://schemas.microsoft.com/office/drawing/2014/main" id="{9B919C45-2217-462F-999B-0068B0423AA7}"/>
              </a:ext>
            </a:extLst>
          </p:cNvPr>
          <p:cNvPicPr>
            <a:picLocks noChangeAspect="1"/>
          </p:cNvPicPr>
          <p:nvPr/>
        </p:nvPicPr>
        <p:blipFill>
          <a:blip r:embed="rId3"/>
          <a:stretch>
            <a:fillRect/>
          </a:stretch>
        </p:blipFill>
        <p:spPr>
          <a:xfrm>
            <a:off x="2478809" y="4160992"/>
            <a:ext cx="5906324" cy="400106"/>
          </a:xfrm>
          <a:prstGeom prst="rect">
            <a:avLst/>
          </a:prstGeom>
        </p:spPr>
      </p:pic>
      <p:pic>
        <p:nvPicPr>
          <p:cNvPr id="12" name="Image 11">
            <a:extLst>
              <a:ext uri="{FF2B5EF4-FFF2-40B4-BE49-F238E27FC236}">
                <a16:creationId xmlns:a16="http://schemas.microsoft.com/office/drawing/2014/main" id="{FB7997D7-DE76-4AD6-AAFB-415083BA7692}"/>
              </a:ext>
            </a:extLst>
          </p:cNvPr>
          <p:cNvPicPr>
            <a:picLocks noChangeAspect="1"/>
          </p:cNvPicPr>
          <p:nvPr/>
        </p:nvPicPr>
        <p:blipFill>
          <a:blip r:embed="rId4"/>
          <a:stretch>
            <a:fillRect/>
          </a:stretch>
        </p:blipFill>
        <p:spPr>
          <a:xfrm>
            <a:off x="2410246" y="3165301"/>
            <a:ext cx="6154009" cy="352474"/>
          </a:xfrm>
          <a:prstGeom prst="rect">
            <a:avLst/>
          </a:prstGeom>
        </p:spPr>
      </p:pic>
    </p:spTree>
    <p:extLst>
      <p:ext uri="{BB962C8B-B14F-4D97-AF65-F5344CB8AC3E}">
        <p14:creationId xmlns:p14="http://schemas.microsoft.com/office/powerpoint/2010/main" val="306603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121921" y="2057400"/>
            <a:ext cx="10172262" cy="3878789"/>
          </a:xfrm>
        </p:spPr>
        <p:txBody>
          <a:bodyPr/>
          <a:lstStyle/>
          <a:p>
            <a:r>
              <a:rPr lang="fr-CA" dirty="0"/>
              <a:t>Étape 4 : Si jamais il y a une variable mêlée à du texte</a:t>
            </a:r>
          </a:p>
          <a:p>
            <a:pPr lvl="2"/>
            <a:endParaRPr lang="fr-CA" dirty="0"/>
          </a:p>
        </p:txBody>
      </p:sp>
      <p:pic>
        <p:nvPicPr>
          <p:cNvPr id="6" name="Image 5">
            <a:extLst>
              <a:ext uri="{FF2B5EF4-FFF2-40B4-BE49-F238E27FC236}">
                <a16:creationId xmlns:a16="http://schemas.microsoft.com/office/drawing/2014/main" id="{7D61E471-4555-4E42-A197-F1BFE04DE225}"/>
              </a:ext>
            </a:extLst>
          </p:cNvPr>
          <p:cNvPicPr>
            <a:picLocks noChangeAspect="1"/>
          </p:cNvPicPr>
          <p:nvPr/>
        </p:nvPicPr>
        <p:blipFill>
          <a:blip r:embed="rId2"/>
          <a:stretch>
            <a:fillRect/>
          </a:stretch>
        </p:blipFill>
        <p:spPr>
          <a:xfrm>
            <a:off x="915667" y="4008834"/>
            <a:ext cx="10328366" cy="273695"/>
          </a:xfrm>
          <a:prstGeom prst="rect">
            <a:avLst/>
          </a:prstGeom>
        </p:spPr>
      </p:pic>
      <p:pic>
        <p:nvPicPr>
          <p:cNvPr id="10" name="Image 9">
            <a:extLst>
              <a:ext uri="{FF2B5EF4-FFF2-40B4-BE49-F238E27FC236}">
                <a16:creationId xmlns:a16="http://schemas.microsoft.com/office/drawing/2014/main" id="{6D1B2BD7-4F55-4E0D-ACE0-0EDF57A5C660}"/>
              </a:ext>
            </a:extLst>
          </p:cNvPr>
          <p:cNvPicPr>
            <a:picLocks noChangeAspect="1"/>
          </p:cNvPicPr>
          <p:nvPr/>
        </p:nvPicPr>
        <p:blipFill>
          <a:blip r:embed="rId3"/>
          <a:stretch>
            <a:fillRect/>
          </a:stretch>
        </p:blipFill>
        <p:spPr>
          <a:xfrm>
            <a:off x="915667" y="4505763"/>
            <a:ext cx="10328366" cy="1761982"/>
          </a:xfrm>
          <a:prstGeom prst="rect">
            <a:avLst/>
          </a:prstGeom>
          <a:ln w="28575">
            <a:solidFill>
              <a:srgbClr val="739CD1"/>
            </a:solidFill>
          </a:ln>
        </p:spPr>
      </p:pic>
      <p:sp>
        <p:nvSpPr>
          <p:cNvPr id="11" name="Flèche : droite 10">
            <a:extLst>
              <a:ext uri="{FF2B5EF4-FFF2-40B4-BE49-F238E27FC236}">
                <a16:creationId xmlns:a16="http://schemas.microsoft.com/office/drawing/2014/main" id="{6E3B3AB5-6262-4B87-9907-052733D0A0F7}"/>
              </a:ext>
            </a:extLst>
          </p:cNvPr>
          <p:cNvSpPr/>
          <p:nvPr/>
        </p:nvSpPr>
        <p:spPr>
          <a:xfrm>
            <a:off x="859293" y="5512665"/>
            <a:ext cx="618309" cy="444138"/>
          </a:xfrm>
          <a:prstGeom prst="rightArrow">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b="1">
              <a:solidFill>
                <a:schemeClr val="bg1"/>
              </a:solidFill>
            </a:endParaRPr>
          </a:p>
        </p:txBody>
      </p:sp>
      <p:pic>
        <p:nvPicPr>
          <p:cNvPr id="13" name="Image 12">
            <a:extLst>
              <a:ext uri="{FF2B5EF4-FFF2-40B4-BE49-F238E27FC236}">
                <a16:creationId xmlns:a16="http://schemas.microsoft.com/office/drawing/2014/main" id="{D0534156-D51B-4E45-A1B9-E574FF136BDA}"/>
              </a:ext>
            </a:extLst>
          </p:cNvPr>
          <p:cNvPicPr>
            <a:picLocks noChangeAspect="1"/>
          </p:cNvPicPr>
          <p:nvPr/>
        </p:nvPicPr>
        <p:blipFill>
          <a:blip r:embed="rId4"/>
          <a:stretch>
            <a:fillRect/>
          </a:stretch>
        </p:blipFill>
        <p:spPr>
          <a:xfrm>
            <a:off x="2310327" y="2656173"/>
            <a:ext cx="7506748" cy="609685"/>
          </a:xfrm>
          <a:prstGeom prst="rect">
            <a:avLst/>
          </a:prstGeom>
        </p:spPr>
      </p:pic>
      <p:sp>
        <p:nvSpPr>
          <p:cNvPr id="14" name="Flèche : bas 13">
            <a:extLst>
              <a:ext uri="{FF2B5EF4-FFF2-40B4-BE49-F238E27FC236}">
                <a16:creationId xmlns:a16="http://schemas.microsoft.com/office/drawing/2014/main" id="{B57DFA3E-2100-4836-9DCD-F661594F9431}"/>
              </a:ext>
            </a:extLst>
          </p:cNvPr>
          <p:cNvSpPr/>
          <p:nvPr/>
        </p:nvSpPr>
        <p:spPr>
          <a:xfrm>
            <a:off x="5731508" y="3226480"/>
            <a:ext cx="696685" cy="609685"/>
          </a:xfrm>
          <a:prstGeom prst="down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693443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126287" y="2042160"/>
            <a:ext cx="11075113" cy="4617720"/>
          </a:xfrm>
        </p:spPr>
        <p:txBody>
          <a:bodyPr>
            <a:normAutofit fontScale="85000" lnSpcReduction="20000"/>
          </a:bodyPr>
          <a:lstStyle/>
          <a:p>
            <a:r>
              <a:rPr lang="fr-CA" dirty="0"/>
              <a:t>Étape 5 : Produire les fichiers de traductions.</a:t>
            </a:r>
          </a:p>
          <a:p>
            <a:pPr lvl="1"/>
            <a:r>
              <a:rPr lang="fr-CA" sz="2100" dirty="0"/>
              <a:t> Dans le dossier </a:t>
            </a:r>
            <a:r>
              <a:rPr lang="fr-CA" sz="2100" b="1" dirty="0"/>
              <a:t>assets</a:t>
            </a:r>
            <a:r>
              <a:rPr lang="fr-CA" sz="2100" dirty="0"/>
              <a:t>, un sous-dossier « i18n » contenant un fichier JSON par langage. "fr" comme langue par défaut = au moins un fichier nommé « fr.json ».</a:t>
            </a:r>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endParaRPr lang="fr-CA" sz="2100" dirty="0"/>
          </a:p>
          <a:p>
            <a:pPr lvl="1"/>
            <a:r>
              <a:rPr lang="fr-CA" sz="2100" b="1" dirty="0"/>
              <a:t>Format</a:t>
            </a:r>
            <a:r>
              <a:rPr lang="fr-CA" sz="2100" dirty="0"/>
              <a:t>: un attribut (Ex : "text1") par étiquette correspondant dans le template HTML. </a:t>
            </a:r>
          </a:p>
          <a:p>
            <a:pPr lvl="1"/>
            <a:r>
              <a:rPr lang="fr-CA" sz="2100" dirty="0"/>
              <a:t>Une « section » (Ex : "composant1") par composant. Ne pas oublier virgules séparant les attributs </a:t>
            </a:r>
            <a:r>
              <a:rPr lang="fr-CA" dirty="0"/>
              <a:t>!</a:t>
            </a:r>
          </a:p>
        </p:txBody>
      </p:sp>
      <p:pic>
        <p:nvPicPr>
          <p:cNvPr id="5" name="Image 4">
            <a:extLst>
              <a:ext uri="{FF2B5EF4-FFF2-40B4-BE49-F238E27FC236}">
                <a16:creationId xmlns:a16="http://schemas.microsoft.com/office/drawing/2014/main" id="{6A553399-2BEE-47FA-8641-1C357DBA6413}"/>
              </a:ext>
            </a:extLst>
          </p:cNvPr>
          <p:cNvPicPr>
            <a:picLocks noChangeAspect="1"/>
          </p:cNvPicPr>
          <p:nvPr/>
        </p:nvPicPr>
        <p:blipFill>
          <a:blip r:embed="rId2"/>
          <a:stretch>
            <a:fillRect/>
          </a:stretch>
        </p:blipFill>
        <p:spPr>
          <a:xfrm>
            <a:off x="10640658" y="693538"/>
            <a:ext cx="1438476" cy="1200318"/>
          </a:xfrm>
          <a:prstGeom prst="rect">
            <a:avLst/>
          </a:prstGeom>
          <a:ln w="28575">
            <a:solidFill>
              <a:srgbClr val="739CD1"/>
            </a:solidFill>
          </a:ln>
        </p:spPr>
      </p:pic>
      <p:pic>
        <p:nvPicPr>
          <p:cNvPr id="6" name="Image 5">
            <a:extLst>
              <a:ext uri="{FF2B5EF4-FFF2-40B4-BE49-F238E27FC236}">
                <a16:creationId xmlns:a16="http://schemas.microsoft.com/office/drawing/2014/main" id="{F1DE4888-2C4D-4E87-B62B-A0F0322815D3}"/>
              </a:ext>
            </a:extLst>
          </p:cNvPr>
          <p:cNvPicPr>
            <a:picLocks noChangeAspect="1"/>
          </p:cNvPicPr>
          <p:nvPr/>
        </p:nvPicPr>
        <p:blipFill>
          <a:blip r:embed="rId3"/>
          <a:stretch>
            <a:fillRect/>
          </a:stretch>
        </p:blipFill>
        <p:spPr>
          <a:xfrm>
            <a:off x="4856074" y="2836600"/>
            <a:ext cx="6623311" cy="2843000"/>
          </a:xfrm>
          <a:prstGeom prst="rect">
            <a:avLst/>
          </a:prstGeom>
          <a:ln w="28575">
            <a:solidFill>
              <a:srgbClr val="739CD1"/>
            </a:solidFill>
          </a:ln>
        </p:spPr>
      </p:pic>
      <p:sp>
        <p:nvSpPr>
          <p:cNvPr id="8" name="ZoneTexte 7">
            <a:extLst>
              <a:ext uri="{FF2B5EF4-FFF2-40B4-BE49-F238E27FC236}">
                <a16:creationId xmlns:a16="http://schemas.microsoft.com/office/drawing/2014/main" id="{BE8D60CC-6DDC-4561-827B-5D49EF5FBCD2}"/>
              </a:ext>
            </a:extLst>
          </p:cNvPr>
          <p:cNvSpPr txBox="1"/>
          <p:nvPr/>
        </p:nvSpPr>
        <p:spPr>
          <a:xfrm>
            <a:off x="1994618" y="3909374"/>
            <a:ext cx="2861456" cy="369332"/>
          </a:xfrm>
          <a:prstGeom prst="rect">
            <a:avLst/>
          </a:prstGeom>
          <a:noFill/>
        </p:spPr>
        <p:txBody>
          <a:bodyPr wrap="square" rtlCol="0">
            <a:spAutoFit/>
          </a:bodyPr>
          <a:lstStyle/>
          <a:p>
            <a:r>
              <a:rPr lang="fr-CA" dirty="0">
                <a:solidFill>
                  <a:schemeClr val="bg1"/>
                </a:solidFill>
              </a:rPr>
              <a:t>Nom exact du composant</a:t>
            </a:r>
          </a:p>
        </p:txBody>
      </p:sp>
      <p:cxnSp>
        <p:nvCxnSpPr>
          <p:cNvPr id="10" name="Connecteur droit avec flèche 9">
            <a:extLst>
              <a:ext uri="{FF2B5EF4-FFF2-40B4-BE49-F238E27FC236}">
                <a16:creationId xmlns:a16="http://schemas.microsoft.com/office/drawing/2014/main" id="{901C774E-D2A8-4158-9A0F-22CD2EF45427}"/>
              </a:ext>
            </a:extLst>
          </p:cNvPr>
          <p:cNvCxnSpPr>
            <a:cxnSpLocks/>
          </p:cNvCxnSpPr>
          <p:nvPr/>
        </p:nvCxnSpPr>
        <p:spPr>
          <a:xfrm>
            <a:off x="4310743" y="4302034"/>
            <a:ext cx="1436914" cy="247412"/>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6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85CA-7E42-46A5-B268-B704CB874E7E}"/>
              </a:ext>
            </a:extLst>
          </p:cNvPr>
          <p:cNvSpPr>
            <a:spLocks noGrp="1"/>
          </p:cNvSpPr>
          <p:nvPr>
            <p:ph type="title"/>
          </p:nvPr>
        </p:nvSpPr>
        <p:spPr/>
        <p:txBody>
          <a:bodyPr/>
          <a:lstStyle/>
          <a:p>
            <a:r>
              <a:rPr lang="fr-CA" dirty="0"/>
              <a:t>Internationalisation: Commutateur de langue</a:t>
            </a:r>
          </a:p>
        </p:txBody>
      </p:sp>
      <p:sp>
        <p:nvSpPr>
          <p:cNvPr id="4" name="Espace réservé du contenu 3">
            <a:extLst>
              <a:ext uri="{FF2B5EF4-FFF2-40B4-BE49-F238E27FC236}">
                <a16:creationId xmlns:a16="http://schemas.microsoft.com/office/drawing/2014/main" id="{6E342419-C783-4948-A7A5-AECF76537B6A}"/>
              </a:ext>
            </a:extLst>
          </p:cNvPr>
          <p:cNvSpPr>
            <a:spLocks noGrp="1"/>
          </p:cNvSpPr>
          <p:nvPr>
            <p:ph idx="1"/>
          </p:nvPr>
        </p:nvSpPr>
        <p:spPr>
          <a:xfrm>
            <a:off x="0" y="2026920"/>
            <a:ext cx="11429999" cy="4617720"/>
          </a:xfrm>
        </p:spPr>
        <p:txBody>
          <a:bodyPr>
            <a:normAutofit/>
          </a:bodyPr>
          <a:lstStyle/>
          <a:p>
            <a:r>
              <a:rPr lang="fr-CA" dirty="0"/>
              <a:t>Étape 6 : Permettre à l’utilisateur de changer de langue... </a:t>
            </a:r>
          </a:p>
          <a:p>
            <a:pPr lvl="1"/>
            <a:r>
              <a:rPr lang="fr-CA" dirty="0"/>
              <a:t> Exemple : Boutons dans la page</a:t>
            </a:r>
          </a:p>
          <a:p>
            <a:pPr lvl="1"/>
            <a:endParaRPr lang="fr-CA" dirty="0"/>
          </a:p>
          <a:p>
            <a:pPr lvl="1"/>
            <a:endParaRPr lang="fr-CA" dirty="0"/>
          </a:p>
          <a:p>
            <a:pPr lvl="1"/>
            <a:endParaRPr lang="fr-CA" dirty="0"/>
          </a:p>
          <a:p>
            <a:pPr lvl="1"/>
            <a:r>
              <a:rPr lang="fr-CA" dirty="0"/>
              <a:t> Fonction dans le composant :</a:t>
            </a:r>
          </a:p>
          <a:p>
            <a:pPr lvl="1"/>
            <a:endParaRPr lang="fr-CA" dirty="0"/>
          </a:p>
          <a:p>
            <a:pPr lvl="1"/>
            <a:endParaRPr lang="fr-CA" dirty="0"/>
          </a:p>
          <a:p>
            <a:pPr lvl="1"/>
            <a:endParaRPr lang="fr-CA" dirty="0"/>
          </a:p>
          <a:p>
            <a:pPr lvl="1"/>
            <a:endParaRPr lang="fr-CA" dirty="0"/>
          </a:p>
          <a:p>
            <a:endParaRPr lang="fr-CA" dirty="0"/>
          </a:p>
          <a:p>
            <a:pPr lvl="1"/>
            <a:r>
              <a:rPr lang="fr-CA" dirty="0"/>
              <a:t> </a:t>
            </a:r>
            <a:r>
              <a:rPr lang="fr-CA" dirty="0">
                <a:solidFill>
                  <a:schemeClr val="accent4"/>
                </a:solidFill>
              </a:rPr>
              <a:t>TanslateService.use() </a:t>
            </a:r>
            <a:r>
              <a:rPr lang="fr-CA" dirty="0"/>
              <a:t>permet d’automatiquement charger les contenus de la langue demandée dans le template HTML.</a:t>
            </a:r>
          </a:p>
        </p:txBody>
      </p:sp>
      <p:pic>
        <p:nvPicPr>
          <p:cNvPr id="5" name="Image 4">
            <a:extLst>
              <a:ext uri="{FF2B5EF4-FFF2-40B4-BE49-F238E27FC236}">
                <a16:creationId xmlns:a16="http://schemas.microsoft.com/office/drawing/2014/main" id="{62B7DE9E-F050-4C26-9B8B-42C129198058}"/>
              </a:ext>
            </a:extLst>
          </p:cNvPr>
          <p:cNvPicPr>
            <a:picLocks noChangeAspect="1"/>
          </p:cNvPicPr>
          <p:nvPr/>
        </p:nvPicPr>
        <p:blipFill>
          <a:blip r:embed="rId2"/>
          <a:stretch>
            <a:fillRect/>
          </a:stretch>
        </p:blipFill>
        <p:spPr>
          <a:xfrm>
            <a:off x="2494940" y="3141992"/>
            <a:ext cx="6077798" cy="523948"/>
          </a:xfrm>
          <a:prstGeom prst="rect">
            <a:avLst/>
          </a:prstGeom>
        </p:spPr>
      </p:pic>
      <p:pic>
        <p:nvPicPr>
          <p:cNvPr id="7" name="Image 6">
            <a:extLst>
              <a:ext uri="{FF2B5EF4-FFF2-40B4-BE49-F238E27FC236}">
                <a16:creationId xmlns:a16="http://schemas.microsoft.com/office/drawing/2014/main" id="{24EE399D-1018-4CBF-AF71-1EE08C09B12F}"/>
              </a:ext>
            </a:extLst>
          </p:cNvPr>
          <p:cNvPicPr>
            <a:picLocks noChangeAspect="1"/>
          </p:cNvPicPr>
          <p:nvPr/>
        </p:nvPicPr>
        <p:blipFill>
          <a:blip r:embed="rId3"/>
          <a:stretch>
            <a:fillRect/>
          </a:stretch>
        </p:blipFill>
        <p:spPr>
          <a:xfrm>
            <a:off x="8781679" y="3080071"/>
            <a:ext cx="2648320" cy="647790"/>
          </a:xfrm>
          <a:prstGeom prst="rect">
            <a:avLst/>
          </a:prstGeom>
        </p:spPr>
      </p:pic>
      <p:pic>
        <p:nvPicPr>
          <p:cNvPr id="9" name="Image 8">
            <a:extLst>
              <a:ext uri="{FF2B5EF4-FFF2-40B4-BE49-F238E27FC236}">
                <a16:creationId xmlns:a16="http://schemas.microsoft.com/office/drawing/2014/main" id="{A02A456A-0833-4DE4-A448-F8C3EF47CB41}"/>
              </a:ext>
            </a:extLst>
          </p:cNvPr>
          <p:cNvPicPr>
            <a:picLocks noChangeAspect="1"/>
          </p:cNvPicPr>
          <p:nvPr/>
        </p:nvPicPr>
        <p:blipFill>
          <a:blip r:embed="rId4"/>
          <a:stretch>
            <a:fillRect/>
          </a:stretch>
        </p:blipFill>
        <p:spPr>
          <a:xfrm>
            <a:off x="2494940" y="4393055"/>
            <a:ext cx="4163006" cy="1209844"/>
          </a:xfrm>
          <a:prstGeom prst="rect">
            <a:avLst/>
          </a:prstGeom>
          <a:ln w="28575">
            <a:solidFill>
              <a:srgbClr val="739CD1"/>
            </a:solidFill>
          </a:ln>
        </p:spPr>
      </p:pic>
    </p:spTree>
    <p:extLst>
      <p:ext uri="{BB962C8B-B14F-4D97-AF65-F5344CB8AC3E}">
        <p14:creationId xmlns:p14="http://schemas.microsoft.com/office/powerpoint/2010/main" val="173694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A56730-6890-C1C2-C6FC-9A2AA8EBBF63}"/>
              </a:ext>
            </a:extLst>
          </p:cNvPr>
          <p:cNvSpPr>
            <a:spLocks noGrp="1"/>
          </p:cNvSpPr>
          <p:nvPr>
            <p:ph type="title"/>
          </p:nvPr>
        </p:nvSpPr>
        <p:spPr/>
        <p:txBody>
          <a:bodyPr/>
          <a:lstStyle/>
          <a:p>
            <a:r>
              <a:rPr lang="fr-CA" dirty="0"/>
              <a:t>Requête avec </a:t>
            </a:r>
            <a:r>
              <a:rPr lang="fr-CA" dirty="0" err="1"/>
              <a:t>Token</a:t>
            </a:r>
            <a:endParaRPr lang="fr-CA" dirty="0"/>
          </a:p>
        </p:txBody>
      </p:sp>
      <p:sp>
        <p:nvSpPr>
          <p:cNvPr id="3" name="Espace réservé du texte 2">
            <a:extLst>
              <a:ext uri="{FF2B5EF4-FFF2-40B4-BE49-F238E27FC236}">
                <a16:creationId xmlns:a16="http://schemas.microsoft.com/office/drawing/2014/main" id="{6153BC94-98A0-5B8C-2017-3F1E67F24F1D}"/>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205571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a:t>
            </a:r>
            <a:r>
              <a:rPr lang="fr-CA" dirty="0" err="1"/>
              <a:t>Token</a:t>
            </a:r>
            <a:endParaRPr lang="fr-CA" dirty="0"/>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113701" y="2011680"/>
            <a:ext cx="11560139" cy="3924509"/>
          </a:xfrm>
        </p:spPr>
        <p:txBody>
          <a:bodyPr>
            <a:normAutofit/>
          </a:bodyPr>
          <a:lstStyle/>
          <a:p>
            <a:r>
              <a:rPr lang="fr-CA" dirty="0"/>
              <a:t>  Certaines API requièrent une authentification, exemple: l’API Spotify 	https://developer.spotify.com/documentation/web-api/quick-start/</a:t>
            </a:r>
          </a:p>
          <a:p>
            <a:r>
              <a:rPr lang="fr-CA" dirty="0"/>
              <a:t> </a:t>
            </a:r>
            <a:r>
              <a:rPr lang="fr-CA" dirty="0">
                <a:solidFill>
                  <a:schemeClr val="accent4"/>
                </a:solidFill>
              </a:rPr>
              <a:t>Étape 1 : </a:t>
            </a:r>
            <a:r>
              <a:rPr lang="fr-CA" dirty="0"/>
              <a:t>Créer un compte Spotify pour obtenir un « Client ID » et un « Client Secret » (Soupirez un bon coup et roulez les yeux)</a:t>
            </a:r>
          </a:p>
          <a:p>
            <a:pPr lvl="1"/>
            <a:r>
              <a:rPr lang="fr-CA" dirty="0"/>
              <a:t> https://open.spotify.com/ : Créer un compte</a:t>
            </a:r>
          </a:p>
          <a:p>
            <a:pPr lvl="1"/>
            <a:r>
              <a:rPr lang="fr-CA" dirty="0"/>
              <a:t> https://developer.spotify.com/dashboard : Visiter le Dashboard, créer une application, vérifier son </a:t>
            </a:r>
            <a:r>
              <a:rPr lang="fr-CA" b="1" dirty="0">
                <a:solidFill>
                  <a:schemeClr val="accent4"/>
                </a:solidFill>
              </a:rPr>
              <a:t>Client ID </a:t>
            </a:r>
            <a:r>
              <a:rPr lang="fr-CA" dirty="0"/>
              <a:t>et </a:t>
            </a:r>
            <a:r>
              <a:rPr lang="fr-CA" b="1" dirty="0">
                <a:solidFill>
                  <a:schemeClr val="accent4"/>
                </a:solidFill>
              </a:rPr>
              <a:t>Client</a:t>
            </a:r>
            <a:r>
              <a:rPr lang="fr-CA" dirty="0"/>
              <a:t> </a:t>
            </a:r>
            <a:r>
              <a:rPr lang="fr-CA" b="1" dirty="0">
                <a:solidFill>
                  <a:schemeClr val="accent4"/>
                </a:solidFill>
              </a:rPr>
              <a:t>Secret</a:t>
            </a:r>
            <a:r>
              <a:rPr lang="fr-CA" dirty="0"/>
              <a:t>.</a:t>
            </a:r>
          </a:p>
        </p:txBody>
      </p:sp>
      <p:pic>
        <p:nvPicPr>
          <p:cNvPr id="5" name="Image 4">
            <a:extLst>
              <a:ext uri="{FF2B5EF4-FFF2-40B4-BE49-F238E27FC236}">
                <a16:creationId xmlns:a16="http://schemas.microsoft.com/office/drawing/2014/main" id="{6D86B966-237D-4C59-92CA-B7DEB0CC3E5F}"/>
              </a:ext>
            </a:extLst>
          </p:cNvPr>
          <p:cNvPicPr>
            <a:picLocks noChangeAspect="1"/>
          </p:cNvPicPr>
          <p:nvPr/>
        </p:nvPicPr>
        <p:blipFill>
          <a:blip r:embed="rId2"/>
          <a:stretch>
            <a:fillRect/>
          </a:stretch>
        </p:blipFill>
        <p:spPr>
          <a:xfrm>
            <a:off x="8721253" y="4495430"/>
            <a:ext cx="2952587" cy="2119196"/>
          </a:xfrm>
          <a:prstGeom prst="rect">
            <a:avLst/>
          </a:prstGeom>
        </p:spPr>
      </p:pic>
      <p:cxnSp>
        <p:nvCxnSpPr>
          <p:cNvPr id="7" name="Connecteur droit avec flèche 6">
            <a:extLst>
              <a:ext uri="{FF2B5EF4-FFF2-40B4-BE49-F238E27FC236}">
                <a16:creationId xmlns:a16="http://schemas.microsoft.com/office/drawing/2014/main" id="{13D10177-E62A-4980-B9AF-9E1248957106}"/>
              </a:ext>
            </a:extLst>
          </p:cNvPr>
          <p:cNvCxnSpPr>
            <a:cxnSpLocks/>
          </p:cNvCxnSpPr>
          <p:nvPr/>
        </p:nvCxnSpPr>
        <p:spPr>
          <a:xfrm>
            <a:off x="8343301" y="5870448"/>
            <a:ext cx="481584" cy="1097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43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95017CD-4398-4A31-BAF2-D2A5CB579E19}"/>
              </a:ext>
            </a:extLst>
          </p:cNvPr>
          <p:cNvSpPr>
            <a:spLocks noGrp="1"/>
          </p:cNvSpPr>
          <p:nvPr>
            <p:ph type="title"/>
          </p:nvPr>
        </p:nvSpPr>
        <p:spPr/>
        <p:txBody>
          <a:bodyPr/>
          <a:lstStyle/>
          <a:p>
            <a:r>
              <a:rPr lang="fr-CA" noProof="0" dirty="0"/>
              <a:t>Plan de la séance</a:t>
            </a:r>
          </a:p>
        </p:txBody>
      </p:sp>
      <p:sp>
        <p:nvSpPr>
          <p:cNvPr id="2" name="Espace réservé du contenu 1">
            <a:extLst>
              <a:ext uri="{FF2B5EF4-FFF2-40B4-BE49-F238E27FC236}">
                <a16:creationId xmlns:a16="http://schemas.microsoft.com/office/drawing/2014/main" id="{2B7C9F40-FC41-479B-9703-FD2B2A1A8F74}"/>
              </a:ext>
            </a:extLst>
          </p:cNvPr>
          <p:cNvSpPr>
            <a:spLocks noGrp="1"/>
          </p:cNvSpPr>
          <p:nvPr>
            <p:ph idx="1"/>
          </p:nvPr>
        </p:nvSpPr>
        <p:spPr/>
        <p:txBody>
          <a:bodyPr/>
          <a:lstStyle/>
          <a:p>
            <a:r>
              <a:rPr lang="fr-CA" noProof="0" dirty="0"/>
              <a:t>Stockage local </a:t>
            </a:r>
          </a:p>
          <a:p>
            <a:r>
              <a:rPr lang="fr-CA" dirty="0"/>
              <a:t> Internationalisation</a:t>
            </a:r>
            <a:endParaRPr lang="fr-CA" noProof="0" dirty="0"/>
          </a:p>
          <a:p>
            <a:r>
              <a:rPr lang="fr-CA" dirty="0"/>
              <a:t> Requête avec </a:t>
            </a:r>
            <a:r>
              <a:rPr lang="fr-CA" dirty="0" err="1"/>
              <a:t>Token</a:t>
            </a:r>
            <a:r>
              <a:rPr lang="fr-CA" dirty="0"/>
              <a:t> </a:t>
            </a:r>
          </a:p>
          <a:p>
            <a:r>
              <a:rPr lang="fr-CA" dirty="0"/>
              <a:t> Asynchronisme</a:t>
            </a:r>
          </a:p>
        </p:txBody>
      </p:sp>
    </p:spTree>
    <p:extLst>
      <p:ext uri="{BB962C8B-B14F-4D97-AF65-F5344CB8AC3E}">
        <p14:creationId xmlns:p14="http://schemas.microsoft.com/office/powerpoint/2010/main" val="3731051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a:t>
            </a:r>
            <a:r>
              <a:rPr lang="fr-CA"/>
              <a:t>Token</a:t>
            </a:r>
            <a:endParaRPr lang="fr-CA" dirty="0"/>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0" y="2042160"/>
            <a:ext cx="10652759" cy="4556760"/>
          </a:xfrm>
        </p:spPr>
        <p:txBody>
          <a:bodyPr>
            <a:normAutofit/>
          </a:bodyPr>
          <a:lstStyle/>
          <a:p>
            <a:r>
              <a:rPr lang="fr-CA" dirty="0">
                <a:solidFill>
                  <a:schemeClr val="accent4"/>
                </a:solidFill>
              </a:rPr>
              <a:t>Étape 2 </a:t>
            </a:r>
            <a:r>
              <a:rPr lang="fr-CA" dirty="0"/>
              <a:t>: Hard-coder (Par soucis de simplicité) le Client Id et le Client Secret et créer une </a:t>
            </a:r>
            <a:r>
              <a:rPr lang="fr-CA" b="1" dirty="0"/>
              <a:t>fonction de connexion </a:t>
            </a:r>
            <a:r>
              <a:rPr lang="fr-CA" dirty="0"/>
              <a:t>à l’API.</a:t>
            </a:r>
          </a:p>
          <a:p>
            <a:pPr lvl="2"/>
            <a:r>
              <a:rPr lang="fr-CA" dirty="0"/>
              <a:t> L’identifiant et le secret sont déclarés en constantes à l’extérieur de la classe, juste au-dessous de la classe de notre service ou composant. </a:t>
            </a:r>
          </a:p>
          <a:p>
            <a:pPr lvl="2"/>
            <a:r>
              <a:rPr lang="fr-CA" dirty="0"/>
              <a:t>NOTE: dans une vraie application, l’utilisateur est amené à se connecter à son compte Spotify et l’application utilise l’ID et le Secret du compte Spotify de l’utilisateur. (Comme le code est côté client, seul l’utilisateur peut profiter de son ID et de son Secret)</a:t>
            </a:r>
          </a:p>
          <a:p>
            <a:pPr lvl="2"/>
            <a:endParaRPr lang="fr-CA" dirty="0"/>
          </a:p>
          <a:p>
            <a:pPr lvl="2"/>
            <a:endParaRPr lang="fr-CA" dirty="0"/>
          </a:p>
          <a:p>
            <a:pPr lvl="2"/>
            <a:endParaRPr lang="fr-CA" dirty="0"/>
          </a:p>
          <a:p>
            <a:pPr lvl="2"/>
            <a:endParaRPr lang="fr-CA" dirty="0"/>
          </a:p>
          <a:p>
            <a:pPr lvl="2"/>
            <a:r>
              <a:rPr lang="fr-CA" dirty="0"/>
              <a:t> La fonction de connexion (voir la diapo suivante)  permet de construire une requête avec un en-tête spéciale pour demander un </a:t>
            </a:r>
            <a:r>
              <a:rPr lang="fr-CA" dirty="0" err="1"/>
              <a:t>Token</a:t>
            </a:r>
            <a:r>
              <a:rPr lang="fr-CA" dirty="0"/>
              <a:t> d’authentification à l’API Spotify. Ce </a:t>
            </a:r>
            <a:r>
              <a:rPr lang="fr-CA" dirty="0" err="1"/>
              <a:t>Token</a:t>
            </a:r>
            <a:r>
              <a:rPr lang="fr-CA" dirty="0"/>
              <a:t> permet ensuite de faire des requêtes de données à l’API.</a:t>
            </a:r>
          </a:p>
          <a:p>
            <a:pPr lvl="3"/>
            <a:r>
              <a:rPr lang="fr-CA" dirty="0"/>
              <a:t> Ce token possède une date d’expiration.</a:t>
            </a:r>
          </a:p>
        </p:txBody>
      </p:sp>
      <p:sp>
        <p:nvSpPr>
          <p:cNvPr id="6" name="ZoneTexte 5">
            <a:extLst>
              <a:ext uri="{FF2B5EF4-FFF2-40B4-BE49-F238E27FC236}">
                <a16:creationId xmlns:a16="http://schemas.microsoft.com/office/drawing/2014/main" id="{C7A00837-AF98-463A-B4AD-35FACE37C741}"/>
              </a:ext>
            </a:extLst>
          </p:cNvPr>
          <p:cNvSpPr txBox="1"/>
          <p:nvPr/>
        </p:nvSpPr>
        <p:spPr>
          <a:xfrm>
            <a:off x="3552079" y="3876735"/>
            <a:ext cx="5775229" cy="307777"/>
          </a:xfrm>
          <a:prstGeom prst="rect">
            <a:avLst/>
          </a:prstGeom>
          <a:noFill/>
        </p:spPr>
        <p:txBody>
          <a:bodyPr wrap="square" rtlCol="0">
            <a:spAutoFit/>
          </a:bodyPr>
          <a:lstStyle/>
          <a:p>
            <a:pPr algn="r"/>
            <a:r>
              <a:rPr lang="fr-CA" sz="1400" dirty="0">
                <a:solidFill>
                  <a:schemeClr val="bg1"/>
                </a:solidFill>
              </a:rPr>
              <a:t>Constantes au dessus de la classe du service ou composant.</a:t>
            </a:r>
          </a:p>
        </p:txBody>
      </p:sp>
      <p:pic>
        <p:nvPicPr>
          <p:cNvPr id="8" name="Image 7">
            <a:extLst>
              <a:ext uri="{FF2B5EF4-FFF2-40B4-BE49-F238E27FC236}">
                <a16:creationId xmlns:a16="http://schemas.microsoft.com/office/drawing/2014/main" id="{4ADD471B-6049-4092-8B2D-E9E9141CED98}"/>
              </a:ext>
            </a:extLst>
          </p:cNvPr>
          <p:cNvPicPr>
            <a:picLocks noChangeAspect="1"/>
          </p:cNvPicPr>
          <p:nvPr/>
        </p:nvPicPr>
        <p:blipFill>
          <a:blip r:embed="rId2"/>
          <a:stretch>
            <a:fillRect/>
          </a:stretch>
        </p:blipFill>
        <p:spPr>
          <a:xfrm>
            <a:off x="3848465" y="4184512"/>
            <a:ext cx="5775229" cy="634694"/>
          </a:xfrm>
          <a:prstGeom prst="rect">
            <a:avLst/>
          </a:prstGeom>
          <a:ln w="28575">
            <a:solidFill>
              <a:srgbClr val="7385D1"/>
            </a:solidFill>
          </a:ln>
        </p:spPr>
      </p:pic>
    </p:spTree>
    <p:extLst>
      <p:ext uri="{BB962C8B-B14F-4D97-AF65-F5344CB8AC3E}">
        <p14:creationId xmlns:p14="http://schemas.microsoft.com/office/powerpoint/2010/main" val="1485856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96793" y="2008437"/>
            <a:ext cx="10080637" cy="3939749"/>
          </a:xfrm>
        </p:spPr>
        <p:txBody>
          <a:bodyPr/>
          <a:lstStyle/>
          <a:p>
            <a:r>
              <a:rPr lang="fr-CA" dirty="0"/>
              <a:t>Étape 2 : Hard-coder (Par soucis de simplicité) le Client Id et le Client Secret et créer une fonction de connexion à l’API.</a:t>
            </a:r>
          </a:p>
          <a:p>
            <a:pPr lvl="1"/>
            <a:endParaRPr lang="fr-CA" dirty="0"/>
          </a:p>
        </p:txBody>
      </p:sp>
      <p:pic>
        <p:nvPicPr>
          <p:cNvPr id="5" name="Image 4">
            <a:extLst>
              <a:ext uri="{FF2B5EF4-FFF2-40B4-BE49-F238E27FC236}">
                <a16:creationId xmlns:a16="http://schemas.microsoft.com/office/drawing/2014/main" id="{1AC74A30-61CA-412B-9361-BE94BD111112}"/>
              </a:ext>
            </a:extLst>
          </p:cNvPr>
          <p:cNvPicPr>
            <a:picLocks noChangeAspect="1"/>
          </p:cNvPicPr>
          <p:nvPr/>
        </p:nvPicPr>
        <p:blipFill>
          <a:blip r:embed="rId2"/>
          <a:stretch>
            <a:fillRect/>
          </a:stretch>
        </p:blipFill>
        <p:spPr>
          <a:xfrm>
            <a:off x="268409" y="3981298"/>
            <a:ext cx="4230439" cy="1048508"/>
          </a:xfrm>
          <a:prstGeom prst="rect">
            <a:avLst/>
          </a:prstGeom>
          <a:ln w="28575">
            <a:solidFill>
              <a:srgbClr val="7385D1"/>
            </a:solidFill>
          </a:ln>
        </p:spPr>
      </p:pic>
      <p:sp>
        <p:nvSpPr>
          <p:cNvPr id="6" name="ZoneTexte 5">
            <a:extLst>
              <a:ext uri="{FF2B5EF4-FFF2-40B4-BE49-F238E27FC236}">
                <a16:creationId xmlns:a16="http://schemas.microsoft.com/office/drawing/2014/main" id="{81900E7F-CF36-4332-8DA2-ABAC457CD81D}"/>
              </a:ext>
            </a:extLst>
          </p:cNvPr>
          <p:cNvSpPr txBox="1"/>
          <p:nvPr/>
        </p:nvSpPr>
        <p:spPr>
          <a:xfrm>
            <a:off x="4736592" y="2796868"/>
            <a:ext cx="7358615" cy="3308598"/>
          </a:xfrm>
          <a:prstGeom prst="rect">
            <a:avLst/>
          </a:prstGeom>
          <a:solidFill>
            <a:schemeClr val="tx1"/>
          </a:solidFill>
          <a:ln w="28575">
            <a:solidFill>
              <a:srgbClr val="7385D1"/>
            </a:solidFill>
          </a:ln>
        </p:spPr>
        <p:txBody>
          <a:bodyPr wrap="square" rtlCol="0">
            <a:spAutoFit/>
          </a:bodyPr>
          <a:lstStyle/>
          <a:p>
            <a:r>
              <a:rPr lang="en-CA" sz="1100" b="0" dirty="0">
                <a:solidFill>
                  <a:srgbClr val="000000"/>
                </a:solidFill>
                <a:effectLst/>
                <a:latin typeface="Consolas" panose="020B0609020204030204" pitchFamily="49" charset="0"/>
              </a:rPr>
              <a:t>connect(): void {</a:t>
            </a:r>
          </a:p>
          <a:p>
            <a:r>
              <a:rPr lang="en-CA" sz="1100" b="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body =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HttpParams()</a:t>
            </a:r>
          </a:p>
          <a:p>
            <a:r>
              <a:rPr lang="en-CA" sz="1100" b="0" dirty="0">
                <a:solidFill>
                  <a:srgbClr val="000000"/>
                </a:solidFill>
                <a:effectLst/>
                <a:latin typeface="Consolas" panose="020B0609020204030204" pitchFamily="49" charset="0"/>
              </a:rPr>
              <a:t>      .set(</a:t>
            </a:r>
            <a:r>
              <a:rPr lang="en-CA" sz="1100" b="0" dirty="0">
                <a:solidFill>
                  <a:srgbClr val="A31515"/>
                </a:solidFill>
                <a:effectLst/>
                <a:latin typeface="Consolas" panose="020B0609020204030204" pitchFamily="49" charset="0"/>
              </a:rPr>
              <a:t>'grant_type'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'client_credentials'</a:t>
            </a:r>
            <a:r>
              <a:rPr lang="en-CA" sz="1100" b="0" dirty="0">
                <a:solidFill>
                  <a:srgbClr val="000000"/>
                </a:solidFill>
                <a:effectLst/>
                <a:latin typeface="Consolas" panose="020B0609020204030204" pitchFamily="49" charset="0"/>
              </a:rPr>
              <a:t>);</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httpOptions = {</a:t>
            </a:r>
          </a:p>
          <a:p>
            <a:r>
              <a:rPr lang="en-CA" sz="1100" b="0" dirty="0">
                <a:solidFill>
                  <a:srgbClr val="000000"/>
                </a:solidFill>
                <a:effectLst/>
                <a:latin typeface="Consolas" panose="020B0609020204030204" pitchFamily="49" charset="0"/>
              </a:rPr>
              <a:t>      headers: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HttpHeaders({</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'Content-Type'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'application/x-www-form-urlencoded'</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'Authorization'</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'Basic '</a:t>
            </a:r>
            <a:r>
              <a:rPr lang="en-CA" sz="1100" b="0" dirty="0">
                <a:solidFill>
                  <a:srgbClr val="000000"/>
                </a:solidFill>
                <a:effectLst/>
                <a:latin typeface="Consolas" panose="020B0609020204030204" pitchFamily="49" charset="0"/>
              </a:rPr>
              <a:t> + btoa(CLIENT_ID + </a:t>
            </a:r>
            <a:r>
              <a:rPr lang="en-CA" sz="1100" b="0" dirty="0">
                <a:solidFill>
                  <a:srgbClr val="A31515"/>
                </a:solidFill>
                <a:effectLst/>
                <a:latin typeface="Consolas" panose="020B0609020204030204" pitchFamily="49" charset="0"/>
              </a:rPr>
              <a:t>':'</a:t>
            </a:r>
            <a:r>
              <a:rPr lang="en-CA" sz="1100" b="0" dirty="0">
                <a:solidFill>
                  <a:srgbClr val="000000"/>
                </a:solidFill>
                <a:effectLst/>
                <a:latin typeface="Consolas" panose="020B0609020204030204" pitchFamily="49" charset="0"/>
              </a:rPr>
              <a:t> + CLIENT_SECRET)</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br>
              <a:rPr lang="en-CA" sz="1100" b="0" dirty="0">
                <a:solidFill>
                  <a:srgbClr val="000000"/>
                </a:solidFill>
                <a:effectLst/>
                <a:latin typeface="Consolas" panose="020B0609020204030204" pitchFamily="49" charset="0"/>
              </a:rPr>
            </a:br>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.http.post&lt;any&gt;(</a:t>
            </a:r>
            <a:r>
              <a:rPr lang="en-CA" sz="1100" b="0" dirty="0">
                <a:solidFill>
                  <a:srgbClr val="A31515"/>
                </a:solidFill>
                <a:effectLst/>
                <a:latin typeface="Consolas" panose="020B0609020204030204" pitchFamily="49" charset="0"/>
              </a:rPr>
              <a:t>'https://accounts.spotify.com/api/token'</a:t>
            </a:r>
            <a:r>
              <a:rPr lang="en-CA" sz="1100" b="0" dirty="0">
                <a:solidFill>
                  <a:srgbClr val="000000"/>
                </a:solidFill>
                <a:effectLst/>
                <a:latin typeface="Consolas" panose="020B0609020204030204" pitchFamily="49" charset="0"/>
              </a:rPr>
              <a:t>, body.toString(), httpOptions)</a:t>
            </a:r>
          </a:p>
          <a:p>
            <a:r>
              <a:rPr lang="en-CA" sz="1100" b="0" dirty="0">
                <a:solidFill>
                  <a:srgbClr val="000000"/>
                </a:solidFill>
                <a:effectLst/>
                <a:latin typeface="Consolas" panose="020B0609020204030204" pitchFamily="49" charset="0"/>
              </a:rPr>
              <a:t>      .subscribe(res </a:t>
            </a:r>
            <a:r>
              <a:rPr lang="en-CA" sz="1100" b="0" dirty="0">
                <a:solidFill>
                  <a:srgbClr val="0000FF"/>
                </a:solidFill>
                <a:effectLst/>
                <a:latin typeface="Consolas" panose="020B0609020204030204" pitchFamily="49" charset="0"/>
              </a:rPr>
              <a:t>=&gt;</a:t>
            </a:r>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console.log(res);</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.spotifyToken = res.access_token;</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a:t>
            </a:r>
          </a:p>
          <a:p>
            <a:endParaRPr lang="fr-CA" sz="1100" dirty="0"/>
          </a:p>
        </p:txBody>
      </p:sp>
      <p:sp>
        <p:nvSpPr>
          <p:cNvPr id="7" name="ZoneTexte 6">
            <a:extLst>
              <a:ext uri="{FF2B5EF4-FFF2-40B4-BE49-F238E27FC236}">
                <a16:creationId xmlns:a16="http://schemas.microsoft.com/office/drawing/2014/main" id="{7F954FFA-17C2-4509-827C-E71BC0D7FD62}"/>
              </a:ext>
            </a:extLst>
          </p:cNvPr>
          <p:cNvSpPr txBox="1"/>
          <p:nvPr/>
        </p:nvSpPr>
        <p:spPr>
          <a:xfrm>
            <a:off x="7401287" y="2456375"/>
            <a:ext cx="4693920" cy="307777"/>
          </a:xfrm>
          <a:prstGeom prst="rect">
            <a:avLst/>
          </a:prstGeom>
          <a:noFill/>
        </p:spPr>
        <p:txBody>
          <a:bodyPr wrap="square" rtlCol="0">
            <a:spAutoFit/>
          </a:bodyPr>
          <a:lstStyle/>
          <a:p>
            <a:pPr algn="r"/>
            <a:r>
              <a:rPr lang="fr-CA" sz="1400" dirty="0">
                <a:solidFill>
                  <a:schemeClr val="bg1"/>
                </a:solidFill>
              </a:rPr>
              <a:t>Fonction de connexion dans le service / composant</a:t>
            </a:r>
          </a:p>
        </p:txBody>
      </p:sp>
      <p:sp>
        <p:nvSpPr>
          <p:cNvPr id="8" name="ZoneTexte 7">
            <a:extLst>
              <a:ext uri="{FF2B5EF4-FFF2-40B4-BE49-F238E27FC236}">
                <a16:creationId xmlns:a16="http://schemas.microsoft.com/office/drawing/2014/main" id="{B17D3EA2-3F0D-4CBF-9976-E4579CD65533}"/>
              </a:ext>
            </a:extLst>
          </p:cNvPr>
          <p:cNvSpPr txBox="1"/>
          <p:nvPr/>
        </p:nvSpPr>
        <p:spPr>
          <a:xfrm>
            <a:off x="1664208" y="3670535"/>
            <a:ext cx="2926080" cy="307777"/>
          </a:xfrm>
          <a:prstGeom prst="rect">
            <a:avLst/>
          </a:prstGeom>
          <a:noFill/>
        </p:spPr>
        <p:txBody>
          <a:bodyPr wrap="square" rtlCol="0">
            <a:spAutoFit/>
          </a:bodyPr>
          <a:lstStyle/>
          <a:p>
            <a:pPr algn="r"/>
            <a:r>
              <a:rPr lang="fr-CA" sz="1400" dirty="0">
                <a:solidFill>
                  <a:schemeClr val="bg1"/>
                </a:solidFill>
              </a:rPr>
              <a:t>Classe d’un service ou composant</a:t>
            </a:r>
          </a:p>
        </p:txBody>
      </p:sp>
      <p:sp>
        <p:nvSpPr>
          <p:cNvPr id="9" name="ZoneTexte 8">
            <a:extLst>
              <a:ext uri="{FF2B5EF4-FFF2-40B4-BE49-F238E27FC236}">
                <a16:creationId xmlns:a16="http://schemas.microsoft.com/office/drawing/2014/main" id="{B24030DE-2943-4440-A22B-3FC631EC08DB}"/>
              </a:ext>
            </a:extLst>
          </p:cNvPr>
          <p:cNvSpPr txBox="1"/>
          <p:nvPr/>
        </p:nvSpPr>
        <p:spPr>
          <a:xfrm>
            <a:off x="359849" y="2764152"/>
            <a:ext cx="4230439" cy="584775"/>
          </a:xfrm>
          <a:prstGeom prst="rect">
            <a:avLst/>
          </a:prstGeom>
          <a:noFill/>
        </p:spPr>
        <p:txBody>
          <a:bodyPr wrap="square" rtlCol="0">
            <a:spAutoFit/>
          </a:bodyPr>
          <a:lstStyle/>
          <a:p>
            <a:r>
              <a:rPr lang="fr-CA" sz="1600" dirty="0">
                <a:solidFill>
                  <a:schemeClr val="bg1"/>
                </a:solidFill>
              </a:rPr>
              <a:t>Une variable de classe stocke le </a:t>
            </a:r>
            <a:r>
              <a:rPr lang="fr-CA" sz="1600" dirty="0">
                <a:solidFill>
                  <a:srgbClr val="FA4098"/>
                </a:solidFill>
              </a:rPr>
              <a:t>Token d’authentification</a:t>
            </a:r>
          </a:p>
        </p:txBody>
      </p:sp>
      <p:sp>
        <p:nvSpPr>
          <p:cNvPr id="10" name="ZoneTexte 9">
            <a:extLst>
              <a:ext uri="{FF2B5EF4-FFF2-40B4-BE49-F238E27FC236}">
                <a16:creationId xmlns:a16="http://schemas.microsoft.com/office/drawing/2014/main" id="{F88005B9-21AE-4FED-A272-CF73796DA320}"/>
              </a:ext>
            </a:extLst>
          </p:cNvPr>
          <p:cNvSpPr txBox="1"/>
          <p:nvPr/>
        </p:nvSpPr>
        <p:spPr>
          <a:xfrm>
            <a:off x="269930" y="5607634"/>
            <a:ext cx="4230439" cy="1077218"/>
          </a:xfrm>
          <a:prstGeom prst="rect">
            <a:avLst/>
          </a:prstGeom>
          <a:noFill/>
        </p:spPr>
        <p:txBody>
          <a:bodyPr wrap="square" rtlCol="0">
            <a:spAutoFit/>
          </a:bodyPr>
          <a:lstStyle/>
          <a:p>
            <a:r>
              <a:rPr lang="fr-CA" sz="1600" dirty="0">
                <a:solidFill>
                  <a:schemeClr val="bg1"/>
                </a:solidFill>
              </a:rPr>
              <a:t>Le but: Récupérer le token, qu’on glisse dans notre variable de classe.</a:t>
            </a:r>
          </a:p>
          <a:p>
            <a:r>
              <a:rPr lang="fr-CA" sz="1600" dirty="0">
                <a:solidFill>
                  <a:schemeClr val="bg1"/>
                </a:solidFill>
              </a:rPr>
              <a:t>Le résultat de cette requête est un objet JSON qui contient le token.</a:t>
            </a:r>
          </a:p>
        </p:txBody>
      </p:sp>
      <p:cxnSp>
        <p:nvCxnSpPr>
          <p:cNvPr id="11" name="Connecteur droit avec flèche 10">
            <a:extLst>
              <a:ext uri="{FF2B5EF4-FFF2-40B4-BE49-F238E27FC236}">
                <a16:creationId xmlns:a16="http://schemas.microsoft.com/office/drawing/2014/main" id="{42A91FF0-6D07-4315-9AF6-BAB320610371}"/>
              </a:ext>
            </a:extLst>
          </p:cNvPr>
          <p:cNvCxnSpPr>
            <a:cxnSpLocks/>
          </p:cNvCxnSpPr>
          <p:nvPr/>
        </p:nvCxnSpPr>
        <p:spPr>
          <a:xfrm flipV="1">
            <a:off x="4258491" y="4978249"/>
            <a:ext cx="1014549" cy="471664"/>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6A7D5EB-41A7-4268-9990-E54FD800607B}"/>
              </a:ext>
            </a:extLst>
          </p:cNvPr>
          <p:cNvSpPr txBox="1"/>
          <p:nvPr/>
        </p:nvSpPr>
        <p:spPr>
          <a:xfrm>
            <a:off x="7939615" y="4891306"/>
            <a:ext cx="3380657" cy="276999"/>
          </a:xfrm>
          <a:prstGeom prst="rect">
            <a:avLst/>
          </a:prstGeom>
          <a:noFill/>
        </p:spPr>
        <p:txBody>
          <a:bodyPr wrap="square" rtlCol="0">
            <a:spAutoFit/>
          </a:bodyPr>
          <a:lstStyle/>
          <a:p>
            <a:r>
              <a:rPr lang="fr-CA" sz="1200" dirty="0">
                <a:solidFill>
                  <a:srgbClr val="7385D1"/>
                </a:solidFill>
              </a:rPr>
              <a:t>btoa() est une fonction qui encode en ASCII base 64</a:t>
            </a:r>
          </a:p>
        </p:txBody>
      </p:sp>
    </p:spTree>
    <p:extLst>
      <p:ext uri="{BB962C8B-B14F-4D97-AF65-F5344CB8AC3E}">
        <p14:creationId xmlns:p14="http://schemas.microsoft.com/office/powerpoint/2010/main" val="291331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1" y="2026920"/>
            <a:ext cx="10294182" cy="3909269"/>
          </a:xfrm>
        </p:spPr>
        <p:txBody>
          <a:bodyPr/>
          <a:lstStyle/>
          <a:p>
            <a:r>
              <a:rPr lang="fr-CA" dirty="0">
                <a:solidFill>
                  <a:schemeClr val="accent4"/>
                </a:solidFill>
              </a:rPr>
              <a:t>Étape 3 : </a:t>
            </a:r>
            <a:r>
              <a:rPr lang="fr-CA" dirty="0"/>
              <a:t>Réaliser une requête (Exemple : Infos sur un artiste)</a:t>
            </a:r>
          </a:p>
          <a:p>
            <a:pPr lvl="2"/>
            <a:r>
              <a:rPr lang="fr-CA" dirty="0"/>
              <a:t> Similaire à celles pour Last FM, sauf qu’on doit glisser un en-tête avec notre token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80321" y="2771354"/>
            <a:ext cx="10856975" cy="3046988"/>
          </a:xfrm>
          <a:prstGeom prst="rect">
            <a:avLst/>
          </a:prstGeom>
          <a:solidFill>
            <a:schemeClr val="tx1"/>
          </a:solidFill>
          <a:ln w="28575">
            <a:solidFill>
              <a:srgbClr val="7385D1"/>
            </a:solidFill>
          </a:ln>
        </p:spPr>
        <p:txBody>
          <a:bodyPr wrap="square">
            <a:spAutoFit/>
          </a:bodyPr>
          <a:lstStyle/>
          <a:p>
            <a:r>
              <a:rPr lang="en-CA" sz="1200" b="0" dirty="0">
                <a:solidFill>
                  <a:srgbClr val="000000"/>
                </a:solidFill>
                <a:effectLst/>
                <a:latin typeface="Consolas" panose="020B0609020204030204" pitchFamily="49" charset="0"/>
              </a:rPr>
              <a:t>getArtist(): void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const</a:t>
            </a:r>
            <a:r>
              <a:rPr lang="en-CA" sz="1200" b="0" dirty="0">
                <a:solidFill>
                  <a:srgbClr val="000000"/>
                </a:solidFill>
                <a:effectLst/>
                <a:latin typeface="Consolas" panose="020B0609020204030204" pitchFamily="49" charset="0"/>
              </a:rPr>
              <a:t> httpOptions = {</a:t>
            </a:r>
          </a:p>
          <a:p>
            <a:r>
              <a:rPr lang="en-CA" sz="1200" b="0" dirty="0">
                <a:solidFill>
                  <a:srgbClr val="000000"/>
                </a:solidFill>
                <a:effectLst/>
                <a:latin typeface="Consolas" panose="020B0609020204030204" pitchFamily="49" charset="0"/>
              </a:rPr>
              <a:t>      headers: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HttpHeaders({</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'Content-Type'</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'application/json'</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'Authorization'</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'Bearer '</a:t>
            </a:r>
            <a:r>
              <a:rPr lang="en-CA" sz="1200" b="0" dirty="0">
                <a:solidFill>
                  <a:srgbClr val="000000"/>
                </a:solidFill>
                <a:effectLst/>
                <a:latin typeface="Consolas" panose="020B0609020204030204" pitchFamily="49" charset="0"/>
              </a:rPr>
              <a:t> + </a:t>
            </a:r>
            <a:r>
              <a:rPr lang="en-CA" sz="1200" b="0" dirty="0">
                <a:solidFill>
                  <a:srgbClr val="0000FF"/>
                </a:solidFill>
                <a:effectLst/>
                <a:latin typeface="Consolas" panose="020B0609020204030204" pitchFamily="49" charset="0"/>
              </a:rPr>
              <a:t>this</a:t>
            </a:r>
            <a:r>
              <a:rPr lang="en-CA" sz="1200" b="0" dirty="0">
                <a:solidFill>
                  <a:srgbClr val="000000"/>
                </a:solidFill>
                <a:effectLst/>
                <a:latin typeface="Consolas" panose="020B0609020204030204" pitchFamily="49" charset="0"/>
              </a:rPr>
              <a:t>.spotifyToken</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this</a:t>
            </a:r>
            <a:r>
              <a:rPr lang="en-CA" sz="1200" b="0" dirty="0">
                <a:solidFill>
                  <a:srgbClr val="000000"/>
                </a:solidFill>
                <a:effectLst/>
                <a:latin typeface="Consolas" panose="020B0609020204030204" pitchFamily="49" charset="0"/>
              </a:rPr>
              <a:t>.http.get&lt;any&gt;(</a:t>
            </a:r>
            <a:r>
              <a:rPr lang="en-CA" sz="1200" b="0" dirty="0">
                <a:solidFill>
                  <a:srgbClr val="A31515"/>
                </a:solidFill>
                <a:effectLst/>
                <a:latin typeface="Consolas" panose="020B0609020204030204" pitchFamily="49" charset="0"/>
              </a:rPr>
              <a:t>'https://api.spotify.com/v1/search?type=artist&amp;offset=0&amp;limit=1&amp;q='</a:t>
            </a:r>
            <a:r>
              <a:rPr lang="en-CA" sz="1200" b="0" dirty="0">
                <a:solidFill>
                  <a:srgbClr val="000000"/>
                </a:solidFill>
                <a:effectLst/>
                <a:latin typeface="Consolas" panose="020B0609020204030204" pitchFamily="49" charset="0"/>
              </a:rPr>
              <a:t> + </a:t>
            </a:r>
            <a:r>
              <a:rPr lang="en-CA" sz="1200" b="0" dirty="0">
                <a:solidFill>
                  <a:srgbClr val="0000FF"/>
                </a:solidFill>
                <a:effectLst/>
                <a:latin typeface="Consolas" panose="020B0609020204030204" pitchFamily="49" charset="0"/>
              </a:rPr>
              <a:t>this</a:t>
            </a:r>
            <a:r>
              <a:rPr lang="en-CA" sz="1200" b="0" dirty="0">
                <a:solidFill>
                  <a:srgbClr val="000000"/>
                </a:solidFill>
                <a:effectLst/>
                <a:latin typeface="Consolas" panose="020B0609020204030204" pitchFamily="49" charset="0"/>
              </a:rPr>
              <a:t>.artistName, httpOptions)</a:t>
            </a:r>
          </a:p>
          <a:p>
            <a:r>
              <a:rPr lang="en-CA" sz="1200" b="0" dirty="0">
                <a:solidFill>
                  <a:srgbClr val="000000"/>
                </a:solidFill>
                <a:effectLst/>
                <a:latin typeface="Consolas" panose="020B0609020204030204" pitchFamily="49" charset="0"/>
              </a:rPr>
              <a:t>      .subscribe(x </a:t>
            </a:r>
            <a:r>
              <a:rPr lang="en-CA" sz="1200" b="0" dirty="0">
                <a:solidFill>
                  <a:srgbClr val="0000FF"/>
                </a:solidFill>
                <a:effectLst/>
                <a:latin typeface="Consolas" panose="020B0609020204030204" pitchFamily="49" charset="0"/>
              </a:rPr>
              <a:t>=&gt;</a:t>
            </a:r>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console.log(x);</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this</a:t>
            </a:r>
            <a:r>
              <a:rPr lang="en-CA" sz="1200" b="0" dirty="0">
                <a:solidFill>
                  <a:srgbClr val="000000"/>
                </a:solidFill>
                <a:effectLst/>
                <a:latin typeface="Consolas" panose="020B0609020204030204" pitchFamily="49" charset="0"/>
              </a:rPr>
              <a:t>.artist =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Artist(x.artists.items[</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].id, </a:t>
            </a:r>
          </a:p>
          <a:p>
            <a:r>
              <a:rPr lang="en-CA" sz="1200" b="0" dirty="0">
                <a:solidFill>
                  <a:srgbClr val="000000"/>
                </a:solidFill>
                <a:effectLst/>
                <a:latin typeface="Consolas" panose="020B0609020204030204" pitchFamily="49" charset="0"/>
              </a:rPr>
              <a:t>                                 x.artists.items[</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].name, </a:t>
            </a:r>
          </a:p>
          <a:p>
            <a:r>
              <a:rPr lang="en-CA" sz="1200" b="0" dirty="0">
                <a:solidFill>
                  <a:srgbClr val="000000"/>
                </a:solidFill>
                <a:effectLst/>
                <a:latin typeface="Consolas" panose="020B0609020204030204" pitchFamily="49" charset="0"/>
              </a:rPr>
              <a:t>                                 x.artists.items[</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].images[</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].url);</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5830340"/>
            <a:ext cx="10768584" cy="646331"/>
          </a:xfrm>
          <a:prstGeom prst="rect">
            <a:avLst/>
          </a:prstGeom>
          <a:noFill/>
        </p:spPr>
        <p:txBody>
          <a:bodyPr wrap="square" rtlCol="0">
            <a:spAutoFit/>
          </a:bodyPr>
          <a:lstStyle/>
          <a:p>
            <a:r>
              <a:rPr lang="fr-CA" dirty="0">
                <a:solidFill>
                  <a:schemeClr val="bg1"/>
                </a:solidFill>
              </a:rPr>
              <a:t>Notez que si vous utilisez ce code, vous aurez besoin d’une </a:t>
            </a:r>
            <a:r>
              <a:rPr lang="fr-CA" b="1" dirty="0">
                <a:solidFill>
                  <a:schemeClr val="bg1"/>
                </a:solidFill>
              </a:rPr>
              <a:t>classe</a:t>
            </a:r>
            <a:r>
              <a:rPr lang="fr-CA" dirty="0">
                <a:solidFill>
                  <a:srgbClr val="7385D1"/>
                </a:solidFill>
              </a:rPr>
              <a:t> </a:t>
            </a:r>
            <a:r>
              <a:rPr lang="fr-CA" dirty="0">
                <a:solidFill>
                  <a:srgbClr val="FA4098"/>
                </a:solidFill>
              </a:rPr>
              <a:t>Artist</a:t>
            </a:r>
            <a:r>
              <a:rPr lang="fr-CA" dirty="0">
                <a:solidFill>
                  <a:srgbClr val="7385D1"/>
                </a:solidFill>
              </a:rPr>
              <a:t> </a:t>
            </a:r>
            <a:r>
              <a:rPr lang="fr-CA" dirty="0">
                <a:solidFill>
                  <a:schemeClr val="bg1"/>
                </a:solidFill>
              </a:rPr>
              <a:t>et d’une </a:t>
            </a:r>
            <a:r>
              <a:rPr lang="fr-CA" b="1" dirty="0">
                <a:solidFill>
                  <a:schemeClr val="bg1"/>
                </a:solidFill>
              </a:rPr>
              <a:t>variable de classe </a:t>
            </a:r>
            <a:r>
              <a:rPr lang="fr-CA" dirty="0">
                <a:solidFill>
                  <a:srgbClr val="FA4098"/>
                </a:solidFill>
              </a:rPr>
              <a:t>artist</a:t>
            </a:r>
            <a:r>
              <a:rPr lang="fr-CA" dirty="0">
                <a:solidFill>
                  <a:srgbClr val="7385D1"/>
                </a:solidFill>
              </a:rPr>
              <a:t>.</a:t>
            </a:r>
          </a:p>
        </p:txBody>
      </p:sp>
      <p:sp>
        <p:nvSpPr>
          <p:cNvPr id="6" name="ZoneTexte 5">
            <a:extLst>
              <a:ext uri="{FF2B5EF4-FFF2-40B4-BE49-F238E27FC236}">
                <a16:creationId xmlns:a16="http://schemas.microsoft.com/office/drawing/2014/main" id="{D7E91934-B0A9-4294-A971-EE415F12F25F}"/>
              </a:ext>
            </a:extLst>
          </p:cNvPr>
          <p:cNvSpPr txBox="1"/>
          <p:nvPr/>
        </p:nvSpPr>
        <p:spPr>
          <a:xfrm>
            <a:off x="3627121" y="6488669"/>
            <a:ext cx="8564880" cy="307777"/>
          </a:xfrm>
          <a:prstGeom prst="rect">
            <a:avLst/>
          </a:prstGeom>
          <a:noFill/>
        </p:spPr>
        <p:txBody>
          <a:bodyPr wrap="square" rtlCol="0">
            <a:spAutoFit/>
          </a:bodyPr>
          <a:lstStyle/>
          <a:p>
            <a:pPr algn="r"/>
            <a:r>
              <a:rPr lang="fr-CA" sz="1400">
                <a:solidFill>
                  <a:schemeClr val="bg1"/>
                </a:solidFill>
              </a:rPr>
              <a:t>https://developer.spotify.com/documentation/web-api/reference/#/operations/get-an-album</a:t>
            </a:r>
          </a:p>
        </p:txBody>
      </p:sp>
    </p:spTree>
    <p:extLst>
      <p:ext uri="{BB962C8B-B14F-4D97-AF65-F5344CB8AC3E}">
        <p14:creationId xmlns:p14="http://schemas.microsoft.com/office/powerpoint/2010/main" val="305004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167640" y="2072640"/>
            <a:ext cx="11140439" cy="3863549"/>
          </a:xfrm>
        </p:spPr>
        <p:txBody>
          <a:bodyPr/>
          <a:lstStyle/>
          <a:p>
            <a:r>
              <a:rPr lang="fr-CA" dirty="0">
                <a:solidFill>
                  <a:schemeClr val="accent4"/>
                </a:solidFill>
              </a:rPr>
              <a:t>Étape 3 </a:t>
            </a:r>
            <a:r>
              <a:rPr lang="fr-CA" dirty="0"/>
              <a:t>: Réaliser une requête (Exemple : Obtenir les albums d’un artiste)</a:t>
            </a:r>
          </a:p>
          <a:p>
            <a:pPr lvl="2"/>
            <a:r>
              <a:rPr lang="fr-CA" dirty="0"/>
              <a:t> Similaire à celles pour Last FM, sauf qu’on doit glisser un en-tête avec notre token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966145"/>
            <a:ext cx="10856975" cy="2970044"/>
          </a:xfrm>
          <a:prstGeom prst="rect">
            <a:avLst/>
          </a:prstGeom>
          <a:solidFill>
            <a:schemeClr val="tx1"/>
          </a:solidFill>
          <a:ln w="28575">
            <a:solidFill>
              <a:srgbClr val="7385D1"/>
            </a:solidFill>
          </a:ln>
        </p:spPr>
        <p:txBody>
          <a:bodyPr wrap="square">
            <a:spAutoFit/>
          </a:bodyPr>
          <a:lstStyle/>
          <a:p>
            <a:r>
              <a:rPr lang="en-CA" sz="1100" b="0" dirty="0">
                <a:solidFill>
                  <a:srgbClr val="000000"/>
                </a:solidFill>
                <a:effectLst/>
                <a:latin typeface="Consolas" panose="020B0609020204030204" pitchFamily="49" charset="0"/>
              </a:rPr>
              <a:t>getAlbums(): void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const</a:t>
            </a:r>
            <a:r>
              <a:rPr lang="en-CA" sz="1100" b="0" dirty="0">
                <a:solidFill>
                  <a:srgbClr val="000000"/>
                </a:solidFill>
                <a:effectLst/>
                <a:latin typeface="Consolas" panose="020B0609020204030204" pitchFamily="49" charset="0"/>
              </a:rPr>
              <a:t> httpOptions = {</a:t>
            </a:r>
          </a:p>
          <a:p>
            <a:r>
              <a:rPr lang="en-CA" sz="1100" b="0" dirty="0">
                <a:solidFill>
                  <a:srgbClr val="000000"/>
                </a:solidFill>
                <a:effectLst/>
                <a:latin typeface="Consolas" panose="020B0609020204030204" pitchFamily="49" charset="0"/>
              </a:rPr>
              <a:t>      headers: </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HttpHeaders({</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'Content-Type'</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'application/json'</a:t>
            </a:r>
            <a:r>
              <a:rPr lang="en-CA" sz="1100" b="0" dirty="0">
                <a:solidFill>
                  <a:srgbClr val="000000"/>
                </a:solidFill>
                <a:effectLst/>
                <a:latin typeface="Consolas" panose="020B0609020204030204" pitchFamily="49" charset="0"/>
              </a:rPr>
              <a:t>,</a:t>
            </a:r>
          </a:p>
          <a:p>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'Authorization'</a:t>
            </a:r>
            <a:r>
              <a:rPr lang="en-CA" sz="1100" b="0" dirty="0">
                <a:solidFill>
                  <a:srgbClr val="000000"/>
                </a:solidFill>
                <a:effectLst/>
                <a:latin typeface="Consolas" panose="020B0609020204030204" pitchFamily="49" charset="0"/>
              </a:rPr>
              <a:t>: </a:t>
            </a:r>
            <a:r>
              <a:rPr lang="en-CA" sz="1100" b="0" dirty="0">
                <a:solidFill>
                  <a:srgbClr val="A31515"/>
                </a:solidFill>
                <a:effectLst/>
                <a:latin typeface="Consolas" panose="020B0609020204030204" pitchFamily="49" charset="0"/>
              </a:rPr>
              <a:t>'Bearer '</a:t>
            </a:r>
            <a:r>
              <a:rPr lang="en-CA" sz="1100" b="0" dirty="0">
                <a:solidFill>
                  <a:srgbClr val="000000"/>
                </a:solidFill>
                <a:effectLst/>
                <a:latin typeface="Consolas" panose="020B0609020204030204" pitchFamily="49" charset="0"/>
              </a:rPr>
              <a:t> +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.spotifyToken</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.http.get&lt;any&gt;(</a:t>
            </a:r>
            <a:r>
              <a:rPr lang="en-CA" sz="1100" b="0" dirty="0">
                <a:solidFill>
                  <a:srgbClr val="A31515"/>
                </a:solidFill>
                <a:effectLst/>
                <a:latin typeface="Consolas" panose="020B0609020204030204" pitchFamily="49" charset="0"/>
              </a:rPr>
              <a:t>"https://api.spotify.com/v1/artists/"</a:t>
            </a:r>
            <a:r>
              <a:rPr lang="en-CA" sz="1100" b="0" dirty="0">
                <a:solidFill>
                  <a:srgbClr val="000000"/>
                </a:solidFill>
                <a:effectLst/>
                <a:latin typeface="Consolas" panose="020B0609020204030204" pitchFamily="49" charset="0"/>
              </a:rPr>
              <a:t> +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.artist.id + </a:t>
            </a:r>
            <a:r>
              <a:rPr lang="en-CA" sz="1100" b="0" dirty="0">
                <a:solidFill>
                  <a:srgbClr val="A31515"/>
                </a:solidFill>
                <a:effectLst/>
                <a:latin typeface="Consolas" panose="020B0609020204030204" pitchFamily="49" charset="0"/>
              </a:rPr>
              <a:t>"/albums?include_groups=album,single"</a:t>
            </a:r>
            <a:r>
              <a:rPr lang="en-CA" sz="1100" b="0" dirty="0">
                <a:solidFill>
                  <a:srgbClr val="000000"/>
                </a:solidFill>
                <a:effectLst/>
                <a:latin typeface="Consolas" panose="020B0609020204030204" pitchFamily="49" charset="0"/>
              </a:rPr>
              <a:t>, httpOptions)</a:t>
            </a:r>
          </a:p>
          <a:p>
            <a:r>
              <a:rPr lang="en-CA" sz="1100" b="0" dirty="0">
                <a:solidFill>
                  <a:srgbClr val="000000"/>
                </a:solidFill>
                <a:effectLst/>
                <a:latin typeface="Consolas" panose="020B0609020204030204" pitchFamily="49" charset="0"/>
              </a:rPr>
              <a:t>      .subscribe(x </a:t>
            </a:r>
            <a:r>
              <a:rPr lang="en-CA" sz="1100" b="0" dirty="0">
                <a:solidFill>
                  <a:srgbClr val="0000FF"/>
                </a:solidFill>
                <a:effectLst/>
                <a:latin typeface="Consolas" panose="020B0609020204030204" pitchFamily="49" charset="0"/>
              </a:rPr>
              <a:t>=&gt;</a:t>
            </a:r>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.albums = [];</a:t>
            </a:r>
          </a:p>
          <a:p>
            <a:r>
              <a:rPr lang="en-CA" sz="1100" b="0" dirty="0">
                <a:solidFill>
                  <a:srgbClr val="000000"/>
                </a:solidFill>
                <a:effectLst/>
                <a:latin typeface="Consolas" panose="020B0609020204030204" pitchFamily="49" charset="0"/>
              </a:rPr>
              <a:t>        console.log(x);</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for</a:t>
            </a:r>
            <a:r>
              <a:rPr lang="en-CA" sz="1100" b="0" dirty="0">
                <a:solidFill>
                  <a:srgbClr val="000000"/>
                </a:solidFill>
                <a:effectLst/>
                <a:latin typeface="Consolas" panose="020B0609020204030204" pitchFamily="49" charset="0"/>
              </a:rPr>
              <a:t>(</a:t>
            </a:r>
            <a:r>
              <a:rPr lang="en-CA" sz="1100" b="0" dirty="0">
                <a:solidFill>
                  <a:srgbClr val="0000FF"/>
                </a:solidFill>
                <a:effectLst/>
                <a:latin typeface="Consolas" panose="020B0609020204030204" pitchFamily="49" charset="0"/>
              </a:rPr>
              <a:t>let</a:t>
            </a:r>
            <a:r>
              <a:rPr lang="en-CA" sz="1100" b="0" dirty="0">
                <a:solidFill>
                  <a:srgbClr val="000000"/>
                </a:solidFill>
                <a:effectLst/>
                <a:latin typeface="Consolas" panose="020B0609020204030204" pitchFamily="49" charset="0"/>
              </a:rPr>
              <a:t> i = </a:t>
            </a:r>
            <a:r>
              <a:rPr lang="en-CA" sz="1100" b="0" dirty="0">
                <a:solidFill>
                  <a:srgbClr val="098658"/>
                </a:solidFill>
                <a:effectLst/>
                <a:latin typeface="Consolas" panose="020B0609020204030204" pitchFamily="49" charset="0"/>
              </a:rPr>
              <a:t>0</a:t>
            </a:r>
            <a:r>
              <a:rPr lang="en-CA" sz="1100" b="0" dirty="0">
                <a:solidFill>
                  <a:srgbClr val="000000"/>
                </a:solidFill>
                <a:effectLst/>
                <a:latin typeface="Consolas" panose="020B0609020204030204" pitchFamily="49" charset="0"/>
              </a:rPr>
              <a:t>; i &lt; x.items.length; i++){</a:t>
            </a:r>
          </a:p>
          <a:p>
            <a:r>
              <a:rPr lang="en-CA" sz="1100" b="0" dirty="0">
                <a:solidFill>
                  <a:srgbClr val="000000"/>
                </a:solidFill>
                <a:effectLst/>
                <a:latin typeface="Consolas" panose="020B0609020204030204" pitchFamily="49" charset="0"/>
              </a:rPr>
              <a:t>          </a:t>
            </a:r>
            <a:r>
              <a:rPr lang="en-CA" sz="1100" b="0" dirty="0">
                <a:solidFill>
                  <a:srgbClr val="0000FF"/>
                </a:solidFill>
                <a:effectLst/>
                <a:latin typeface="Consolas" panose="020B0609020204030204" pitchFamily="49" charset="0"/>
              </a:rPr>
              <a:t>this</a:t>
            </a:r>
            <a:r>
              <a:rPr lang="en-CA" sz="1100" b="0" dirty="0">
                <a:solidFill>
                  <a:srgbClr val="000000"/>
                </a:solidFill>
                <a:effectLst/>
                <a:latin typeface="Consolas" panose="020B0609020204030204" pitchFamily="49" charset="0"/>
              </a:rPr>
              <a:t>.albums.push(</a:t>
            </a:r>
            <a:r>
              <a:rPr lang="en-CA" sz="1100" b="0" dirty="0">
                <a:solidFill>
                  <a:srgbClr val="0000FF"/>
                </a:solidFill>
                <a:effectLst/>
                <a:latin typeface="Consolas" panose="020B0609020204030204" pitchFamily="49" charset="0"/>
              </a:rPr>
              <a:t>new</a:t>
            </a:r>
            <a:r>
              <a:rPr lang="en-CA" sz="1100" b="0" dirty="0">
                <a:solidFill>
                  <a:srgbClr val="000000"/>
                </a:solidFill>
                <a:effectLst/>
                <a:latin typeface="Consolas" panose="020B0609020204030204" pitchFamily="49" charset="0"/>
              </a:rPr>
              <a:t> Album(x.items[i].id, x.items[i].name, </a:t>
            </a:r>
            <a:r>
              <a:rPr lang="en-CA" sz="1100" b="0" dirty="0" err="1">
                <a:solidFill>
                  <a:srgbClr val="000000"/>
                </a:solidFill>
                <a:effectLst/>
                <a:latin typeface="Consolas" panose="020B0609020204030204" pitchFamily="49" charset="0"/>
              </a:rPr>
              <a:t>x.items</a:t>
            </a:r>
            <a:r>
              <a:rPr lang="en-CA" sz="1100" b="0" dirty="0">
                <a:solidFill>
                  <a:srgbClr val="000000"/>
                </a:solidFill>
                <a:effectLst/>
                <a:latin typeface="Consolas" panose="020B0609020204030204" pitchFamily="49" charset="0"/>
              </a:rPr>
              <a:t>[i].images[</a:t>
            </a:r>
            <a:r>
              <a:rPr lang="en-CA" sz="1100" b="0" dirty="0">
                <a:solidFill>
                  <a:srgbClr val="098658"/>
                </a:solidFill>
                <a:effectLst/>
                <a:latin typeface="Consolas" panose="020B0609020204030204" pitchFamily="49" charset="0"/>
              </a:rPr>
              <a:t>0</a:t>
            </a:r>
            <a:r>
              <a:rPr lang="en-CA" sz="1100" b="0" dirty="0">
                <a:solidFill>
                  <a:srgbClr val="000000"/>
                </a:solidFill>
                <a:effectLst/>
                <a:latin typeface="Consolas" panose="020B0609020204030204" pitchFamily="49" charset="0"/>
              </a:rPr>
              <a:t>].url));</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a:p>
            <a:r>
              <a:rPr lang="en-CA" sz="1100" b="0" dirty="0">
                <a:solidFill>
                  <a:srgbClr val="000000"/>
                </a:solidFill>
                <a:effectLst/>
                <a:latin typeface="Consolas" panose="020B0609020204030204" pitchFamily="49" charset="0"/>
              </a:rPr>
              <a:t>  }</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6083064"/>
            <a:ext cx="10768584" cy="646331"/>
          </a:xfrm>
          <a:prstGeom prst="rect">
            <a:avLst/>
          </a:prstGeom>
          <a:noFill/>
        </p:spPr>
        <p:txBody>
          <a:bodyPr wrap="square" rtlCol="0">
            <a:spAutoFit/>
          </a:bodyPr>
          <a:lstStyle/>
          <a:p>
            <a:r>
              <a:rPr lang="fr-CA" dirty="0">
                <a:solidFill>
                  <a:schemeClr val="bg1"/>
                </a:solidFill>
              </a:rPr>
              <a:t>Notez que si vous utilisez ce code, vous aurez besoin de </a:t>
            </a:r>
            <a:r>
              <a:rPr lang="fr-CA" b="1" dirty="0">
                <a:solidFill>
                  <a:schemeClr val="bg1"/>
                </a:solidFill>
              </a:rPr>
              <a:t>classes</a:t>
            </a:r>
            <a:r>
              <a:rPr lang="fr-CA" dirty="0">
                <a:solidFill>
                  <a:schemeClr val="bg1"/>
                </a:solidFill>
              </a:rPr>
              <a:t> </a:t>
            </a:r>
            <a:r>
              <a:rPr lang="fr-CA" dirty="0">
                <a:solidFill>
                  <a:srgbClr val="FA4098"/>
                </a:solidFill>
              </a:rPr>
              <a:t>Artist, Album, et Song</a:t>
            </a:r>
            <a:r>
              <a:rPr lang="fr-CA" dirty="0">
                <a:solidFill>
                  <a:srgbClr val="7385D1"/>
                </a:solidFill>
              </a:rPr>
              <a:t> </a:t>
            </a:r>
            <a:r>
              <a:rPr lang="fr-CA" dirty="0">
                <a:solidFill>
                  <a:schemeClr val="bg1"/>
                </a:solidFill>
              </a:rPr>
              <a:t>et de </a:t>
            </a:r>
            <a:r>
              <a:rPr lang="fr-CA" b="1" dirty="0">
                <a:solidFill>
                  <a:schemeClr val="bg1"/>
                </a:solidFill>
              </a:rPr>
              <a:t>variables de classe </a:t>
            </a:r>
            <a:r>
              <a:rPr lang="fr-CA" dirty="0">
                <a:solidFill>
                  <a:srgbClr val="FA4098"/>
                </a:solidFill>
              </a:rPr>
              <a:t>artist </a:t>
            </a:r>
            <a:r>
              <a:rPr lang="fr-CA" dirty="0">
                <a:solidFill>
                  <a:schemeClr val="bg1"/>
                </a:solidFill>
              </a:rPr>
              <a:t>(Type : </a:t>
            </a:r>
            <a:r>
              <a:rPr lang="fr-CA" b="1" dirty="0">
                <a:solidFill>
                  <a:schemeClr val="bg1"/>
                </a:solidFill>
              </a:rPr>
              <a:t>Artist</a:t>
            </a:r>
            <a:r>
              <a:rPr lang="fr-CA" dirty="0">
                <a:solidFill>
                  <a:schemeClr val="bg1"/>
                </a:solidFill>
              </a:rPr>
              <a:t>) et </a:t>
            </a:r>
            <a:r>
              <a:rPr lang="fr-CA" dirty="0">
                <a:solidFill>
                  <a:srgbClr val="FA4098"/>
                </a:solidFill>
              </a:rPr>
              <a:t>albums</a:t>
            </a:r>
            <a:r>
              <a:rPr lang="fr-CA" dirty="0">
                <a:solidFill>
                  <a:srgbClr val="7385D1"/>
                </a:solidFill>
              </a:rPr>
              <a:t> (</a:t>
            </a:r>
            <a:r>
              <a:rPr lang="fr-CA" dirty="0">
                <a:solidFill>
                  <a:schemeClr val="bg1"/>
                </a:solidFill>
              </a:rPr>
              <a:t>Type : </a:t>
            </a:r>
            <a:r>
              <a:rPr lang="fr-CA" b="1" dirty="0">
                <a:solidFill>
                  <a:schemeClr val="bg1"/>
                </a:solidFill>
              </a:rPr>
              <a:t>Album[]</a:t>
            </a:r>
            <a:r>
              <a:rPr lang="fr-CA" dirty="0">
                <a:solidFill>
                  <a:schemeClr val="bg1"/>
                </a:solidFill>
              </a:rPr>
              <a:t>).</a:t>
            </a:r>
          </a:p>
        </p:txBody>
      </p:sp>
    </p:spTree>
    <p:extLst>
      <p:ext uri="{BB962C8B-B14F-4D97-AF65-F5344CB8AC3E}">
        <p14:creationId xmlns:p14="http://schemas.microsoft.com/office/powerpoint/2010/main" val="282646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106680" y="2042160"/>
            <a:ext cx="11673839" cy="3894029"/>
          </a:xfrm>
        </p:spPr>
        <p:txBody>
          <a:bodyPr/>
          <a:lstStyle/>
          <a:p>
            <a:r>
              <a:rPr lang="fr-CA" dirty="0"/>
              <a:t>  </a:t>
            </a:r>
            <a:r>
              <a:rPr lang="fr-CA" dirty="0">
                <a:solidFill>
                  <a:schemeClr val="accent4"/>
                </a:solidFill>
              </a:rPr>
              <a:t>Étape 3 </a:t>
            </a:r>
            <a:r>
              <a:rPr lang="fr-CA" dirty="0"/>
              <a:t>: Réaliser une requête (Exemple : Obtenir les chansons d’un album)</a:t>
            </a:r>
          </a:p>
          <a:p>
            <a:pPr lvl="2"/>
            <a:r>
              <a:rPr lang="fr-CA" dirty="0"/>
              <a:t> Similaire à celles pour Last FM, sauf qu’on doit glisser un en-tête avec notre token !</a:t>
            </a:r>
          </a:p>
        </p:txBody>
      </p:sp>
      <p:sp>
        <p:nvSpPr>
          <p:cNvPr id="7" name="ZoneTexte 6">
            <a:extLst>
              <a:ext uri="{FF2B5EF4-FFF2-40B4-BE49-F238E27FC236}">
                <a16:creationId xmlns:a16="http://schemas.microsoft.com/office/drawing/2014/main" id="{B1AFD121-0EB3-46A3-8C0D-4D3BB8FB5288}"/>
              </a:ext>
            </a:extLst>
          </p:cNvPr>
          <p:cNvSpPr txBox="1"/>
          <p:nvPr/>
        </p:nvSpPr>
        <p:spPr>
          <a:xfrm>
            <a:off x="667512" y="2783352"/>
            <a:ext cx="10856975" cy="3231654"/>
          </a:xfrm>
          <a:prstGeom prst="rect">
            <a:avLst/>
          </a:prstGeom>
          <a:solidFill>
            <a:schemeClr val="tx1"/>
          </a:solidFill>
          <a:ln w="28575">
            <a:solidFill>
              <a:srgbClr val="7385D1"/>
            </a:solidFill>
          </a:ln>
        </p:spPr>
        <p:txBody>
          <a:bodyPr wrap="square">
            <a:spAutoFit/>
          </a:bodyPr>
          <a:lstStyle/>
          <a:p>
            <a:r>
              <a:rPr lang="en-CA" sz="1200" b="0" dirty="0">
                <a:solidFill>
                  <a:srgbClr val="000000"/>
                </a:solidFill>
                <a:effectLst/>
                <a:latin typeface="Consolas" panose="020B0609020204030204" pitchFamily="49" charset="0"/>
              </a:rPr>
              <a:t>getSongs(album: Album): void {</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const</a:t>
            </a:r>
            <a:r>
              <a:rPr lang="en-CA" sz="1200" b="0" dirty="0">
                <a:solidFill>
                  <a:srgbClr val="000000"/>
                </a:solidFill>
                <a:effectLst/>
                <a:latin typeface="Consolas" panose="020B0609020204030204" pitchFamily="49" charset="0"/>
              </a:rPr>
              <a:t> httpOptions = {</a:t>
            </a:r>
          </a:p>
          <a:p>
            <a:r>
              <a:rPr lang="en-CA" sz="1200" b="0" dirty="0">
                <a:solidFill>
                  <a:srgbClr val="000000"/>
                </a:solidFill>
                <a:effectLst/>
                <a:latin typeface="Consolas" panose="020B0609020204030204" pitchFamily="49" charset="0"/>
              </a:rPr>
              <a:t>      headers: </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HttpHeaders({</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'Content-Type'</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'application/json'</a:t>
            </a:r>
            <a:r>
              <a:rPr lang="en-CA" sz="1200" b="0" dirty="0">
                <a:solidFill>
                  <a:srgbClr val="000000"/>
                </a:solidFill>
                <a:effectLst/>
                <a:latin typeface="Consolas" panose="020B0609020204030204" pitchFamily="49" charset="0"/>
              </a:rPr>
              <a:t>,</a:t>
            </a:r>
          </a:p>
          <a:p>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'Authorization'</a:t>
            </a:r>
            <a:r>
              <a:rPr lang="en-CA" sz="1200" b="0" dirty="0">
                <a:solidFill>
                  <a:srgbClr val="000000"/>
                </a:solidFill>
                <a:effectLst/>
                <a:latin typeface="Consolas" panose="020B0609020204030204" pitchFamily="49" charset="0"/>
              </a:rPr>
              <a:t>: </a:t>
            </a:r>
            <a:r>
              <a:rPr lang="en-CA" sz="1200" b="0" dirty="0">
                <a:solidFill>
                  <a:srgbClr val="A31515"/>
                </a:solidFill>
                <a:effectLst/>
                <a:latin typeface="Consolas" panose="020B0609020204030204" pitchFamily="49" charset="0"/>
              </a:rPr>
              <a:t>'Bearer '</a:t>
            </a:r>
            <a:r>
              <a:rPr lang="en-CA" sz="1200" b="0" dirty="0">
                <a:solidFill>
                  <a:srgbClr val="000000"/>
                </a:solidFill>
                <a:effectLst/>
                <a:latin typeface="Consolas" panose="020B0609020204030204" pitchFamily="49" charset="0"/>
              </a:rPr>
              <a:t> + </a:t>
            </a:r>
            <a:r>
              <a:rPr lang="en-CA" sz="1200" b="0" dirty="0">
                <a:solidFill>
                  <a:srgbClr val="0000FF"/>
                </a:solidFill>
                <a:effectLst/>
                <a:latin typeface="Consolas" panose="020B0609020204030204" pitchFamily="49" charset="0"/>
              </a:rPr>
              <a:t>this</a:t>
            </a:r>
            <a:r>
              <a:rPr lang="en-CA" sz="1200" b="0" dirty="0">
                <a:solidFill>
                  <a:srgbClr val="000000"/>
                </a:solidFill>
                <a:effectLst/>
                <a:latin typeface="Consolas" panose="020B0609020204030204" pitchFamily="49" charset="0"/>
              </a:rPr>
              <a:t>.spotifyToken</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br>
              <a:rPr lang="en-CA" sz="1200" b="0" dirty="0">
                <a:solidFill>
                  <a:srgbClr val="000000"/>
                </a:solidFill>
                <a:effectLst/>
                <a:latin typeface="Consolas" panose="020B0609020204030204" pitchFamily="49" charset="0"/>
              </a:rPr>
            </a:br>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this</a:t>
            </a:r>
            <a:r>
              <a:rPr lang="en-CA" sz="1200" b="0" dirty="0">
                <a:solidFill>
                  <a:srgbClr val="000000"/>
                </a:solidFill>
                <a:effectLst/>
                <a:latin typeface="Consolas" panose="020B0609020204030204" pitchFamily="49" charset="0"/>
              </a:rPr>
              <a:t>.http.get&lt;any&gt;(</a:t>
            </a:r>
            <a:r>
              <a:rPr lang="en-CA" sz="1200" b="0" dirty="0">
                <a:solidFill>
                  <a:srgbClr val="A31515"/>
                </a:solidFill>
                <a:effectLst/>
                <a:latin typeface="Consolas" panose="020B0609020204030204" pitchFamily="49" charset="0"/>
              </a:rPr>
              <a:t>"https://api.spotify.com/v1/albums/"</a:t>
            </a:r>
            <a:r>
              <a:rPr lang="en-CA" sz="1200" b="0" dirty="0">
                <a:solidFill>
                  <a:srgbClr val="000000"/>
                </a:solidFill>
                <a:effectLst/>
                <a:latin typeface="Consolas" panose="020B0609020204030204" pitchFamily="49" charset="0"/>
              </a:rPr>
              <a:t> + album.id, httpOptions)</a:t>
            </a:r>
          </a:p>
          <a:p>
            <a:r>
              <a:rPr lang="en-CA" sz="1200" b="0" dirty="0">
                <a:solidFill>
                  <a:srgbClr val="000000"/>
                </a:solidFill>
                <a:effectLst/>
                <a:latin typeface="Consolas" panose="020B0609020204030204" pitchFamily="49" charset="0"/>
              </a:rPr>
              <a:t>      .subscribe(x </a:t>
            </a:r>
            <a:r>
              <a:rPr lang="en-CA" sz="1200" b="0" dirty="0">
                <a:solidFill>
                  <a:srgbClr val="0000FF"/>
                </a:solidFill>
                <a:effectLst/>
                <a:latin typeface="Consolas" panose="020B0609020204030204" pitchFamily="49" charset="0"/>
              </a:rPr>
              <a:t>=&gt;</a:t>
            </a:r>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album.songs = [];</a:t>
            </a:r>
          </a:p>
          <a:p>
            <a:r>
              <a:rPr lang="en-CA" sz="1200" b="0" dirty="0">
                <a:solidFill>
                  <a:srgbClr val="000000"/>
                </a:solidFill>
                <a:effectLst/>
                <a:latin typeface="Consolas" panose="020B0609020204030204" pitchFamily="49" charset="0"/>
              </a:rPr>
              <a:t>        console.log(x);</a:t>
            </a:r>
          </a:p>
          <a:p>
            <a:r>
              <a:rPr lang="en-CA" sz="1200" b="0" dirty="0">
                <a:solidFill>
                  <a:srgbClr val="000000"/>
                </a:solidFill>
                <a:effectLst/>
                <a:latin typeface="Consolas" panose="020B0609020204030204" pitchFamily="49" charset="0"/>
              </a:rPr>
              <a:t>        </a:t>
            </a:r>
            <a:r>
              <a:rPr lang="en-CA" sz="1200" b="0" dirty="0">
                <a:solidFill>
                  <a:srgbClr val="0000FF"/>
                </a:solidFill>
                <a:effectLst/>
                <a:latin typeface="Consolas" panose="020B0609020204030204" pitchFamily="49" charset="0"/>
              </a:rPr>
              <a:t>for</a:t>
            </a:r>
            <a:r>
              <a:rPr lang="en-CA" sz="1200" b="0" dirty="0">
                <a:solidFill>
                  <a:srgbClr val="000000"/>
                </a:solidFill>
                <a:effectLst/>
                <a:latin typeface="Consolas" panose="020B0609020204030204" pitchFamily="49" charset="0"/>
              </a:rPr>
              <a:t>(</a:t>
            </a:r>
            <a:r>
              <a:rPr lang="en-CA" sz="1200" b="0" dirty="0">
                <a:solidFill>
                  <a:srgbClr val="0000FF"/>
                </a:solidFill>
                <a:effectLst/>
                <a:latin typeface="Consolas" panose="020B0609020204030204" pitchFamily="49" charset="0"/>
              </a:rPr>
              <a:t>let</a:t>
            </a:r>
            <a:r>
              <a:rPr lang="en-CA" sz="1200" b="0" dirty="0">
                <a:solidFill>
                  <a:srgbClr val="000000"/>
                </a:solidFill>
                <a:effectLst/>
                <a:latin typeface="Consolas" panose="020B0609020204030204" pitchFamily="49" charset="0"/>
              </a:rPr>
              <a:t> i = </a:t>
            </a:r>
            <a:r>
              <a:rPr lang="en-CA" sz="1200" b="0" dirty="0">
                <a:solidFill>
                  <a:srgbClr val="098658"/>
                </a:solidFill>
                <a:effectLst/>
                <a:latin typeface="Consolas" panose="020B0609020204030204" pitchFamily="49" charset="0"/>
              </a:rPr>
              <a:t>0</a:t>
            </a:r>
            <a:r>
              <a:rPr lang="en-CA" sz="1200" b="0" dirty="0">
                <a:solidFill>
                  <a:srgbClr val="000000"/>
                </a:solidFill>
                <a:effectLst/>
                <a:latin typeface="Consolas" panose="020B0609020204030204" pitchFamily="49" charset="0"/>
              </a:rPr>
              <a:t>; i &lt; x.tracks.items.length; i++){</a:t>
            </a:r>
          </a:p>
          <a:p>
            <a:r>
              <a:rPr lang="en-CA" sz="1200" b="0" dirty="0">
                <a:solidFill>
                  <a:srgbClr val="000000"/>
                </a:solidFill>
                <a:effectLst/>
                <a:latin typeface="Consolas" panose="020B0609020204030204" pitchFamily="49" charset="0"/>
              </a:rPr>
              <a:t>          album.songs.push(</a:t>
            </a:r>
            <a:r>
              <a:rPr lang="en-CA" sz="1200" b="0" dirty="0">
                <a:solidFill>
                  <a:srgbClr val="0000FF"/>
                </a:solidFill>
                <a:effectLst/>
                <a:latin typeface="Consolas" panose="020B0609020204030204" pitchFamily="49" charset="0"/>
              </a:rPr>
              <a:t>new</a:t>
            </a:r>
            <a:r>
              <a:rPr lang="en-CA" sz="1200" b="0" dirty="0">
                <a:solidFill>
                  <a:srgbClr val="000000"/>
                </a:solidFill>
                <a:effectLst/>
                <a:latin typeface="Consolas" panose="020B0609020204030204" pitchFamily="49" charset="0"/>
              </a:rPr>
              <a:t> Song (x.tracks.items[i].id, x.tracks.items[i].name));</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      });</a:t>
            </a:r>
          </a:p>
          <a:p>
            <a:r>
              <a:rPr lang="en-CA" sz="1200" b="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C4E28346-0B88-43D5-8646-7F7540301D77}"/>
              </a:ext>
            </a:extLst>
          </p:cNvPr>
          <p:cNvSpPr txBox="1"/>
          <p:nvPr/>
        </p:nvSpPr>
        <p:spPr>
          <a:xfrm>
            <a:off x="667512" y="6015006"/>
            <a:ext cx="10768584" cy="646331"/>
          </a:xfrm>
          <a:prstGeom prst="rect">
            <a:avLst/>
          </a:prstGeom>
          <a:noFill/>
        </p:spPr>
        <p:txBody>
          <a:bodyPr wrap="square" rtlCol="0">
            <a:spAutoFit/>
          </a:bodyPr>
          <a:lstStyle/>
          <a:p>
            <a:r>
              <a:rPr lang="fr-CA" dirty="0">
                <a:solidFill>
                  <a:schemeClr val="bg1"/>
                </a:solidFill>
              </a:rPr>
              <a:t>Notez que si vous utilisez ce code, vous aurez besoin de </a:t>
            </a:r>
            <a:r>
              <a:rPr lang="fr-CA" b="1" dirty="0">
                <a:solidFill>
                  <a:schemeClr val="bg1"/>
                </a:solidFill>
              </a:rPr>
              <a:t>classes</a:t>
            </a:r>
            <a:r>
              <a:rPr lang="fr-CA" dirty="0">
                <a:solidFill>
                  <a:schemeClr val="bg1"/>
                </a:solidFill>
              </a:rPr>
              <a:t> </a:t>
            </a:r>
            <a:r>
              <a:rPr lang="fr-CA" dirty="0">
                <a:solidFill>
                  <a:srgbClr val="FA4098"/>
                </a:solidFill>
              </a:rPr>
              <a:t>Album </a:t>
            </a:r>
            <a:r>
              <a:rPr lang="fr-CA" dirty="0">
                <a:solidFill>
                  <a:schemeClr val="bg1"/>
                </a:solidFill>
              </a:rPr>
              <a:t>et</a:t>
            </a:r>
            <a:r>
              <a:rPr lang="fr-CA" dirty="0">
                <a:solidFill>
                  <a:srgbClr val="FA4098"/>
                </a:solidFill>
              </a:rPr>
              <a:t> Song</a:t>
            </a:r>
            <a:r>
              <a:rPr lang="fr-CA" dirty="0">
                <a:solidFill>
                  <a:srgbClr val="7385D1"/>
                </a:solidFill>
              </a:rPr>
              <a:t>. </a:t>
            </a:r>
            <a:r>
              <a:rPr lang="fr-CA" dirty="0">
                <a:solidFill>
                  <a:schemeClr val="bg1"/>
                </a:solidFill>
              </a:rPr>
              <a:t>Remarquez également que la fonction reçoit un Album en paramètre, dont elle remplira la liste de chansons.</a:t>
            </a:r>
          </a:p>
        </p:txBody>
      </p:sp>
    </p:spTree>
    <p:extLst>
      <p:ext uri="{BB962C8B-B14F-4D97-AF65-F5344CB8AC3E}">
        <p14:creationId xmlns:p14="http://schemas.microsoft.com/office/powerpoint/2010/main" val="77077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106680" y="2011680"/>
            <a:ext cx="11247119" cy="3924509"/>
          </a:xfrm>
        </p:spPr>
        <p:txBody>
          <a:bodyPr/>
          <a:lstStyle/>
          <a:p>
            <a:r>
              <a:rPr lang="fr-CA" dirty="0">
                <a:solidFill>
                  <a:schemeClr val="accent4"/>
                </a:solidFill>
              </a:rPr>
              <a:t>Étape 3 </a:t>
            </a:r>
            <a:r>
              <a:rPr lang="fr-CA" dirty="0"/>
              <a:t>: Classes Artist, Album et Song utilisées pour ces requêtes.</a:t>
            </a:r>
          </a:p>
          <a:p>
            <a:pPr marL="914400" lvl="2" indent="0">
              <a:buNone/>
            </a:pPr>
            <a:r>
              <a:rPr lang="fr-CA" sz="2000" dirty="0"/>
              <a:t> </a:t>
            </a:r>
          </a:p>
          <a:p>
            <a:pPr marL="914400" lvl="2" indent="0">
              <a:buNone/>
            </a:pPr>
            <a:r>
              <a:rPr lang="fr-CA" sz="2000" dirty="0"/>
              <a:t>NOTE: Ajouter le préfixe « export » si ces classes sont dans des fichiers séparés.</a:t>
            </a:r>
          </a:p>
          <a:p>
            <a:endParaRPr lang="fr-CA" dirty="0"/>
          </a:p>
        </p:txBody>
      </p:sp>
      <p:pic>
        <p:nvPicPr>
          <p:cNvPr id="5" name="Image 4">
            <a:extLst>
              <a:ext uri="{FF2B5EF4-FFF2-40B4-BE49-F238E27FC236}">
                <a16:creationId xmlns:a16="http://schemas.microsoft.com/office/drawing/2014/main" id="{CC43BD3F-E54D-45D9-AF81-D3DB7AA333F1}"/>
              </a:ext>
            </a:extLst>
          </p:cNvPr>
          <p:cNvPicPr>
            <a:picLocks noChangeAspect="1"/>
          </p:cNvPicPr>
          <p:nvPr/>
        </p:nvPicPr>
        <p:blipFill>
          <a:blip r:embed="rId2"/>
          <a:stretch>
            <a:fillRect/>
          </a:stretch>
        </p:blipFill>
        <p:spPr>
          <a:xfrm>
            <a:off x="1567579" y="3600595"/>
            <a:ext cx="9056842" cy="2422612"/>
          </a:xfrm>
          <a:prstGeom prst="rect">
            <a:avLst/>
          </a:prstGeom>
          <a:ln w="28575">
            <a:solidFill>
              <a:srgbClr val="7385D1"/>
            </a:solidFill>
          </a:ln>
        </p:spPr>
      </p:pic>
    </p:spTree>
    <p:extLst>
      <p:ext uri="{BB962C8B-B14F-4D97-AF65-F5344CB8AC3E}">
        <p14:creationId xmlns:p14="http://schemas.microsoft.com/office/powerpoint/2010/main" val="2827352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F020F2-CCA9-4C3D-BB91-0B9F8E8B1EB9}"/>
              </a:ext>
            </a:extLst>
          </p:cNvPr>
          <p:cNvSpPr>
            <a:spLocks noGrp="1"/>
          </p:cNvSpPr>
          <p:nvPr>
            <p:ph type="title"/>
          </p:nvPr>
        </p:nvSpPr>
        <p:spPr/>
        <p:txBody>
          <a:bodyPr/>
          <a:lstStyle/>
          <a:p>
            <a:r>
              <a:rPr lang="fr-CA" dirty="0"/>
              <a:t>Requête avec Token</a:t>
            </a:r>
          </a:p>
        </p:txBody>
      </p:sp>
      <p:sp>
        <p:nvSpPr>
          <p:cNvPr id="3" name="Espace réservé du contenu 2">
            <a:extLst>
              <a:ext uri="{FF2B5EF4-FFF2-40B4-BE49-F238E27FC236}">
                <a16:creationId xmlns:a16="http://schemas.microsoft.com/office/drawing/2014/main" id="{7D4F94A8-7333-4A31-8C97-1F566D94A56D}"/>
              </a:ext>
            </a:extLst>
          </p:cNvPr>
          <p:cNvSpPr>
            <a:spLocks noGrp="1"/>
          </p:cNvSpPr>
          <p:nvPr>
            <p:ph idx="1"/>
          </p:nvPr>
        </p:nvSpPr>
        <p:spPr>
          <a:xfrm>
            <a:off x="356461" y="2030278"/>
            <a:ext cx="9937721" cy="3905911"/>
          </a:xfrm>
        </p:spPr>
        <p:txBody>
          <a:bodyPr/>
          <a:lstStyle/>
          <a:p>
            <a:r>
              <a:rPr lang="fr-CA" dirty="0">
                <a:solidFill>
                  <a:schemeClr val="accent4"/>
                </a:solidFill>
              </a:rPr>
              <a:t>Étape 4 </a:t>
            </a:r>
            <a:r>
              <a:rPr lang="fr-CA" dirty="0"/>
              <a:t>: Afficher les résultats des requêtes et remplir le template HTML pour permettre à l’utilisateur de lancer les fonctions.</a:t>
            </a:r>
          </a:p>
          <a:p>
            <a:pPr lvl="2"/>
            <a:r>
              <a:rPr lang="fr-CA" sz="2400" dirty="0"/>
              <a:t> Utiliser:</a:t>
            </a:r>
          </a:p>
          <a:p>
            <a:pPr lvl="3"/>
            <a:r>
              <a:rPr lang="fr-CA" sz="2000" dirty="0"/>
              <a:t> Les formulaires avec </a:t>
            </a:r>
            <a:r>
              <a:rPr lang="fr-CA" sz="2000" dirty="0">
                <a:solidFill>
                  <a:schemeClr val="accent4"/>
                </a:solidFill>
              </a:rPr>
              <a:t>(ngSubmit)</a:t>
            </a:r>
          </a:p>
          <a:p>
            <a:pPr lvl="3"/>
            <a:r>
              <a:rPr lang="fr-CA" sz="2000" dirty="0"/>
              <a:t> Les inputs avec </a:t>
            </a:r>
            <a:r>
              <a:rPr lang="fr-CA" sz="2000" dirty="0">
                <a:solidFill>
                  <a:schemeClr val="accent4"/>
                </a:solidFill>
              </a:rPr>
              <a:t>[(ngModel)]</a:t>
            </a:r>
          </a:p>
          <a:p>
            <a:pPr lvl="3"/>
            <a:r>
              <a:rPr lang="fr-CA" sz="2000" dirty="0"/>
              <a:t> Les événements (</a:t>
            </a:r>
            <a:r>
              <a:rPr lang="fr-CA" sz="2000" dirty="0">
                <a:solidFill>
                  <a:schemeClr val="accent4"/>
                </a:solidFill>
              </a:rPr>
              <a:t>click</a:t>
            </a:r>
            <a:r>
              <a:rPr lang="fr-CA" sz="2000" dirty="0"/>
              <a:t>) pour appeler des fonctions</a:t>
            </a:r>
          </a:p>
          <a:p>
            <a:pPr lvl="3"/>
            <a:r>
              <a:rPr lang="fr-CA" sz="2000" dirty="0"/>
              <a:t> Les </a:t>
            </a:r>
            <a:r>
              <a:rPr lang="fr-CA" sz="2000" dirty="0">
                <a:solidFill>
                  <a:schemeClr val="accent4"/>
                </a:solidFill>
              </a:rPr>
              <a:t>*ngFor </a:t>
            </a:r>
            <a:r>
              <a:rPr lang="fr-CA" sz="2000" dirty="0"/>
              <a:t>et les </a:t>
            </a:r>
            <a:r>
              <a:rPr lang="fr-CA" sz="2000" dirty="0">
                <a:solidFill>
                  <a:schemeClr val="accent4"/>
                </a:solidFill>
              </a:rPr>
              <a:t>*ngIf</a:t>
            </a:r>
          </a:p>
        </p:txBody>
      </p:sp>
    </p:spTree>
    <p:extLst>
      <p:ext uri="{BB962C8B-B14F-4D97-AF65-F5344CB8AC3E}">
        <p14:creationId xmlns:p14="http://schemas.microsoft.com/office/powerpoint/2010/main" val="3923209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0578-8145-A6F8-AD7A-A567B4692D8F}"/>
              </a:ext>
            </a:extLst>
          </p:cNvPr>
          <p:cNvSpPr>
            <a:spLocks noGrp="1"/>
          </p:cNvSpPr>
          <p:nvPr>
            <p:ph type="title"/>
          </p:nvPr>
        </p:nvSpPr>
        <p:spPr/>
        <p:txBody>
          <a:bodyPr/>
          <a:lstStyle/>
          <a:p>
            <a:r>
              <a:rPr lang="fr-CA" dirty="0"/>
              <a:t>Authentification: asynchronisme</a:t>
            </a:r>
          </a:p>
        </p:txBody>
      </p:sp>
      <p:sp>
        <p:nvSpPr>
          <p:cNvPr id="3" name="Espace réservé du texte 2">
            <a:extLst>
              <a:ext uri="{FF2B5EF4-FFF2-40B4-BE49-F238E27FC236}">
                <a16:creationId xmlns:a16="http://schemas.microsoft.com/office/drawing/2014/main" id="{21853716-41EE-605D-624B-2B15522D5580}"/>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500674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2D42C1-8B79-4A8E-B023-1B93488FE732}"/>
              </a:ext>
            </a:extLst>
          </p:cNvPr>
          <p:cNvSpPr>
            <a:spLocks noGrp="1"/>
          </p:cNvSpPr>
          <p:nvPr>
            <p:ph type="title"/>
          </p:nvPr>
        </p:nvSpPr>
        <p:spPr/>
        <p:txBody>
          <a:bodyPr/>
          <a:lstStyle/>
          <a:p>
            <a:r>
              <a:rPr lang="fr-CA" dirty="0"/>
              <a:t>Asynchronisme</a:t>
            </a:r>
          </a:p>
        </p:txBody>
      </p:sp>
      <p:sp>
        <p:nvSpPr>
          <p:cNvPr id="3" name="Espace réservé du contenu 2">
            <a:extLst>
              <a:ext uri="{FF2B5EF4-FFF2-40B4-BE49-F238E27FC236}">
                <a16:creationId xmlns:a16="http://schemas.microsoft.com/office/drawing/2014/main" id="{5B132C98-E515-4043-827E-6168AA771C62}"/>
              </a:ext>
            </a:extLst>
          </p:cNvPr>
          <p:cNvSpPr>
            <a:spLocks noGrp="1"/>
          </p:cNvSpPr>
          <p:nvPr>
            <p:ph idx="1"/>
          </p:nvPr>
        </p:nvSpPr>
        <p:spPr>
          <a:xfrm>
            <a:off x="217457" y="2061275"/>
            <a:ext cx="11710110" cy="3874914"/>
          </a:xfrm>
        </p:spPr>
        <p:txBody>
          <a:bodyPr/>
          <a:lstStyle/>
          <a:p>
            <a:r>
              <a:rPr lang="fr-CA" dirty="0"/>
              <a:t>Exemple: situation où forcer l’attente de la résolution d’une Promise est important : </a:t>
            </a:r>
            <a:r>
              <a:rPr lang="fr-CA" dirty="0">
                <a:solidFill>
                  <a:schemeClr val="accent4"/>
                </a:solidFill>
              </a:rPr>
              <a:t>Connexion à l’API Spotify </a:t>
            </a:r>
            <a:r>
              <a:rPr lang="fr-CA" dirty="0"/>
              <a:t>=&gt; obtenir le token d’authentification AVANT d’envoyer les autres requêtes.</a:t>
            </a:r>
          </a:p>
          <a:p>
            <a:pPr lvl="2"/>
            <a:r>
              <a:rPr lang="fr-CA" dirty="0"/>
              <a:t> Exemple précédent, il fallait appuyer sur un bouton pour se connecter à l’API Spotify... PUIS, on pouvait ensuite faire les requêtes pour obtenir des informations sur des artistes.</a:t>
            </a:r>
          </a:p>
        </p:txBody>
      </p:sp>
      <p:pic>
        <p:nvPicPr>
          <p:cNvPr id="5" name="Image 4">
            <a:extLst>
              <a:ext uri="{FF2B5EF4-FFF2-40B4-BE49-F238E27FC236}">
                <a16:creationId xmlns:a16="http://schemas.microsoft.com/office/drawing/2014/main" id="{87DCD362-A0A1-4ED0-B50A-DC82751F9E09}"/>
              </a:ext>
            </a:extLst>
          </p:cNvPr>
          <p:cNvPicPr>
            <a:picLocks noChangeAspect="1"/>
          </p:cNvPicPr>
          <p:nvPr/>
        </p:nvPicPr>
        <p:blipFill>
          <a:blip r:embed="rId2"/>
          <a:stretch>
            <a:fillRect/>
          </a:stretch>
        </p:blipFill>
        <p:spPr>
          <a:xfrm>
            <a:off x="9642831" y="4164056"/>
            <a:ext cx="2331713" cy="1543372"/>
          </a:xfrm>
          <a:prstGeom prst="rect">
            <a:avLst/>
          </a:prstGeom>
          <a:ln w="28575">
            <a:solidFill>
              <a:srgbClr val="9073D1"/>
            </a:solidFill>
          </a:ln>
        </p:spPr>
      </p:pic>
      <p:pic>
        <p:nvPicPr>
          <p:cNvPr id="7" name="Image 6">
            <a:extLst>
              <a:ext uri="{FF2B5EF4-FFF2-40B4-BE49-F238E27FC236}">
                <a16:creationId xmlns:a16="http://schemas.microsoft.com/office/drawing/2014/main" id="{70376FA6-5533-43AF-93B0-56CF8D2C1673}"/>
              </a:ext>
            </a:extLst>
          </p:cNvPr>
          <p:cNvPicPr>
            <a:picLocks noChangeAspect="1"/>
          </p:cNvPicPr>
          <p:nvPr/>
        </p:nvPicPr>
        <p:blipFill>
          <a:blip r:embed="rId3"/>
          <a:stretch>
            <a:fillRect/>
          </a:stretch>
        </p:blipFill>
        <p:spPr>
          <a:xfrm>
            <a:off x="271294" y="3978246"/>
            <a:ext cx="5109936" cy="2714068"/>
          </a:xfrm>
          <a:prstGeom prst="rect">
            <a:avLst/>
          </a:prstGeom>
          <a:ln w="28575">
            <a:solidFill>
              <a:srgbClr val="9073D1"/>
            </a:solidFill>
          </a:ln>
        </p:spPr>
      </p:pic>
      <p:sp>
        <p:nvSpPr>
          <p:cNvPr id="8" name="ZoneTexte 7">
            <a:extLst>
              <a:ext uri="{FF2B5EF4-FFF2-40B4-BE49-F238E27FC236}">
                <a16:creationId xmlns:a16="http://schemas.microsoft.com/office/drawing/2014/main" id="{D9A637BF-60C5-4FC4-BCD9-DF68D88D0061}"/>
              </a:ext>
            </a:extLst>
          </p:cNvPr>
          <p:cNvSpPr txBox="1"/>
          <p:nvPr/>
        </p:nvSpPr>
        <p:spPr>
          <a:xfrm>
            <a:off x="5487251" y="4005928"/>
            <a:ext cx="3869971" cy="2031325"/>
          </a:xfrm>
          <a:prstGeom prst="rect">
            <a:avLst/>
          </a:prstGeom>
          <a:noFill/>
        </p:spPr>
        <p:txBody>
          <a:bodyPr wrap="square" rtlCol="0">
            <a:spAutoFit/>
          </a:bodyPr>
          <a:lstStyle/>
          <a:p>
            <a:pPr marL="285750" indent="-285750">
              <a:buFont typeface="Courier New" panose="02070309020205020404" pitchFamily="49" charset="0"/>
              <a:buChar char="o"/>
            </a:pPr>
            <a:r>
              <a:rPr lang="fr-CA" b="1" dirty="0">
                <a:solidFill>
                  <a:schemeClr val="bg1"/>
                </a:solidFill>
              </a:rPr>
              <a:t>fonction </a:t>
            </a:r>
            <a:r>
              <a:rPr lang="fr-CA" dirty="0">
                <a:solidFill>
                  <a:schemeClr val="bg1"/>
                </a:solidFill>
              </a:rPr>
              <a:t>permettant de se connecter: obtenir un </a:t>
            </a:r>
            <a:r>
              <a:rPr lang="fr-CA" dirty="0">
                <a:solidFill>
                  <a:srgbClr val="FA4098"/>
                </a:solidFill>
              </a:rPr>
              <a:t>Token d’authentification</a:t>
            </a:r>
            <a:r>
              <a:rPr lang="fr-CA" dirty="0">
                <a:solidFill>
                  <a:schemeClr val="bg1"/>
                </a:solidFill>
              </a:rPr>
              <a:t>.</a:t>
            </a:r>
          </a:p>
          <a:p>
            <a:pPr marL="285750" indent="-285750">
              <a:buFont typeface="Courier New" panose="02070309020205020404" pitchFamily="49" charset="0"/>
              <a:buChar char="o"/>
            </a:pPr>
            <a:r>
              <a:rPr lang="fr-CA" dirty="0">
                <a:solidFill>
                  <a:schemeClr val="bg1"/>
                </a:solidFill>
              </a:rPr>
              <a:t>La connexion implique d’envoyer une </a:t>
            </a:r>
            <a:r>
              <a:rPr lang="fr-CA" b="1" dirty="0">
                <a:solidFill>
                  <a:schemeClr val="bg1"/>
                </a:solidFill>
              </a:rPr>
              <a:t>requête</a:t>
            </a:r>
            <a:r>
              <a:rPr lang="fr-CA" dirty="0">
                <a:solidFill>
                  <a:schemeClr val="bg1"/>
                </a:solidFill>
              </a:rPr>
              <a:t> à l</a:t>
            </a:r>
            <a:r>
              <a:rPr lang="fr-CA" dirty="0">
                <a:solidFill>
                  <a:srgbClr val="9073D1"/>
                </a:solidFill>
              </a:rPr>
              <a:t>’</a:t>
            </a:r>
            <a:r>
              <a:rPr lang="fr-CA" dirty="0">
                <a:solidFill>
                  <a:srgbClr val="FA4098"/>
                </a:solidFill>
              </a:rPr>
              <a:t>API Spotify </a:t>
            </a:r>
            <a:r>
              <a:rPr lang="fr-CA" b="1" dirty="0">
                <a:solidFill>
                  <a:schemeClr val="bg1"/>
                </a:solidFill>
              </a:rPr>
              <a:t>= prend du temps</a:t>
            </a:r>
            <a:r>
              <a:rPr lang="fr-CA" dirty="0">
                <a:solidFill>
                  <a:schemeClr val="bg1"/>
                </a:solidFill>
              </a:rPr>
              <a:t>.</a:t>
            </a:r>
          </a:p>
          <a:p>
            <a:pPr marL="285750" indent="-285750">
              <a:buFont typeface="Courier New" panose="02070309020205020404" pitchFamily="49" charset="0"/>
              <a:buChar char="o"/>
            </a:pPr>
            <a:r>
              <a:rPr lang="fr-CA" dirty="0">
                <a:solidFill>
                  <a:schemeClr val="bg1"/>
                </a:solidFill>
              </a:rPr>
              <a:t>Les </a:t>
            </a:r>
            <a:r>
              <a:rPr lang="fr-CA" i="1" dirty="0">
                <a:solidFill>
                  <a:schemeClr val="bg1"/>
                </a:solidFill>
              </a:rPr>
              <a:t>problèmes</a:t>
            </a:r>
            <a:r>
              <a:rPr lang="fr-CA" dirty="0">
                <a:solidFill>
                  <a:schemeClr val="bg1"/>
                </a:solidFill>
              </a:rPr>
              <a:t> potentiels</a:t>
            </a:r>
            <a:r>
              <a:rPr lang="fr-CA" dirty="0">
                <a:solidFill>
                  <a:srgbClr val="9073D1"/>
                </a:solidFill>
              </a:rPr>
              <a:t>...</a:t>
            </a:r>
          </a:p>
        </p:txBody>
      </p:sp>
    </p:spTree>
    <p:extLst>
      <p:ext uri="{BB962C8B-B14F-4D97-AF65-F5344CB8AC3E}">
        <p14:creationId xmlns:p14="http://schemas.microsoft.com/office/powerpoint/2010/main" val="524881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Asynchronisme</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a:xfrm>
            <a:off x="170481" y="2030278"/>
            <a:ext cx="11742550" cy="3905911"/>
          </a:xfrm>
        </p:spPr>
        <p:txBody>
          <a:bodyPr/>
          <a:lstStyle/>
          <a:p>
            <a:r>
              <a:rPr lang="fr-CA" dirty="0"/>
              <a:t>Lancer la connexion élégamment: pas de bouton =&gt; à la première requête lancée par l’utilisateur, il se connecte en même temps.</a:t>
            </a:r>
          </a:p>
        </p:txBody>
      </p:sp>
      <p:pic>
        <p:nvPicPr>
          <p:cNvPr id="5" name="Image 4">
            <a:extLst>
              <a:ext uri="{FF2B5EF4-FFF2-40B4-BE49-F238E27FC236}">
                <a16:creationId xmlns:a16="http://schemas.microsoft.com/office/drawing/2014/main" id="{FC0CD64C-D823-4D50-9EA5-13D8EC0575E6}"/>
              </a:ext>
            </a:extLst>
          </p:cNvPr>
          <p:cNvPicPr>
            <a:picLocks noChangeAspect="1"/>
          </p:cNvPicPr>
          <p:nvPr/>
        </p:nvPicPr>
        <p:blipFill>
          <a:blip r:embed="rId2"/>
          <a:stretch>
            <a:fillRect/>
          </a:stretch>
        </p:blipFill>
        <p:spPr>
          <a:xfrm>
            <a:off x="6014445" y="3296553"/>
            <a:ext cx="5656772" cy="3341134"/>
          </a:xfrm>
          <a:prstGeom prst="rect">
            <a:avLst/>
          </a:prstGeom>
          <a:ln w="28575">
            <a:solidFill>
              <a:srgbClr val="9073D1"/>
            </a:solidFill>
          </a:ln>
        </p:spPr>
      </p:pic>
      <p:sp>
        <p:nvSpPr>
          <p:cNvPr id="6" name="ZoneTexte 5">
            <a:extLst>
              <a:ext uri="{FF2B5EF4-FFF2-40B4-BE49-F238E27FC236}">
                <a16:creationId xmlns:a16="http://schemas.microsoft.com/office/drawing/2014/main" id="{4A02C3E8-C70A-4A60-8F8F-347D6653CB8B}"/>
              </a:ext>
            </a:extLst>
          </p:cNvPr>
          <p:cNvSpPr txBox="1"/>
          <p:nvPr/>
        </p:nvSpPr>
        <p:spPr>
          <a:xfrm>
            <a:off x="170481" y="2887682"/>
            <a:ext cx="5372023" cy="3416320"/>
          </a:xfrm>
          <a:prstGeom prst="rect">
            <a:avLst/>
          </a:prstGeom>
          <a:noFill/>
        </p:spPr>
        <p:txBody>
          <a:bodyPr wrap="square" rtlCol="0">
            <a:spAutoFit/>
          </a:bodyPr>
          <a:lstStyle/>
          <a:p>
            <a:pPr marL="285750" indent="-285750">
              <a:buFont typeface="Courier New" panose="02070309020205020404" pitchFamily="49" charset="0"/>
              <a:buChar char="o"/>
            </a:pPr>
            <a:r>
              <a:rPr lang="fr-CA" dirty="0">
                <a:solidFill>
                  <a:schemeClr val="bg1"/>
                </a:solidFill>
              </a:rPr>
              <a:t>On appelle la méthode </a:t>
            </a:r>
            <a:r>
              <a:rPr lang="fr-CA" b="1" dirty="0">
                <a:solidFill>
                  <a:srgbClr val="FA4098"/>
                </a:solidFill>
              </a:rPr>
              <a:t>connect() </a:t>
            </a:r>
            <a:r>
              <a:rPr lang="fr-CA" dirty="0">
                <a:solidFill>
                  <a:schemeClr val="bg1"/>
                </a:solidFill>
              </a:rPr>
              <a:t>qui récupère un</a:t>
            </a:r>
            <a:r>
              <a:rPr lang="fr-CA" dirty="0">
                <a:solidFill>
                  <a:srgbClr val="9073D1"/>
                </a:solidFill>
              </a:rPr>
              <a:t> </a:t>
            </a:r>
            <a:r>
              <a:rPr lang="fr-CA" dirty="0">
                <a:solidFill>
                  <a:srgbClr val="FA4098"/>
                </a:solidFill>
              </a:rPr>
              <a:t>token d’authentification </a:t>
            </a:r>
            <a:r>
              <a:rPr lang="fr-CA" dirty="0">
                <a:solidFill>
                  <a:schemeClr val="bg1"/>
                </a:solidFill>
              </a:rPr>
              <a:t>et le range dans la </a:t>
            </a:r>
            <a:r>
              <a:rPr lang="fr-CA" b="1" dirty="0">
                <a:solidFill>
                  <a:schemeClr val="bg1"/>
                </a:solidFill>
              </a:rPr>
              <a:t>variable de classe</a:t>
            </a:r>
            <a:r>
              <a:rPr lang="fr-CA" b="1" dirty="0">
                <a:solidFill>
                  <a:srgbClr val="9073D1"/>
                </a:solidFill>
              </a:rPr>
              <a:t> </a:t>
            </a:r>
            <a:r>
              <a:rPr lang="fr-CA" dirty="0">
                <a:solidFill>
                  <a:srgbClr val="FA4098"/>
                </a:solidFill>
              </a:rPr>
              <a:t>this.spotifyToken</a:t>
            </a:r>
            <a:r>
              <a:rPr lang="fr-CA" dirty="0">
                <a:solidFill>
                  <a:srgbClr val="9073D1"/>
                </a:solidFill>
              </a:rPr>
              <a:t>...</a:t>
            </a:r>
          </a:p>
          <a:p>
            <a:pPr marL="285750" indent="-285750">
              <a:buFont typeface="Courier New" panose="02070309020205020404" pitchFamily="49" charset="0"/>
              <a:buChar char="o"/>
            </a:pPr>
            <a:r>
              <a:rPr lang="fr-CA" dirty="0">
                <a:solidFill>
                  <a:schemeClr val="bg1"/>
                </a:solidFill>
              </a:rPr>
              <a:t>Ensuite le code pour une </a:t>
            </a:r>
            <a:r>
              <a:rPr lang="fr-CA" b="1" dirty="0">
                <a:solidFill>
                  <a:schemeClr val="bg1"/>
                </a:solidFill>
              </a:rPr>
              <a:t>requête</a:t>
            </a:r>
            <a:r>
              <a:rPr lang="fr-CA" dirty="0">
                <a:solidFill>
                  <a:schemeClr val="bg1"/>
                </a:solidFill>
              </a:rPr>
              <a:t> qui obtient les informations sur un artiste.</a:t>
            </a:r>
          </a:p>
          <a:p>
            <a:pPr marL="285750" indent="-285750">
              <a:buFont typeface="Courier New" panose="02070309020205020404" pitchFamily="49" charset="0"/>
              <a:buChar char="o"/>
            </a:pPr>
            <a:r>
              <a:rPr lang="fr-CA" b="1" dirty="0">
                <a:solidFill>
                  <a:schemeClr val="bg1"/>
                </a:solidFill>
              </a:rPr>
              <a:t>PROBLÈME</a:t>
            </a:r>
            <a:r>
              <a:rPr lang="fr-CA" dirty="0">
                <a:solidFill>
                  <a:schemeClr val="bg1"/>
                </a:solidFill>
              </a:rPr>
              <a:t> ! </a:t>
            </a:r>
            <a:r>
              <a:rPr lang="fr-CA" dirty="0">
                <a:solidFill>
                  <a:srgbClr val="FA4098"/>
                </a:solidFill>
              </a:rPr>
              <a:t>connect</a:t>
            </a:r>
            <a:r>
              <a:rPr lang="fr-CA" dirty="0">
                <a:solidFill>
                  <a:schemeClr val="bg1"/>
                </a:solidFill>
              </a:rPr>
              <a:t>() long(car contient une </a:t>
            </a:r>
            <a:r>
              <a:rPr lang="fr-CA" b="1" dirty="0">
                <a:solidFill>
                  <a:schemeClr val="bg1"/>
                </a:solidFill>
              </a:rPr>
              <a:t>requête http</a:t>
            </a:r>
            <a:r>
              <a:rPr lang="fr-CA" dirty="0">
                <a:solidFill>
                  <a:schemeClr val="bg1"/>
                </a:solidFill>
              </a:rPr>
              <a:t>) et l’exécution du code se poursuit </a:t>
            </a:r>
            <a:r>
              <a:rPr lang="fr-CA" u="sng" dirty="0">
                <a:solidFill>
                  <a:schemeClr val="bg1"/>
                </a:solidFill>
              </a:rPr>
              <a:t>sans attendre</a:t>
            </a:r>
            <a:r>
              <a:rPr lang="fr-CA" dirty="0">
                <a:solidFill>
                  <a:schemeClr val="bg1"/>
                </a:solidFill>
              </a:rPr>
              <a:t>... Une fois arrivé à l’autre </a:t>
            </a:r>
            <a:r>
              <a:rPr lang="fr-CA" b="1" dirty="0">
                <a:solidFill>
                  <a:schemeClr val="bg1"/>
                </a:solidFill>
              </a:rPr>
              <a:t>requête</a:t>
            </a:r>
            <a:r>
              <a:rPr lang="fr-CA" dirty="0">
                <a:solidFill>
                  <a:schemeClr val="bg1"/>
                </a:solidFill>
              </a:rPr>
              <a:t>, la variable </a:t>
            </a:r>
            <a:r>
              <a:rPr lang="fr-CA" dirty="0">
                <a:solidFill>
                  <a:srgbClr val="FA4098"/>
                </a:solidFill>
              </a:rPr>
              <a:t>this.spotifyToken </a:t>
            </a:r>
            <a:r>
              <a:rPr lang="fr-CA" dirty="0">
                <a:solidFill>
                  <a:schemeClr val="bg1"/>
                </a:solidFill>
              </a:rPr>
              <a:t>n’est pas encore remplie et on va lancer une </a:t>
            </a:r>
            <a:r>
              <a:rPr lang="fr-CA" b="1" dirty="0">
                <a:solidFill>
                  <a:schemeClr val="bg1"/>
                </a:solidFill>
              </a:rPr>
              <a:t>requête</a:t>
            </a:r>
            <a:r>
              <a:rPr lang="fr-CA" dirty="0">
                <a:solidFill>
                  <a:schemeClr val="bg1"/>
                </a:solidFill>
              </a:rPr>
              <a:t> </a:t>
            </a:r>
            <a:r>
              <a:rPr lang="fr-CA" u="sng" dirty="0">
                <a:solidFill>
                  <a:schemeClr val="bg1"/>
                </a:solidFill>
              </a:rPr>
              <a:t>SANS token</a:t>
            </a:r>
            <a:r>
              <a:rPr lang="fr-CA" dirty="0">
                <a:solidFill>
                  <a:schemeClr val="bg1"/>
                </a:solidFill>
              </a:rPr>
              <a:t> ! -&gt; Elle va donc échouer. Il fallait attendre que </a:t>
            </a:r>
            <a:r>
              <a:rPr lang="fr-CA" dirty="0">
                <a:solidFill>
                  <a:srgbClr val="FA4098"/>
                </a:solidFill>
              </a:rPr>
              <a:t>connect() </a:t>
            </a:r>
            <a:r>
              <a:rPr lang="fr-CA" dirty="0">
                <a:solidFill>
                  <a:schemeClr val="bg1"/>
                </a:solidFill>
              </a:rPr>
              <a:t>soit terminé...</a:t>
            </a:r>
          </a:p>
        </p:txBody>
      </p:sp>
      <p:cxnSp>
        <p:nvCxnSpPr>
          <p:cNvPr id="7" name="Connecteur droit avec flèche 6">
            <a:extLst>
              <a:ext uri="{FF2B5EF4-FFF2-40B4-BE49-F238E27FC236}">
                <a16:creationId xmlns:a16="http://schemas.microsoft.com/office/drawing/2014/main" id="{995E2CAB-3E87-4E5F-A6FD-C6FE21F8333E}"/>
              </a:ext>
            </a:extLst>
          </p:cNvPr>
          <p:cNvCxnSpPr>
            <a:cxnSpLocks/>
          </p:cNvCxnSpPr>
          <p:nvPr/>
        </p:nvCxnSpPr>
        <p:spPr>
          <a:xfrm flipH="1">
            <a:off x="7408157" y="3667620"/>
            <a:ext cx="475004"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2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7FDAC-35C1-D66E-430D-E333446FEDFB}"/>
              </a:ext>
            </a:extLst>
          </p:cNvPr>
          <p:cNvSpPr>
            <a:spLocks noGrp="1"/>
          </p:cNvSpPr>
          <p:nvPr>
            <p:ph type="title"/>
          </p:nvPr>
        </p:nvSpPr>
        <p:spPr/>
        <p:txBody>
          <a:bodyPr/>
          <a:lstStyle/>
          <a:p>
            <a:r>
              <a:rPr lang="fr-CA" dirty="0"/>
              <a:t>Stockage local</a:t>
            </a:r>
          </a:p>
        </p:txBody>
      </p:sp>
      <p:sp>
        <p:nvSpPr>
          <p:cNvPr id="3" name="Espace réservé du texte 2">
            <a:extLst>
              <a:ext uri="{FF2B5EF4-FFF2-40B4-BE49-F238E27FC236}">
                <a16:creationId xmlns:a16="http://schemas.microsoft.com/office/drawing/2014/main" id="{53FDE5A4-FACB-7DC2-DDF7-906D560E4D27}"/>
              </a:ext>
            </a:extLst>
          </p:cNvPr>
          <p:cNvSpPr>
            <a:spLocks noGrp="1"/>
          </p:cNvSpPr>
          <p:nvPr>
            <p:ph type="body" idx="1"/>
          </p:nvPr>
        </p:nvSpPr>
        <p:spPr/>
        <p:txBody>
          <a:bodyPr/>
          <a:lstStyle/>
          <a:p>
            <a:endParaRPr lang="fr-CA" dirty="0"/>
          </a:p>
        </p:txBody>
      </p:sp>
    </p:spTree>
    <p:extLst>
      <p:ext uri="{BB962C8B-B14F-4D97-AF65-F5344CB8AC3E}">
        <p14:creationId xmlns:p14="http://schemas.microsoft.com/office/powerpoint/2010/main" val="2326788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Asynchronisme</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p:txBody>
          <a:bodyPr/>
          <a:lstStyle/>
          <a:p>
            <a:r>
              <a:rPr lang="fr-CA" dirty="0"/>
              <a:t>Solution : await et async.</a:t>
            </a:r>
          </a:p>
        </p:txBody>
      </p:sp>
      <p:pic>
        <p:nvPicPr>
          <p:cNvPr id="5" name="Image 4">
            <a:extLst>
              <a:ext uri="{FF2B5EF4-FFF2-40B4-BE49-F238E27FC236}">
                <a16:creationId xmlns:a16="http://schemas.microsoft.com/office/drawing/2014/main" id="{5C7A9A61-B378-49C2-93B3-F19CCC1DB6C3}"/>
              </a:ext>
            </a:extLst>
          </p:cNvPr>
          <p:cNvPicPr>
            <a:picLocks noChangeAspect="1"/>
          </p:cNvPicPr>
          <p:nvPr/>
        </p:nvPicPr>
        <p:blipFill>
          <a:blip r:embed="rId2"/>
          <a:stretch>
            <a:fillRect/>
          </a:stretch>
        </p:blipFill>
        <p:spPr>
          <a:xfrm>
            <a:off x="5846897" y="3296984"/>
            <a:ext cx="6187165" cy="2797748"/>
          </a:xfrm>
          <a:prstGeom prst="rect">
            <a:avLst/>
          </a:prstGeom>
          <a:ln w="28575">
            <a:solidFill>
              <a:srgbClr val="9073D1"/>
            </a:solidFill>
          </a:ln>
        </p:spPr>
      </p:pic>
      <p:sp>
        <p:nvSpPr>
          <p:cNvPr id="6" name="ZoneTexte 5">
            <a:extLst>
              <a:ext uri="{FF2B5EF4-FFF2-40B4-BE49-F238E27FC236}">
                <a16:creationId xmlns:a16="http://schemas.microsoft.com/office/drawing/2014/main" id="{1E40DDA6-499E-4DBE-9BEB-FC5EE65B3069}"/>
              </a:ext>
            </a:extLst>
          </p:cNvPr>
          <p:cNvSpPr txBox="1"/>
          <p:nvPr/>
        </p:nvSpPr>
        <p:spPr>
          <a:xfrm>
            <a:off x="355005" y="3361334"/>
            <a:ext cx="5130209" cy="2585323"/>
          </a:xfrm>
          <a:prstGeom prst="rect">
            <a:avLst/>
          </a:prstGeom>
          <a:noFill/>
        </p:spPr>
        <p:txBody>
          <a:bodyPr wrap="square" rtlCol="0">
            <a:spAutoFit/>
          </a:bodyPr>
          <a:lstStyle/>
          <a:p>
            <a:pPr marL="285750" indent="-285750">
              <a:buFont typeface="Courier New" panose="02070309020205020404" pitchFamily="49" charset="0"/>
              <a:buChar char="o"/>
            </a:pPr>
            <a:r>
              <a:rPr lang="fr-CA" dirty="0">
                <a:solidFill>
                  <a:schemeClr val="bg1"/>
                </a:solidFill>
              </a:rPr>
              <a:t>Mettre </a:t>
            </a:r>
            <a:r>
              <a:rPr lang="fr-CA" dirty="0" err="1">
                <a:solidFill>
                  <a:srgbClr val="FA4098"/>
                </a:solidFill>
              </a:rPr>
              <a:t>await</a:t>
            </a:r>
            <a:r>
              <a:rPr lang="fr-CA" dirty="0">
                <a:solidFill>
                  <a:srgbClr val="9073D1"/>
                </a:solidFill>
              </a:rPr>
              <a:t> </a:t>
            </a:r>
            <a:r>
              <a:rPr lang="fr-CA" dirty="0">
                <a:solidFill>
                  <a:schemeClr val="bg1"/>
                </a:solidFill>
              </a:rPr>
              <a:t>devant l’appel de la méthode </a:t>
            </a:r>
            <a:r>
              <a:rPr lang="fr-CA" dirty="0">
                <a:solidFill>
                  <a:srgbClr val="FA4098"/>
                </a:solidFill>
              </a:rPr>
              <a:t>connect()</a:t>
            </a:r>
            <a:r>
              <a:rPr lang="fr-CA" dirty="0">
                <a:solidFill>
                  <a:srgbClr val="9073D1"/>
                </a:solidFill>
              </a:rPr>
              <a:t> </a:t>
            </a:r>
            <a:r>
              <a:rPr lang="fr-CA" dirty="0">
                <a:solidFill>
                  <a:schemeClr val="bg1"/>
                </a:solidFill>
              </a:rPr>
              <a:t>pour forcer l’exécution du code à attendre. </a:t>
            </a:r>
          </a:p>
          <a:p>
            <a:pPr marL="285750" indent="-285750">
              <a:buFont typeface="Courier New" panose="02070309020205020404" pitchFamily="49" charset="0"/>
              <a:buChar char="o"/>
            </a:pPr>
            <a:r>
              <a:rPr lang="fr-CA" dirty="0">
                <a:solidFill>
                  <a:schemeClr val="bg1"/>
                </a:solidFill>
              </a:rPr>
              <a:t>Utiliser</a:t>
            </a:r>
            <a:r>
              <a:rPr lang="fr-CA" dirty="0">
                <a:solidFill>
                  <a:srgbClr val="9073D1"/>
                </a:solidFill>
              </a:rPr>
              <a:t> </a:t>
            </a:r>
            <a:r>
              <a:rPr lang="fr-CA" dirty="0" err="1">
                <a:solidFill>
                  <a:schemeClr val="bg1"/>
                </a:solidFill>
              </a:rPr>
              <a:t>await</a:t>
            </a:r>
            <a:r>
              <a:rPr lang="fr-CA" dirty="0">
                <a:solidFill>
                  <a:schemeClr val="bg1"/>
                </a:solidFill>
              </a:rPr>
              <a:t> oblige à mettre le mot-clé «</a:t>
            </a:r>
            <a:r>
              <a:rPr lang="fr-CA" dirty="0">
                <a:solidFill>
                  <a:srgbClr val="9073D1"/>
                </a:solidFill>
              </a:rPr>
              <a:t> </a:t>
            </a:r>
            <a:r>
              <a:rPr lang="fr-CA" dirty="0">
                <a:solidFill>
                  <a:srgbClr val="FA4098"/>
                </a:solidFill>
              </a:rPr>
              <a:t>async</a:t>
            </a:r>
            <a:r>
              <a:rPr lang="fr-CA" dirty="0">
                <a:solidFill>
                  <a:srgbClr val="9073D1"/>
                </a:solidFill>
              </a:rPr>
              <a:t> </a:t>
            </a:r>
            <a:r>
              <a:rPr lang="fr-CA" dirty="0">
                <a:solidFill>
                  <a:schemeClr val="bg1"/>
                </a:solidFill>
              </a:rPr>
              <a:t>» devant la fonction et à mettre le type de retour </a:t>
            </a:r>
            <a:r>
              <a:rPr lang="fr-CA" dirty="0">
                <a:solidFill>
                  <a:srgbClr val="FA4098"/>
                </a:solidFill>
              </a:rPr>
              <a:t>Promise&lt;T&gt;</a:t>
            </a:r>
            <a:r>
              <a:rPr lang="fr-CA" dirty="0">
                <a:solidFill>
                  <a:srgbClr val="9073D1"/>
                </a:solidFill>
              </a:rPr>
              <a:t>.</a:t>
            </a:r>
          </a:p>
          <a:p>
            <a:pPr marL="285750" indent="-285750">
              <a:buFont typeface="Courier New" panose="02070309020205020404" pitchFamily="49" charset="0"/>
              <a:buChar char="o"/>
            </a:pPr>
            <a:r>
              <a:rPr lang="fr-CA" dirty="0">
                <a:solidFill>
                  <a:schemeClr val="bg1"/>
                </a:solidFill>
              </a:rPr>
              <a:t>Ce n’est pas suffisant ! Il faut modifier la méthode </a:t>
            </a:r>
            <a:r>
              <a:rPr lang="fr-CA" dirty="0">
                <a:solidFill>
                  <a:srgbClr val="FA4098"/>
                </a:solidFill>
              </a:rPr>
              <a:t>connect()</a:t>
            </a:r>
            <a:r>
              <a:rPr lang="fr-CA" dirty="0">
                <a:solidFill>
                  <a:srgbClr val="9073D1"/>
                </a:solidFill>
              </a:rPr>
              <a:t> </a:t>
            </a:r>
            <a:r>
              <a:rPr lang="fr-CA" dirty="0">
                <a:solidFill>
                  <a:schemeClr val="bg1"/>
                </a:solidFill>
              </a:rPr>
              <a:t>également. voir prochaine diapositive...</a:t>
            </a:r>
          </a:p>
        </p:txBody>
      </p:sp>
      <p:cxnSp>
        <p:nvCxnSpPr>
          <p:cNvPr id="7" name="Connecteur droit avec flèche 6">
            <a:extLst>
              <a:ext uri="{FF2B5EF4-FFF2-40B4-BE49-F238E27FC236}">
                <a16:creationId xmlns:a16="http://schemas.microsoft.com/office/drawing/2014/main" id="{AE6C3195-EF52-41BA-852D-3D2D87CC5A56}"/>
              </a:ext>
            </a:extLst>
          </p:cNvPr>
          <p:cNvCxnSpPr>
            <a:cxnSpLocks/>
          </p:cNvCxnSpPr>
          <p:nvPr/>
        </p:nvCxnSpPr>
        <p:spPr>
          <a:xfrm>
            <a:off x="5810530" y="2849198"/>
            <a:ext cx="316992" cy="512136"/>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7EAAE20C-9CFB-453A-83AE-613E5019DBAC}"/>
              </a:ext>
            </a:extLst>
          </p:cNvPr>
          <p:cNvCxnSpPr>
            <a:cxnSpLocks/>
          </p:cNvCxnSpPr>
          <p:nvPr/>
        </p:nvCxnSpPr>
        <p:spPr>
          <a:xfrm>
            <a:off x="5630384" y="3732920"/>
            <a:ext cx="433025" cy="15240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2EE422E1-31C2-4A07-A401-0F9DFBA77BB4}"/>
              </a:ext>
            </a:extLst>
          </p:cNvPr>
          <p:cNvCxnSpPr>
            <a:cxnSpLocks/>
          </p:cNvCxnSpPr>
          <p:nvPr/>
        </p:nvCxnSpPr>
        <p:spPr>
          <a:xfrm flipH="1">
            <a:off x="8437906" y="2849198"/>
            <a:ext cx="323673" cy="502992"/>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477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Asynchronisme</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a:xfrm>
            <a:off x="1" y="2231756"/>
            <a:ext cx="10294182" cy="3704433"/>
          </a:xfrm>
        </p:spPr>
        <p:txBody>
          <a:bodyPr/>
          <a:lstStyle/>
          <a:p>
            <a:r>
              <a:rPr lang="fr-CA" dirty="0"/>
              <a:t>Problème avec connect()</a:t>
            </a:r>
          </a:p>
        </p:txBody>
      </p:sp>
      <p:sp>
        <p:nvSpPr>
          <p:cNvPr id="6" name="ZoneTexte 5">
            <a:extLst>
              <a:ext uri="{FF2B5EF4-FFF2-40B4-BE49-F238E27FC236}">
                <a16:creationId xmlns:a16="http://schemas.microsoft.com/office/drawing/2014/main" id="{369EBC52-C98A-4AB2-8A88-B3768673D3D1}"/>
              </a:ext>
            </a:extLst>
          </p:cNvPr>
          <p:cNvSpPr txBox="1"/>
          <p:nvPr/>
        </p:nvSpPr>
        <p:spPr>
          <a:xfrm>
            <a:off x="0" y="2734463"/>
            <a:ext cx="4639057" cy="3139321"/>
          </a:xfrm>
          <a:prstGeom prst="rect">
            <a:avLst/>
          </a:prstGeom>
          <a:noFill/>
        </p:spPr>
        <p:txBody>
          <a:bodyPr wrap="square" rtlCol="0">
            <a:spAutoFit/>
          </a:bodyPr>
          <a:lstStyle/>
          <a:p>
            <a:pPr marL="285750" indent="-285750">
              <a:buFont typeface="Courier New" panose="02070309020205020404" pitchFamily="49" charset="0"/>
              <a:buChar char="o"/>
            </a:pPr>
            <a:r>
              <a:rPr lang="fr-CA" dirty="0">
                <a:solidFill>
                  <a:schemeClr val="bg1"/>
                </a:solidFill>
              </a:rPr>
              <a:t>Dans</a:t>
            </a:r>
            <a:r>
              <a:rPr lang="fr-CA" dirty="0">
                <a:solidFill>
                  <a:srgbClr val="9073D1"/>
                </a:solidFill>
              </a:rPr>
              <a:t> </a:t>
            </a:r>
            <a:r>
              <a:rPr lang="fr-CA" dirty="0">
                <a:solidFill>
                  <a:srgbClr val="FA4098"/>
                </a:solidFill>
              </a:rPr>
              <a:t>connect</a:t>
            </a:r>
            <a:r>
              <a:rPr lang="fr-CA" dirty="0">
                <a:solidFill>
                  <a:schemeClr val="bg1"/>
                </a:solidFill>
              </a:rPr>
              <a:t>(), on voit que le dernier bloc est une </a:t>
            </a:r>
            <a:r>
              <a:rPr lang="fr-CA" b="1" dirty="0">
                <a:solidFill>
                  <a:schemeClr val="bg1"/>
                </a:solidFill>
              </a:rPr>
              <a:t>requête http</a:t>
            </a:r>
            <a:r>
              <a:rPr lang="fr-CA" dirty="0">
                <a:solidFill>
                  <a:schemeClr val="bg1"/>
                </a:solidFill>
              </a:rPr>
              <a:t>... sous forme d’</a:t>
            </a:r>
            <a:r>
              <a:rPr lang="fr-CA" dirty="0">
                <a:solidFill>
                  <a:srgbClr val="FA4098"/>
                </a:solidFill>
              </a:rPr>
              <a:t>Observable&lt;T&gt; </a:t>
            </a:r>
            <a:r>
              <a:rPr lang="fr-CA" dirty="0">
                <a:solidFill>
                  <a:schemeClr val="bg1"/>
                </a:solidFill>
              </a:rPr>
              <a:t>avec un bloc </a:t>
            </a:r>
            <a:r>
              <a:rPr lang="fr-CA" dirty="0">
                <a:solidFill>
                  <a:srgbClr val="FA4098"/>
                </a:solidFill>
              </a:rPr>
              <a:t>.subscribe()</a:t>
            </a:r>
          </a:p>
          <a:p>
            <a:pPr marL="285750" indent="-285750">
              <a:buFont typeface="Courier New" panose="02070309020205020404" pitchFamily="49" charset="0"/>
              <a:buChar char="o"/>
            </a:pPr>
            <a:r>
              <a:rPr lang="fr-CA" dirty="0">
                <a:solidFill>
                  <a:schemeClr val="bg1"/>
                </a:solidFill>
              </a:rPr>
              <a:t>La méthode se termine sans attendre que la </a:t>
            </a:r>
            <a:r>
              <a:rPr lang="fr-CA" b="1" dirty="0">
                <a:solidFill>
                  <a:schemeClr val="bg1"/>
                </a:solidFill>
              </a:rPr>
              <a:t>requête</a:t>
            </a:r>
            <a:r>
              <a:rPr lang="fr-CA" dirty="0">
                <a:solidFill>
                  <a:schemeClr val="bg1"/>
                </a:solidFill>
              </a:rPr>
              <a:t> soit résolue. </a:t>
            </a:r>
          </a:p>
          <a:p>
            <a:pPr marL="285750" indent="-285750">
              <a:buFont typeface="Courier New" panose="02070309020205020404" pitchFamily="49" charset="0"/>
              <a:buChar char="o"/>
            </a:pPr>
            <a:r>
              <a:rPr lang="fr-CA" dirty="0">
                <a:solidFill>
                  <a:schemeClr val="bg1"/>
                </a:solidFill>
              </a:rPr>
              <a:t>L’exécution du code se poursuit sans attendre de remplir notre variable </a:t>
            </a:r>
            <a:r>
              <a:rPr lang="fr-CA" dirty="0">
                <a:solidFill>
                  <a:srgbClr val="FA4098"/>
                </a:solidFill>
              </a:rPr>
              <a:t>this.spotifyToken</a:t>
            </a:r>
            <a:r>
              <a:rPr lang="fr-CA" dirty="0">
                <a:solidFill>
                  <a:srgbClr val="9073D1"/>
                </a:solidFill>
              </a:rPr>
              <a:t>.</a:t>
            </a:r>
          </a:p>
          <a:p>
            <a:pPr marL="285750" indent="-285750">
              <a:buFont typeface="Courier New" panose="02070309020205020404" pitchFamily="49" charset="0"/>
              <a:buChar char="o"/>
            </a:pPr>
            <a:r>
              <a:rPr lang="fr-CA" dirty="0">
                <a:solidFill>
                  <a:schemeClr val="bg1"/>
                </a:solidFill>
              </a:rPr>
              <a:t>Modifications supplémentaires requises. (Voir prochaine diapositive)</a:t>
            </a:r>
          </a:p>
        </p:txBody>
      </p:sp>
      <p:pic>
        <p:nvPicPr>
          <p:cNvPr id="7" name="Image 6">
            <a:extLst>
              <a:ext uri="{FF2B5EF4-FFF2-40B4-BE49-F238E27FC236}">
                <a16:creationId xmlns:a16="http://schemas.microsoft.com/office/drawing/2014/main" id="{A3AECF75-0AB0-4E7E-BB4E-09B7700E495D}"/>
              </a:ext>
            </a:extLst>
          </p:cNvPr>
          <p:cNvPicPr>
            <a:picLocks noChangeAspect="1"/>
          </p:cNvPicPr>
          <p:nvPr/>
        </p:nvPicPr>
        <p:blipFill>
          <a:blip r:embed="rId2"/>
          <a:stretch>
            <a:fillRect/>
          </a:stretch>
        </p:blipFill>
        <p:spPr>
          <a:xfrm>
            <a:off x="4947604" y="2585890"/>
            <a:ext cx="7244396" cy="3350299"/>
          </a:xfrm>
          <a:prstGeom prst="rect">
            <a:avLst/>
          </a:prstGeom>
          <a:ln w="28575">
            <a:solidFill>
              <a:srgbClr val="9073D1"/>
            </a:solidFill>
          </a:ln>
        </p:spPr>
      </p:pic>
    </p:spTree>
    <p:extLst>
      <p:ext uri="{BB962C8B-B14F-4D97-AF65-F5344CB8AC3E}">
        <p14:creationId xmlns:p14="http://schemas.microsoft.com/office/powerpoint/2010/main" val="4113706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Asynchronisme</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a:xfrm>
            <a:off x="125467" y="2080198"/>
            <a:ext cx="10168715" cy="3855991"/>
          </a:xfrm>
        </p:spPr>
        <p:txBody>
          <a:bodyPr/>
          <a:lstStyle/>
          <a:p>
            <a:r>
              <a:rPr lang="fr-CA" dirty="0"/>
              <a:t>  Modifier connect()</a:t>
            </a:r>
          </a:p>
        </p:txBody>
      </p:sp>
      <p:pic>
        <p:nvPicPr>
          <p:cNvPr id="5" name="Image 4">
            <a:extLst>
              <a:ext uri="{FF2B5EF4-FFF2-40B4-BE49-F238E27FC236}">
                <a16:creationId xmlns:a16="http://schemas.microsoft.com/office/drawing/2014/main" id="{E204BD06-75AE-47B5-9847-65BD18351E78}"/>
              </a:ext>
            </a:extLst>
          </p:cNvPr>
          <p:cNvPicPr>
            <a:picLocks noChangeAspect="1"/>
          </p:cNvPicPr>
          <p:nvPr/>
        </p:nvPicPr>
        <p:blipFill>
          <a:blip r:embed="rId2"/>
          <a:stretch>
            <a:fillRect/>
          </a:stretch>
        </p:blipFill>
        <p:spPr>
          <a:xfrm>
            <a:off x="4086214" y="1440283"/>
            <a:ext cx="7980319" cy="4239032"/>
          </a:xfrm>
          <a:prstGeom prst="rect">
            <a:avLst/>
          </a:prstGeom>
          <a:ln w="28575">
            <a:solidFill>
              <a:srgbClr val="9073D1"/>
            </a:solidFill>
          </a:ln>
        </p:spPr>
      </p:pic>
      <p:cxnSp>
        <p:nvCxnSpPr>
          <p:cNvPr id="6" name="Connecteur droit 5">
            <a:extLst>
              <a:ext uri="{FF2B5EF4-FFF2-40B4-BE49-F238E27FC236}">
                <a16:creationId xmlns:a16="http://schemas.microsoft.com/office/drawing/2014/main" id="{FF9B57E1-6F2C-475B-B60E-AA1DAFC81D71}"/>
              </a:ext>
            </a:extLst>
          </p:cNvPr>
          <p:cNvCxnSpPr>
            <a:cxnSpLocks/>
          </p:cNvCxnSpPr>
          <p:nvPr/>
        </p:nvCxnSpPr>
        <p:spPr>
          <a:xfrm>
            <a:off x="4197568" y="1652098"/>
            <a:ext cx="384048" cy="0"/>
          </a:xfrm>
          <a:prstGeom prst="line">
            <a:avLst/>
          </a:prstGeom>
          <a:ln w="9525">
            <a:solidFill>
              <a:srgbClr val="FA4098"/>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3DF9D132-0871-4C2B-ACFF-E16017A03D43}"/>
              </a:ext>
            </a:extLst>
          </p:cNvPr>
          <p:cNvCxnSpPr>
            <a:cxnSpLocks/>
          </p:cNvCxnSpPr>
          <p:nvPr/>
        </p:nvCxnSpPr>
        <p:spPr>
          <a:xfrm>
            <a:off x="5603685" y="1652098"/>
            <a:ext cx="949987" cy="0"/>
          </a:xfrm>
          <a:prstGeom prst="line">
            <a:avLst/>
          </a:prstGeom>
          <a:ln w="9525">
            <a:solidFill>
              <a:srgbClr val="FA4098"/>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023263BA-268D-43AB-B658-6AE69F3BD61B}"/>
              </a:ext>
            </a:extLst>
          </p:cNvPr>
          <p:cNvCxnSpPr>
            <a:cxnSpLocks/>
          </p:cNvCxnSpPr>
          <p:nvPr/>
        </p:nvCxnSpPr>
        <p:spPr>
          <a:xfrm>
            <a:off x="4335717" y="4797633"/>
            <a:ext cx="2217955" cy="0"/>
          </a:xfrm>
          <a:prstGeom prst="line">
            <a:avLst/>
          </a:prstGeom>
          <a:ln w="9525">
            <a:solidFill>
              <a:srgbClr val="FA4098"/>
            </a:solidFill>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09E5B8D4-E0BE-4978-8DEC-F9B10822C5C3}"/>
              </a:ext>
            </a:extLst>
          </p:cNvPr>
          <p:cNvSpPr txBox="1"/>
          <p:nvPr/>
        </p:nvSpPr>
        <p:spPr>
          <a:xfrm>
            <a:off x="125467" y="2589048"/>
            <a:ext cx="3771718" cy="3693319"/>
          </a:xfrm>
          <a:prstGeom prst="rect">
            <a:avLst/>
          </a:prstGeom>
          <a:noFill/>
        </p:spPr>
        <p:txBody>
          <a:bodyPr wrap="square" rtlCol="0">
            <a:spAutoFit/>
          </a:bodyPr>
          <a:lstStyle/>
          <a:p>
            <a:pPr marL="285750" indent="-285750">
              <a:buFont typeface="Courier New" panose="02070309020205020404" pitchFamily="49" charset="0"/>
              <a:buChar char="o"/>
            </a:pPr>
            <a:r>
              <a:rPr lang="fr-CA" dirty="0">
                <a:solidFill>
                  <a:schemeClr val="bg1"/>
                </a:solidFill>
              </a:rPr>
              <a:t>Mettre la requête dans une Promise avec </a:t>
            </a:r>
            <a:r>
              <a:rPr lang="fr-CA" dirty="0">
                <a:solidFill>
                  <a:srgbClr val="FA4098"/>
                </a:solidFill>
              </a:rPr>
              <a:t>lastValueFrom()</a:t>
            </a:r>
          </a:p>
          <a:p>
            <a:pPr marL="285750" indent="-285750">
              <a:buFont typeface="Courier New" panose="02070309020205020404" pitchFamily="49" charset="0"/>
              <a:buChar char="o"/>
            </a:pPr>
            <a:r>
              <a:rPr lang="fr-CA" dirty="0">
                <a:solidFill>
                  <a:schemeClr val="bg1"/>
                </a:solidFill>
              </a:rPr>
              <a:t>Mettre </a:t>
            </a:r>
            <a:r>
              <a:rPr lang="fr-CA" dirty="0" err="1">
                <a:solidFill>
                  <a:srgbClr val="FA4098"/>
                </a:solidFill>
              </a:rPr>
              <a:t>await</a:t>
            </a:r>
            <a:r>
              <a:rPr lang="fr-CA" dirty="0">
                <a:solidFill>
                  <a:srgbClr val="9073D1"/>
                </a:solidFill>
              </a:rPr>
              <a:t> </a:t>
            </a:r>
            <a:r>
              <a:rPr lang="fr-CA" dirty="0">
                <a:solidFill>
                  <a:schemeClr val="bg1"/>
                </a:solidFill>
              </a:rPr>
              <a:t>devant la </a:t>
            </a:r>
            <a:r>
              <a:rPr lang="fr-CA" b="1" dirty="0">
                <a:solidFill>
                  <a:schemeClr val="bg1"/>
                </a:solidFill>
              </a:rPr>
              <a:t>requête</a:t>
            </a:r>
            <a:r>
              <a:rPr lang="fr-CA" dirty="0">
                <a:solidFill>
                  <a:schemeClr val="bg1"/>
                </a:solidFill>
              </a:rPr>
              <a:t> pour obliger l’exécution du code à </a:t>
            </a:r>
            <a:r>
              <a:rPr lang="fr-CA" b="1" dirty="0">
                <a:solidFill>
                  <a:schemeClr val="bg1"/>
                </a:solidFill>
              </a:rPr>
              <a:t>patienter</a:t>
            </a:r>
            <a:r>
              <a:rPr lang="fr-CA" dirty="0">
                <a:solidFill>
                  <a:schemeClr val="bg1"/>
                </a:solidFill>
              </a:rPr>
              <a:t>.</a:t>
            </a:r>
          </a:p>
          <a:p>
            <a:pPr marL="285750" indent="-285750">
              <a:buFont typeface="Courier New" panose="02070309020205020404" pitchFamily="49" charset="0"/>
              <a:buChar char="o"/>
            </a:pPr>
            <a:r>
              <a:rPr lang="fr-CA" dirty="0">
                <a:solidFill>
                  <a:schemeClr val="bg1"/>
                </a:solidFill>
              </a:rPr>
              <a:t>Utiliser</a:t>
            </a:r>
            <a:r>
              <a:rPr lang="fr-CA" dirty="0">
                <a:solidFill>
                  <a:srgbClr val="9073D1"/>
                </a:solidFill>
              </a:rPr>
              <a:t> </a:t>
            </a:r>
            <a:r>
              <a:rPr lang="fr-CA" dirty="0" err="1">
                <a:solidFill>
                  <a:srgbClr val="FA4098"/>
                </a:solidFill>
              </a:rPr>
              <a:t>await</a:t>
            </a:r>
            <a:r>
              <a:rPr lang="fr-CA" dirty="0">
                <a:solidFill>
                  <a:srgbClr val="9073D1"/>
                </a:solidFill>
              </a:rPr>
              <a:t> </a:t>
            </a:r>
            <a:r>
              <a:rPr lang="fr-CA" dirty="0">
                <a:solidFill>
                  <a:schemeClr val="bg1"/>
                </a:solidFill>
              </a:rPr>
              <a:t>pour rendre la fonction </a:t>
            </a:r>
            <a:r>
              <a:rPr lang="fr-CA" dirty="0">
                <a:solidFill>
                  <a:srgbClr val="FA4098"/>
                </a:solidFill>
              </a:rPr>
              <a:t>async</a:t>
            </a:r>
            <a:r>
              <a:rPr lang="fr-CA" dirty="0">
                <a:solidFill>
                  <a:srgbClr val="9073D1"/>
                </a:solidFill>
              </a:rPr>
              <a:t> </a:t>
            </a:r>
            <a:r>
              <a:rPr lang="fr-CA" dirty="0">
                <a:solidFill>
                  <a:schemeClr val="bg1"/>
                </a:solidFill>
              </a:rPr>
              <a:t>et à mettre</a:t>
            </a:r>
            <a:r>
              <a:rPr lang="fr-CA" dirty="0">
                <a:solidFill>
                  <a:srgbClr val="9073D1"/>
                </a:solidFill>
              </a:rPr>
              <a:t> </a:t>
            </a:r>
            <a:r>
              <a:rPr lang="fr-CA" dirty="0">
                <a:solidFill>
                  <a:srgbClr val="FA4098"/>
                </a:solidFill>
              </a:rPr>
              <a:t>Promise&lt;T&gt;</a:t>
            </a:r>
            <a:r>
              <a:rPr lang="fr-CA" dirty="0">
                <a:solidFill>
                  <a:srgbClr val="9073D1"/>
                </a:solidFill>
              </a:rPr>
              <a:t> </a:t>
            </a:r>
            <a:r>
              <a:rPr lang="fr-CA" dirty="0">
                <a:solidFill>
                  <a:schemeClr val="bg1"/>
                </a:solidFill>
              </a:rPr>
              <a:t>comme type de retour.</a:t>
            </a:r>
          </a:p>
          <a:p>
            <a:pPr marL="285750" indent="-285750">
              <a:buFont typeface="Courier New" panose="02070309020205020404" pitchFamily="49" charset="0"/>
              <a:buChar char="o"/>
            </a:pPr>
            <a:endParaRPr lang="fr-CA" dirty="0">
              <a:solidFill>
                <a:srgbClr val="9073D1"/>
              </a:solidFill>
            </a:endParaRPr>
          </a:p>
          <a:p>
            <a:pPr marL="285750" indent="-285750">
              <a:buFont typeface="Courier New" panose="02070309020205020404" pitchFamily="49" charset="0"/>
              <a:buChar char="o"/>
            </a:pPr>
            <a:endParaRPr lang="fr-CA" dirty="0">
              <a:solidFill>
                <a:srgbClr val="9073D1"/>
              </a:solidFill>
            </a:endParaRPr>
          </a:p>
          <a:p>
            <a:pPr marL="285750" indent="-285750">
              <a:buFont typeface="Courier New" panose="02070309020205020404" pitchFamily="49" charset="0"/>
              <a:buChar char="o"/>
            </a:pPr>
            <a:endParaRPr lang="fr-CA" dirty="0">
              <a:solidFill>
                <a:srgbClr val="9073D1"/>
              </a:solidFill>
            </a:endParaRPr>
          </a:p>
          <a:p>
            <a:pPr marL="285750" indent="-285750">
              <a:buFont typeface="Courier New" panose="02070309020205020404" pitchFamily="49" charset="0"/>
              <a:buChar char="o"/>
            </a:pPr>
            <a:r>
              <a:rPr lang="fr-CA" dirty="0">
                <a:solidFill>
                  <a:schemeClr val="bg1"/>
                </a:solidFill>
              </a:rPr>
              <a:t> Ça fonctionne!!!</a:t>
            </a:r>
          </a:p>
        </p:txBody>
      </p:sp>
      <p:pic>
        <p:nvPicPr>
          <p:cNvPr id="13" name="Image 12">
            <a:extLst>
              <a:ext uri="{FF2B5EF4-FFF2-40B4-BE49-F238E27FC236}">
                <a16:creationId xmlns:a16="http://schemas.microsoft.com/office/drawing/2014/main" id="{CFB5DC6A-1999-4241-9BF5-434F8A13F71F}"/>
              </a:ext>
            </a:extLst>
          </p:cNvPr>
          <p:cNvPicPr>
            <a:picLocks noChangeAspect="1"/>
          </p:cNvPicPr>
          <p:nvPr/>
        </p:nvPicPr>
        <p:blipFill>
          <a:blip r:embed="rId3"/>
          <a:stretch>
            <a:fillRect/>
          </a:stretch>
        </p:blipFill>
        <p:spPr>
          <a:xfrm>
            <a:off x="4081107" y="5770242"/>
            <a:ext cx="5058481" cy="983144"/>
          </a:xfrm>
          <a:prstGeom prst="rect">
            <a:avLst/>
          </a:prstGeom>
          <a:ln w="28575">
            <a:solidFill>
              <a:srgbClr val="9073D1"/>
            </a:solidFill>
          </a:ln>
        </p:spPr>
      </p:pic>
      <p:sp>
        <p:nvSpPr>
          <p:cNvPr id="14" name="ZoneTexte 13">
            <a:extLst>
              <a:ext uri="{FF2B5EF4-FFF2-40B4-BE49-F238E27FC236}">
                <a16:creationId xmlns:a16="http://schemas.microsoft.com/office/drawing/2014/main" id="{0B676EC1-00EC-4257-A17D-D7BDE62D5200}"/>
              </a:ext>
            </a:extLst>
          </p:cNvPr>
          <p:cNvSpPr txBox="1"/>
          <p:nvPr/>
        </p:nvSpPr>
        <p:spPr>
          <a:xfrm>
            <a:off x="8401972" y="6016274"/>
            <a:ext cx="737616" cy="584775"/>
          </a:xfrm>
          <a:prstGeom prst="rect">
            <a:avLst/>
          </a:prstGeom>
          <a:noFill/>
        </p:spPr>
        <p:txBody>
          <a:bodyPr wrap="square" rtlCol="0">
            <a:spAutoFit/>
          </a:bodyPr>
          <a:lstStyle/>
          <a:p>
            <a:r>
              <a:rPr lang="en-CA" sz="3200" dirty="0">
                <a:solidFill>
                  <a:srgbClr val="9073D1"/>
                </a:solidFill>
              </a:rPr>
              <a:t>✅</a:t>
            </a:r>
            <a:endParaRPr lang="fr-CA" sz="3200" dirty="0">
              <a:solidFill>
                <a:srgbClr val="9073D1"/>
              </a:solidFill>
            </a:endParaRPr>
          </a:p>
        </p:txBody>
      </p:sp>
      <p:cxnSp>
        <p:nvCxnSpPr>
          <p:cNvPr id="18" name="Connecteur droit avec flèche 17">
            <a:extLst>
              <a:ext uri="{FF2B5EF4-FFF2-40B4-BE49-F238E27FC236}">
                <a16:creationId xmlns:a16="http://schemas.microsoft.com/office/drawing/2014/main" id="{4ACEA710-6A4F-4905-9FD3-B75292141604}"/>
              </a:ext>
            </a:extLst>
          </p:cNvPr>
          <p:cNvCxnSpPr>
            <a:cxnSpLocks/>
          </p:cNvCxnSpPr>
          <p:nvPr/>
        </p:nvCxnSpPr>
        <p:spPr>
          <a:xfrm>
            <a:off x="3548766" y="6528039"/>
            <a:ext cx="790775"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789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9B084-0825-41E4-88AD-0979DBC5F19B}"/>
              </a:ext>
            </a:extLst>
          </p:cNvPr>
          <p:cNvSpPr>
            <a:spLocks noGrp="1"/>
          </p:cNvSpPr>
          <p:nvPr>
            <p:ph type="title"/>
          </p:nvPr>
        </p:nvSpPr>
        <p:spPr/>
        <p:txBody>
          <a:bodyPr/>
          <a:lstStyle/>
          <a:p>
            <a:r>
              <a:rPr lang="fr-CA" dirty="0"/>
              <a:t>Asynchronisme</a:t>
            </a:r>
          </a:p>
        </p:txBody>
      </p:sp>
      <p:sp>
        <p:nvSpPr>
          <p:cNvPr id="3" name="Espace réservé du contenu 2">
            <a:extLst>
              <a:ext uri="{FF2B5EF4-FFF2-40B4-BE49-F238E27FC236}">
                <a16:creationId xmlns:a16="http://schemas.microsoft.com/office/drawing/2014/main" id="{91977E30-FBCC-44C3-9CC0-4D268A6444AA}"/>
              </a:ext>
            </a:extLst>
          </p:cNvPr>
          <p:cNvSpPr>
            <a:spLocks noGrp="1"/>
          </p:cNvSpPr>
          <p:nvPr>
            <p:ph idx="1"/>
          </p:nvPr>
        </p:nvSpPr>
        <p:spPr>
          <a:xfrm>
            <a:off x="162015" y="2061275"/>
            <a:ext cx="10132167" cy="3874914"/>
          </a:xfrm>
        </p:spPr>
        <p:txBody>
          <a:bodyPr/>
          <a:lstStyle/>
          <a:p>
            <a:r>
              <a:rPr lang="fr-CA" dirty="0"/>
              <a:t>Ne pas se connecter systématiquement</a:t>
            </a:r>
          </a:p>
          <a:p>
            <a:pPr lvl="1"/>
            <a:r>
              <a:rPr lang="fr-CA" dirty="0"/>
              <a:t>Si on ne veut pas demander un nouveau token d’authentification à chaque appel de la </a:t>
            </a:r>
            <a:r>
              <a:rPr lang="fr-CA" dirty="0">
                <a:solidFill>
                  <a:schemeClr val="accent4"/>
                </a:solidFill>
              </a:rPr>
              <a:t>fonction getArtist()... </a:t>
            </a:r>
            <a:r>
              <a:rPr lang="fr-CA" dirty="0"/>
              <a:t>(Perte de temps) Ajouter un </a:t>
            </a:r>
            <a:r>
              <a:rPr lang="fr-CA" dirty="0">
                <a:solidFill>
                  <a:schemeClr val="accent4"/>
                </a:solidFill>
              </a:rPr>
              <a:t>if()</a:t>
            </a:r>
            <a:r>
              <a:rPr lang="fr-CA" dirty="0"/>
              <a:t> pour appeler uniquement la méthode connect lorsque notre </a:t>
            </a:r>
            <a:r>
              <a:rPr lang="fr-CA" dirty="0">
                <a:solidFill>
                  <a:schemeClr val="accent4"/>
                </a:solidFill>
              </a:rPr>
              <a:t>token Spotify </a:t>
            </a:r>
            <a:r>
              <a:rPr lang="fr-CA" dirty="0"/>
              <a:t>est vide.</a:t>
            </a:r>
          </a:p>
        </p:txBody>
      </p:sp>
      <p:pic>
        <p:nvPicPr>
          <p:cNvPr id="5" name="Image 4">
            <a:extLst>
              <a:ext uri="{FF2B5EF4-FFF2-40B4-BE49-F238E27FC236}">
                <a16:creationId xmlns:a16="http://schemas.microsoft.com/office/drawing/2014/main" id="{CFB5EA07-F81D-46F0-808F-24C22907E120}"/>
              </a:ext>
            </a:extLst>
          </p:cNvPr>
          <p:cNvPicPr>
            <a:picLocks noChangeAspect="1"/>
          </p:cNvPicPr>
          <p:nvPr/>
        </p:nvPicPr>
        <p:blipFill>
          <a:blip r:embed="rId2"/>
          <a:stretch>
            <a:fillRect/>
          </a:stretch>
        </p:blipFill>
        <p:spPr>
          <a:xfrm>
            <a:off x="5365968" y="4160731"/>
            <a:ext cx="4496427" cy="1524213"/>
          </a:xfrm>
          <a:prstGeom prst="rect">
            <a:avLst/>
          </a:prstGeom>
          <a:ln w="28575">
            <a:solidFill>
              <a:srgbClr val="9073D1"/>
            </a:solidFill>
          </a:ln>
        </p:spPr>
      </p:pic>
      <p:pic>
        <p:nvPicPr>
          <p:cNvPr id="8" name="Image 7">
            <a:extLst>
              <a:ext uri="{FF2B5EF4-FFF2-40B4-BE49-F238E27FC236}">
                <a16:creationId xmlns:a16="http://schemas.microsoft.com/office/drawing/2014/main" id="{B232CCCC-C717-4CEA-8B88-958493AA5F0E}"/>
              </a:ext>
            </a:extLst>
          </p:cNvPr>
          <p:cNvPicPr>
            <a:picLocks noChangeAspect="1"/>
          </p:cNvPicPr>
          <p:nvPr/>
        </p:nvPicPr>
        <p:blipFill>
          <a:blip r:embed="rId3"/>
          <a:stretch>
            <a:fillRect/>
          </a:stretch>
        </p:blipFill>
        <p:spPr>
          <a:xfrm>
            <a:off x="162015" y="4348227"/>
            <a:ext cx="2599473" cy="2352993"/>
          </a:xfrm>
          <a:prstGeom prst="rect">
            <a:avLst/>
          </a:prstGeom>
        </p:spPr>
      </p:pic>
    </p:spTree>
    <p:extLst>
      <p:ext uri="{BB962C8B-B14F-4D97-AF65-F5344CB8AC3E}">
        <p14:creationId xmlns:p14="http://schemas.microsoft.com/office/powerpoint/2010/main" val="318503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483CFF4-2B35-4964-9622-837C9431432A}"/>
              </a:ext>
            </a:extLst>
          </p:cNvPr>
          <p:cNvSpPr>
            <a:spLocks noGrp="1"/>
          </p:cNvSpPr>
          <p:nvPr>
            <p:ph type="title"/>
          </p:nvPr>
        </p:nvSpPr>
        <p:spPr/>
        <p:txBody>
          <a:bodyPr/>
          <a:lstStyle/>
          <a:p>
            <a:r>
              <a:rPr lang="fr-CA" dirty="0"/>
              <a:t>Stockage local</a:t>
            </a:r>
          </a:p>
        </p:txBody>
      </p:sp>
      <p:sp>
        <p:nvSpPr>
          <p:cNvPr id="2" name="Espace réservé du contenu 1">
            <a:extLst>
              <a:ext uri="{FF2B5EF4-FFF2-40B4-BE49-F238E27FC236}">
                <a16:creationId xmlns:a16="http://schemas.microsoft.com/office/drawing/2014/main" id="{DF77557A-3F59-4F1F-A09E-5365D3ECCA62}"/>
              </a:ext>
            </a:extLst>
          </p:cNvPr>
          <p:cNvSpPr>
            <a:spLocks noGrp="1"/>
          </p:cNvSpPr>
          <p:nvPr>
            <p:ph idx="1"/>
          </p:nvPr>
        </p:nvSpPr>
        <p:spPr>
          <a:xfrm>
            <a:off x="116441" y="2047312"/>
            <a:ext cx="10368679" cy="4505887"/>
          </a:xfrm>
        </p:spPr>
        <p:txBody>
          <a:bodyPr>
            <a:normAutofit/>
          </a:bodyPr>
          <a:lstStyle/>
          <a:p>
            <a:r>
              <a:rPr lang="fr-CA" sz="2800" dirty="0"/>
              <a:t>Nos applications Web </a:t>
            </a:r>
            <a:r>
              <a:rPr lang="fr-CA" sz="2800" dirty="0" err="1"/>
              <a:t>Angular</a:t>
            </a:r>
            <a:r>
              <a:rPr lang="fr-CA" sz="2800" dirty="0"/>
              <a:t> ne font de </a:t>
            </a:r>
            <a:r>
              <a:rPr lang="fr-CA" sz="2800" dirty="0" err="1"/>
              <a:t>pesistance</a:t>
            </a:r>
            <a:r>
              <a:rPr lang="fr-CA" sz="2800" dirty="0"/>
              <a:t> des données. (Préférences, brouillons de message, paramètres, ...) =&gt; actualise la page Web = tout est perdu ! </a:t>
            </a:r>
          </a:p>
          <a:p>
            <a:pPr lvl="2"/>
            <a:r>
              <a:rPr lang="fr-CA" sz="2000" dirty="0"/>
              <a:t> Attention : le stockage local dans le navigateur </a:t>
            </a:r>
            <a:r>
              <a:rPr lang="fr-CA" sz="2000" dirty="0">
                <a:solidFill>
                  <a:srgbClr val="FF0000"/>
                </a:solidFill>
              </a:rPr>
              <a:t>≠ </a:t>
            </a:r>
            <a:r>
              <a:rPr lang="fr-CA" sz="2000" dirty="0"/>
              <a:t>stocker des données sensibles : Ce n’est pas une base de données !</a:t>
            </a:r>
          </a:p>
          <a:p>
            <a:pPr lvl="1"/>
            <a:endParaRPr lang="fr-CA" sz="2400" dirty="0"/>
          </a:p>
          <a:p>
            <a:pPr lvl="1"/>
            <a:r>
              <a:rPr lang="fr-CA" sz="2400" dirty="0"/>
              <a:t> Nous aborderons deux solutions :</a:t>
            </a:r>
          </a:p>
          <a:p>
            <a:pPr lvl="2"/>
            <a:r>
              <a:rPr lang="fr-CA" sz="2000" dirty="0"/>
              <a:t> </a:t>
            </a:r>
            <a:r>
              <a:rPr lang="fr-CA" sz="2000" dirty="0" err="1"/>
              <a:t>localStorage</a:t>
            </a:r>
            <a:r>
              <a:rPr lang="fr-CA" sz="2000" dirty="0"/>
              <a:t>  : Données permanentes stockées sur le client.</a:t>
            </a:r>
          </a:p>
          <a:p>
            <a:pPr lvl="2"/>
            <a:r>
              <a:rPr lang="fr-CA" sz="2000" dirty="0"/>
              <a:t> </a:t>
            </a:r>
            <a:r>
              <a:rPr lang="fr-CA" sz="2000" dirty="0" err="1"/>
              <a:t>sessionStorage</a:t>
            </a:r>
            <a:r>
              <a:rPr lang="fr-CA" sz="2000" dirty="0"/>
              <a:t>  : Données à courte durée stockées sur la session du client.</a:t>
            </a:r>
          </a:p>
        </p:txBody>
      </p:sp>
    </p:spTree>
    <p:extLst>
      <p:ext uri="{BB962C8B-B14F-4D97-AF65-F5344CB8AC3E}">
        <p14:creationId xmlns:p14="http://schemas.microsoft.com/office/powerpoint/2010/main" val="191401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 Données type </a:t>
            </a:r>
            <a:r>
              <a:rPr lang="fr-CA" dirty="0">
                <a:solidFill>
                  <a:schemeClr val="accent4"/>
                </a:solidFill>
              </a:rPr>
              <a:t>string</a:t>
            </a:r>
          </a:p>
        </p:txBody>
      </p:sp>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a:xfrm>
            <a:off x="0" y="2026920"/>
            <a:ext cx="11430000" cy="4265880"/>
          </a:xfrm>
        </p:spPr>
        <p:txBody>
          <a:bodyPr/>
          <a:lstStyle/>
          <a:p>
            <a:r>
              <a:rPr lang="fr-CA" dirty="0"/>
              <a:t>Étape 1 : Identifier la donnée à sauvegarder.</a:t>
            </a:r>
          </a:p>
          <a:p>
            <a:pPr lvl="1"/>
            <a:endParaRPr lang="fr-CA" dirty="0"/>
          </a:p>
          <a:p>
            <a:pPr lvl="1"/>
            <a:endParaRPr lang="fr-CA" dirty="0"/>
          </a:p>
          <a:p>
            <a:r>
              <a:rPr lang="fr-CA" dirty="0"/>
              <a:t> Étape 2 : Créer une fonction enregistrant cette donnée dans le stockage local.</a:t>
            </a:r>
            <a:endParaRPr lang="fr-CA" sz="2800" dirty="0"/>
          </a:p>
        </p:txBody>
      </p:sp>
      <p:pic>
        <p:nvPicPr>
          <p:cNvPr id="7" name="Image 6">
            <a:extLst>
              <a:ext uri="{FF2B5EF4-FFF2-40B4-BE49-F238E27FC236}">
                <a16:creationId xmlns:a16="http://schemas.microsoft.com/office/drawing/2014/main" id="{ACAFFDD0-A11F-436D-92F4-090E16152E30}"/>
              </a:ext>
            </a:extLst>
          </p:cNvPr>
          <p:cNvPicPr>
            <a:picLocks noChangeAspect="1"/>
          </p:cNvPicPr>
          <p:nvPr/>
        </p:nvPicPr>
        <p:blipFill>
          <a:blip r:embed="rId2"/>
          <a:stretch>
            <a:fillRect/>
          </a:stretch>
        </p:blipFill>
        <p:spPr>
          <a:xfrm>
            <a:off x="1962145" y="2495698"/>
            <a:ext cx="3277057" cy="419158"/>
          </a:xfrm>
          <a:prstGeom prst="rect">
            <a:avLst/>
          </a:prstGeom>
          <a:ln w="28575">
            <a:solidFill>
              <a:srgbClr val="73B3D1"/>
            </a:solidFill>
          </a:ln>
        </p:spPr>
      </p:pic>
      <p:pic>
        <p:nvPicPr>
          <p:cNvPr id="9" name="Image 8">
            <a:extLst>
              <a:ext uri="{FF2B5EF4-FFF2-40B4-BE49-F238E27FC236}">
                <a16:creationId xmlns:a16="http://schemas.microsoft.com/office/drawing/2014/main" id="{E3F5883F-70EF-482C-B57A-5B4AF24D0E62}"/>
              </a:ext>
            </a:extLst>
          </p:cNvPr>
          <p:cNvPicPr>
            <a:picLocks noChangeAspect="1"/>
          </p:cNvPicPr>
          <p:nvPr/>
        </p:nvPicPr>
        <p:blipFill>
          <a:blip r:embed="rId3"/>
          <a:stretch>
            <a:fillRect/>
          </a:stretch>
        </p:blipFill>
        <p:spPr>
          <a:xfrm>
            <a:off x="2182367" y="3605449"/>
            <a:ext cx="5352289" cy="675391"/>
          </a:xfrm>
          <a:prstGeom prst="rect">
            <a:avLst/>
          </a:prstGeom>
          <a:ln w="28575">
            <a:solidFill>
              <a:srgbClr val="73B3D1"/>
            </a:solidFill>
          </a:ln>
        </p:spPr>
      </p:pic>
      <p:pic>
        <p:nvPicPr>
          <p:cNvPr id="13" name="Image 12">
            <a:extLst>
              <a:ext uri="{FF2B5EF4-FFF2-40B4-BE49-F238E27FC236}">
                <a16:creationId xmlns:a16="http://schemas.microsoft.com/office/drawing/2014/main" id="{5217B358-B798-403F-A44C-F7E81F74E0CB}"/>
              </a:ext>
            </a:extLst>
          </p:cNvPr>
          <p:cNvPicPr>
            <a:picLocks noChangeAspect="1"/>
          </p:cNvPicPr>
          <p:nvPr/>
        </p:nvPicPr>
        <p:blipFill>
          <a:blip r:embed="rId4"/>
          <a:stretch>
            <a:fillRect/>
          </a:stretch>
        </p:blipFill>
        <p:spPr>
          <a:xfrm>
            <a:off x="1177386" y="5176225"/>
            <a:ext cx="4870835" cy="736484"/>
          </a:xfrm>
          <a:prstGeom prst="rect">
            <a:avLst/>
          </a:prstGeom>
          <a:ln w="28575">
            <a:solidFill>
              <a:srgbClr val="73B3D1"/>
            </a:solidFill>
          </a:ln>
        </p:spPr>
      </p:pic>
      <p:pic>
        <p:nvPicPr>
          <p:cNvPr id="15" name="Image 14">
            <a:extLst>
              <a:ext uri="{FF2B5EF4-FFF2-40B4-BE49-F238E27FC236}">
                <a16:creationId xmlns:a16="http://schemas.microsoft.com/office/drawing/2014/main" id="{864E96CA-918A-4F60-A995-F8547F71242E}"/>
              </a:ext>
            </a:extLst>
          </p:cNvPr>
          <p:cNvPicPr>
            <a:picLocks noChangeAspect="1"/>
          </p:cNvPicPr>
          <p:nvPr/>
        </p:nvPicPr>
        <p:blipFill>
          <a:blip r:embed="rId5"/>
          <a:stretch>
            <a:fillRect/>
          </a:stretch>
        </p:blipFill>
        <p:spPr>
          <a:xfrm>
            <a:off x="6175177" y="5174608"/>
            <a:ext cx="4700087" cy="738101"/>
          </a:xfrm>
          <a:prstGeom prst="rect">
            <a:avLst/>
          </a:prstGeom>
          <a:ln w="28575">
            <a:solidFill>
              <a:srgbClr val="73B3D1"/>
            </a:solidFill>
          </a:ln>
        </p:spPr>
      </p:pic>
      <p:sp>
        <p:nvSpPr>
          <p:cNvPr id="16" name="ZoneTexte 15">
            <a:extLst>
              <a:ext uri="{FF2B5EF4-FFF2-40B4-BE49-F238E27FC236}">
                <a16:creationId xmlns:a16="http://schemas.microsoft.com/office/drawing/2014/main" id="{F5D9F3A5-B0BD-4FD9-9CF5-537235066A57}"/>
              </a:ext>
            </a:extLst>
          </p:cNvPr>
          <p:cNvSpPr txBox="1"/>
          <p:nvPr/>
        </p:nvSpPr>
        <p:spPr>
          <a:xfrm>
            <a:off x="1962145" y="4361899"/>
            <a:ext cx="6968495" cy="523220"/>
          </a:xfrm>
          <a:prstGeom prst="rect">
            <a:avLst/>
          </a:prstGeom>
          <a:noFill/>
        </p:spPr>
        <p:txBody>
          <a:bodyPr wrap="square" rtlCol="0">
            <a:spAutoFit/>
          </a:bodyPr>
          <a:lstStyle/>
          <a:p>
            <a:pPr algn="ctr"/>
            <a:r>
              <a:rPr lang="fr-CA" sz="1400" b="1" dirty="0">
                <a:solidFill>
                  <a:srgbClr val="FA4098"/>
                </a:solidFill>
              </a:rPr>
              <a:t>localStorage</a:t>
            </a:r>
            <a:r>
              <a:rPr lang="fr-CA" sz="1400" dirty="0">
                <a:solidFill>
                  <a:srgbClr val="73B3D1"/>
                </a:solidFill>
              </a:rPr>
              <a:t> </a:t>
            </a:r>
            <a:r>
              <a:rPr lang="fr-CA" sz="1400" dirty="0">
                <a:solidFill>
                  <a:schemeClr val="bg1"/>
                </a:solidFill>
              </a:rPr>
              <a:t>et</a:t>
            </a:r>
            <a:r>
              <a:rPr lang="fr-CA" sz="1400" dirty="0">
                <a:solidFill>
                  <a:srgbClr val="73B3D1"/>
                </a:solidFill>
              </a:rPr>
              <a:t> </a:t>
            </a:r>
            <a:r>
              <a:rPr lang="fr-CA" sz="1400" b="1" dirty="0">
                <a:solidFill>
                  <a:srgbClr val="FA4098"/>
                </a:solidFill>
              </a:rPr>
              <a:t>sessionStorage</a:t>
            </a:r>
            <a:r>
              <a:rPr lang="fr-CA" sz="1400" dirty="0">
                <a:solidFill>
                  <a:srgbClr val="73B3D1"/>
                </a:solidFill>
              </a:rPr>
              <a:t> </a:t>
            </a:r>
            <a:r>
              <a:rPr lang="fr-CA" sz="1400" dirty="0">
                <a:solidFill>
                  <a:schemeClr val="bg1"/>
                </a:solidFill>
              </a:rPr>
              <a:t>sont des variables qui sont accessibles automatiquement dans toutes les </a:t>
            </a:r>
            <a:r>
              <a:rPr lang="fr-CA" sz="1400" b="1" dirty="0">
                <a:solidFill>
                  <a:schemeClr val="bg1"/>
                </a:solidFill>
              </a:rPr>
              <a:t>classes</a:t>
            </a:r>
            <a:r>
              <a:rPr lang="fr-CA" sz="1400" dirty="0">
                <a:solidFill>
                  <a:schemeClr val="bg1"/>
                </a:solidFill>
              </a:rPr>
              <a:t> de l’application. Il ne faut pas </a:t>
            </a:r>
            <a:r>
              <a:rPr lang="fr-CA" sz="1400" b="1" dirty="0"/>
              <a:t>les créer !</a:t>
            </a:r>
          </a:p>
        </p:txBody>
      </p:sp>
      <p:sp>
        <p:nvSpPr>
          <p:cNvPr id="17" name="ZoneTexte 16">
            <a:extLst>
              <a:ext uri="{FF2B5EF4-FFF2-40B4-BE49-F238E27FC236}">
                <a16:creationId xmlns:a16="http://schemas.microsoft.com/office/drawing/2014/main" id="{E76B107F-8067-4745-BDEC-822E854AD53C}"/>
              </a:ext>
            </a:extLst>
          </p:cNvPr>
          <p:cNvSpPr txBox="1"/>
          <p:nvPr/>
        </p:nvSpPr>
        <p:spPr>
          <a:xfrm>
            <a:off x="2697480" y="5985023"/>
            <a:ext cx="1885119" cy="307777"/>
          </a:xfrm>
          <a:prstGeom prst="rect">
            <a:avLst/>
          </a:prstGeom>
          <a:noFill/>
        </p:spPr>
        <p:txBody>
          <a:bodyPr wrap="square" rtlCol="0">
            <a:spAutoFit/>
          </a:bodyPr>
          <a:lstStyle/>
          <a:p>
            <a:r>
              <a:rPr lang="fr-CA" sz="1400" dirty="0">
                <a:solidFill>
                  <a:schemeClr val="bg1"/>
                </a:solidFill>
              </a:rPr>
              <a:t>Clé de votre choix</a:t>
            </a:r>
          </a:p>
        </p:txBody>
      </p:sp>
      <p:sp>
        <p:nvSpPr>
          <p:cNvPr id="18" name="ZoneTexte 17">
            <a:extLst>
              <a:ext uri="{FF2B5EF4-FFF2-40B4-BE49-F238E27FC236}">
                <a16:creationId xmlns:a16="http://schemas.microsoft.com/office/drawing/2014/main" id="{9021EFD9-62F6-4D43-837A-53C541DEFB0A}"/>
              </a:ext>
            </a:extLst>
          </p:cNvPr>
          <p:cNvSpPr txBox="1"/>
          <p:nvPr/>
        </p:nvSpPr>
        <p:spPr>
          <a:xfrm>
            <a:off x="4733939" y="5985023"/>
            <a:ext cx="918507" cy="307777"/>
          </a:xfrm>
          <a:prstGeom prst="rect">
            <a:avLst/>
          </a:prstGeom>
          <a:noFill/>
        </p:spPr>
        <p:txBody>
          <a:bodyPr wrap="square" rtlCol="0">
            <a:spAutoFit/>
          </a:bodyPr>
          <a:lstStyle/>
          <a:p>
            <a:pPr algn="ctr"/>
            <a:r>
              <a:rPr lang="fr-CA" sz="1400" dirty="0">
                <a:solidFill>
                  <a:schemeClr val="bg1"/>
                </a:solidFill>
              </a:rPr>
              <a:t>Valeur</a:t>
            </a:r>
          </a:p>
        </p:txBody>
      </p:sp>
      <p:cxnSp>
        <p:nvCxnSpPr>
          <p:cNvPr id="20" name="Connecteur droit avec flèche 19">
            <a:extLst>
              <a:ext uri="{FF2B5EF4-FFF2-40B4-BE49-F238E27FC236}">
                <a16:creationId xmlns:a16="http://schemas.microsoft.com/office/drawing/2014/main" id="{95A57AFB-41BC-420B-9713-EC0AE6946DBF}"/>
              </a:ext>
            </a:extLst>
          </p:cNvPr>
          <p:cNvCxnSpPr>
            <a:cxnSpLocks/>
          </p:cNvCxnSpPr>
          <p:nvPr/>
        </p:nvCxnSpPr>
        <p:spPr>
          <a:xfrm flipV="1">
            <a:off x="3669792" y="5665786"/>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D372BA84-6367-4CE2-8CE0-8CA4454285BD}"/>
              </a:ext>
            </a:extLst>
          </p:cNvPr>
          <p:cNvCxnSpPr>
            <a:cxnSpLocks/>
          </p:cNvCxnSpPr>
          <p:nvPr/>
        </p:nvCxnSpPr>
        <p:spPr>
          <a:xfrm flipV="1">
            <a:off x="5193193" y="5665786"/>
            <a:ext cx="46009" cy="36782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9EAB5F16-815D-4B76-AD32-FD0CE9F771A9}"/>
              </a:ext>
            </a:extLst>
          </p:cNvPr>
          <p:cNvSpPr txBox="1"/>
          <p:nvPr/>
        </p:nvSpPr>
        <p:spPr>
          <a:xfrm>
            <a:off x="6162129" y="5936255"/>
            <a:ext cx="4700087" cy="307777"/>
          </a:xfrm>
          <a:prstGeom prst="rect">
            <a:avLst/>
          </a:prstGeom>
          <a:noFill/>
        </p:spPr>
        <p:txBody>
          <a:bodyPr wrap="square" rtlCol="0">
            <a:spAutoFit/>
          </a:bodyPr>
          <a:lstStyle/>
          <a:p>
            <a:pPr algn="ctr"/>
            <a:r>
              <a:rPr lang="fr-CA" sz="1400" dirty="0">
                <a:solidFill>
                  <a:schemeClr val="bg1"/>
                </a:solidFill>
              </a:rPr>
              <a:t>Fonctionnement identique avec </a:t>
            </a:r>
            <a:r>
              <a:rPr lang="fr-CA" sz="1400" dirty="0">
                <a:solidFill>
                  <a:srgbClr val="FA4098"/>
                </a:solidFill>
              </a:rPr>
              <a:t>localStorage</a:t>
            </a:r>
            <a:r>
              <a:rPr lang="fr-CA" sz="1400" dirty="0">
                <a:solidFill>
                  <a:srgbClr val="73B3D1"/>
                </a:solidFill>
              </a:rPr>
              <a:t>.</a:t>
            </a:r>
          </a:p>
        </p:txBody>
      </p:sp>
    </p:spTree>
    <p:extLst>
      <p:ext uri="{BB962C8B-B14F-4D97-AF65-F5344CB8AC3E}">
        <p14:creationId xmlns:p14="http://schemas.microsoft.com/office/powerpoint/2010/main" val="389883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a:xfrm>
            <a:off x="121921" y="753228"/>
            <a:ext cx="10172262" cy="1080938"/>
          </a:xfrm>
        </p:spPr>
        <p:txBody>
          <a:bodyPr>
            <a:normAutofit fontScale="90000"/>
          </a:bodyPr>
          <a:lstStyle/>
          <a:p>
            <a:r>
              <a:rPr lang="fr-CA" dirty="0"/>
              <a:t>Stockage local: Récupérer une valeur de type </a:t>
            </a:r>
            <a:r>
              <a:rPr lang="fr-CA" dirty="0">
                <a:solidFill>
                  <a:schemeClr val="accent4"/>
                </a:solidFill>
              </a:rPr>
              <a:t>string</a:t>
            </a:r>
            <a:br>
              <a:rPr lang="fr-CA" dirty="0"/>
            </a:br>
            <a:endParaRPr lang="fr-CA" dirty="0"/>
          </a:p>
        </p:txBody>
      </p:sp>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a:xfrm>
            <a:off x="121921" y="2026920"/>
            <a:ext cx="11719559" cy="4480560"/>
          </a:xfrm>
        </p:spPr>
        <p:txBody>
          <a:bodyPr>
            <a:normAutofit/>
          </a:bodyPr>
          <a:lstStyle/>
          <a:p>
            <a:r>
              <a:rPr lang="fr-CA" dirty="0"/>
              <a:t>Étape 1 : Préparer une variable pour stocker la valeur récupérée.</a:t>
            </a:r>
          </a:p>
          <a:p>
            <a:pPr lvl="1"/>
            <a:r>
              <a:rPr lang="fr-CA" dirty="0"/>
              <a:t> Elle doit pouvoir être null : si échec du stockage local, la valeur </a:t>
            </a:r>
            <a:r>
              <a:rPr lang="fr-CA" dirty="0" err="1"/>
              <a:t>null</a:t>
            </a:r>
            <a:r>
              <a:rPr lang="fr-CA" dirty="0"/>
              <a:t> lui sera attribuée</a:t>
            </a:r>
          </a:p>
          <a:p>
            <a:pPr lvl="2"/>
            <a:endParaRPr lang="fr-CA" dirty="0"/>
          </a:p>
          <a:p>
            <a:pPr lvl="2"/>
            <a:endParaRPr lang="fr-CA" dirty="0"/>
          </a:p>
          <a:p>
            <a:r>
              <a:rPr lang="fr-CA" dirty="0"/>
              <a:t> Étape 2 : Récupérer la valeur du stockage local dans la fonction </a:t>
            </a:r>
            <a:r>
              <a:rPr lang="fr-CA" dirty="0">
                <a:solidFill>
                  <a:schemeClr val="accent4"/>
                </a:solidFill>
              </a:rPr>
              <a:t>ngOnInit()</a:t>
            </a:r>
          </a:p>
          <a:p>
            <a:pPr lvl="2"/>
            <a:r>
              <a:rPr lang="fr-CA" dirty="0"/>
              <a:t> </a:t>
            </a:r>
            <a:r>
              <a:rPr lang="fr-CA" sz="2000" dirty="0"/>
              <a:t>La clé spécifiée </a:t>
            </a:r>
            <a:r>
              <a:rPr lang="fr-CA" sz="2000" b="1" dirty="0">
                <a:solidFill>
                  <a:schemeClr val="accent4"/>
                </a:solidFill>
              </a:rPr>
              <a:t>=</a:t>
            </a:r>
            <a:r>
              <a:rPr lang="fr-CA" sz="2000" dirty="0"/>
              <a:t> à la clé de stockage.</a:t>
            </a:r>
          </a:p>
          <a:p>
            <a:pPr lvl="2"/>
            <a:r>
              <a:rPr lang="fr-CA" sz="2000" dirty="0"/>
              <a:t> Il est possible que </a:t>
            </a:r>
            <a:r>
              <a:rPr lang="fr-CA" sz="2000" dirty="0">
                <a:solidFill>
                  <a:schemeClr val="accent4"/>
                </a:solidFill>
              </a:rPr>
              <a:t>getItem() </a:t>
            </a:r>
            <a:r>
              <a:rPr lang="fr-CA" sz="2000" dirty="0"/>
              <a:t>retourne </a:t>
            </a:r>
            <a:r>
              <a:rPr lang="fr-CA" sz="2000" dirty="0">
                <a:solidFill>
                  <a:schemeClr val="accent4"/>
                </a:solidFill>
              </a:rPr>
              <a:t>null</a:t>
            </a:r>
            <a:r>
              <a:rPr lang="fr-CA" sz="2000" dirty="0"/>
              <a:t> si aucune donnée stockée avec cette clé.</a:t>
            </a:r>
          </a:p>
        </p:txBody>
      </p:sp>
      <p:pic>
        <p:nvPicPr>
          <p:cNvPr id="11" name="Image 10">
            <a:extLst>
              <a:ext uri="{FF2B5EF4-FFF2-40B4-BE49-F238E27FC236}">
                <a16:creationId xmlns:a16="http://schemas.microsoft.com/office/drawing/2014/main" id="{BACAC494-6D17-4E20-944B-3971D7BC28BE}"/>
              </a:ext>
            </a:extLst>
          </p:cNvPr>
          <p:cNvPicPr>
            <a:picLocks noChangeAspect="1"/>
          </p:cNvPicPr>
          <p:nvPr/>
        </p:nvPicPr>
        <p:blipFill>
          <a:blip r:embed="rId2"/>
          <a:stretch>
            <a:fillRect/>
          </a:stretch>
        </p:blipFill>
        <p:spPr>
          <a:xfrm>
            <a:off x="2855906" y="5156684"/>
            <a:ext cx="5744377" cy="1028844"/>
          </a:xfrm>
          <a:prstGeom prst="rect">
            <a:avLst/>
          </a:prstGeom>
          <a:ln w="28575">
            <a:solidFill>
              <a:srgbClr val="73B3D1"/>
            </a:solidFill>
          </a:ln>
        </p:spPr>
      </p:pic>
      <p:pic>
        <p:nvPicPr>
          <p:cNvPr id="5" name="Image 4">
            <a:extLst>
              <a:ext uri="{FF2B5EF4-FFF2-40B4-BE49-F238E27FC236}">
                <a16:creationId xmlns:a16="http://schemas.microsoft.com/office/drawing/2014/main" id="{8F984BB9-DFED-44D4-943E-49023030CED0}"/>
              </a:ext>
            </a:extLst>
          </p:cNvPr>
          <p:cNvPicPr>
            <a:picLocks noChangeAspect="1"/>
          </p:cNvPicPr>
          <p:nvPr/>
        </p:nvPicPr>
        <p:blipFill>
          <a:blip r:embed="rId3"/>
          <a:stretch>
            <a:fillRect/>
          </a:stretch>
        </p:blipFill>
        <p:spPr>
          <a:xfrm>
            <a:off x="1758626" y="2843082"/>
            <a:ext cx="3724795" cy="390580"/>
          </a:xfrm>
          <a:prstGeom prst="rect">
            <a:avLst/>
          </a:prstGeom>
          <a:ln w="28575">
            <a:solidFill>
              <a:srgbClr val="73B3D1"/>
            </a:solidFill>
          </a:ln>
        </p:spPr>
      </p:pic>
      <p:sp>
        <p:nvSpPr>
          <p:cNvPr id="8" name="ZoneTexte 7">
            <a:extLst>
              <a:ext uri="{FF2B5EF4-FFF2-40B4-BE49-F238E27FC236}">
                <a16:creationId xmlns:a16="http://schemas.microsoft.com/office/drawing/2014/main" id="{564CDF27-9E18-4B5B-9A9A-C72059092B63}"/>
              </a:ext>
            </a:extLst>
          </p:cNvPr>
          <p:cNvSpPr txBox="1"/>
          <p:nvPr/>
        </p:nvSpPr>
        <p:spPr>
          <a:xfrm>
            <a:off x="6580701" y="6185528"/>
            <a:ext cx="1884269" cy="307777"/>
          </a:xfrm>
          <a:prstGeom prst="rect">
            <a:avLst/>
          </a:prstGeom>
          <a:noFill/>
        </p:spPr>
        <p:txBody>
          <a:bodyPr wrap="square" rtlCol="0">
            <a:spAutoFit/>
          </a:bodyPr>
          <a:lstStyle/>
          <a:p>
            <a:r>
              <a:rPr lang="fr-CA" sz="1400" dirty="0">
                <a:solidFill>
                  <a:schemeClr val="bg1"/>
                </a:solidFill>
              </a:rPr>
              <a:t>Clé de votre choix</a:t>
            </a:r>
          </a:p>
        </p:txBody>
      </p:sp>
      <p:cxnSp>
        <p:nvCxnSpPr>
          <p:cNvPr id="9" name="Connecteur droit avec flèche 8">
            <a:extLst>
              <a:ext uri="{FF2B5EF4-FFF2-40B4-BE49-F238E27FC236}">
                <a16:creationId xmlns:a16="http://schemas.microsoft.com/office/drawing/2014/main" id="{EF0634D5-27B9-4E2A-8036-DB7140E69C91}"/>
              </a:ext>
            </a:extLst>
          </p:cNvPr>
          <p:cNvCxnSpPr>
            <a:cxnSpLocks/>
          </p:cNvCxnSpPr>
          <p:nvPr/>
        </p:nvCxnSpPr>
        <p:spPr>
          <a:xfrm flipV="1">
            <a:off x="7552163" y="5866291"/>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78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lstStyle/>
          <a:p>
            <a:r>
              <a:rPr lang="fr-CA" dirty="0"/>
              <a:t>Stockage local: autre type que string</a:t>
            </a:r>
          </a:p>
        </p:txBody>
      </p:sp>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a:xfrm>
            <a:off x="207417" y="1996440"/>
            <a:ext cx="11786463" cy="4602480"/>
          </a:xfrm>
        </p:spPr>
        <p:txBody>
          <a:bodyPr/>
          <a:lstStyle/>
          <a:p>
            <a:r>
              <a:rPr lang="fr-CA" dirty="0"/>
              <a:t>Étape 1 : Identifier la donnée à sauvegarder.</a:t>
            </a:r>
          </a:p>
          <a:p>
            <a:pPr lvl="2"/>
            <a:endParaRPr lang="fr-CA" dirty="0"/>
          </a:p>
          <a:p>
            <a:pPr lvl="2"/>
            <a:endParaRPr lang="fr-CA" dirty="0"/>
          </a:p>
          <a:p>
            <a:pPr lvl="2"/>
            <a:endParaRPr lang="fr-CA" dirty="0"/>
          </a:p>
          <a:p>
            <a:pPr lvl="2"/>
            <a:endParaRPr lang="fr-CA" dirty="0"/>
          </a:p>
          <a:p>
            <a:pPr marL="228600" lvl="1">
              <a:spcBef>
                <a:spcPts val="1000"/>
              </a:spcBef>
            </a:pPr>
            <a:r>
              <a:rPr lang="fr-CA" sz="2400" dirty="0"/>
              <a:t> Étape 2 : Créer une fonction enregistrant cette donnée dans le stockage local.</a:t>
            </a:r>
          </a:p>
          <a:p>
            <a:pPr lvl="1"/>
            <a:r>
              <a:rPr lang="fr-CA" dirty="0"/>
              <a:t> La donnée doit être transformée en string au préalable avec </a:t>
            </a:r>
            <a:r>
              <a:rPr lang="fr-CA" b="1" dirty="0" err="1">
                <a:solidFill>
                  <a:schemeClr val="accent4"/>
                </a:solidFill>
              </a:rPr>
              <a:t>stringify</a:t>
            </a:r>
            <a:r>
              <a:rPr lang="fr-CA" b="1" dirty="0">
                <a:solidFill>
                  <a:schemeClr val="accent4"/>
                </a:solidFill>
              </a:rPr>
              <a:t>()</a:t>
            </a:r>
            <a:r>
              <a:rPr lang="fr-CA" dirty="0"/>
              <a:t> qui fait partie de la classe utilitaire </a:t>
            </a:r>
            <a:r>
              <a:rPr lang="fr-CA" dirty="0">
                <a:solidFill>
                  <a:schemeClr val="accent4"/>
                </a:solidFill>
              </a:rPr>
              <a:t>JSON</a:t>
            </a:r>
            <a:r>
              <a:rPr lang="fr-CA" dirty="0"/>
              <a:t>.</a:t>
            </a:r>
          </a:p>
        </p:txBody>
      </p:sp>
      <p:pic>
        <p:nvPicPr>
          <p:cNvPr id="5" name="Image 4">
            <a:extLst>
              <a:ext uri="{FF2B5EF4-FFF2-40B4-BE49-F238E27FC236}">
                <a16:creationId xmlns:a16="http://schemas.microsoft.com/office/drawing/2014/main" id="{9503C68D-BE84-429B-80C8-5A9435C32F57}"/>
              </a:ext>
            </a:extLst>
          </p:cNvPr>
          <p:cNvPicPr>
            <a:picLocks noChangeAspect="1"/>
          </p:cNvPicPr>
          <p:nvPr/>
        </p:nvPicPr>
        <p:blipFill>
          <a:blip r:embed="rId2"/>
          <a:stretch>
            <a:fillRect/>
          </a:stretch>
        </p:blipFill>
        <p:spPr>
          <a:xfrm>
            <a:off x="702633" y="2655509"/>
            <a:ext cx="4972744" cy="438211"/>
          </a:xfrm>
          <a:prstGeom prst="rect">
            <a:avLst/>
          </a:prstGeom>
          <a:ln w="28575">
            <a:solidFill>
              <a:srgbClr val="73B3D1"/>
            </a:solidFill>
          </a:ln>
        </p:spPr>
      </p:pic>
      <p:pic>
        <p:nvPicPr>
          <p:cNvPr id="7" name="Image 6">
            <a:extLst>
              <a:ext uri="{FF2B5EF4-FFF2-40B4-BE49-F238E27FC236}">
                <a16:creationId xmlns:a16="http://schemas.microsoft.com/office/drawing/2014/main" id="{9CFF550D-CA46-45DF-82A7-B335B2376E65}"/>
              </a:ext>
            </a:extLst>
          </p:cNvPr>
          <p:cNvPicPr>
            <a:picLocks noChangeAspect="1"/>
          </p:cNvPicPr>
          <p:nvPr/>
        </p:nvPicPr>
        <p:blipFill>
          <a:blip r:embed="rId3"/>
          <a:stretch>
            <a:fillRect/>
          </a:stretch>
        </p:blipFill>
        <p:spPr>
          <a:xfrm>
            <a:off x="6253700" y="2427483"/>
            <a:ext cx="5467959" cy="1001517"/>
          </a:xfrm>
          <a:prstGeom prst="rect">
            <a:avLst/>
          </a:prstGeom>
          <a:ln w="28575">
            <a:solidFill>
              <a:srgbClr val="73B3D1"/>
            </a:solidFill>
          </a:ln>
        </p:spPr>
      </p:pic>
      <p:pic>
        <p:nvPicPr>
          <p:cNvPr id="9" name="Image 8">
            <a:extLst>
              <a:ext uri="{FF2B5EF4-FFF2-40B4-BE49-F238E27FC236}">
                <a16:creationId xmlns:a16="http://schemas.microsoft.com/office/drawing/2014/main" id="{ADF244EB-8A1F-40D0-8AD1-6489C9E76675}"/>
              </a:ext>
            </a:extLst>
          </p:cNvPr>
          <p:cNvPicPr>
            <a:picLocks noChangeAspect="1"/>
          </p:cNvPicPr>
          <p:nvPr/>
        </p:nvPicPr>
        <p:blipFill>
          <a:blip r:embed="rId4"/>
          <a:stretch>
            <a:fillRect/>
          </a:stretch>
        </p:blipFill>
        <p:spPr>
          <a:xfrm>
            <a:off x="3105248" y="5347969"/>
            <a:ext cx="6296904" cy="895475"/>
          </a:xfrm>
          <a:prstGeom prst="rect">
            <a:avLst/>
          </a:prstGeom>
          <a:ln w="28575">
            <a:solidFill>
              <a:srgbClr val="73B3D1"/>
            </a:solidFill>
          </a:ln>
        </p:spPr>
      </p:pic>
      <p:cxnSp>
        <p:nvCxnSpPr>
          <p:cNvPr id="10" name="Connecteur droit avec flèche 9">
            <a:extLst>
              <a:ext uri="{FF2B5EF4-FFF2-40B4-BE49-F238E27FC236}">
                <a16:creationId xmlns:a16="http://schemas.microsoft.com/office/drawing/2014/main" id="{5F989793-0AE0-4F72-858A-128C76476AE0}"/>
              </a:ext>
            </a:extLst>
          </p:cNvPr>
          <p:cNvCxnSpPr>
            <a:cxnSpLocks/>
          </p:cNvCxnSpPr>
          <p:nvPr/>
        </p:nvCxnSpPr>
        <p:spPr>
          <a:xfrm flipH="1">
            <a:off x="7588936" y="5189926"/>
            <a:ext cx="226136" cy="46343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0A2C0BB2-65B4-48F9-A4FA-F5E47399C3C8}"/>
              </a:ext>
            </a:extLst>
          </p:cNvPr>
          <p:cNvSpPr txBox="1"/>
          <p:nvPr/>
        </p:nvSpPr>
        <p:spPr>
          <a:xfrm>
            <a:off x="4876485" y="6291143"/>
            <a:ext cx="2240595" cy="307777"/>
          </a:xfrm>
          <a:prstGeom prst="rect">
            <a:avLst/>
          </a:prstGeom>
          <a:noFill/>
        </p:spPr>
        <p:txBody>
          <a:bodyPr wrap="square" rtlCol="0">
            <a:spAutoFit/>
          </a:bodyPr>
          <a:lstStyle/>
          <a:p>
            <a:r>
              <a:rPr lang="fr-CA" sz="1400" dirty="0">
                <a:solidFill>
                  <a:schemeClr val="bg1"/>
                </a:solidFill>
              </a:rPr>
              <a:t>Clé de votre choix</a:t>
            </a:r>
          </a:p>
        </p:txBody>
      </p:sp>
      <p:cxnSp>
        <p:nvCxnSpPr>
          <p:cNvPr id="12" name="Connecteur droit avec flèche 11">
            <a:extLst>
              <a:ext uri="{FF2B5EF4-FFF2-40B4-BE49-F238E27FC236}">
                <a16:creationId xmlns:a16="http://schemas.microsoft.com/office/drawing/2014/main" id="{DEBC1E60-CFFA-400B-B343-0A11A0A9D777}"/>
              </a:ext>
            </a:extLst>
          </p:cNvPr>
          <p:cNvCxnSpPr>
            <a:cxnSpLocks/>
          </p:cNvCxnSpPr>
          <p:nvPr/>
        </p:nvCxnSpPr>
        <p:spPr>
          <a:xfrm flipV="1">
            <a:off x="5545589" y="5971906"/>
            <a:ext cx="219387" cy="372998"/>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83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E2F1B23-ECCB-454A-8EA7-33BBF5F172ED}"/>
              </a:ext>
            </a:extLst>
          </p:cNvPr>
          <p:cNvSpPr>
            <a:spLocks noGrp="1"/>
          </p:cNvSpPr>
          <p:nvPr>
            <p:ph type="title"/>
          </p:nvPr>
        </p:nvSpPr>
        <p:spPr/>
        <p:txBody>
          <a:bodyPr>
            <a:normAutofit fontScale="90000"/>
          </a:bodyPr>
          <a:lstStyle/>
          <a:p>
            <a:r>
              <a:rPr lang="fr-CA" dirty="0"/>
              <a:t>Stockage local: Récupérer une valeur autre que </a:t>
            </a:r>
            <a:r>
              <a:rPr lang="fr-CA" dirty="0">
                <a:solidFill>
                  <a:schemeClr val="accent4"/>
                </a:solidFill>
              </a:rPr>
              <a:t>string</a:t>
            </a:r>
            <a:br>
              <a:rPr lang="fr-CA" dirty="0"/>
            </a:br>
            <a:endParaRPr lang="fr-CA" dirty="0"/>
          </a:p>
        </p:txBody>
      </p:sp>
      <p:sp>
        <p:nvSpPr>
          <p:cNvPr id="2" name="Espace réservé du contenu 1">
            <a:extLst>
              <a:ext uri="{FF2B5EF4-FFF2-40B4-BE49-F238E27FC236}">
                <a16:creationId xmlns:a16="http://schemas.microsoft.com/office/drawing/2014/main" id="{B59B4CE2-79D7-47B2-B9C4-9808D5C1BFBB}"/>
              </a:ext>
            </a:extLst>
          </p:cNvPr>
          <p:cNvSpPr>
            <a:spLocks noGrp="1"/>
          </p:cNvSpPr>
          <p:nvPr>
            <p:ph idx="1"/>
          </p:nvPr>
        </p:nvSpPr>
        <p:spPr>
          <a:xfrm>
            <a:off x="0" y="1996440"/>
            <a:ext cx="10942319" cy="4541520"/>
          </a:xfrm>
        </p:spPr>
        <p:txBody>
          <a:bodyPr/>
          <a:lstStyle/>
          <a:p>
            <a:r>
              <a:rPr lang="fr-CA" dirty="0"/>
              <a:t>Préparer une variable pour stocker la valeur récupérée.</a:t>
            </a:r>
          </a:p>
          <a:p>
            <a:pPr lvl="1"/>
            <a:r>
              <a:rPr lang="fr-CA" dirty="0"/>
              <a:t> Elle doit pouvoir être </a:t>
            </a:r>
            <a:r>
              <a:rPr lang="fr-CA" dirty="0" err="1"/>
              <a:t>null</a:t>
            </a:r>
            <a:r>
              <a:rPr lang="fr-CA" dirty="0"/>
              <a:t> : si échec du stockage local, la valeur </a:t>
            </a:r>
            <a:r>
              <a:rPr lang="fr-CA" dirty="0" err="1"/>
              <a:t>null</a:t>
            </a:r>
            <a:r>
              <a:rPr lang="fr-CA" dirty="0"/>
              <a:t> lui sera attribuée</a:t>
            </a:r>
          </a:p>
          <a:p>
            <a:pPr lvl="2"/>
            <a:endParaRPr lang="fr-CA" dirty="0"/>
          </a:p>
          <a:p>
            <a:pPr lvl="2"/>
            <a:endParaRPr lang="fr-CA" dirty="0"/>
          </a:p>
          <a:p>
            <a:pPr lvl="2"/>
            <a:endParaRPr lang="fr-CA" dirty="0"/>
          </a:p>
          <a:p>
            <a:r>
              <a:rPr lang="fr-CA" dirty="0"/>
              <a:t> Étape 2 : Récupérer la valeur du stockage local dans la fonction </a:t>
            </a:r>
            <a:r>
              <a:rPr lang="fr-CA" dirty="0" err="1">
                <a:solidFill>
                  <a:schemeClr val="accent4"/>
                </a:solidFill>
              </a:rPr>
              <a:t>ngOnInit</a:t>
            </a:r>
            <a:r>
              <a:rPr lang="fr-CA" dirty="0">
                <a:solidFill>
                  <a:schemeClr val="accent4"/>
                </a:solidFill>
              </a:rPr>
              <a:t>()</a:t>
            </a:r>
          </a:p>
          <a:p>
            <a:pPr lvl="2"/>
            <a:r>
              <a:rPr lang="fr-CA" sz="2000" dirty="0"/>
              <a:t>La valeur trouvée pourra être transformée dans son type original avec </a:t>
            </a:r>
            <a:r>
              <a:rPr lang="fr-CA" sz="2000" b="1" i="1" dirty="0">
                <a:solidFill>
                  <a:schemeClr val="accent4"/>
                </a:solidFill>
              </a:rPr>
              <a:t>Parse()</a:t>
            </a:r>
            <a:r>
              <a:rPr lang="fr-CA" sz="2000" dirty="0"/>
              <a:t>.</a:t>
            </a:r>
          </a:p>
        </p:txBody>
      </p:sp>
      <p:pic>
        <p:nvPicPr>
          <p:cNvPr id="7" name="Image 6">
            <a:extLst>
              <a:ext uri="{FF2B5EF4-FFF2-40B4-BE49-F238E27FC236}">
                <a16:creationId xmlns:a16="http://schemas.microsoft.com/office/drawing/2014/main" id="{ED5166FD-3105-4D36-A8F8-31196B477C6A}"/>
              </a:ext>
            </a:extLst>
          </p:cNvPr>
          <p:cNvPicPr>
            <a:picLocks noChangeAspect="1"/>
          </p:cNvPicPr>
          <p:nvPr/>
        </p:nvPicPr>
        <p:blipFill>
          <a:blip r:embed="rId2"/>
          <a:stretch>
            <a:fillRect/>
          </a:stretch>
        </p:blipFill>
        <p:spPr>
          <a:xfrm>
            <a:off x="2187826" y="2754532"/>
            <a:ext cx="3677163" cy="704948"/>
          </a:xfrm>
          <a:prstGeom prst="rect">
            <a:avLst/>
          </a:prstGeom>
          <a:ln w="28575">
            <a:solidFill>
              <a:srgbClr val="73B3D1"/>
            </a:solidFill>
          </a:ln>
        </p:spPr>
      </p:pic>
      <p:pic>
        <p:nvPicPr>
          <p:cNvPr id="9" name="Image 8">
            <a:extLst>
              <a:ext uri="{FF2B5EF4-FFF2-40B4-BE49-F238E27FC236}">
                <a16:creationId xmlns:a16="http://schemas.microsoft.com/office/drawing/2014/main" id="{D25AF6AE-E993-419E-B862-4C9B3DF34AF7}"/>
              </a:ext>
            </a:extLst>
          </p:cNvPr>
          <p:cNvPicPr>
            <a:picLocks noChangeAspect="1"/>
          </p:cNvPicPr>
          <p:nvPr/>
        </p:nvPicPr>
        <p:blipFill>
          <a:blip r:embed="rId3"/>
          <a:stretch>
            <a:fillRect/>
          </a:stretch>
        </p:blipFill>
        <p:spPr>
          <a:xfrm>
            <a:off x="4412865" y="4842273"/>
            <a:ext cx="5372850" cy="1695687"/>
          </a:xfrm>
          <a:prstGeom prst="rect">
            <a:avLst/>
          </a:prstGeom>
          <a:ln w="28575">
            <a:solidFill>
              <a:srgbClr val="73B3D1"/>
            </a:solidFill>
          </a:ln>
        </p:spPr>
      </p:pic>
      <p:sp>
        <p:nvSpPr>
          <p:cNvPr id="10" name="ZoneTexte 9">
            <a:extLst>
              <a:ext uri="{FF2B5EF4-FFF2-40B4-BE49-F238E27FC236}">
                <a16:creationId xmlns:a16="http://schemas.microsoft.com/office/drawing/2014/main" id="{C5DE7CEC-FB97-49D8-AB64-03A204D5318A}"/>
              </a:ext>
            </a:extLst>
          </p:cNvPr>
          <p:cNvSpPr txBox="1"/>
          <p:nvPr/>
        </p:nvSpPr>
        <p:spPr>
          <a:xfrm>
            <a:off x="9134540" y="5553460"/>
            <a:ext cx="1807779" cy="307777"/>
          </a:xfrm>
          <a:prstGeom prst="rect">
            <a:avLst/>
          </a:prstGeom>
          <a:noFill/>
        </p:spPr>
        <p:txBody>
          <a:bodyPr wrap="square" rtlCol="0">
            <a:spAutoFit/>
          </a:bodyPr>
          <a:lstStyle/>
          <a:p>
            <a:r>
              <a:rPr lang="fr-CA" sz="1400" dirty="0">
                <a:solidFill>
                  <a:schemeClr val="bg1"/>
                </a:solidFill>
              </a:rPr>
              <a:t>Clé de votre choix</a:t>
            </a:r>
          </a:p>
        </p:txBody>
      </p:sp>
      <p:cxnSp>
        <p:nvCxnSpPr>
          <p:cNvPr id="11" name="Connecteur droit avec flèche 10">
            <a:extLst>
              <a:ext uri="{FF2B5EF4-FFF2-40B4-BE49-F238E27FC236}">
                <a16:creationId xmlns:a16="http://schemas.microsoft.com/office/drawing/2014/main" id="{F84AACBD-03EE-4887-B1F9-31D01D9A50CD}"/>
              </a:ext>
            </a:extLst>
          </p:cNvPr>
          <p:cNvCxnSpPr>
            <a:cxnSpLocks/>
          </p:cNvCxnSpPr>
          <p:nvPr/>
        </p:nvCxnSpPr>
        <p:spPr>
          <a:xfrm flipH="1" flipV="1">
            <a:off x="9073896" y="5434888"/>
            <a:ext cx="432815" cy="172933"/>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69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641AB9A-4FA6-486D-98D8-4AFBBD75D2A6}"/>
              </a:ext>
            </a:extLst>
          </p:cNvPr>
          <p:cNvSpPr>
            <a:spLocks noGrp="1"/>
          </p:cNvSpPr>
          <p:nvPr>
            <p:ph type="title"/>
          </p:nvPr>
        </p:nvSpPr>
        <p:spPr/>
        <p:txBody>
          <a:bodyPr/>
          <a:lstStyle/>
          <a:p>
            <a:r>
              <a:rPr lang="fr-CA"/>
              <a:t>Stockage local</a:t>
            </a:r>
          </a:p>
        </p:txBody>
      </p:sp>
      <p:sp>
        <p:nvSpPr>
          <p:cNvPr id="2" name="Espace réservé du contenu 1">
            <a:extLst>
              <a:ext uri="{FF2B5EF4-FFF2-40B4-BE49-F238E27FC236}">
                <a16:creationId xmlns:a16="http://schemas.microsoft.com/office/drawing/2014/main" id="{9C656BE9-2452-4BE9-8622-293BF12CF88D}"/>
              </a:ext>
            </a:extLst>
          </p:cNvPr>
          <p:cNvSpPr>
            <a:spLocks noGrp="1"/>
          </p:cNvSpPr>
          <p:nvPr>
            <p:ph idx="1"/>
          </p:nvPr>
        </p:nvSpPr>
        <p:spPr>
          <a:xfrm>
            <a:off x="106681" y="2026920"/>
            <a:ext cx="10607756" cy="4480560"/>
          </a:xfrm>
        </p:spPr>
        <p:txBody>
          <a:bodyPr/>
          <a:lstStyle/>
          <a:p>
            <a:r>
              <a:rPr lang="fr-CA" dirty="0"/>
              <a:t>Supprimer une donnée dans le stockage local</a:t>
            </a:r>
          </a:p>
          <a:p>
            <a:pPr lvl="1"/>
            <a:r>
              <a:rPr lang="fr-CA" dirty="0"/>
              <a:t> Que ce soit pour </a:t>
            </a:r>
            <a:r>
              <a:rPr lang="fr-CA" dirty="0" err="1"/>
              <a:t>localStorage</a:t>
            </a:r>
            <a:r>
              <a:rPr lang="fr-CA" dirty="0"/>
              <a:t> ou </a:t>
            </a:r>
            <a:r>
              <a:rPr lang="fr-CA" dirty="0" err="1"/>
              <a:t>sessionStorage</a:t>
            </a:r>
            <a:r>
              <a:rPr lang="fr-CA" dirty="0"/>
              <a:t>, il existe la méthode </a:t>
            </a:r>
            <a:r>
              <a:rPr lang="fr-CA" b="1" dirty="0">
                <a:solidFill>
                  <a:schemeClr val="accent4"/>
                </a:solidFill>
              </a:rPr>
              <a:t>.</a:t>
            </a:r>
            <a:r>
              <a:rPr lang="fr-CA" b="1" dirty="0" err="1">
                <a:solidFill>
                  <a:schemeClr val="accent4"/>
                </a:solidFill>
              </a:rPr>
              <a:t>removeItem</a:t>
            </a:r>
            <a:r>
              <a:rPr lang="fr-CA" b="1" dirty="0">
                <a:solidFill>
                  <a:schemeClr val="accent4"/>
                </a:solidFill>
              </a:rPr>
              <a:t>("clé") </a:t>
            </a:r>
            <a:r>
              <a:rPr lang="fr-CA" dirty="0"/>
              <a:t>pour supprimer une donnée.</a:t>
            </a:r>
          </a:p>
          <a:p>
            <a:pPr lvl="1"/>
            <a:endParaRPr lang="fr-CA" dirty="0"/>
          </a:p>
          <a:p>
            <a:pPr lvl="1"/>
            <a:endParaRPr lang="fr-CA" dirty="0"/>
          </a:p>
          <a:p>
            <a:pPr lvl="1"/>
            <a:endParaRPr lang="fr-CA" dirty="0"/>
          </a:p>
          <a:p>
            <a:pPr lvl="1"/>
            <a:endParaRPr lang="fr-CA" dirty="0"/>
          </a:p>
          <a:p>
            <a:r>
              <a:rPr lang="fr-CA" dirty="0"/>
              <a:t> Vider le stockage local</a:t>
            </a:r>
          </a:p>
          <a:p>
            <a:pPr lvl="1"/>
            <a:r>
              <a:rPr lang="fr-CA" dirty="0"/>
              <a:t> Pour un ménage complet, il existe également </a:t>
            </a:r>
            <a:r>
              <a:rPr lang="fr-CA" b="1" dirty="0">
                <a:solidFill>
                  <a:schemeClr val="accent4"/>
                </a:solidFill>
              </a:rPr>
              <a:t>.</a:t>
            </a:r>
            <a:r>
              <a:rPr lang="fr-CA" b="1" dirty="0" err="1">
                <a:solidFill>
                  <a:schemeClr val="accent4"/>
                </a:solidFill>
              </a:rPr>
              <a:t>clear</a:t>
            </a:r>
            <a:r>
              <a:rPr lang="fr-CA" b="1" dirty="0">
                <a:solidFill>
                  <a:schemeClr val="accent4"/>
                </a:solidFill>
              </a:rPr>
              <a:t>()</a:t>
            </a:r>
          </a:p>
        </p:txBody>
      </p:sp>
      <p:pic>
        <p:nvPicPr>
          <p:cNvPr id="5" name="Image 4">
            <a:extLst>
              <a:ext uri="{FF2B5EF4-FFF2-40B4-BE49-F238E27FC236}">
                <a16:creationId xmlns:a16="http://schemas.microsoft.com/office/drawing/2014/main" id="{9A9C10B6-2164-433F-9AF8-41B40DCA1CF8}"/>
              </a:ext>
            </a:extLst>
          </p:cNvPr>
          <p:cNvPicPr>
            <a:picLocks noChangeAspect="1"/>
          </p:cNvPicPr>
          <p:nvPr/>
        </p:nvPicPr>
        <p:blipFill>
          <a:blip r:embed="rId2"/>
          <a:stretch>
            <a:fillRect/>
          </a:stretch>
        </p:blipFill>
        <p:spPr>
          <a:xfrm>
            <a:off x="5410559" y="3229142"/>
            <a:ext cx="4429743" cy="600159"/>
          </a:xfrm>
          <a:prstGeom prst="rect">
            <a:avLst/>
          </a:prstGeom>
          <a:ln w="28575">
            <a:solidFill>
              <a:srgbClr val="73B3D1"/>
            </a:solidFill>
          </a:ln>
        </p:spPr>
      </p:pic>
      <p:pic>
        <p:nvPicPr>
          <p:cNvPr id="8" name="Image 7">
            <a:extLst>
              <a:ext uri="{FF2B5EF4-FFF2-40B4-BE49-F238E27FC236}">
                <a16:creationId xmlns:a16="http://schemas.microsoft.com/office/drawing/2014/main" id="{B2E5A052-C6CC-4A63-B39C-BC9A312F6A81}"/>
              </a:ext>
            </a:extLst>
          </p:cNvPr>
          <p:cNvPicPr>
            <a:picLocks noChangeAspect="1"/>
          </p:cNvPicPr>
          <p:nvPr/>
        </p:nvPicPr>
        <p:blipFill>
          <a:blip r:embed="rId3"/>
          <a:stretch>
            <a:fillRect/>
          </a:stretch>
        </p:blipFill>
        <p:spPr>
          <a:xfrm>
            <a:off x="5721892" y="5452415"/>
            <a:ext cx="3048425" cy="676369"/>
          </a:xfrm>
          <a:prstGeom prst="rect">
            <a:avLst/>
          </a:prstGeom>
          <a:ln w="28575">
            <a:solidFill>
              <a:srgbClr val="73B3D1"/>
            </a:solidFill>
          </a:ln>
        </p:spPr>
      </p:pic>
    </p:spTree>
    <p:extLst>
      <p:ext uri="{BB962C8B-B14F-4D97-AF65-F5344CB8AC3E}">
        <p14:creationId xmlns:p14="http://schemas.microsoft.com/office/powerpoint/2010/main" val="18938975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2544</Words>
  <Application>Microsoft Office PowerPoint</Application>
  <PresentationFormat>Grand écran</PresentationFormat>
  <Paragraphs>283</Paragraphs>
  <Slides>33</Slides>
  <Notes>1</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Berlin</vt:lpstr>
      <vt:lpstr>Séance 5</vt:lpstr>
      <vt:lpstr>Plan de la séance</vt:lpstr>
      <vt:lpstr>Stockage local</vt:lpstr>
      <vt:lpstr>Stockage local</vt:lpstr>
      <vt:lpstr>Stockage local: Données type string</vt:lpstr>
      <vt:lpstr>Stockage local: Récupérer une valeur de type string </vt:lpstr>
      <vt:lpstr>Stockage local: autre type que string</vt:lpstr>
      <vt:lpstr>Stockage local: Récupérer une valeur autre que string </vt:lpstr>
      <vt:lpstr>Stockage local</vt:lpstr>
      <vt:lpstr>i18n Internationalisation</vt:lpstr>
      <vt:lpstr>Internationalisation i18n</vt:lpstr>
      <vt:lpstr>Internationalisation</vt:lpstr>
      <vt:lpstr>Internationalisation</vt:lpstr>
      <vt:lpstr>Internationalisation: Étiqueter les contenus</vt:lpstr>
      <vt:lpstr>Internationalisation</vt:lpstr>
      <vt:lpstr>Internationalisation</vt:lpstr>
      <vt:lpstr>Internationalisation: Commutateur de langue</vt:lpstr>
      <vt:lpstr>Requête avec Token</vt:lpstr>
      <vt:lpstr>Requête avec Token</vt:lpstr>
      <vt:lpstr>Requête avec Token</vt:lpstr>
      <vt:lpstr>Requête avec Token</vt:lpstr>
      <vt:lpstr>Requête avec Token</vt:lpstr>
      <vt:lpstr>Requête avec Token</vt:lpstr>
      <vt:lpstr>Requête avec Token</vt:lpstr>
      <vt:lpstr>Requête avec Token</vt:lpstr>
      <vt:lpstr>Requête avec Token</vt:lpstr>
      <vt:lpstr>Authentification: asynchronisme</vt:lpstr>
      <vt:lpstr>Asynchronisme</vt:lpstr>
      <vt:lpstr>Asynchronisme</vt:lpstr>
      <vt:lpstr>Asynchronisme</vt:lpstr>
      <vt:lpstr>Asynchronisme</vt:lpstr>
      <vt:lpstr>Asynchronisme</vt:lpstr>
      <vt:lpstr>Asynchronisme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Semaine 2</dc:title>
  <dc:creator>Turgeon Valérie</dc:creator>
  <cp:lastModifiedBy>Turgeon Valérie</cp:lastModifiedBy>
  <cp:revision>15</cp:revision>
  <dcterms:created xsi:type="dcterms:W3CDTF">2023-01-29T23:12:55Z</dcterms:created>
  <dcterms:modified xsi:type="dcterms:W3CDTF">2023-10-13T23:59:01Z</dcterms:modified>
</cp:coreProperties>
</file>