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3"/>
  </p:notesMasterIdLst>
  <p:sldIdLst>
    <p:sldId id="256" r:id="rId5"/>
    <p:sldId id="29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33A0-579A-4C8A-9321-151F9D4E8A3A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E428-1AB7-4BDF-98D2-3004DFB6DBC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39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63B28-1A98-D06C-47E7-E50ADDC0911E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479BA7-C84C-FB29-08CA-FA9AA1430E9E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B3D1"/>
                </a:solidFill>
              </a:rPr>
              <a:t>Prog. Web orientée services</a:t>
            </a:r>
          </a:p>
        </p:txBody>
      </p:sp>
    </p:spTree>
    <p:extLst>
      <p:ext uri="{BB962C8B-B14F-4D97-AF65-F5344CB8AC3E}">
        <p14:creationId xmlns:p14="http://schemas.microsoft.com/office/powerpoint/2010/main" val="2540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53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81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88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5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90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52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770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5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40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22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93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605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14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1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40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7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4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8E1-A2EB-4DF5-8A05-208FD0AD44E9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E54-74C5-4A9A-ABD1-D4EED5BDFD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90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4" r:id="rId22"/>
    <p:sldLayoutId id="214748365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fr-CA" noProof="0" dirty="0"/>
              <a:t>Semaine 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01298"/>
            <a:ext cx="4641349" cy="1116622"/>
          </a:xfrm>
        </p:spPr>
        <p:txBody>
          <a:bodyPr>
            <a:normAutofit fontScale="92500"/>
          </a:bodyPr>
          <a:lstStyle/>
          <a:p>
            <a:r>
              <a:rPr lang="fr-CA" noProof="0" dirty="0"/>
              <a:t>Retour sur les services</a:t>
            </a:r>
          </a:p>
          <a:p>
            <a:endParaRPr lang="fr-CA" sz="1900" dirty="0"/>
          </a:p>
          <a:p>
            <a:r>
              <a:rPr lang="fr-CA" sz="16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600" noProof="0" dirty="0">
                <a:solidFill>
                  <a:schemeClr val="bg1"/>
                </a:solidFill>
              </a:rPr>
              <a:t> </a:t>
            </a:r>
          </a:p>
          <a:p>
            <a:endParaRPr lang="fr-CA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981200"/>
            <a:ext cx="11064240" cy="395498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Exemple</a:t>
            </a:r>
            <a:r>
              <a:rPr lang="fr-CA" dirty="0"/>
              <a:t> : Une méthode de </a:t>
            </a:r>
            <a:r>
              <a:rPr lang="fr-CA" b="1" dirty="0"/>
              <a:t>AppComposant</a:t>
            </a:r>
            <a:r>
              <a:rPr lang="fr-CA" dirty="0"/>
              <a:t> qui fait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fr-CA" dirty="0"/>
              <a:t>pour récupérer des informations sur un </a:t>
            </a:r>
            <a:r>
              <a:rPr lang="fr-CA" b="1" dirty="0"/>
              <a:t>conducteur</a:t>
            </a:r>
            <a:r>
              <a:rPr lang="fr-CA" dirty="0"/>
              <a:t> de </a:t>
            </a:r>
            <a:r>
              <a:rPr lang="fr-CA" i="1" dirty="0">
                <a:solidFill>
                  <a:srgbClr val="FA4098"/>
                </a:solidFill>
              </a:rPr>
              <a:t>Mario Kart Tour</a:t>
            </a:r>
            <a:r>
              <a:rPr lang="fr-CA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73FD7B-FA57-48C0-98DA-CE75E250DF55}"/>
              </a:ext>
            </a:extLst>
          </p:cNvPr>
          <p:cNvSpPr txBox="1"/>
          <p:nvPr/>
        </p:nvSpPr>
        <p:spPr>
          <a:xfrm>
            <a:off x="0" y="6550223"/>
            <a:ext cx="384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https://mario-kart-tour-api.herokuapp.com/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78821E-0BF8-4571-AD8D-58DC7FEB535B}"/>
              </a:ext>
            </a:extLst>
          </p:cNvPr>
          <p:cNvSpPr txBox="1"/>
          <p:nvPr/>
        </p:nvSpPr>
        <p:spPr>
          <a:xfrm>
            <a:off x="421490" y="5613023"/>
            <a:ext cx="534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/>
                </a:solidFill>
              </a:rPr>
              <a:t>Migrer</a:t>
            </a:r>
            <a:r>
              <a:rPr lang="fr-CA" dirty="0">
                <a:solidFill>
                  <a:schemeClr val="bg1"/>
                </a:solidFill>
              </a:rPr>
              <a:t> la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fr-CA" dirty="0">
                <a:solidFill>
                  <a:schemeClr val="bg1"/>
                </a:solidFill>
              </a:rPr>
              <a:t>dans un </a:t>
            </a:r>
            <a:r>
              <a:rPr lang="fr-CA" b="1" dirty="0">
                <a:solidFill>
                  <a:srgbClr val="FA4098"/>
                </a:solidFill>
              </a:rPr>
              <a:t>service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car plusieurs </a:t>
            </a:r>
            <a:r>
              <a:rPr lang="fr-CA" b="1" dirty="0">
                <a:solidFill>
                  <a:schemeClr val="bg1"/>
                </a:solidFill>
              </a:rPr>
              <a:t>composants</a:t>
            </a:r>
            <a:r>
              <a:rPr lang="fr-CA" dirty="0">
                <a:solidFill>
                  <a:schemeClr val="bg1"/>
                </a:solidFill>
              </a:rPr>
              <a:t> utilisent cette requête.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CB7F4D-B910-495F-A351-114EF56D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0" y="2904558"/>
            <a:ext cx="10765536" cy="233348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B32A90-4952-4333-9009-B645550B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00" y="3973863"/>
            <a:ext cx="4785766" cy="284995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95DE17C-0985-4ED9-BE3F-D9895E0EB19F}"/>
              </a:ext>
            </a:extLst>
          </p:cNvPr>
          <p:cNvSpPr txBox="1"/>
          <p:nvPr/>
        </p:nvSpPr>
        <p:spPr>
          <a:xfrm>
            <a:off x="10154195" y="2603635"/>
            <a:ext cx="168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Objet JSON</a:t>
            </a:r>
          </a:p>
        </p:txBody>
      </p:sp>
    </p:spTree>
    <p:extLst>
      <p:ext uri="{BB962C8B-B14F-4D97-AF65-F5344CB8AC3E}">
        <p14:creationId xmlns:p14="http://schemas.microsoft.com/office/powerpoint/2010/main" val="247554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2026920"/>
            <a:ext cx="10842822" cy="422930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un nouveau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si nécessaire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FA9C3F-407F-4CFB-8A0D-0998BFEB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78" y="2574306"/>
            <a:ext cx="3370027" cy="80377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8C1801-3938-4705-9888-E1CC078A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20" y="2574306"/>
            <a:ext cx="3696216" cy="184810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9D099F4-B199-480C-8736-6695DDE77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92" y="4322440"/>
            <a:ext cx="4046598" cy="236553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4CCC013-89BE-4738-A75F-E8816EAAFA42}"/>
              </a:ext>
            </a:extLst>
          </p:cNvPr>
          <p:cNvSpPr txBox="1"/>
          <p:nvPr/>
        </p:nvSpPr>
        <p:spPr>
          <a:xfrm>
            <a:off x="1021080" y="4014663"/>
            <a:ext cx="476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Code de base déjà présent à la création du service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D6627B7-6E95-425B-B032-8B24C810924B}"/>
              </a:ext>
            </a:extLst>
          </p:cNvPr>
          <p:cNvSpPr txBox="1"/>
          <p:nvPr/>
        </p:nvSpPr>
        <p:spPr>
          <a:xfrm>
            <a:off x="6261581" y="4427022"/>
            <a:ext cx="3696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Ranger les services tant que la manière d’ordonner les fichiers est cohérente et consistante.</a:t>
            </a:r>
          </a:p>
        </p:txBody>
      </p:sp>
    </p:spTree>
    <p:extLst>
      <p:ext uri="{BB962C8B-B14F-4D97-AF65-F5344CB8AC3E}">
        <p14:creationId xmlns:p14="http://schemas.microsoft.com/office/powerpoint/2010/main" val="204504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3" y="1968745"/>
            <a:ext cx="10160070" cy="3967444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Créer une méthode dans le service qui lance la requête HTTP et retourne la réponse.</a:t>
            </a:r>
          </a:p>
          <a:p>
            <a:pPr lvl="2"/>
            <a:r>
              <a:rPr lang="fr-CA" dirty="0"/>
              <a:t> N’oubliez pas </a:t>
            </a:r>
            <a:r>
              <a:rPr lang="fr-CA" dirty="0">
                <a:solidFill>
                  <a:srgbClr val="FA4098"/>
                </a:solidFill>
              </a:rPr>
              <a:t>d’injecter HttpClient au service</a:t>
            </a:r>
            <a:r>
              <a:rPr lang="fr-CA" dirty="0"/>
              <a:t> pour qu’il puisse faire une requête HTTP.</a:t>
            </a:r>
          </a:p>
          <a:p>
            <a:pPr lvl="2"/>
            <a:r>
              <a:rPr lang="fr-CA" dirty="0"/>
              <a:t> N’oubliez pas </a:t>
            </a:r>
            <a:r>
              <a:rPr lang="fr-CA" dirty="0">
                <a:solidFill>
                  <a:srgbClr val="FA4098"/>
                </a:solidFill>
              </a:rPr>
              <a:t>d’injecter le service au composant </a:t>
            </a:r>
            <a:r>
              <a:rPr lang="fr-CA" dirty="0"/>
              <a:t>pour qu’il puisse utiliser la nouvelle méthode.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64AFF1-BEC7-44CC-8E5C-C252E438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3310128"/>
            <a:ext cx="8497398" cy="173644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4CDB7F-3BEE-4A13-98C9-F94B80A2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56" y="4682195"/>
            <a:ext cx="5876832" cy="205046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F47B47-A2CA-4529-9310-00E648FE2A5A}"/>
              </a:ext>
            </a:extLst>
          </p:cNvPr>
          <p:cNvCxnSpPr/>
          <p:nvPr/>
        </p:nvCxnSpPr>
        <p:spPr>
          <a:xfrm flipH="1">
            <a:off x="2819401" y="3523488"/>
            <a:ext cx="527303" cy="20116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88554BF-3431-4478-BC75-169BEECFDFC1}"/>
              </a:ext>
            </a:extLst>
          </p:cNvPr>
          <p:cNvCxnSpPr/>
          <p:nvPr/>
        </p:nvCxnSpPr>
        <p:spPr>
          <a:xfrm flipH="1">
            <a:off x="9683497" y="4547616"/>
            <a:ext cx="527303" cy="20116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9D35E3F-0AC0-44A7-8BC1-3AF30F6B538E}"/>
              </a:ext>
            </a:extLst>
          </p:cNvPr>
          <p:cNvCxnSpPr>
            <a:cxnSpLocks/>
          </p:cNvCxnSpPr>
          <p:nvPr/>
        </p:nvCxnSpPr>
        <p:spPr>
          <a:xfrm>
            <a:off x="402336" y="3956304"/>
            <a:ext cx="399290" cy="15849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0BC711-31BF-46DB-807D-A093D0CE41B4}"/>
              </a:ext>
            </a:extLst>
          </p:cNvPr>
          <p:cNvCxnSpPr>
            <a:cxnSpLocks/>
          </p:cNvCxnSpPr>
          <p:nvPr/>
        </p:nvCxnSpPr>
        <p:spPr>
          <a:xfrm>
            <a:off x="8436864" y="5181156"/>
            <a:ext cx="399290" cy="15849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DF0F84-40F5-4ACE-8E7F-DDD9DE111FFC}"/>
              </a:ext>
            </a:extLst>
          </p:cNvPr>
          <p:cNvSpPr txBox="1"/>
          <p:nvPr/>
        </p:nvSpPr>
        <p:spPr>
          <a:xfrm>
            <a:off x="237744" y="5181156"/>
            <a:ext cx="57424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Deux problèmes :</a:t>
            </a:r>
          </a:p>
          <a:p>
            <a:r>
              <a:rPr lang="fr-CA" sz="1600" dirty="0">
                <a:solidFill>
                  <a:schemeClr val="bg1"/>
                </a:solidFill>
              </a:rPr>
              <a:t>• beaucoup de code dans le </a:t>
            </a:r>
            <a:r>
              <a:rPr lang="fr-CA" sz="1600" dirty="0">
                <a:solidFill>
                  <a:srgbClr val="FA4098"/>
                </a:solidFill>
              </a:rPr>
              <a:t>composant</a:t>
            </a: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... le </a:t>
            </a:r>
            <a:r>
              <a:rPr lang="fr-CA" sz="1600" dirty="0">
                <a:solidFill>
                  <a:srgbClr val="FA4098"/>
                </a:solidFill>
              </a:rPr>
              <a:t>service </a:t>
            </a:r>
            <a:r>
              <a:rPr lang="fr-CA" sz="1600" dirty="0">
                <a:solidFill>
                  <a:schemeClr val="bg1"/>
                </a:solidFill>
              </a:rPr>
              <a:t>devrait remplir les </a:t>
            </a:r>
            <a:r>
              <a:rPr lang="fr-CA" sz="1600" b="1" dirty="0">
                <a:solidFill>
                  <a:schemeClr val="bg1"/>
                </a:solidFill>
              </a:rPr>
              <a:t>variables</a:t>
            </a:r>
            <a:r>
              <a:rPr lang="fr-CA" sz="1600" dirty="0">
                <a:solidFill>
                  <a:schemeClr val="bg1"/>
                </a:solidFill>
              </a:rPr>
              <a:t> à la place du</a:t>
            </a: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composant !</a:t>
            </a:r>
          </a:p>
          <a:p>
            <a:r>
              <a:rPr lang="fr-CA" sz="1600" dirty="0">
                <a:solidFill>
                  <a:schemeClr val="bg1"/>
                </a:solidFill>
              </a:rPr>
              <a:t>• Ça ne compile pas : </a:t>
            </a:r>
            <a:r>
              <a:rPr lang="fr-CA" sz="1600" dirty="0">
                <a:solidFill>
                  <a:srgbClr val="FA4098"/>
                </a:solidFill>
              </a:rPr>
              <a:t>Angular</a:t>
            </a:r>
            <a:r>
              <a:rPr lang="fr-CA" sz="1600" dirty="0">
                <a:solidFill>
                  <a:srgbClr val="739C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n’aime pas le « </a:t>
            </a:r>
            <a:r>
              <a:rPr lang="fr-CA" sz="1600" b="1" dirty="0">
                <a:solidFill>
                  <a:srgbClr val="FF0000"/>
                </a:solidFill>
              </a:rPr>
              <a:t>x</a:t>
            </a:r>
            <a:r>
              <a:rPr lang="fr-CA" sz="1600" dirty="0">
                <a:solidFill>
                  <a:srgbClr val="739CD1"/>
                </a:solidFill>
              </a:rPr>
              <a:t> </a:t>
            </a:r>
            <a:r>
              <a:rPr lang="fr-CA" sz="1600" dirty="0">
                <a:solidFill>
                  <a:schemeClr val="bg1"/>
                </a:solidFill>
              </a:rPr>
              <a:t>» dans la méthode subscribe() car il ne connait pas son type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70BD83-9F68-4370-A8D3-6E017A6B7B98}"/>
              </a:ext>
            </a:extLst>
          </p:cNvPr>
          <p:cNvSpPr txBox="1"/>
          <p:nvPr/>
        </p:nvSpPr>
        <p:spPr>
          <a:xfrm>
            <a:off x="9808464" y="6424884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739CD1"/>
                </a:solidFill>
              </a:rPr>
              <a:t>app.component.ts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B6ABC56-C718-496C-8C9A-66C1496E8FD7}"/>
              </a:ext>
            </a:extLst>
          </p:cNvPr>
          <p:cNvSpPr txBox="1"/>
          <p:nvPr/>
        </p:nvSpPr>
        <p:spPr>
          <a:xfrm>
            <a:off x="6436950" y="3280606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739CD1"/>
                </a:solidFill>
              </a:rPr>
              <a:t>mariokart.service.ts</a:t>
            </a:r>
          </a:p>
        </p:txBody>
      </p:sp>
    </p:spTree>
    <p:extLst>
      <p:ext uri="{BB962C8B-B14F-4D97-AF65-F5344CB8AC3E}">
        <p14:creationId xmlns:p14="http://schemas.microsoft.com/office/powerpoint/2010/main" val="344121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2042160"/>
            <a:ext cx="10172262" cy="3894029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Créer une classe « </a:t>
            </a:r>
            <a:r>
              <a:rPr lang="fr-CA" dirty="0">
                <a:solidFill>
                  <a:srgbClr val="FA4098"/>
                </a:solidFill>
              </a:rPr>
              <a:t>Driver</a:t>
            </a:r>
            <a:r>
              <a:rPr lang="fr-CA" dirty="0"/>
              <a:t> » qui contiendra toutes les informations sur un conducteur. 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Dans app.component.ts, remplacer mes 4 variables à remplir par un objet de type Driver.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4878E-066E-42A6-A63C-9F48E52B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66" y="2857465"/>
            <a:ext cx="6465176" cy="148756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37EE7D-5F64-4A67-9545-DC15D53A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30" y="2857465"/>
            <a:ext cx="2738252" cy="148756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E20032-0066-4846-A6FA-7511BC373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631" y="5010789"/>
            <a:ext cx="2840269" cy="136256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D1A5B5-E4B3-43B2-804F-F7464F6C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967" y="5010789"/>
            <a:ext cx="4146075" cy="136256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2A43E1F-3F57-487C-99FB-A5C71F5E40B3}"/>
              </a:ext>
            </a:extLst>
          </p:cNvPr>
          <p:cNvCxnSpPr/>
          <p:nvPr/>
        </p:nvCxnSpPr>
        <p:spPr>
          <a:xfrm flipH="1">
            <a:off x="8580764" y="5953601"/>
            <a:ext cx="527303" cy="20116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5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3" y="2003730"/>
            <a:ext cx="10038150" cy="3932459"/>
          </a:xfrm>
        </p:spPr>
        <p:txBody>
          <a:bodyPr/>
          <a:lstStyle/>
          <a:p>
            <a:r>
              <a:rPr lang="fr-CA" dirty="0"/>
              <a:t>Modifier la manière dont la réponse de la requête est utilisée. (On ne remplit plus des variables, on crée un objet avec les données JSON !)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9AE4EB-3555-414E-8A9E-3BC028AA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3" y="3153582"/>
            <a:ext cx="6155915" cy="17239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681224-B3A0-4AFC-BDCD-AEE29491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86" y="3944092"/>
            <a:ext cx="7623782" cy="135349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266FCD8E-FFEF-4C58-8CE1-6E88FB3BFC9F}"/>
              </a:ext>
            </a:extLst>
          </p:cNvPr>
          <p:cNvSpPr/>
          <p:nvPr/>
        </p:nvSpPr>
        <p:spPr>
          <a:xfrm rot="5400000">
            <a:off x="6766560" y="3256024"/>
            <a:ext cx="548640" cy="585627"/>
          </a:xfrm>
          <a:prstGeom prst="ben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6A422F7-9762-493F-9251-28B3684AE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5257100"/>
            <a:ext cx="2629534" cy="147911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98A9D1-39C8-417D-99F8-C5957E9CCBA3}"/>
              </a:ext>
            </a:extLst>
          </p:cNvPr>
          <p:cNvSpPr txBox="1"/>
          <p:nvPr/>
        </p:nvSpPr>
        <p:spPr>
          <a:xfrm>
            <a:off x="9924288" y="3643723"/>
            <a:ext cx="155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100" dirty="0">
                <a:solidFill>
                  <a:schemeClr val="bg1"/>
                </a:solidFill>
              </a:rPr>
              <a:t>app.component.ts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46F11-F982-4C90-86CD-5BC8BEB4E7F6}"/>
              </a:ext>
            </a:extLst>
          </p:cNvPr>
          <p:cNvSpPr txBox="1"/>
          <p:nvPr/>
        </p:nvSpPr>
        <p:spPr>
          <a:xfrm>
            <a:off x="1719014" y="4825926"/>
            <a:ext cx="155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100" dirty="0">
                <a:solidFill>
                  <a:schemeClr val="bg1"/>
                </a:solidFill>
              </a:rPr>
              <a:t>app.component.ts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A7357F-8BBB-4F35-95D8-95E47987EB27}"/>
              </a:ext>
            </a:extLst>
          </p:cNvPr>
          <p:cNvSpPr txBox="1"/>
          <p:nvPr/>
        </p:nvSpPr>
        <p:spPr>
          <a:xfrm>
            <a:off x="3876850" y="5392476"/>
            <a:ext cx="805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 M</a:t>
            </a:r>
            <a:r>
              <a:rPr lang="fr-CA" b="1" dirty="0">
                <a:solidFill>
                  <a:schemeClr val="bg1"/>
                </a:solidFill>
              </a:rPr>
              <a:t>oins de lignes de code dans le composant</a:t>
            </a:r>
            <a:r>
              <a:rPr lang="fr-CA" dirty="0">
                <a:solidFill>
                  <a:schemeClr val="bg1"/>
                </a:solidFill>
              </a:rPr>
              <a:t>. De plus, assembler les </a:t>
            </a:r>
            <a:r>
              <a:rPr lang="fr-CA" b="1" dirty="0">
                <a:solidFill>
                  <a:schemeClr val="bg1"/>
                </a:solidFill>
              </a:rPr>
              <a:t>données en objet </a:t>
            </a:r>
            <a:r>
              <a:rPr lang="fr-CA" dirty="0">
                <a:solidFill>
                  <a:schemeClr val="bg1"/>
                </a:solidFill>
              </a:rPr>
              <a:t>est plus consistant.</a:t>
            </a:r>
          </a:p>
          <a:p>
            <a:r>
              <a:rPr lang="fr-CA" dirty="0">
                <a:solidFill>
                  <a:schemeClr val="bg1"/>
                </a:solidFill>
              </a:rPr>
              <a:t>Ça ne compile toujours pas à cause du «</a:t>
            </a:r>
            <a:r>
              <a:rPr lang="fr-CA" b="1" dirty="0">
                <a:solidFill>
                  <a:schemeClr val="bg1"/>
                </a:solidFill>
              </a:rPr>
              <a:t> x</a:t>
            </a:r>
            <a:r>
              <a:rPr lang="fr-CA" dirty="0">
                <a:solidFill>
                  <a:schemeClr val="bg1"/>
                </a:solidFill>
              </a:rPr>
              <a:t> »</a:t>
            </a:r>
            <a:endParaRPr lang="fr-CA" dirty="0">
              <a:solidFill>
                <a:srgbClr val="907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6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2078670"/>
            <a:ext cx="10111302" cy="385751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4</a:t>
            </a:r>
            <a:r>
              <a:rPr lang="fr-CA" dirty="0"/>
              <a:t> : Créer l’objet dans le </a:t>
            </a:r>
            <a:r>
              <a:rPr lang="fr-CA" b="1" dirty="0"/>
              <a:t>service</a:t>
            </a:r>
            <a:r>
              <a:rPr lang="fr-CA" dirty="0"/>
              <a:t> plutôt que dans le </a:t>
            </a:r>
            <a:r>
              <a:rPr lang="fr-CA" b="1" dirty="0"/>
              <a:t>composant</a:t>
            </a:r>
            <a:r>
              <a:rPr lang="fr-CA" dirty="0"/>
              <a:t> à l’aide de </a:t>
            </a:r>
            <a:r>
              <a:rPr lang="fr-CA" i="1" dirty="0">
                <a:solidFill>
                  <a:srgbClr val="FA4098"/>
                </a:solidFill>
              </a:rPr>
              <a:t>.pipe</a:t>
            </a:r>
            <a:r>
              <a:rPr lang="fr-CA" dirty="0"/>
              <a:t> et </a:t>
            </a:r>
            <a:r>
              <a:rPr lang="fr-CA" i="1" dirty="0">
                <a:solidFill>
                  <a:srgbClr val="FA4098"/>
                </a:solidFill>
              </a:rPr>
              <a:t>.map</a:t>
            </a:r>
            <a:r>
              <a:rPr lang="fr-CA" dirty="0"/>
              <a:t>. </a:t>
            </a:r>
          </a:p>
          <a:p>
            <a:pPr lvl="2"/>
            <a:r>
              <a:rPr lang="fr-CA" dirty="0"/>
              <a:t> La fonction du service va </a:t>
            </a:r>
            <a:r>
              <a:rPr lang="fr-CA" b="1" dirty="0"/>
              <a:t>retourner l’objet (les données)</a:t>
            </a:r>
            <a:r>
              <a:rPr lang="fr-CA" dirty="0"/>
              <a:t> plutôt que simplement la </a:t>
            </a:r>
            <a:r>
              <a:rPr lang="fr-CA" b="1" dirty="0"/>
              <a:t>réponse de la requête HTTP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E10777-5B2C-422E-8B64-DF71B768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90" y="3601170"/>
            <a:ext cx="9930384" cy="84122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FCD5C8-F577-42A6-B206-EDBD5A16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58" y="5131906"/>
            <a:ext cx="9930384" cy="15236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F3E50168-5DA9-4742-9A0B-B5226BD32D82}"/>
              </a:ext>
            </a:extLst>
          </p:cNvPr>
          <p:cNvSpPr/>
          <p:nvPr/>
        </p:nvSpPr>
        <p:spPr>
          <a:xfrm>
            <a:off x="5641848" y="4564646"/>
            <a:ext cx="908304" cy="445008"/>
          </a:xfrm>
          <a:prstGeom prst="down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2636FC-1EE1-467E-8102-A5C32EDAA500}"/>
              </a:ext>
            </a:extLst>
          </p:cNvPr>
          <p:cNvSpPr txBox="1"/>
          <p:nvPr/>
        </p:nvSpPr>
        <p:spPr>
          <a:xfrm>
            <a:off x="8795618" y="6303674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9073D1"/>
                </a:solidFill>
              </a:rPr>
              <a:t>mariokart.service.ts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F06A64-E162-445B-BDAD-8ED680CD1345}"/>
              </a:ext>
            </a:extLst>
          </p:cNvPr>
          <p:cNvSpPr txBox="1"/>
          <p:nvPr/>
        </p:nvSpPr>
        <p:spPr>
          <a:xfrm>
            <a:off x="8768292" y="4164471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9073D1"/>
                </a:solidFill>
              </a:rPr>
              <a:t>mariokart.service.ts</a:t>
            </a:r>
          </a:p>
        </p:txBody>
      </p:sp>
    </p:spTree>
    <p:extLst>
      <p:ext uri="{BB962C8B-B14F-4D97-AF65-F5344CB8AC3E}">
        <p14:creationId xmlns:p14="http://schemas.microsoft.com/office/powerpoint/2010/main" val="4391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2026920"/>
            <a:ext cx="10172262" cy="3909269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5</a:t>
            </a:r>
            <a:r>
              <a:rPr lang="fr-CA" dirty="0"/>
              <a:t> : Adapter la fonction dans </a:t>
            </a:r>
            <a:r>
              <a:rPr lang="fr-CA" dirty="0">
                <a:solidFill>
                  <a:srgbClr val="FA4098"/>
                </a:solidFill>
              </a:rPr>
              <a:t>app.component.ts</a:t>
            </a:r>
            <a:r>
              <a:rPr lang="fr-CA" dirty="0"/>
              <a:t> pour qu’elle reçoive l’objet créé dans la méthode du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Plus de problème de compilation ! Le «</a:t>
            </a:r>
            <a:r>
              <a:rPr lang="fr-CA" dirty="0">
                <a:solidFill>
                  <a:srgbClr val="FA4098"/>
                </a:solidFill>
              </a:rPr>
              <a:t> </a:t>
            </a:r>
            <a:r>
              <a:rPr lang="fr-CA" b="1" dirty="0">
                <a:solidFill>
                  <a:srgbClr val="FA4098"/>
                </a:solidFill>
              </a:rPr>
              <a:t>x</a:t>
            </a:r>
            <a:r>
              <a:rPr lang="fr-CA" dirty="0">
                <a:solidFill>
                  <a:srgbClr val="FA4098"/>
                </a:solidFill>
              </a:rPr>
              <a:t> </a:t>
            </a:r>
            <a:r>
              <a:rPr lang="fr-CA" dirty="0"/>
              <a:t>» est de type connu : C’est un </a:t>
            </a:r>
            <a:r>
              <a:rPr lang="fr-CA" i="1" dirty="0">
                <a:solidFill>
                  <a:srgbClr val="FA4098"/>
                </a:solidFill>
              </a:rPr>
              <a:t>Driver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6D4CCB-15B6-4AF9-887B-6FA0540F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85" y="2903547"/>
            <a:ext cx="7130510" cy="132941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94115CB-5CEB-407B-BB69-26422EA48D28}"/>
              </a:ext>
            </a:extLst>
          </p:cNvPr>
          <p:cNvSpPr txBox="1"/>
          <p:nvPr/>
        </p:nvSpPr>
        <p:spPr>
          <a:xfrm>
            <a:off x="7847695" y="3874752"/>
            <a:ext cx="155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100" dirty="0">
                <a:solidFill>
                  <a:srgbClr val="9073D1"/>
                </a:solidFill>
              </a:rPr>
              <a:t>app.component.ts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2A522F-EE98-47B8-BFDF-2AF1DA27A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08" y="4957421"/>
            <a:ext cx="9930384" cy="15236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1375851-3FB2-4161-B2FB-A11C8AA60C68}"/>
              </a:ext>
            </a:extLst>
          </p:cNvPr>
          <p:cNvSpPr txBox="1"/>
          <p:nvPr/>
        </p:nvSpPr>
        <p:spPr>
          <a:xfrm>
            <a:off x="8844068" y="6206266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9073D1"/>
                </a:solidFill>
              </a:rPr>
              <a:t>mariokart.service.ts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7233230B-1B00-46A6-B2CE-9C89C3621D52}"/>
              </a:ext>
            </a:extLst>
          </p:cNvPr>
          <p:cNvSpPr/>
          <p:nvPr/>
        </p:nvSpPr>
        <p:spPr>
          <a:xfrm>
            <a:off x="649342" y="3576912"/>
            <a:ext cx="2228788" cy="2233136"/>
          </a:xfrm>
          <a:custGeom>
            <a:avLst/>
            <a:gdLst>
              <a:gd name="connsiteX0" fmla="*/ 1030486 w 2408182"/>
              <a:gd name="connsiteY0" fmla="*/ 2267712 h 2267712"/>
              <a:gd name="connsiteX1" fmla="*/ 847606 w 2408182"/>
              <a:gd name="connsiteY1" fmla="*/ 2255520 h 2267712"/>
              <a:gd name="connsiteX2" fmla="*/ 683014 w 2408182"/>
              <a:gd name="connsiteY2" fmla="*/ 2243328 h 2267712"/>
              <a:gd name="connsiteX3" fmla="*/ 615958 w 2408182"/>
              <a:gd name="connsiteY3" fmla="*/ 2231136 h 2267712"/>
              <a:gd name="connsiteX4" fmla="*/ 542806 w 2408182"/>
              <a:gd name="connsiteY4" fmla="*/ 2200656 h 2267712"/>
              <a:gd name="connsiteX5" fmla="*/ 420886 w 2408182"/>
              <a:gd name="connsiteY5" fmla="*/ 2133600 h 2267712"/>
              <a:gd name="connsiteX6" fmla="*/ 116086 w 2408182"/>
              <a:gd name="connsiteY6" fmla="*/ 1926336 h 2267712"/>
              <a:gd name="connsiteX7" fmla="*/ 85606 w 2408182"/>
              <a:gd name="connsiteY7" fmla="*/ 1877568 h 2267712"/>
              <a:gd name="connsiteX8" fmla="*/ 18550 w 2408182"/>
              <a:gd name="connsiteY8" fmla="*/ 1676400 h 2267712"/>
              <a:gd name="connsiteX9" fmla="*/ 262 w 2408182"/>
              <a:gd name="connsiteY9" fmla="*/ 1554480 h 2267712"/>
              <a:gd name="connsiteX10" fmla="*/ 61222 w 2408182"/>
              <a:gd name="connsiteY10" fmla="*/ 1249680 h 2267712"/>
              <a:gd name="connsiteX11" fmla="*/ 201430 w 2408182"/>
              <a:gd name="connsiteY11" fmla="*/ 963168 h 2267712"/>
              <a:gd name="connsiteX12" fmla="*/ 366022 w 2408182"/>
              <a:gd name="connsiteY12" fmla="*/ 719328 h 2267712"/>
              <a:gd name="connsiteX13" fmla="*/ 591574 w 2408182"/>
              <a:gd name="connsiteY13" fmla="*/ 390144 h 2267712"/>
              <a:gd name="connsiteX14" fmla="*/ 1012198 w 2408182"/>
              <a:gd name="connsiteY14" fmla="*/ 170688 h 2267712"/>
              <a:gd name="connsiteX15" fmla="*/ 1298710 w 2408182"/>
              <a:gd name="connsiteY15" fmla="*/ 91440 h 2267712"/>
              <a:gd name="connsiteX16" fmla="*/ 1762006 w 2408182"/>
              <a:gd name="connsiteY16" fmla="*/ 12192 h 2267712"/>
              <a:gd name="connsiteX17" fmla="*/ 1975366 w 2408182"/>
              <a:gd name="connsiteY17" fmla="*/ 0 h 2267712"/>
              <a:gd name="connsiteX18" fmla="*/ 2408182 w 2408182"/>
              <a:gd name="connsiteY18" fmla="*/ 12192 h 2267712"/>
              <a:gd name="connsiteX0" fmla="*/ 1030486 w 2408182"/>
              <a:gd name="connsiteY0" fmla="*/ 2267712 h 2267712"/>
              <a:gd name="connsiteX1" fmla="*/ 847606 w 2408182"/>
              <a:gd name="connsiteY1" fmla="*/ 2255520 h 2267712"/>
              <a:gd name="connsiteX2" fmla="*/ 683014 w 2408182"/>
              <a:gd name="connsiteY2" fmla="*/ 2243328 h 2267712"/>
              <a:gd name="connsiteX3" fmla="*/ 615958 w 2408182"/>
              <a:gd name="connsiteY3" fmla="*/ 2231136 h 2267712"/>
              <a:gd name="connsiteX4" fmla="*/ 542806 w 2408182"/>
              <a:gd name="connsiteY4" fmla="*/ 2200656 h 2267712"/>
              <a:gd name="connsiteX5" fmla="*/ 420886 w 2408182"/>
              <a:gd name="connsiteY5" fmla="*/ 2133600 h 2267712"/>
              <a:gd name="connsiteX6" fmla="*/ 116086 w 2408182"/>
              <a:gd name="connsiteY6" fmla="*/ 1926336 h 2267712"/>
              <a:gd name="connsiteX7" fmla="*/ 85606 w 2408182"/>
              <a:gd name="connsiteY7" fmla="*/ 1877568 h 2267712"/>
              <a:gd name="connsiteX8" fmla="*/ 18550 w 2408182"/>
              <a:gd name="connsiteY8" fmla="*/ 1676400 h 2267712"/>
              <a:gd name="connsiteX9" fmla="*/ 262 w 2408182"/>
              <a:gd name="connsiteY9" fmla="*/ 1554480 h 2267712"/>
              <a:gd name="connsiteX10" fmla="*/ 61222 w 2408182"/>
              <a:gd name="connsiteY10" fmla="*/ 1249680 h 2267712"/>
              <a:gd name="connsiteX11" fmla="*/ 201430 w 2408182"/>
              <a:gd name="connsiteY11" fmla="*/ 963168 h 2267712"/>
              <a:gd name="connsiteX12" fmla="*/ 366022 w 2408182"/>
              <a:gd name="connsiteY12" fmla="*/ 719328 h 2267712"/>
              <a:gd name="connsiteX13" fmla="*/ 591574 w 2408182"/>
              <a:gd name="connsiteY13" fmla="*/ 390144 h 2267712"/>
              <a:gd name="connsiteX14" fmla="*/ 1012198 w 2408182"/>
              <a:gd name="connsiteY14" fmla="*/ 170688 h 2267712"/>
              <a:gd name="connsiteX15" fmla="*/ 1298710 w 2408182"/>
              <a:gd name="connsiteY15" fmla="*/ 91440 h 2267712"/>
              <a:gd name="connsiteX16" fmla="*/ 1762006 w 2408182"/>
              <a:gd name="connsiteY16" fmla="*/ 12192 h 2267712"/>
              <a:gd name="connsiteX17" fmla="*/ 1975366 w 2408182"/>
              <a:gd name="connsiteY17" fmla="*/ 0 h 2267712"/>
              <a:gd name="connsiteX18" fmla="*/ 2408182 w 2408182"/>
              <a:gd name="connsiteY18" fmla="*/ 12192 h 2267712"/>
              <a:gd name="connsiteX0" fmla="*/ 1030486 w 2408182"/>
              <a:gd name="connsiteY0" fmla="*/ 2267712 h 2267712"/>
              <a:gd name="connsiteX1" fmla="*/ 847606 w 2408182"/>
              <a:gd name="connsiteY1" fmla="*/ 2255520 h 2267712"/>
              <a:gd name="connsiteX2" fmla="*/ 683014 w 2408182"/>
              <a:gd name="connsiteY2" fmla="*/ 2243328 h 2267712"/>
              <a:gd name="connsiteX3" fmla="*/ 615958 w 2408182"/>
              <a:gd name="connsiteY3" fmla="*/ 2231136 h 2267712"/>
              <a:gd name="connsiteX4" fmla="*/ 542806 w 2408182"/>
              <a:gd name="connsiteY4" fmla="*/ 2200656 h 2267712"/>
              <a:gd name="connsiteX5" fmla="*/ 420886 w 2408182"/>
              <a:gd name="connsiteY5" fmla="*/ 2133600 h 2267712"/>
              <a:gd name="connsiteX6" fmla="*/ 116086 w 2408182"/>
              <a:gd name="connsiteY6" fmla="*/ 1926336 h 2267712"/>
              <a:gd name="connsiteX7" fmla="*/ 85606 w 2408182"/>
              <a:gd name="connsiteY7" fmla="*/ 1877568 h 2267712"/>
              <a:gd name="connsiteX8" fmla="*/ 18550 w 2408182"/>
              <a:gd name="connsiteY8" fmla="*/ 1676400 h 2267712"/>
              <a:gd name="connsiteX9" fmla="*/ 262 w 2408182"/>
              <a:gd name="connsiteY9" fmla="*/ 1554480 h 2267712"/>
              <a:gd name="connsiteX10" fmla="*/ 61222 w 2408182"/>
              <a:gd name="connsiteY10" fmla="*/ 1249680 h 2267712"/>
              <a:gd name="connsiteX11" fmla="*/ 201430 w 2408182"/>
              <a:gd name="connsiteY11" fmla="*/ 963168 h 2267712"/>
              <a:gd name="connsiteX12" fmla="*/ 225814 w 2408182"/>
              <a:gd name="connsiteY12" fmla="*/ 664464 h 2267712"/>
              <a:gd name="connsiteX13" fmla="*/ 591574 w 2408182"/>
              <a:gd name="connsiteY13" fmla="*/ 390144 h 2267712"/>
              <a:gd name="connsiteX14" fmla="*/ 1012198 w 2408182"/>
              <a:gd name="connsiteY14" fmla="*/ 170688 h 2267712"/>
              <a:gd name="connsiteX15" fmla="*/ 1298710 w 2408182"/>
              <a:gd name="connsiteY15" fmla="*/ 91440 h 2267712"/>
              <a:gd name="connsiteX16" fmla="*/ 1762006 w 2408182"/>
              <a:gd name="connsiteY16" fmla="*/ 12192 h 2267712"/>
              <a:gd name="connsiteX17" fmla="*/ 1975366 w 2408182"/>
              <a:gd name="connsiteY17" fmla="*/ 0 h 2267712"/>
              <a:gd name="connsiteX18" fmla="*/ 2408182 w 2408182"/>
              <a:gd name="connsiteY18" fmla="*/ 12192 h 2267712"/>
              <a:gd name="connsiteX0" fmla="*/ 1030323 w 2408019"/>
              <a:gd name="connsiteY0" fmla="*/ 2267712 h 2267712"/>
              <a:gd name="connsiteX1" fmla="*/ 847443 w 2408019"/>
              <a:gd name="connsiteY1" fmla="*/ 2255520 h 2267712"/>
              <a:gd name="connsiteX2" fmla="*/ 682851 w 2408019"/>
              <a:gd name="connsiteY2" fmla="*/ 2243328 h 2267712"/>
              <a:gd name="connsiteX3" fmla="*/ 615795 w 2408019"/>
              <a:gd name="connsiteY3" fmla="*/ 2231136 h 2267712"/>
              <a:gd name="connsiteX4" fmla="*/ 542643 w 2408019"/>
              <a:gd name="connsiteY4" fmla="*/ 2200656 h 2267712"/>
              <a:gd name="connsiteX5" fmla="*/ 420723 w 2408019"/>
              <a:gd name="connsiteY5" fmla="*/ 2133600 h 2267712"/>
              <a:gd name="connsiteX6" fmla="*/ 115923 w 2408019"/>
              <a:gd name="connsiteY6" fmla="*/ 1926336 h 2267712"/>
              <a:gd name="connsiteX7" fmla="*/ 85443 w 2408019"/>
              <a:gd name="connsiteY7" fmla="*/ 1877568 h 2267712"/>
              <a:gd name="connsiteX8" fmla="*/ 18387 w 2408019"/>
              <a:gd name="connsiteY8" fmla="*/ 1676400 h 2267712"/>
              <a:gd name="connsiteX9" fmla="*/ 99 w 2408019"/>
              <a:gd name="connsiteY9" fmla="*/ 1554480 h 2267712"/>
              <a:gd name="connsiteX10" fmla="*/ 61059 w 2408019"/>
              <a:gd name="connsiteY10" fmla="*/ 1249680 h 2267712"/>
              <a:gd name="connsiteX11" fmla="*/ 36675 w 2408019"/>
              <a:gd name="connsiteY11" fmla="*/ 908304 h 2267712"/>
              <a:gd name="connsiteX12" fmla="*/ 225651 w 2408019"/>
              <a:gd name="connsiteY12" fmla="*/ 664464 h 2267712"/>
              <a:gd name="connsiteX13" fmla="*/ 591411 w 2408019"/>
              <a:gd name="connsiteY13" fmla="*/ 390144 h 2267712"/>
              <a:gd name="connsiteX14" fmla="*/ 1012035 w 2408019"/>
              <a:gd name="connsiteY14" fmla="*/ 170688 h 2267712"/>
              <a:gd name="connsiteX15" fmla="*/ 1298547 w 2408019"/>
              <a:gd name="connsiteY15" fmla="*/ 91440 h 2267712"/>
              <a:gd name="connsiteX16" fmla="*/ 1761843 w 2408019"/>
              <a:gd name="connsiteY16" fmla="*/ 12192 h 2267712"/>
              <a:gd name="connsiteX17" fmla="*/ 1975203 w 2408019"/>
              <a:gd name="connsiteY17" fmla="*/ 0 h 2267712"/>
              <a:gd name="connsiteX18" fmla="*/ 2408019 w 2408019"/>
              <a:gd name="connsiteY18" fmla="*/ 12192 h 2267712"/>
              <a:gd name="connsiteX0" fmla="*/ 1030429 w 2408125"/>
              <a:gd name="connsiteY0" fmla="*/ 2267712 h 2267712"/>
              <a:gd name="connsiteX1" fmla="*/ 847549 w 2408125"/>
              <a:gd name="connsiteY1" fmla="*/ 2255520 h 2267712"/>
              <a:gd name="connsiteX2" fmla="*/ 682957 w 2408125"/>
              <a:gd name="connsiteY2" fmla="*/ 2243328 h 2267712"/>
              <a:gd name="connsiteX3" fmla="*/ 615901 w 2408125"/>
              <a:gd name="connsiteY3" fmla="*/ 2231136 h 2267712"/>
              <a:gd name="connsiteX4" fmla="*/ 542749 w 2408125"/>
              <a:gd name="connsiteY4" fmla="*/ 2200656 h 2267712"/>
              <a:gd name="connsiteX5" fmla="*/ 420829 w 2408125"/>
              <a:gd name="connsiteY5" fmla="*/ 2133600 h 2267712"/>
              <a:gd name="connsiteX6" fmla="*/ 116029 w 2408125"/>
              <a:gd name="connsiteY6" fmla="*/ 1926336 h 2267712"/>
              <a:gd name="connsiteX7" fmla="*/ 85549 w 2408125"/>
              <a:gd name="connsiteY7" fmla="*/ 1877568 h 2267712"/>
              <a:gd name="connsiteX8" fmla="*/ 18493 w 2408125"/>
              <a:gd name="connsiteY8" fmla="*/ 1676400 h 2267712"/>
              <a:gd name="connsiteX9" fmla="*/ 205 w 2408125"/>
              <a:gd name="connsiteY9" fmla="*/ 1554480 h 2267712"/>
              <a:gd name="connsiteX10" fmla="*/ 61165 w 2408125"/>
              <a:gd name="connsiteY10" fmla="*/ 1249680 h 2267712"/>
              <a:gd name="connsiteX11" fmla="*/ 225757 w 2408125"/>
              <a:gd name="connsiteY11" fmla="*/ 664464 h 2267712"/>
              <a:gd name="connsiteX12" fmla="*/ 591517 w 2408125"/>
              <a:gd name="connsiteY12" fmla="*/ 390144 h 2267712"/>
              <a:gd name="connsiteX13" fmla="*/ 1012141 w 2408125"/>
              <a:gd name="connsiteY13" fmla="*/ 170688 h 2267712"/>
              <a:gd name="connsiteX14" fmla="*/ 1298653 w 2408125"/>
              <a:gd name="connsiteY14" fmla="*/ 91440 h 2267712"/>
              <a:gd name="connsiteX15" fmla="*/ 1761949 w 2408125"/>
              <a:gd name="connsiteY15" fmla="*/ 12192 h 2267712"/>
              <a:gd name="connsiteX16" fmla="*/ 1975309 w 2408125"/>
              <a:gd name="connsiteY16" fmla="*/ 0 h 2267712"/>
              <a:gd name="connsiteX17" fmla="*/ 2408125 w 2408125"/>
              <a:gd name="connsiteY17" fmla="*/ 12192 h 2267712"/>
              <a:gd name="connsiteX0" fmla="*/ 1042831 w 2420527"/>
              <a:gd name="connsiteY0" fmla="*/ 2267712 h 2267712"/>
              <a:gd name="connsiteX1" fmla="*/ 859951 w 2420527"/>
              <a:gd name="connsiteY1" fmla="*/ 2255520 h 2267712"/>
              <a:gd name="connsiteX2" fmla="*/ 695359 w 2420527"/>
              <a:gd name="connsiteY2" fmla="*/ 2243328 h 2267712"/>
              <a:gd name="connsiteX3" fmla="*/ 628303 w 2420527"/>
              <a:gd name="connsiteY3" fmla="*/ 2231136 h 2267712"/>
              <a:gd name="connsiteX4" fmla="*/ 555151 w 2420527"/>
              <a:gd name="connsiteY4" fmla="*/ 2200656 h 2267712"/>
              <a:gd name="connsiteX5" fmla="*/ 433231 w 2420527"/>
              <a:gd name="connsiteY5" fmla="*/ 2133600 h 2267712"/>
              <a:gd name="connsiteX6" fmla="*/ 128431 w 2420527"/>
              <a:gd name="connsiteY6" fmla="*/ 1926336 h 2267712"/>
              <a:gd name="connsiteX7" fmla="*/ 97951 w 2420527"/>
              <a:gd name="connsiteY7" fmla="*/ 1877568 h 2267712"/>
              <a:gd name="connsiteX8" fmla="*/ 30895 w 2420527"/>
              <a:gd name="connsiteY8" fmla="*/ 1676400 h 2267712"/>
              <a:gd name="connsiteX9" fmla="*/ 12607 w 2420527"/>
              <a:gd name="connsiteY9" fmla="*/ 1554480 h 2267712"/>
              <a:gd name="connsiteX10" fmla="*/ 238159 w 2420527"/>
              <a:gd name="connsiteY10" fmla="*/ 664464 h 2267712"/>
              <a:gd name="connsiteX11" fmla="*/ 603919 w 2420527"/>
              <a:gd name="connsiteY11" fmla="*/ 390144 h 2267712"/>
              <a:gd name="connsiteX12" fmla="*/ 1024543 w 2420527"/>
              <a:gd name="connsiteY12" fmla="*/ 170688 h 2267712"/>
              <a:gd name="connsiteX13" fmla="*/ 1311055 w 2420527"/>
              <a:gd name="connsiteY13" fmla="*/ 91440 h 2267712"/>
              <a:gd name="connsiteX14" fmla="*/ 1774351 w 2420527"/>
              <a:gd name="connsiteY14" fmla="*/ 12192 h 2267712"/>
              <a:gd name="connsiteX15" fmla="*/ 1987711 w 2420527"/>
              <a:gd name="connsiteY15" fmla="*/ 0 h 2267712"/>
              <a:gd name="connsiteX16" fmla="*/ 2420527 w 2420527"/>
              <a:gd name="connsiteY16" fmla="*/ 12192 h 2267712"/>
              <a:gd name="connsiteX0" fmla="*/ 1042831 w 2420527"/>
              <a:gd name="connsiteY0" fmla="*/ 2267712 h 2267712"/>
              <a:gd name="connsiteX1" fmla="*/ 859951 w 2420527"/>
              <a:gd name="connsiteY1" fmla="*/ 2255520 h 2267712"/>
              <a:gd name="connsiteX2" fmla="*/ 695359 w 2420527"/>
              <a:gd name="connsiteY2" fmla="*/ 2243328 h 2267712"/>
              <a:gd name="connsiteX3" fmla="*/ 628303 w 2420527"/>
              <a:gd name="connsiteY3" fmla="*/ 2231136 h 2267712"/>
              <a:gd name="connsiteX4" fmla="*/ 433231 w 2420527"/>
              <a:gd name="connsiteY4" fmla="*/ 2133600 h 2267712"/>
              <a:gd name="connsiteX5" fmla="*/ 128431 w 2420527"/>
              <a:gd name="connsiteY5" fmla="*/ 1926336 h 2267712"/>
              <a:gd name="connsiteX6" fmla="*/ 97951 w 2420527"/>
              <a:gd name="connsiteY6" fmla="*/ 1877568 h 2267712"/>
              <a:gd name="connsiteX7" fmla="*/ 30895 w 2420527"/>
              <a:gd name="connsiteY7" fmla="*/ 1676400 h 2267712"/>
              <a:gd name="connsiteX8" fmla="*/ 12607 w 2420527"/>
              <a:gd name="connsiteY8" fmla="*/ 1554480 h 2267712"/>
              <a:gd name="connsiteX9" fmla="*/ 238159 w 2420527"/>
              <a:gd name="connsiteY9" fmla="*/ 664464 h 2267712"/>
              <a:gd name="connsiteX10" fmla="*/ 603919 w 2420527"/>
              <a:gd name="connsiteY10" fmla="*/ 390144 h 2267712"/>
              <a:gd name="connsiteX11" fmla="*/ 1024543 w 2420527"/>
              <a:gd name="connsiteY11" fmla="*/ 170688 h 2267712"/>
              <a:gd name="connsiteX12" fmla="*/ 1311055 w 2420527"/>
              <a:gd name="connsiteY12" fmla="*/ 91440 h 2267712"/>
              <a:gd name="connsiteX13" fmla="*/ 1774351 w 2420527"/>
              <a:gd name="connsiteY13" fmla="*/ 12192 h 2267712"/>
              <a:gd name="connsiteX14" fmla="*/ 1987711 w 2420527"/>
              <a:gd name="connsiteY14" fmla="*/ 0 h 2267712"/>
              <a:gd name="connsiteX15" fmla="*/ 2420527 w 2420527"/>
              <a:gd name="connsiteY15" fmla="*/ 12192 h 2267712"/>
              <a:gd name="connsiteX0" fmla="*/ 1042831 w 2420527"/>
              <a:gd name="connsiteY0" fmla="*/ 2267712 h 2267712"/>
              <a:gd name="connsiteX1" fmla="*/ 859951 w 2420527"/>
              <a:gd name="connsiteY1" fmla="*/ 2255520 h 2267712"/>
              <a:gd name="connsiteX2" fmla="*/ 695359 w 2420527"/>
              <a:gd name="connsiteY2" fmla="*/ 2243328 h 2267712"/>
              <a:gd name="connsiteX3" fmla="*/ 433231 w 2420527"/>
              <a:gd name="connsiteY3" fmla="*/ 2133600 h 2267712"/>
              <a:gd name="connsiteX4" fmla="*/ 128431 w 2420527"/>
              <a:gd name="connsiteY4" fmla="*/ 1926336 h 2267712"/>
              <a:gd name="connsiteX5" fmla="*/ 97951 w 2420527"/>
              <a:gd name="connsiteY5" fmla="*/ 1877568 h 2267712"/>
              <a:gd name="connsiteX6" fmla="*/ 30895 w 2420527"/>
              <a:gd name="connsiteY6" fmla="*/ 1676400 h 2267712"/>
              <a:gd name="connsiteX7" fmla="*/ 12607 w 2420527"/>
              <a:gd name="connsiteY7" fmla="*/ 1554480 h 2267712"/>
              <a:gd name="connsiteX8" fmla="*/ 238159 w 2420527"/>
              <a:gd name="connsiteY8" fmla="*/ 664464 h 2267712"/>
              <a:gd name="connsiteX9" fmla="*/ 603919 w 2420527"/>
              <a:gd name="connsiteY9" fmla="*/ 390144 h 2267712"/>
              <a:gd name="connsiteX10" fmla="*/ 1024543 w 2420527"/>
              <a:gd name="connsiteY10" fmla="*/ 170688 h 2267712"/>
              <a:gd name="connsiteX11" fmla="*/ 1311055 w 2420527"/>
              <a:gd name="connsiteY11" fmla="*/ 91440 h 2267712"/>
              <a:gd name="connsiteX12" fmla="*/ 1774351 w 2420527"/>
              <a:gd name="connsiteY12" fmla="*/ 12192 h 2267712"/>
              <a:gd name="connsiteX13" fmla="*/ 1987711 w 2420527"/>
              <a:gd name="connsiteY13" fmla="*/ 0 h 2267712"/>
              <a:gd name="connsiteX14" fmla="*/ 2420527 w 2420527"/>
              <a:gd name="connsiteY14" fmla="*/ 12192 h 2267712"/>
              <a:gd name="connsiteX0" fmla="*/ 1042831 w 2420527"/>
              <a:gd name="connsiteY0" fmla="*/ 2267712 h 2267712"/>
              <a:gd name="connsiteX1" fmla="*/ 859951 w 2420527"/>
              <a:gd name="connsiteY1" fmla="*/ 2255520 h 2267712"/>
              <a:gd name="connsiteX2" fmla="*/ 433231 w 2420527"/>
              <a:gd name="connsiteY2" fmla="*/ 2133600 h 2267712"/>
              <a:gd name="connsiteX3" fmla="*/ 128431 w 2420527"/>
              <a:gd name="connsiteY3" fmla="*/ 1926336 h 2267712"/>
              <a:gd name="connsiteX4" fmla="*/ 97951 w 2420527"/>
              <a:gd name="connsiteY4" fmla="*/ 1877568 h 2267712"/>
              <a:gd name="connsiteX5" fmla="*/ 30895 w 2420527"/>
              <a:gd name="connsiteY5" fmla="*/ 1676400 h 2267712"/>
              <a:gd name="connsiteX6" fmla="*/ 12607 w 2420527"/>
              <a:gd name="connsiteY6" fmla="*/ 1554480 h 2267712"/>
              <a:gd name="connsiteX7" fmla="*/ 238159 w 2420527"/>
              <a:gd name="connsiteY7" fmla="*/ 664464 h 2267712"/>
              <a:gd name="connsiteX8" fmla="*/ 603919 w 2420527"/>
              <a:gd name="connsiteY8" fmla="*/ 390144 h 2267712"/>
              <a:gd name="connsiteX9" fmla="*/ 1024543 w 2420527"/>
              <a:gd name="connsiteY9" fmla="*/ 170688 h 2267712"/>
              <a:gd name="connsiteX10" fmla="*/ 1311055 w 2420527"/>
              <a:gd name="connsiteY10" fmla="*/ 91440 h 2267712"/>
              <a:gd name="connsiteX11" fmla="*/ 1774351 w 2420527"/>
              <a:gd name="connsiteY11" fmla="*/ 12192 h 2267712"/>
              <a:gd name="connsiteX12" fmla="*/ 1987711 w 2420527"/>
              <a:gd name="connsiteY12" fmla="*/ 0 h 2267712"/>
              <a:gd name="connsiteX13" fmla="*/ 2420527 w 2420527"/>
              <a:gd name="connsiteY13" fmla="*/ 12192 h 2267712"/>
              <a:gd name="connsiteX0" fmla="*/ 1042831 w 2420527"/>
              <a:gd name="connsiteY0" fmla="*/ 2267712 h 2267712"/>
              <a:gd name="connsiteX1" fmla="*/ 433231 w 2420527"/>
              <a:gd name="connsiteY1" fmla="*/ 2133600 h 2267712"/>
              <a:gd name="connsiteX2" fmla="*/ 128431 w 2420527"/>
              <a:gd name="connsiteY2" fmla="*/ 1926336 h 2267712"/>
              <a:gd name="connsiteX3" fmla="*/ 97951 w 2420527"/>
              <a:gd name="connsiteY3" fmla="*/ 1877568 h 2267712"/>
              <a:gd name="connsiteX4" fmla="*/ 30895 w 2420527"/>
              <a:gd name="connsiteY4" fmla="*/ 1676400 h 2267712"/>
              <a:gd name="connsiteX5" fmla="*/ 12607 w 2420527"/>
              <a:gd name="connsiteY5" fmla="*/ 1554480 h 2267712"/>
              <a:gd name="connsiteX6" fmla="*/ 238159 w 2420527"/>
              <a:gd name="connsiteY6" fmla="*/ 664464 h 2267712"/>
              <a:gd name="connsiteX7" fmla="*/ 603919 w 2420527"/>
              <a:gd name="connsiteY7" fmla="*/ 390144 h 2267712"/>
              <a:gd name="connsiteX8" fmla="*/ 1024543 w 2420527"/>
              <a:gd name="connsiteY8" fmla="*/ 170688 h 2267712"/>
              <a:gd name="connsiteX9" fmla="*/ 1311055 w 2420527"/>
              <a:gd name="connsiteY9" fmla="*/ 91440 h 2267712"/>
              <a:gd name="connsiteX10" fmla="*/ 1774351 w 2420527"/>
              <a:gd name="connsiteY10" fmla="*/ 12192 h 2267712"/>
              <a:gd name="connsiteX11" fmla="*/ 1987711 w 2420527"/>
              <a:gd name="connsiteY11" fmla="*/ 0 h 2267712"/>
              <a:gd name="connsiteX12" fmla="*/ 2420527 w 2420527"/>
              <a:gd name="connsiteY12" fmla="*/ 12192 h 2267712"/>
              <a:gd name="connsiteX0" fmla="*/ 1045177 w 2422873"/>
              <a:gd name="connsiteY0" fmla="*/ 2267712 h 2267712"/>
              <a:gd name="connsiteX1" fmla="*/ 435577 w 2422873"/>
              <a:gd name="connsiteY1" fmla="*/ 2133600 h 2267712"/>
              <a:gd name="connsiteX2" fmla="*/ 130777 w 2422873"/>
              <a:gd name="connsiteY2" fmla="*/ 1926336 h 2267712"/>
              <a:gd name="connsiteX3" fmla="*/ 33241 w 2422873"/>
              <a:gd name="connsiteY3" fmla="*/ 1676400 h 2267712"/>
              <a:gd name="connsiteX4" fmla="*/ 14953 w 2422873"/>
              <a:gd name="connsiteY4" fmla="*/ 1554480 h 2267712"/>
              <a:gd name="connsiteX5" fmla="*/ 240505 w 2422873"/>
              <a:gd name="connsiteY5" fmla="*/ 664464 h 2267712"/>
              <a:gd name="connsiteX6" fmla="*/ 606265 w 2422873"/>
              <a:gd name="connsiteY6" fmla="*/ 390144 h 2267712"/>
              <a:gd name="connsiteX7" fmla="*/ 1026889 w 2422873"/>
              <a:gd name="connsiteY7" fmla="*/ 170688 h 2267712"/>
              <a:gd name="connsiteX8" fmla="*/ 1313401 w 2422873"/>
              <a:gd name="connsiteY8" fmla="*/ 91440 h 2267712"/>
              <a:gd name="connsiteX9" fmla="*/ 1776697 w 2422873"/>
              <a:gd name="connsiteY9" fmla="*/ 12192 h 2267712"/>
              <a:gd name="connsiteX10" fmla="*/ 1990057 w 2422873"/>
              <a:gd name="connsiteY10" fmla="*/ 0 h 2267712"/>
              <a:gd name="connsiteX11" fmla="*/ 2422873 w 2422873"/>
              <a:gd name="connsiteY11" fmla="*/ 12192 h 2267712"/>
              <a:gd name="connsiteX0" fmla="*/ 1045177 w 2422873"/>
              <a:gd name="connsiteY0" fmla="*/ 2267712 h 2267712"/>
              <a:gd name="connsiteX1" fmla="*/ 435577 w 2422873"/>
              <a:gd name="connsiteY1" fmla="*/ 2133600 h 2267712"/>
              <a:gd name="connsiteX2" fmla="*/ 130777 w 2422873"/>
              <a:gd name="connsiteY2" fmla="*/ 1926336 h 2267712"/>
              <a:gd name="connsiteX3" fmla="*/ 33241 w 2422873"/>
              <a:gd name="connsiteY3" fmla="*/ 1676400 h 2267712"/>
              <a:gd name="connsiteX4" fmla="*/ 14953 w 2422873"/>
              <a:gd name="connsiteY4" fmla="*/ 1554480 h 2267712"/>
              <a:gd name="connsiteX5" fmla="*/ 240505 w 2422873"/>
              <a:gd name="connsiteY5" fmla="*/ 664464 h 2267712"/>
              <a:gd name="connsiteX6" fmla="*/ 606265 w 2422873"/>
              <a:gd name="connsiteY6" fmla="*/ 390144 h 2267712"/>
              <a:gd name="connsiteX7" fmla="*/ 1026889 w 2422873"/>
              <a:gd name="connsiteY7" fmla="*/ 170688 h 2267712"/>
              <a:gd name="connsiteX8" fmla="*/ 1313401 w 2422873"/>
              <a:gd name="connsiteY8" fmla="*/ 91440 h 2267712"/>
              <a:gd name="connsiteX9" fmla="*/ 1776697 w 2422873"/>
              <a:gd name="connsiteY9" fmla="*/ 12192 h 2267712"/>
              <a:gd name="connsiteX10" fmla="*/ 1990057 w 2422873"/>
              <a:gd name="connsiteY10" fmla="*/ 0 h 2267712"/>
              <a:gd name="connsiteX11" fmla="*/ 2422873 w 2422873"/>
              <a:gd name="connsiteY11" fmla="*/ 12192 h 2267712"/>
              <a:gd name="connsiteX0" fmla="*/ 1033386 w 2411082"/>
              <a:gd name="connsiteY0" fmla="*/ 2267712 h 2267712"/>
              <a:gd name="connsiteX1" fmla="*/ 423786 w 2411082"/>
              <a:gd name="connsiteY1" fmla="*/ 2133600 h 2267712"/>
              <a:gd name="connsiteX2" fmla="*/ 118986 w 2411082"/>
              <a:gd name="connsiteY2" fmla="*/ 1926336 h 2267712"/>
              <a:gd name="connsiteX3" fmla="*/ 3162 w 2411082"/>
              <a:gd name="connsiteY3" fmla="*/ 1554480 h 2267712"/>
              <a:gd name="connsiteX4" fmla="*/ 228714 w 2411082"/>
              <a:gd name="connsiteY4" fmla="*/ 664464 h 2267712"/>
              <a:gd name="connsiteX5" fmla="*/ 594474 w 2411082"/>
              <a:gd name="connsiteY5" fmla="*/ 390144 h 2267712"/>
              <a:gd name="connsiteX6" fmla="*/ 1015098 w 2411082"/>
              <a:gd name="connsiteY6" fmla="*/ 170688 h 2267712"/>
              <a:gd name="connsiteX7" fmla="*/ 1301610 w 2411082"/>
              <a:gd name="connsiteY7" fmla="*/ 91440 h 2267712"/>
              <a:gd name="connsiteX8" fmla="*/ 1764906 w 2411082"/>
              <a:gd name="connsiteY8" fmla="*/ 12192 h 2267712"/>
              <a:gd name="connsiteX9" fmla="*/ 1978266 w 2411082"/>
              <a:gd name="connsiteY9" fmla="*/ 0 h 2267712"/>
              <a:gd name="connsiteX10" fmla="*/ 2411082 w 2411082"/>
              <a:gd name="connsiteY10" fmla="*/ 12192 h 2267712"/>
              <a:gd name="connsiteX0" fmla="*/ 923141 w 2300837"/>
              <a:gd name="connsiteY0" fmla="*/ 2267712 h 2267712"/>
              <a:gd name="connsiteX1" fmla="*/ 313541 w 2300837"/>
              <a:gd name="connsiteY1" fmla="*/ 2133600 h 2267712"/>
              <a:gd name="connsiteX2" fmla="*/ 8741 w 2300837"/>
              <a:gd name="connsiteY2" fmla="*/ 1926336 h 2267712"/>
              <a:gd name="connsiteX3" fmla="*/ 118469 w 2300837"/>
              <a:gd name="connsiteY3" fmla="*/ 664464 h 2267712"/>
              <a:gd name="connsiteX4" fmla="*/ 484229 w 2300837"/>
              <a:gd name="connsiteY4" fmla="*/ 390144 h 2267712"/>
              <a:gd name="connsiteX5" fmla="*/ 904853 w 2300837"/>
              <a:gd name="connsiteY5" fmla="*/ 170688 h 2267712"/>
              <a:gd name="connsiteX6" fmla="*/ 1191365 w 2300837"/>
              <a:gd name="connsiteY6" fmla="*/ 91440 h 2267712"/>
              <a:gd name="connsiteX7" fmla="*/ 1654661 w 2300837"/>
              <a:gd name="connsiteY7" fmla="*/ 12192 h 2267712"/>
              <a:gd name="connsiteX8" fmla="*/ 1868021 w 2300837"/>
              <a:gd name="connsiteY8" fmla="*/ 0 h 2267712"/>
              <a:gd name="connsiteX9" fmla="*/ 2300837 w 2300837"/>
              <a:gd name="connsiteY9" fmla="*/ 12192 h 2267712"/>
              <a:gd name="connsiteX0" fmla="*/ 923141 w 2300837"/>
              <a:gd name="connsiteY0" fmla="*/ 2267712 h 2267712"/>
              <a:gd name="connsiteX1" fmla="*/ 313541 w 2300837"/>
              <a:gd name="connsiteY1" fmla="*/ 2133600 h 2267712"/>
              <a:gd name="connsiteX2" fmla="*/ 8741 w 2300837"/>
              <a:gd name="connsiteY2" fmla="*/ 1926336 h 2267712"/>
              <a:gd name="connsiteX3" fmla="*/ 118469 w 2300837"/>
              <a:gd name="connsiteY3" fmla="*/ 664464 h 2267712"/>
              <a:gd name="connsiteX4" fmla="*/ 484229 w 2300837"/>
              <a:gd name="connsiteY4" fmla="*/ 390144 h 2267712"/>
              <a:gd name="connsiteX5" fmla="*/ 904853 w 2300837"/>
              <a:gd name="connsiteY5" fmla="*/ 170688 h 2267712"/>
              <a:gd name="connsiteX6" fmla="*/ 1191365 w 2300837"/>
              <a:gd name="connsiteY6" fmla="*/ 91440 h 2267712"/>
              <a:gd name="connsiteX7" fmla="*/ 1868021 w 2300837"/>
              <a:gd name="connsiteY7" fmla="*/ 0 h 2267712"/>
              <a:gd name="connsiteX8" fmla="*/ 2300837 w 2300837"/>
              <a:gd name="connsiteY8" fmla="*/ 12192 h 2267712"/>
              <a:gd name="connsiteX0" fmla="*/ 923141 w 2300837"/>
              <a:gd name="connsiteY0" fmla="*/ 2267712 h 2267712"/>
              <a:gd name="connsiteX1" fmla="*/ 313541 w 2300837"/>
              <a:gd name="connsiteY1" fmla="*/ 2133600 h 2267712"/>
              <a:gd name="connsiteX2" fmla="*/ 8741 w 2300837"/>
              <a:gd name="connsiteY2" fmla="*/ 1926336 h 2267712"/>
              <a:gd name="connsiteX3" fmla="*/ 118469 w 2300837"/>
              <a:gd name="connsiteY3" fmla="*/ 664464 h 2267712"/>
              <a:gd name="connsiteX4" fmla="*/ 484229 w 2300837"/>
              <a:gd name="connsiteY4" fmla="*/ 390144 h 2267712"/>
              <a:gd name="connsiteX5" fmla="*/ 1191365 w 2300837"/>
              <a:gd name="connsiteY5" fmla="*/ 91440 h 2267712"/>
              <a:gd name="connsiteX6" fmla="*/ 1868021 w 2300837"/>
              <a:gd name="connsiteY6" fmla="*/ 0 h 2267712"/>
              <a:gd name="connsiteX7" fmla="*/ 2300837 w 2300837"/>
              <a:gd name="connsiteY7" fmla="*/ 12192 h 2267712"/>
              <a:gd name="connsiteX0" fmla="*/ 946936 w 2324632"/>
              <a:gd name="connsiteY0" fmla="*/ 2267712 h 2267712"/>
              <a:gd name="connsiteX1" fmla="*/ 337336 w 2324632"/>
              <a:gd name="connsiteY1" fmla="*/ 2133600 h 2267712"/>
              <a:gd name="connsiteX2" fmla="*/ 32536 w 2324632"/>
              <a:gd name="connsiteY2" fmla="*/ 1926336 h 2267712"/>
              <a:gd name="connsiteX3" fmla="*/ 142264 w 2324632"/>
              <a:gd name="connsiteY3" fmla="*/ 664464 h 2267712"/>
              <a:gd name="connsiteX4" fmla="*/ 1215160 w 2324632"/>
              <a:gd name="connsiteY4" fmla="*/ 91440 h 2267712"/>
              <a:gd name="connsiteX5" fmla="*/ 1891816 w 2324632"/>
              <a:gd name="connsiteY5" fmla="*/ 0 h 2267712"/>
              <a:gd name="connsiteX6" fmla="*/ 2324632 w 2324632"/>
              <a:gd name="connsiteY6" fmla="*/ 12192 h 2267712"/>
              <a:gd name="connsiteX0" fmla="*/ 854818 w 2232514"/>
              <a:gd name="connsiteY0" fmla="*/ 2267712 h 2290653"/>
              <a:gd name="connsiteX1" fmla="*/ 245218 w 2232514"/>
              <a:gd name="connsiteY1" fmla="*/ 2133600 h 2290653"/>
              <a:gd name="connsiteX2" fmla="*/ 50146 w 2232514"/>
              <a:gd name="connsiteY2" fmla="*/ 664464 h 2290653"/>
              <a:gd name="connsiteX3" fmla="*/ 1123042 w 2232514"/>
              <a:gd name="connsiteY3" fmla="*/ 91440 h 2290653"/>
              <a:gd name="connsiteX4" fmla="*/ 1799698 w 2232514"/>
              <a:gd name="connsiteY4" fmla="*/ 0 h 2290653"/>
              <a:gd name="connsiteX5" fmla="*/ 2232514 w 2232514"/>
              <a:gd name="connsiteY5" fmla="*/ 12192 h 2290653"/>
              <a:gd name="connsiteX0" fmla="*/ 854818 w 2232514"/>
              <a:gd name="connsiteY0" fmla="*/ 2255520 h 2278461"/>
              <a:gd name="connsiteX1" fmla="*/ 245218 w 2232514"/>
              <a:gd name="connsiteY1" fmla="*/ 2121408 h 2278461"/>
              <a:gd name="connsiteX2" fmla="*/ 50146 w 2232514"/>
              <a:gd name="connsiteY2" fmla="*/ 652272 h 2278461"/>
              <a:gd name="connsiteX3" fmla="*/ 1123042 w 2232514"/>
              <a:gd name="connsiteY3" fmla="*/ 79248 h 2278461"/>
              <a:gd name="connsiteX4" fmla="*/ 2232514 w 2232514"/>
              <a:gd name="connsiteY4" fmla="*/ 0 h 2278461"/>
              <a:gd name="connsiteX0" fmla="*/ 934312 w 2312008"/>
              <a:gd name="connsiteY0" fmla="*/ 2255520 h 2278461"/>
              <a:gd name="connsiteX1" fmla="*/ 324712 w 2312008"/>
              <a:gd name="connsiteY1" fmla="*/ 2121408 h 2278461"/>
              <a:gd name="connsiteX2" fmla="*/ 129640 w 2312008"/>
              <a:gd name="connsiteY2" fmla="*/ 652272 h 2278461"/>
              <a:gd name="connsiteX3" fmla="*/ 2312008 w 2312008"/>
              <a:gd name="connsiteY3" fmla="*/ 0 h 2278461"/>
              <a:gd name="connsiteX0" fmla="*/ 1141444 w 2519140"/>
              <a:gd name="connsiteY0" fmla="*/ 2255520 h 2255520"/>
              <a:gd name="connsiteX1" fmla="*/ 86836 w 2519140"/>
              <a:gd name="connsiteY1" fmla="*/ 1956816 h 2255520"/>
              <a:gd name="connsiteX2" fmla="*/ 336772 w 2519140"/>
              <a:gd name="connsiteY2" fmla="*/ 652272 h 2255520"/>
              <a:gd name="connsiteX3" fmla="*/ 2519140 w 2519140"/>
              <a:gd name="connsiteY3" fmla="*/ 0 h 2255520"/>
              <a:gd name="connsiteX0" fmla="*/ 1264082 w 2641778"/>
              <a:gd name="connsiteY0" fmla="*/ 2255520 h 2255520"/>
              <a:gd name="connsiteX1" fmla="*/ 209474 w 2641778"/>
              <a:gd name="connsiteY1" fmla="*/ 1956816 h 2255520"/>
              <a:gd name="connsiteX2" fmla="*/ 233858 w 2641778"/>
              <a:gd name="connsiteY2" fmla="*/ 365760 h 2255520"/>
              <a:gd name="connsiteX3" fmla="*/ 2641778 w 2641778"/>
              <a:gd name="connsiteY3" fmla="*/ 0 h 2255520"/>
              <a:gd name="connsiteX0" fmla="*/ 1180490 w 2558186"/>
              <a:gd name="connsiteY0" fmla="*/ 2255520 h 2255520"/>
              <a:gd name="connsiteX1" fmla="*/ 125882 w 2558186"/>
              <a:gd name="connsiteY1" fmla="*/ 1956816 h 2255520"/>
              <a:gd name="connsiteX2" fmla="*/ 150266 w 2558186"/>
              <a:gd name="connsiteY2" fmla="*/ 365760 h 2255520"/>
              <a:gd name="connsiteX3" fmla="*/ 1302409 w 2558186"/>
              <a:gd name="connsiteY3" fmla="*/ 103632 h 2255520"/>
              <a:gd name="connsiteX4" fmla="*/ 2558186 w 2558186"/>
              <a:gd name="connsiteY4" fmla="*/ 0 h 2255520"/>
              <a:gd name="connsiteX0" fmla="*/ 1179023 w 2556719"/>
              <a:gd name="connsiteY0" fmla="*/ 2284081 h 2284081"/>
              <a:gd name="connsiteX1" fmla="*/ 124415 w 2556719"/>
              <a:gd name="connsiteY1" fmla="*/ 1985377 h 2284081"/>
              <a:gd name="connsiteX2" fmla="*/ 148799 w 2556719"/>
              <a:gd name="connsiteY2" fmla="*/ 394321 h 2284081"/>
              <a:gd name="connsiteX3" fmla="*/ 1276558 w 2556719"/>
              <a:gd name="connsiteY3" fmla="*/ 22465 h 2284081"/>
              <a:gd name="connsiteX4" fmla="*/ 2556719 w 2556719"/>
              <a:gd name="connsiteY4" fmla="*/ 28561 h 2284081"/>
              <a:gd name="connsiteX0" fmla="*/ 1251945 w 2629641"/>
              <a:gd name="connsiteY0" fmla="*/ 2284081 h 2284081"/>
              <a:gd name="connsiteX1" fmla="*/ 197337 w 2629641"/>
              <a:gd name="connsiteY1" fmla="*/ 1985377 h 2284081"/>
              <a:gd name="connsiteX2" fmla="*/ 105897 w 2629641"/>
              <a:gd name="connsiteY2" fmla="*/ 863713 h 2284081"/>
              <a:gd name="connsiteX3" fmla="*/ 1349480 w 2629641"/>
              <a:gd name="connsiteY3" fmla="*/ 22465 h 2284081"/>
              <a:gd name="connsiteX4" fmla="*/ 2629641 w 2629641"/>
              <a:gd name="connsiteY4" fmla="*/ 28561 h 2284081"/>
              <a:gd name="connsiteX0" fmla="*/ 1224184 w 2601880"/>
              <a:gd name="connsiteY0" fmla="*/ 2284081 h 2284511"/>
              <a:gd name="connsiteX1" fmla="*/ 248824 w 2601880"/>
              <a:gd name="connsiteY1" fmla="*/ 2125585 h 2284511"/>
              <a:gd name="connsiteX2" fmla="*/ 78136 w 2601880"/>
              <a:gd name="connsiteY2" fmla="*/ 863713 h 2284511"/>
              <a:gd name="connsiteX3" fmla="*/ 1321719 w 2601880"/>
              <a:gd name="connsiteY3" fmla="*/ 22465 h 2284511"/>
              <a:gd name="connsiteX4" fmla="*/ 2601880 w 2601880"/>
              <a:gd name="connsiteY4" fmla="*/ 28561 h 2284511"/>
              <a:gd name="connsiteX0" fmla="*/ 1231849 w 2609545"/>
              <a:gd name="connsiteY0" fmla="*/ 2284081 h 2284081"/>
              <a:gd name="connsiteX1" fmla="*/ 232105 w 2609545"/>
              <a:gd name="connsiteY1" fmla="*/ 1918321 h 2284081"/>
              <a:gd name="connsiteX2" fmla="*/ 85801 w 2609545"/>
              <a:gd name="connsiteY2" fmla="*/ 863713 h 2284081"/>
              <a:gd name="connsiteX3" fmla="*/ 1329384 w 2609545"/>
              <a:gd name="connsiteY3" fmla="*/ 22465 h 2284081"/>
              <a:gd name="connsiteX4" fmla="*/ 2609545 w 2609545"/>
              <a:gd name="connsiteY4" fmla="*/ 28561 h 2284081"/>
              <a:gd name="connsiteX0" fmla="*/ 1231398 w 2609094"/>
              <a:gd name="connsiteY0" fmla="*/ 2255520 h 2255520"/>
              <a:gd name="connsiteX1" fmla="*/ 231654 w 2609094"/>
              <a:gd name="connsiteY1" fmla="*/ 1889760 h 2255520"/>
              <a:gd name="connsiteX2" fmla="*/ 85350 w 2609094"/>
              <a:gd name="connsiteY2" fmla="*/ 835152 h 2255520"/>
              <a:gd name="connsiteX3" fmla="*/ 1322837 w 2609094"/>
              <a:gd name="connsiteY3" fmla="*/ 91440 h 2255520"/>
              <a:gd name="connsiteX4" fmla="*/ 2609094 w 2609094"/>
              <a:gd name="connsiteY4" fmla="*/ 0 h 2255520"/>
              <a:gd name="connsiteX0" fmla="*/ 1098703 w 2476399"/>
              <a:gd name="connsiteY0" fmla="*/ 2255520 h 2255520"/>
              <a:gd name="connsiteX1" fmla="*/ 98959 w 2476399"/>
              <a:gd name="connsiteY1" fmla="*/ 1889760 h 2255520"/>
              <a:gd name="connsiteX2" fmla="*/ 159919 w 2476399"/>
              <a:gd name="connsiteY2" fmla="*/ 877824 h 2255520"/>
              <a:gd name="connsiteX3" fmla="*/ 1190142 w 2476399"/>
              <a:gd name="connsiteY3" fmla="*/ 91440 h 2255520"/>
              <a:gd name="connsiteX4" fmla="*/ 2476399 w 2476399"/>
              <a:gd name="connsiteY4" fmla="*/ 0 h 2255520"/>
              <a:gd name="connsiteX0" fmla="*/ 1011261 w 2388957"/>
              <a:gd name="connsiteY0" fmla="*/ 2255520 h 2255520"/>
              <a:gd name="connsiteX1" fmla="*/ 188301 w 2388957"/>
              <a:gd name="connsiteY1" fmla="*/ 1920240 h 2255520"/>
              <a:gd name="connsiteX2" fmla="*/ 72477 w 2388957"/>
              <a:gd name="connsiteY2" fmla="*/ 877824 h 2255520"/>
              <a:gd name="connsiteX3" fmla="*/ 1102700 w 2388957"/>
              <a:gd name="connsiteY3" fmla="*/ 91440 h 2255520"/>
              <a:gd name="connsiteX4" fmla="*/ 2388957 w 2388957"/>
              <a:gd name="connsiteY4" fmla="*/ 0 h 2255520"/>
              <a:gd name="connsiteX0" fmla="*/ 992721 w 2370417"/>
              <a:gd name="connsiteY0" fmla="*/ 2255520 h 2255520"/>
              <a:gd name="connsiteX1" fmla="*/ 169761 w 2370417"/>
              <a:gd name="connsiteY1" fmla="*/ 1920240 h 2255520"/>
              <a:gd name="connsiteX2" fmla="*/ 78321 w 2370417"/>
              <a:gd name="connsiteY2" fmla="*/ 731520 h 2255520"/>
              <a:gd name="connsiteX3" fmla="*/ 1084160 w 2370417"/>
              <a:gd name="connsiteY3" fmla="*/ 91440 h 2255520"/>
              <a:gd name="connsiteX4" fmla="*/ 2370417 w 2370417"/>
              <a:gd name="connsiteY4" fmla="*/ 0 h 2255520"/>
              <a:gd name="connsiteX0" fmla="*/ 992721 w 2370417"/>
              <a:gd name="connsiteY0" fmla="*/ 2206752 h 2206752"/>
              <a:gd name="connsiteX1" fmla="*/ 169761 w 2370417"/>
              <a:gd name="connsiteY1" fmla="*/ 1871472 h 2206752"/>
              <a:gd name="connsiteX2" fmla="*/ 78321 w 2370417"/>
              <a:gd name="connsiteY2" fmla="*/ 682752 h 2206752"/>
              <a:gd name="connsiteX3" fmla="*/ 1084160 w 2370417"/>
              <a:gd name="connsiteY3" fmla="*/ 42672 h 2206752"/>
              <a:gd name="connsiteX4" fmla="*/ 2370417 w 2370417"/>
              <a:gd name="connsiteY4" fmla="*/ 0 h 2206752"/>
              <a:gd name="connsiteX0" fmla="*/ 992721 w 2370417"/>
              <a:gd name="connsiteY0" fmla="*/ 2223654 h 2223654"/>
              <a:gd name="connsiteX1" fmla="*/ 169761 w 2370417"/>
              <a:gd name="connsiteY1" fmla="*/ 1888374 h 2223654"/>
              <a:gd name="connsiteX2" fmla="*/ 78321 w 2370417"/>
              <a:gd name="connsiteY2" fmla="*/ 699654 h 2223654"/>
              <a:gd name="connsiteX3" fmla="*/ 1084160 w 2370417"/>
              <a:gd name="connsiteY3" fmla="*/ 59574 h 2223654"/>
              <a:gd name="connsiteX4" fmla="*/ 1821775 w 2370417"/>
              <a:gd name="connsiteY4" fmla="*/ 22998 h 2223654"/>
              <a:gd name="connsiteX5" fmla="*/ 2370417 w 2370417"/>
              <a:gd name="connsiteY5" fmla="*/ 16902 h 2223654"/>
              <a:gd name="connsiteX0" fmla="*/ 992721 w 2370417"/>
              <a:gd name="connsiteY0" fmla="*/ 2237421 h 2237421"/>
              <a:gd name="connsiteX1" fmla="*/ 169761 w 2370417"/>
              <a:gd name="connsiteY1" fmla="*/ 1902141 h 2237421"/>
              <a:gd name="connsiteX2" fmla="*/ 78321 w 2370417"/>
              <a:gd name="connsiteY2" fmla="*/ 713421 h 2237421"/>
              <a:gd name="connsiteX3" fmla="*/ 1084160 w 2370417"/>
              <a:gd name="connsiteY3" fmla="*/ 73341 h 2237421"/>
              <a:gd name="connsiteX4" fmla="*/ 1888831 w 2370417"/>
              <a:gd name="connsiteY4" fmla="*/ 6285 h 2237421"/>
              <a:gd name="connsiteX5" fmla="*/ 2370417 w 2370417"/>
              <a:gd name="connsiteY5" fmla="*/ 30669 h 2237421"/>
              <a:gd name="connsiteX0" fmla="*/ 992721 w 2370417"/>
              <a:gd name="connsiteY0" fmla="*/ 2228499 h 2228499"/>
              <a:gd name="connsiteX1" fmla="*/ 169761 w 2370417"/>
              <a:gd name="connsiteY1" fmla="*/ 1893219 h 2228499"/>
              <a:gd name="connsiteX2" fmla="*/ 78321 w 2370417"/>
              <a:gd name="connsiteY2" fmla="*/ 704499 h 2228499"/>
              <a:gd name="connsiteX3" fmla="*/ 1084160 w 2370417"/>
              <a:gd name="connsiteY3" fmla="*/ 64419 h 2228499"/>
              <a:gd name="connsiteX4" fmla="*/ 1882735 w 2370417"/>
              <a:gd name="connsiteY4" fmla="*/ 15651 h 2228499"/>
              <a:gd name="connsiteX5" fmla="*/ 2370417 w 2370417"/>
              <a:gd name="connsiteY5" fmla="*/ 21747 h 2228499"/>
              <a:gd name="connsiteX0" fmla="*/ 980603 w 2358299"/>
              <a:gd name="connsiteY0" fmla="*/ 2214848 h 2214848"/>
              <a:gd name="connsiteX1" fmla="*/ 157643 w 2358299"/>
              <a:gd name="connsiteY1" fmla="*/ 1879568 h 2214848"/>
              <a:gd name="connsiteX2" fmla="*/ 66203 w 2358299"/>
              <a:gd name="connsiteY2" fmla="*/ 690848 h 2214848"/>
              <a:gd name="connsiteX3" fmla="*/ 907450 w 2358299"/>
              <a:gd name="connsiteY3" fmla="*/ 184880 h 2214848"/>
              <a:gd name="connsiteX4" fmla="*/ 1870617 w 2358299"/>
              <a:gd name="connsiteY4" fmla="*/ 2000 h 2214848"/>
              <a:gd name="connsiteX5" fmla="*/ 2358299 w 2358299"/>
              <a:gd name="connsiteY5" fmla="*/ 8096 h 2214848"/>
              <a:gd name="connsiteX0" fmla="*/ 897533 w 2275229"/>
              <a:gd name="connsiteY0" fmla="*/ 2214848 h 2214848"/>
              <a:gd name="connsiteX1" fmla="*/ 74573 w 2275229"/>
              <a:gd name="connsiteY1" fmla="*/ 1879568 h 2214848"/>
              <a:gd name="connsiteX2" fmla="*/ 123341 w 2275229"/>
              <a:gd name="connsiteY2" fmla="*/ 696944 h 2214848"/>
              <a:gd name="connsiteX3" fmla="*/ 824380 w 2275229"/>
              <a:gd name="connsiteY3" fmla="*/ 184880 h 2214848"/>
              <a:gd name="connsiteX4" fmla="*/ 1787547 w 2275229"/>
              <a:gd name="connsiteY4" fmla="*/ 2000 h 2214848"/>
              <a:gd name="connsiteX5" fmla="*/ 2275229 w 2275229"/>
              <a:gd name="connsiteY5" fmla="*/ 8096 h 2214848"/>
              <a:gd name="connsiteX0" fmla="*/ 897829 w 2275525"/>
              <a:gd name="connsiteY0" fmla="*/ 2214848 h 2214848"/>
              <a:gd name="connsiteX1" fmla="*/ 74869 w 2275525"/>
              <a:gd name="connsiteY1" fmla="*/ 1879568 h 2214848"/>
              <a:gd name="connsiteX2" fmla="*/ 123637 w 2275525"/>
              <a:gd name="connsiteY2" fmla="*/ 696944 h 2214848"/>
              <a:gd name="connsiteX3" fmla="*/ 830772 w 2275525"/>
              <a:gd name="connsiteY3" fmla="*/ 87344 h 2214848"/>
              <a:gd name="connsiteX4" fmla="*/ 1787843 w 2275525"/>
              <a:gd name="connsiteY4" fmla="*/ 2000 h 2214848"/>
              <a:gd name="connsiteX5" fmla="*/ 2275525 w 2275525"/>
              <a:gd name="connsiteY5" fmla="*/ 8096 h 2214848"/>
              <a:gd name="connsiteX0" fmla="*/ 839027 w 2216723"/>
              <a:gd name="connsiteY0" fmla="*/ 2214848 h 2214848"/>
              <a:gd name="connsiteX1" fmla="*/ 119699 w 2216723"/>
              <a:gd name="connsiteY1" fmla="*/ 1873472 h 2214848"/>
              <a:gd name="connsiteX2" fmla="*/ 64835 w 2216723"/>
              <a:gd name="connsiteY2" fmla="*/ 696944 h 2214848"/>
              <a:gd name="connsiteX3" fmla="*/ 771970 w 2216723"/>
              <a:gd name="connsiteY3" fmla="*/ 87344 h 2214848"/>
              <a:gd name="connsiteX4" fmla="*/ 1729041 w 2216723"/>
              <a:gd name="connsiteY4" fmla="*/ 2000 h 2214848"/>
              <a:gd name="connsiteX5" fmla="*/ 2216723 w 2216723"/>
              <a:gd name="connsiteY5" fmla="*/ 8096 h 2214848"/>
              <a:gd name="connsiteX0" fmla="*/ 851821 w 2217325"/>
              <a:gd name="connsiteY0" fmla="*/ 2233136 h 2233136"/>
              <a:gd name="connsiteX1" fmla="*/ 120301 w 2217325"/>
              <a:gd name="connsiteY1" fmla="*/ 1873472 h 2233136"/>
              <a:gd name="connsiteX2" fmla="*/ 65437 w 2217325"/>
              <a:gd name="connsiteY2" fmla="*/ 696944 h 2233136"/>
              <a:gd name="connsiteX3" fmla="*/ 772572 w 2217325"/>
              <a:gd name="connsiteY3" fmla="*/ 87344 h 2233136"/>
              <a:gd name="connsiteX4" fmla="*/ 1729643 w 2217325"/>
              <a:gd name="connsiteY4" fmla="*/ 2000 h 2233136"/>
              <a:gd name="connsiteX5" fmla="*/ 2217325 w 2217325"/>
              <a:gd name="connsiteY5" fmla="*/ 8096 h 2233136"/>
              <a:gd name="connsiteX0" fmla="*/ 831456 w 2196960"/>
              <a:gd name="connsiteY0" fmla="*/ 2233136 h 2233136"/>
              <a:gd name="connsiteX1" fmla="*/ 154800 w 2196960"/>
              <a:gd name="connsiteY1" fmla="*/ 1812512 h 2233136"/>
              <a:gd name="connsiteX2" fmla="*/ 45072 w 2196960"/>
              <a:gd name="connsiteY2" fmla="*/ 696944 h 2233136"/>
              <a:gd name="connsiteX3" fmla="*/ 752207 w 2196960"/>
              <a:gd name="connsiteY3" fmla="*/ 87344 h 2233136"/>
              <a:gd name="connsiteX4" fmla="*/ 1709278 w 2196960"/>
              <a:gd name="connsiteY4" fmla="*/ 2000 h 2233136"/>
              <a:gd name="connsiteX5" fmla="*/ 2196960 w 2196960"/>
              <a:gd name="connsiteY5" fmla="*/ 8096 h 2233136"/>
              <a:gd name="connsiteX0" fmla="*/ 879794 w 2245298"/>
              <a:gd name="connsiteY0" fmla="*/ 2233136 h 2233136"/>
              <a:gd name="connsiteX1" fmla="*/ 93410 w 2245298"/>
              <a:gd name="connsiteY1" fmla="*/ 1769840 h 2233136"/>
              <a:gd name="connsiteX2" fmla="*/ 93410 w 2245298"/>
              <a:gd name="connsiteY2" fmla="*/ 696944 h 2233136"/>
              <a:gd name="connsiteX3" fmla="*/ 800545 w 2245298"/>
              <a:gd name="connsiteY3" fmla="*/ 87344 h 2233136"/>
              <a:gd name="connsiteX4" fmla="*/ 1757616 w 2245298"/>
              <a:gd name="connsiteY4" fmla="*/ 2000 h 2233136"/>
              <a:gd name="connsiteX5" fmla="*/ 2245298 w 2245298"/>
              <a:gd name="connsiteY5" fmla="*/ 8096 h 2233136"/>
              <a:gd name="connsiteX0" fmla="*/ 863284 w 2228788"/>
              <a:gd name="connsiteY0" fmla="*/ 2233136 h 2233136"/>
              <a:gd name="connsiteX1" fmla="*/ 107380 w 2228788"/>
              <a:gd name="connsiteY1" fmla="*/ 1769840 h 2233136"/>
              <a:gd name="connsiteX2" fmla="*/ 76900 w 2228788"/>
              <a:gd name="connsiteY2" fmla="*/ 696944 h 2233136"/>
              <a:gd name="connsiteX3" fmla="*/ 784035 w 2228788"/>
              <a:gd name="connsiteY3" fmla="*/ 87344 h 2233136"/>
              <a:gd name="connsiteX4" fmla="*/ 1741106 w 2228788"/>
              <a:gd name="connsiteY4" fmla="*/ 2000 h 2233136"/>
              <a:gd name="connsiteX5" fmla="*/ 2228788 w 2228788"/>
              <a:gd name="connsiteY5" fmla="*/ 8096 h 2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8788" h="2233136">
                <a:moveTo>
                  <a:pt x="863284" y="2233136"/>
                </a:moveTo>
                <a:cubicBezTo>
                  <a:pt x="736284" y="2205196"/>
                  <a:pt x="238444" y="2025872"/>
                  <a:pt x="107380" y="1769840"/>
                </a:cubicBezTo>
                <a:cubicBezTo>
                  <a:pt x="-23684" y="1513808"/>
                  <a:pt x="-35876" y="977360"/>
                  <a:pt x="76900" y="696944"/>
                </a:cubicBezTo>
                <a:cubicBezTo>
                  <a:pt x="189676" y="416528"/>
                  <a:pt x="493459" y="200120"/>
                  <a:pt x="784035" y="87344"/>
                </a:cubicBezTo>
                <a:cubicBezTo>
                  <a:pt x="1074611" y="-25432"/>
                  <a:pt x="1526730" y="9112"/>
                  <a:pt x="1741106" y="2000"/>
                </a:cubicBezTo>
                <a:cubicBezTo>
                  <a:pt x="1955482" y="-5112"/>
                  <a:pt x="2137348" y="9112"/>
                  <a:pt x="2228788" y="8096"/>
                </a:cubicBezTo>
              </a:path>
            </a:pathLst>
          </a:custGeom>
          <a:noFill/>
          <a:ln w="57150">
            <a:solidFill>
              <a:srgbClr val="FA409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C480C86-0885-4302-9DCE-68D4BD417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61" y="6298706"/>
            <a:ext cx="3699043" cy="44633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06545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NOTE : </a:t>
            </a:r>
            <a:r>
              <a:rPr lang="fr-CA" i="1" dirty="0">
                <a:solidFill>
                  <a:srgbClr val="FA4098"/>
                </a:solidFill>
              </a:rPr>
              <a:t>Observable&lt;T&gt;</a:t>
            </a:r>
            <a:r>
              <a:rPr lang="fr-CA" dirty="0"/>
              <a:t>, </a:t>
            </a:r>
            <a:r>
              <a:rPr lang="fr-CA" i="1" dirty="0">
                <a:solidFill>
                  <a:srgbClr val="FA4098"/>
                </a:solidFill>
              </a:rPr>
              <a:t>pipe() </a:t>
            </a:r>
            <a:r>
              <a:rPr lang="fr-CA" dirty="0"/>
              <a:t>et </a:t>
            </a:r>
            <a:r>
              <a:rPr lang="fr-CA" i="1" dirty="0" err="1">
                <a:solidFill>
                  <a:srgbClr val="FA4098"/>
                </a:solidFill>
              </a:rPr>
              <a:t>map</a:t>
            </a:r>
            <a:r>
              <a:rPr lang="fr-CA" dirty="0"/>
              <a:t>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1138"/>
            <a:ext cx="11993879" cy="3845051"/>
          </a:xfrm>
        </p:spPr>
        <p:txBody>
          <a:bodyPr>
            <a:normAutofit/>
          </a:bodyPr>
          <a:lstStyle/>
          <a:p>
            <a:r>
              <a:rPr lang="fr-CA" sz="2000" b="1" dirty="0">
                <a:solidFill>
                  <a:srgbClr val="FA4098"/>
                </a:solidFill>
              </a:rPr>
              <a:t>Observable&lt;T&gt;</a:t>
            </a:r>
            <a:r>
              <a:rPr lang="fr-CA" sz="2000" dirty="0"/>
              <a:t> : Le type retourné par la méthode du service n’est pas tout à fait un Driver... mais plutôt un </a:t>
            </a:r>
            <a:r>
              <a:rPr lang="fr-CA" sz="2000" i="1" dirty="0"/>
              <a:t>Observable&lt;Driver&gt;</a:t>
            </a:r>
            <a:r>
              <a:rPr lang="fr-CA" sz="2000" dirty="0"/>
              <a:t>. C’est un objet auquel on peut « </a:t>
            </a:r>
            <a:r>
              <a:rPr lang="fr-CA" sz="2000" i="1" dirty="0">
                <a:solidFill>
                  <a:srgbClr val="FA4098"/>
                </a:solidFill>
              </a:rPr>
              <a:t>.subscribe() </a:t>
            </a:r>
            <a:r>
              <a:rPr lang="fr-CA" sz="2000" dirty="0"/>
              <a:t>» et qui permet, d’attendre la réponse de la requête par </a:t>
            </a:r>
            <a:r>
              <a:rPr lang="fr-CA" sz="2000" b="1" dirty="0"/>
              <a:t>app.component.ts </a:t>
            </a:r>
            <a:r>
              <a:rPr lang="fr-CA" sz="2000" dirty="0"/>
              <a:t>». Si la méthode retournait simplement </a:t>
            </a:r>
            <a:r>
              <a:rPr lang="fr-CA" sz="2000" dirty="0">
                <a:solidFill>
                  <a:srgbClr val="FA4098"/>
                </a:solidFill>
              </a:rPr>
              <a:t>: Driver</a:t>
            </a:r>
            <a:r>
              <a:rPr lang="fr-CA" sz="2000" dirty="0"/>
              <a:t>, </a:t>
            </a:r>
            <a:r>
              <a:rPr lang="fr-CA" sz="2000" b="1" dirty="0"/>
              <a:t>app.component.ts</a:t>
            </a:r>
            <a:r>
              <a:rPr lang="fr-CA" sz="2000" dirty="0"/>
              <a:t> </a:t>
            </a:r>
            <a:r>
              <a:rPr lang="fr-CA" sz="2000" u="sng" dirty="0"/>
              <a:t>ne pourrait pas .subscribe()</a:t>
            </a:r>
            <a:r>
              <a:rPr lang="fr-CA" sz="2000" dirty="0"/>
              <a:t> à la requête HTTP et </a:t>
            </a:r>
            <a:r>
              <a:rPr lang="fr-CA" sz="2000" u="sng" dirty="0"/>
              <a:t>bien gérer l’opération asynchrone</a:t>
            </a:r>
            <a:r>
              <a:rPr lang="fr-CA" sz="2000" dirty="0"/>
              <a:t>.</a:t>
            </a:r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map</a:t>
            </a:r>
            <a:r>
              <a:rPr lang="fr-CA" dirty="0"/>
              <a:t> : C’est un simple opérateur qui nous permet d’utiliser la syntaxe d’une fonction anonyme (x =&gt; x *2) </a:t>
            </a:r>
          </a:p>
          <a:p>
            <a:pPr lvl="1"/>
            <a:r>
              <a:rPr lang="fr-CA" b="1" dirty="0">
                <a:solidFill>
                  <a:srgbClr val="FA4098"/>
                </a:solidFill>
              </a:rPr>
              <a:t>pipe</a:t>
            </a:r>
            <a:r>
              <a:rPr lang="fr-CA" dirty="0"/>
              <a:t> : Méthode qui permet d’appliquer des opérateurs et ou fonctions sur une donnée. L’opérateur </a:t>
            </a:r>
            <a:r>
              <a:rPr lang="fr-CA" dirty="0">
                <a:solidFill>
                  <a:srgbClr val="FA4098"/>
                </a:solidFill>
              </a:rPr>
              <a:t>map</a:t>
            </a:r>
            <a:r>
              <a:rPr lang="fr-CA" dirty="0"/>
              <a:t>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4FC9A5-9326-40C3-816F-AE434E8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16" y="4974492"/>
            <a:ext cx="9930384" cy="15236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7F0E4A3-A31C-40AD-8010-A9A1CF285DEB}"/>
              </a:ext>
            </a:extLst>
          </p:cNvPr>
          <p:cNvSpPr txBox="1"/>
          <p:nvPr/>
        </p:nvSpPr>
        <p:spPr>
          <a:xfrm>
            <a:off x="8984276" y="6190390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9073D1"/>
                </a:solidFill>
              </a:rPr>
              <a:t>mariokart.service.ts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0D2AF1-BEED-4A6D-B27A-D118A9C507BE}"/>
              </a:ext>
            </a:extLst>
          </p:cNvPr>
          <p:cNvSpPr txBox="1"/>
          <p:nvPr/>
        </p:nvSpPr>
        <p:spPr>
          <a:xfrm>
            <a:off x="0" y="6550223"/>
            <a:ext cx="1172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Si </a:t>
            </a:r>
            <a:r>
              <a:rPr lang="fr-CA" sz="1400" dirty="0" err="1">
                <a:solidFill>
                  <a:schemeClr val="bg1"/>
                </a:solidFill>
              </a:rPr>
              <a:t>map</a:t>
            </a:r>
            <a:r>
              <a:rPr lang="fr-CA" sz="1400" dirty="0">
                <a:solidFill>
                  <a:schemeClr val="bg1"/>
                </a:solidFill>
              </a:rPr>
              <a:t> et pipe ne sont pas clairs : Comprendre ce que permet un objet Observable est plus important.</a:t>
            </a:r>
          </a:p>
        </p:txBody>
      </p:sp>
    </p:spTree>
    <p:extLst>
      <p:ext uri="{BB962C8B-B14F-4D97-AF65-F5344CB8AC3E}">
        <p14:creationId xmlns:p14="http://schemas.microsoft.com/office/powerpoint/2010/main" val="411721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88" y="2035231"/>
            <a:ext cx="9613861" cy="3599316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Résultat final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8B0890-22DD-46E6-B3F4-EB5837D2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40" y="2128879"/>
            <a:ext cx="7391400" cy="203781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92A24F-4FDA-4BA3-B5A5-84A7BC1F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283428"/>
            <a:ext cx="5120640" cy="237249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9FE9DBE-376F-410F-A0AF-BF496BBC8928}"/>
              </a:ext>
            </a:extLst>
          </p:cNvPr>
          <p:cNvSpPr txBox="1"/>
          <p:nvPr/>
        </p:nvSpPr>
        <p:spPr>
          <a:xfrm>
            <a:off x="167388" y="2412369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 </a:t>
            </a:r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demande au </a:t>
            </a:r>
            <a:r>
              <a:rPr lang="fr-CA" b="1" dirty="0">
                <a:solidFill>
                  <a:schemeClr val="bg1"/>
                </a:solidFill>
              </a:rPr>
              <a:t>service</a:t>
            </a:r>
            <a:r>
              <a:rPr lang="fr-CA" dirty="0">
                <a:solidFill>
                  <a:schemeClr val="bg1"/>
                </a:solidFill>
              </a:rPr>
              <a:t> de faire une requête </a:t>
            </a:r>
            <a:r>
              <a:rPr lang="fr-CA">
                <a:solidFill>
                  <a:schemeClr val="bg1"/>
                </a:solidFill>
              </a:rPr>
              <a:t>HTTP qui </a:t>
            </a:r>
            <a:r>
              <a:rPr lang="fr-CA" dirty="0">
                <a:solidFill>
                  <a:schemeClr val="bg1"/>
                </a:solidFill>
              </a:rPr>
              <a:t>permettra de créer un objet de type </a:t>
            </a:r>
            <a:r>
              <a:rPr lang="fr-CA" b="1" dirty="0">
                <a:solidFill>
                  <a:schemeClr val="bg1"/>
                </a:solidFill>
              </a:rPr>
              <a:t>Driver</a:t>
            </a:r>
            <a:r>
              <a:rPr lang="fr-CA" dirty="0">
                <a:solidFill>
                  <a:schemeClr val="bg1"/>
                </a:solidFill>
              </a:rPr>
              <a:t>. Le </a:t>
            </a:r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.subscribe() </a:t>
            </a:r>
            <a:r>
              <a:rPr lang="fr-CA" dirty="0">
                <a:solidFill>
                  <a:schemeClr val="bg1"/>
                </a:solidFill>
              </a:rPr>
              <a:t>à la méthode pour attendre son résultat de manière </a:t>
            </a:r>
            <a:r>
              <a:rPr lang="fr-CA" b="1" dirty="0">
                <a:solidFill>
                  <a:schemeClr val="bg1"/>
                </a:solidFill>
              </a:rPr>
              <a:t>asynchrone</a:t>
            </a:r>
            <a:r>
              <a:rPr lang="fr-CA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35BBCF-877C-4B73-83B0-931C2AD1D6DF}"/>
              </a:ext>
            </a:extLst>
          </p:cNvPr>
          <p:cNvSpPr txBox="1"/>
          <p:nvPr/>
        </p:nvSpPr>
        <p:spPr>
          <a:xfrm>
            <a:off x="375016" y="4864530"/>
            <a:ext cx="6482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 Désormais, n’importe quel </a:t>
            </a:r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peut faire une </a:t>
            </a:r>
            <a:r>
              <a:rPr lang="fr-CA" b="1" dirty="0">
                <a:solidFill>
                  <a:schemeClr val="bg1"/>
                </a:solidFill>
              </a:rPr>
              <a:t>requête</a:t>
            </a:r>
            <a:r>
              <a:rPr lang="fr-CA" dirty="0">
                <a:solidFill>
                  <a:schemeClr val="bg1"/>
                </a:solidFill>
              </a:rPr>
              <a:t> qui permet d’obtenir les informations d’un </a:t>
            </a:r>
            <a:r>
              <a:rPr lang="fr-CA" b="1" dirty="0">
                <a:solidFill>
                  <a:schemeClr val="bg1"/>
                </a:solidFill>
              </a:rPr>
              <a:t>Driver</a:t>
            </a:r>
            <a:r>
              <a:rPr lang="fr-CA" dirty="0">
                <a:solidFill>
                  <a:schemeClr val="bg1"/>
                </a:solidFill>
              </a:rPr>
              <a:t> en utilisant la </a:t>
            </a:r>
            <a:r>
              <a:rPr lang="fr-CA" b="1" dirty="0">
                <a:solidFill>
                  <a:schemeClr val="bg1"/>
                </a:solidFill>
              </a:rPr>
              <a:t>classe de service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• On pourrait d’ailleurs changer le nom d’une des deux fonctions pour que ce soit moins mélangeant ici.</a:t>
            </a:r>
          </a:p>
        </p:txBody>
      </p:sp>
    </p:spTree>
    <p:extLst>
      <p:ext uri="{BB962C8B-B14F-4D97-AF65-F5344CB8AC3E}">
        <p14:creationId xmlns:p14="http://schemas.microsoft.com/office/powerpoint/2010/main" val="314434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A2014-D609-D77F-67AE-011BBBFC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2EF505-4A68-8D71-614D-A4DC18203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25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1" y="2069636"/>
            <a:ext cx="10157022" cy="3866553"/>
          </a:xfrm>
        </p:spPr>
        <p:txBody>
          <a:bodyPr/>
          <a:lstStyle/>
          <a:p>
            <a:r>
              <a:rPr lang="fr-CA" dirty="0"/>
              <a:t>Un fichier </a:t>
            </a:r>
            <a:r>
              <a:rPr lang="fr-CA" dirty="0">
                <a:solidFill>
                  <a:srgbClr val="FA4098"/>
                </a:solidFill>
              </a:rPr>
              <a:t>.service.ts</a:t>
            </a:r>
            <a:r>
              <a:rPr lang="fr-CA" dirty="0"/>
              <a:t> composé d’une </a:t>
            </a:r>
            <a:r>
              <a:rPr lang="fr-CA" dirty="0">
                <a:solidFill>
                  <a:srgbClr val="FA4098"/>
                </a:solidFill>
              </a:rPr>
              <a:t>classe</a:t>
            </a:r>
            <a:r>
              <a:rPr lang="fr-CA" dirty="0"/>
              <a:t> qui permet de </a:t>
            </a:r>
            <a:r>
              <a:rPr lang="fr-CA" b="1" dirty="0"/>
              <a:t>partager des données et méthodes </a:t>
            </a:r>
            <a:r>
              <a:rPr lang="fr-CA" dirty="0"/>
              <a:t>entre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Permet de </a:t>
            </a:r>
            <a:r>
              <a:rPr lang="fr-CA" dirty="0">
                <a:solidFill>
                  <a:srgbClr val="FA4098"/>
                </a:solidFill>
              </a:rPr>
              <a:t>l’injection de dépendances </a:t>
            </a:r>
            <a:r>
              <a:rPr lang="fr-CA" dirty="0"/>
              <a:t>!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82779-95E4-4115-B30D-DFECDA3BBD07}"/>
              </a:ext>
            </a:extLst>
          </p:cNvPr>
          <p:cNvSpPr/>
          <p:nvPr/>
        </p:nvSpPr>
        <p:spPr>
          <a:xfrm>
            <a:off x="4998720" y="3611880"/>
            <a:ext cx="2151888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myData</a:t>
            </a:r>
            <a:r>
              <a:rPr lang="fr-CA" dirty="0">
                <a:solidFill>
                  <a:srgbClr val="73B3D1"/>
                </a:solidFill>
              </a:rPr>
              <a:t>.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>
                <a:solidFill>
                  <a:srgbClr val="7385D1"/>
                </a:solidFill>
              </a:rPr>
              <a:t>.ts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56E0C-BC15-450C-988B-3ABE6644DEE3}"/>
              </a:ext>
            </a:extLst>
          </p:cNvPr>
          <p:cNvSpPr txBox="1"/>
          <p:nvPr/>
        </p:nvSpPr>
        <p:spPr>
          <a:xfrm>
            <a:off x="4949952" y="4106102"/>
            <a:ext cx="22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Contient des données et / ou des méthodes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1A0D42-6632-4E25-9DE8-694C0BE97592}"/>
              </a:ext>
            </a:extLst>
          </p:cNvPr>
          <p:cNvSpPr txBox="1"/>
          <p:nvPr/>
        </p:nvSpPr>
        <p:spPr>
          <a:xfrm>
            <a:off x="5486240" y="3088879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💄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80C351-F1F6-40AA-832B-CC7B9F486842}"/>
              </a:ext>
            </a:extLst>
          </p:cNvPr>
          <p:cNvSpPr txBox="1"/>
          <p:nvPr/>
        </p:nvSpPr>
        <p:spPr>
          <a:xfrm>
            <a:off x="6074664" y="3101744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💣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1290E8-843B-48CF-8E75-78F04520B5F0}"/>
              </a:ext>
            </a:extLst>
          </p:cNvPr>
          <p:cNvSpPr txBox="1"/>
          <p:nvPr/>
        </p:nvSpPr>
        <p:spPr>
          <a:xfrm>
            <a:off x="5135225" y="289452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⚾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B6700E-0B8B-4497-BC16-51D2478F4060}"/>
              </a:ext>
            </a:extLst>
          </p:cNvPr>
          <p:cNvSpPr txBox="1"/>
          <p:nvPr/>
        </p:nvSpPr>
        <p:spPr>
          <a:xfrm>
            <a:off x="6447055" y="289452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🐎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7989BD-7DB3-4A6A-9233-AE499B2FA06D}"/>
              </a:ext>
            </a:extLst>
          </p:cNvPr>
          <p:cNvSpPr txBox="1"/>
          <p:nvPr/>
        </p:nvSpPr>
        <p:spPr>
          <a:xfrm>
            <a:off x="6880326" y="308866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🍉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ED9F31-6E53-41A6-AF0C-E752F91E11E1}"/>
              </a:ext>
            </a:extLst>
          </p:cNvPr>
          <p:cNvSpPr txBox="1"/>
          <p:nvPr/>
        </p:nvSpPr>
        <p:spPr>
          <a:xfrm>
            <a:off x="5684440" y="2918085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🍆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0892A6-AE33-45CE-97D3-2EE0C47813A3}"/>
              </a:ext>
            </a:extLst>
          </p:cNvPr>
          <p:cNvSpPr txBox="1"/>
          <p:nvPr/>
        </p:nvSpPr>
        <p:spPr>
          <a:xfrm>
            <a:off x="4691213" y="3100852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8467D00-9276-476C-9444-E077406E7089}"/>
              </a:ext>
            </a:extLst>
          </p:cNvPr>
          <p:cNvSpPr/>
          <p:nvPr/>
        </p:nvSpPr>
        <p:spPr>
          <a:xfrm>
            <a:off x="1615430" y="4116860"/>
            <a:ext cx="2575571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contact</a:t>
            </a:r>
            <a:r>
              <a:rPr lang="fr-CA" dirty="0">
                <a:solidFill>
                  <a:srgbClr val="7385D1"/>
                </a:solidFill>
              </a:rPr>
              <a:t>.</a:t>
            </a:r>
            <a:r>
              <a:rPr lang="fr-CA" dirty="0">
                <a:solidFill>
                  <a:schemeClr val="bg1"/>
                </a:solidFill>
              </a:rPr>
              <a:t>component</a:t>
            </a:r>
            <a:r>
              <a:rPr lang="fr-CA" dirty="0">
                <a:solidFill>
                  <a:srgbClr val="7385D1"/>
                </a:solidFill>
              </a:rPr>
              <a:t>.</a:t>
            </a:r>
            <a:r>
              <a:rPr lang="fr-CA" dirty="0">
                <a:solidFill>
                  <a:schemeClr val="bg1"/>
                </a:solidFill>
              </a:rPr>
              <a:t>ts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7E4E513-8106-4B24-B535-E4DF9D02E7AE}"/>
              </a:ext>
            </a:extLst>
          </p:cNvPr>
          <p:cNvSpPr/>
          <p:nvPr/>
        </p:nvSpPr>
        <p:spPr>
          <a:xfrm>
            <a:off x="7958327" y="4092922"/>
            <a:ext cx="2664226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accueil</a:t>
            </a:r>
            <a:r>
              <a:rPr lang="fr-CA" dirty="0">
                <a:solidFill>
                  <a:srgbClr val="7385D1"/>
                </a:solidFill>
              </a:rPr>
              <a:t>.</a:t>
            </a:r>
            <a:r>
              <a:rPr lang="fr-CA" dirty="0">
                <a:solidFill>
                  <a:schemeClr val="bg1"/>
                </a:solidFill>
              </a:rPr>
              <a:t>component</a:t>
            </a:r>
            <a:r>
              <a:rPr lang="fr-CA" dirty="0">
                <a:solidFill>
                  <a:srgbClr val="7385D1"/>
                </a:solidFill>
              </a:rPr>
              <a:t>.</a:t>
            </a:r>
            <a:r>
              <a:rPr lang="fr-CA" dirty="0">
                <a:solidFill>
                  <a:schemeClr val="bg1"/>
                </a:solidFill>
              </a:rPr>
              <a:t>ts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267910-B35B-46E0-A6A7-B55566EA2DCD}"/>
              </a:ext>
            </a:extLst>
          </p:cNvPr>
          <p:cNvCxnSpPr>
            <a:cxnSpLocks/>
          </p:cNvCxnSpPr>
          <p:nvPr/>
        </p:nvCxnSpPr>
        <p:spPr>
          <a:xfrm>
            <a:off x="7215604" y="3828623"/>
            <a:ext cx="693955" cy="26429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53F5D3E-7BFE-4C6B-8C9A-D7D36DFC50D2}"/>
              </a:ext>
            </a:extLst>
          </p:cNvPr>
          <p:cNvCxnSpPr>
            <a:cxnSpLocks/>
          </p:cNvCxnSpPr>
          <p:nvPr/>
        </p:nvCxnSpPr>
        <p:spPr>
          <a:xfrm flipH="1">
            <a:off x="4247884" y="3828623"/>
            <a:ext cx="685840" cy="26429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F0C8-4A20-4BEC-B681-C054E00558D7}"/>
              </a:ext>
            </a:extLst>
          </p:cNvPr>
          <p:cNvSpPr txBox="1"/>
          <p:nvPr/>
        </p:nvSpPr>
        <p:spPr>
          <a:xfrm>
            <a:off x="1764278" y="4620267"/>
            <a:ext cx="26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Peut accéder aux données / méthodes et les exploiter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828C415-F95D-45BA-B1C1-BD3A513C7F5E}"/>
              </a:ext>
            </a:extLst>
          </p:cNvPr>
          <p:cNvCxnSpPr>
            <a:cxnSpLocks/>
          </p:cNvCxnSpPr>
          <p:nvPr/>
        </p:nvCxnSpPr>
        <p:spPr>
          <a:xfrm>
            <a:off x="2995196" y="5137350"/>
            <a:ext cx="0" cy="5032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126F34-2868-41C3-9AA9-FD958191276A}"/>
              </a:ext>
            </a:extLst>
          </p:cNvPr>
          <p:cNvCxnSpPr>
            <a:cxnSpLocks/>
          </p:cNvCxnSpPr>
          <p:nvPr/>
        </p:nvCxnSpPr>
        <p:spPr>
          <a:xfrm>
            <a:off x="9136915" y="5137349"/>
            <a:ext cx="0" cy="5032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8D70650-8E81-40B7-9C48-C200B01ACEA3}"/>
              </a:ext>
            </a:extLst>
          </p:cNvPr>
          <p:cNvSpPr txBox="1"/>
          <p:nvPr/>
        </p:nvSpPr>
        <p:spPr>
          <a:xfrm>
            <a:off x="2215012" y="5535688"/>
            <a:ext cx="1560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solidFill>
                  <a:srgbClr val="73B3D1"/>
                </a:solidFill>
              </a:rPr>
              <a:t>💻</a:t>
            </a:r>
            <a:endParaRPr lang="fr-CA" sz="8000" dirty="0">
              <a:solidFill>
                <a:srgbClr val="73B3D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ABA361-115B-4247-8B3A-85F90AEC3D79}"/>
              </a:ext>
            </a:extLst>
          </p:cNvPr>
          <p:cNvSpPr txBox="1"/>
          <p:nvPr/>
        </p:nvSpPr>
        <p:spPr>
          <a:xfrm>
            <a:off x="8356731" y="5374734"/>
            <a:ext cx="1560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solidFill>
                  <a:srgbClr val="73B3D1"/>
                </a:solidFill>
              </a:rPr>
              <a:t>💻</a:t>
            </a:r>
            <a:endParaRPr lang="fr-CA" sz="8000" dirty="0">
              <a:solidFill>
                <a:srgbClr val="73B3D1"/>
              </a:solidFill>
            </a:endParaRPr>
          </a:p>
          <a:p>
            <a:endParaRPr lang="fr-CA" sz="8000" dirty="0">
              <a:solidFill>
                <a:srgbClr val="73B3D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86207AB-B86A-4EE8-A3FD-8A49A3E31855}"/>
              </a:ext>
            </a:extLst>
          </p:cNvPr>
          <p:cNvSpPr txBox="1"/>
          <p:nvPr/>
        </p:nvSpPr>
        <p:spPr>
          <a:xfrm>
            <a:off x="2457105" y="5876089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87BF49-E781-4953-A919-814596A72C42}"/>
              </a:ext>
            </a:extLst>
          </p:cNvPr>
          <p:cNvSpPr txBox="1"/>
          <p:nvPr/>
        </p:nvSpPr>
        <p:spPr>
          <a:xfrm>
            <a:off x="8598823" y="5876089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4D7E9A4-59AB-44A3-8D44-0BC95B931458}"/>
              </a:ext>
            </a:extLst>
          </p:cNvPr>
          <p:cNvSpPr txBox="1"/>
          <p:nvPr/>
        </p:nvSpPr>
        <p:spPr>
          <a:xfrm>
            <a:off x="2898568" y="5876089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🍆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F90D6C-9FBC-409B-82B3-EF51C024802A}"/>
              </a:ext>
            </a:extLst>
          </p:cNvPr>
          <p:cNvSpPr txBox="1"/>
          <p:nvPr/>
        </p:nvSpPr>
        <p:spPr>
          <a:xfrm>
            <a:off x="9110471" y="5885121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💄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CA567F4-5E15-4B86-9B81-31B5F905E04E}"/>
              </a:ext>
            </a:extLst>
          </p:cNvPr>
          <p:cNvSpPr txBox="1"/>
          <p:nvPr/>
        </p:nvSpPr>
        <p:spPr>
          <a:xfrm>
            <a:off x="7830580" y="4597023"/>
            <a:ext cx="26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Peut accéder aux données / méthodes et les exploiter</a:t>
            </a:r>
          </a:p>
        </p:txBody>
      </p:sp>
    </p:spTree>
    <p:extLst>
      <p:ext uri="{BB962C8B-B14F-4D97-AF65-F5344CB8AC3E}">
        <p14:creationId xmlns:p14="http://schemas.microsoft.com/office/powerpoint/2010/main" val="308151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créer un service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Option 1</a:t>
            </a:r>
            <a:r>
              <a:rPr lang="fr-CA" dirty="0"/>
              <a:t> : Mode de vie intrépide </a:t>
            </a:r>
          </a:p>
          <a:p>
            <a:pPr lvl="2"/>
            <a:r>
              <a:rPr lang="fr-CA" dirty="0"/>
              <a:t> Taper la commande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generate service nom_service</a:t>
            </a:r>
          </a:p>
          <a:p>
            <a:pPr lvl="3"/>
            <a:r>
              <a:rPr lang="fr-CA" dirty="0"/>
              <a:t> Cela crée 2 nouveaux fichiers dans le dossier de l’application :</a:t>
            </a:r>
          </a:p>
          <a:p>
            <a:pPr lvl="3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Option 2</a:t>
            </a:r>
            <a:r>
              <a:rPr lang="fr-CA" dirty="0"/>
              <a:t> : Utiliser l’extension </a:t>
            </a:r>
            <a:r>
              <a:rPr lang="fr-CA" b="1" i="1" dirty="0"/>
              <a:t>Angular Files</a:t>
            </a:r>
          </a:p>
          <a:p>
            <a:pPr lvl="2"/>
            <a:r>
              <a:rPr lang="fr-CA" b="1" dirty="0"/>
              <a:t>Clic-droit</a:t>
            </a:r>
            <a:r>
              <a:rPr lang="fr-CA" dirty="0"/>
              <a:t> sur le dossier où l’on souhaite créer un service</a:t>
            </a:r>
          </a:p>
          <a:p>
            <a:pPr lvl="3"/>
            <a:r>
              <a:rPr lang="fr-CA" dirty="0"/>
              <a:t> Choisir « </a:t>
            </a:r>
            <a:r>
              <a:rPr lang="fr-CA" b="1" dirty="0">
                <a:solidFill>
                  <a:schemeClr val="tx1"/>
                </a:solidFill>
              </a:rPr>
              <a:t>Generate Service </a:t>
            </a:r>
            <a:r>
              <a:rPr lang="fr-CA" dirty="0"/>
              <a:t>».</a:t>
            </a:r>
          </a:p>
          <a:p>
            <a:pPr lvl="3"/>
            <a:r>
              <a:rPr lang="fr-CA" dirty="0"/>
              <a:t> Le résultat est le même : on a nos 2 nouveaux fichiers.</a:t>
            </a:r>
          </a:p>
          <a:p>
            <a:pPr lvl="2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4005B4-BAA7-4874-AFCC-9F9FE8E8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545" y="2195348"/>
            <a:ext cx="2667372" cy="60968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77C952-DEE3-4FEF-ABEA-60C6CB6E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24" y="3307740"/>
            <a:ext cx="2972215" cy="82879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733147-55B3-49B1-860E-CE696021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43" y="5202661"/>
            <a:ext cx="4240708" cy="146705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5249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Injecter une dépendance via un service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5" y="1996440"/>
            <a:ext cx="10172817" cy="393974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le service et y stocker les données à injecter. </a:t>
            </a:r>
          </a:p>
          <a:p>
            <a:pPr lvl="2"/>
            <a:r>
              <a:rPr lang="fr-CA" dirty="0"/>
              <a:t> Si ces données seront utilisées par un seul composant de l’application, le service est moins indispensable.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57D056-2933-4804-AA10-020A7A85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72" y="2996797"/>
            <a:ext cx="4306256" cy="3302206"/>
          </a:xfrm>
          <a:prstGeom prst="rect">
            <a:avLst/>
          </a:prstGeom>
          <a:solidFill>
            <a:schemeClr val="accent2"/>
          </a:solidFill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562130-7310-44B4-8086-F4D4BB2A9E2A}"/>
              </a:ext>
            </a:extLst>
          </p:cNvPr>
          <p:cNvSpPr txBox="1"/>
          <p:nvPr/>
        </p:nvSpPr>
        <p:spPr>
          <a:xfrm>
            <a:off x="1399033" y="5071872"/>
            <a:ext cx="230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Données à injecter </a:t>
            </a:r>
            <a:endParaRPr lang="fr-CA" dirty="0">
              <a:solidFill>
                <a:srgbClr val="73B3D1"/>
              </a:solidFill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41023FF-8877-4421-AAAE-659FC368B137}"/>
              </a:ext>
            </a:extLst>
          </p:cNvPr>
          <p:cNvSpPr/>
          <p:nvPr/>
        </p:nvSpPr>
        <p:spPr>
          <a:xfrm>
            <a:off x="3700272" y="5093732"/>
            <a:ext cx="1018032" cy="32561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73A46-684F-41D0-ADE1-859465AA2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07" y="5026152"/>
            <a:ext cx="2546604" cy="16977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EB8B17E-E67D-4564-8F3F-A447A5849B0D}"/>
              </a:ext>
            </a:extLst>
          </p:cNvPr>
          <p:cNvSpPr txBox="1"/>
          <p:nvPr/>
        </p:nvSpPr>
        <p:spPr>
          <a:xfrm>
            <a:off x="9169513" y="4733764"/>
            <a:ext cx="688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👅</a:t>
            </a:r>
            <a:endParaRPr lang="fr-CA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8A06E9-AE1F-4B6E-B7BC-9F4445ED3E60}"/>
              </a:ext>
            </a:extLst>
          </p:cNvPr>
          <p:cNvSpPr txBox="1"/>
          <p:nvPr/>
        </p:nvSpPr>
        <p:spPr>
          <a:xfrm>
            <a:off x="121365" y="3962034"/>
            <a:ext cx="377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La mention </a:t>
            </a:r>
            <a:r>
              <a:rPr lang="en-CA" sz="1600" dirty="0">
                <a:solidFill>
                  <a:srgbClr val="FA4098"/>
                </a:solidFill>
              </a:rPr>
              <a:t>@Injectable</a:t>
            </a:r>
            <a:r>
              <a:rPr lang="en-CA" sz="1600" dirty="0">
                <a:solidFill>
                  <a:srgbClr val="73B3D1"/>
                </a:solidFill>
              </a:rPr>
              <a:t> </a:t>
            </a:r>
            <a:r>
              <a:rPr lang="en-CA" sz="1600" dirty="0" err="1">
                <a:solidFill>
                  <a:schemeClr val="bg1"/>
                </a:solidFill>
              </a:rPr>
              <a:t>vient</a:t>
            </a:r>
            <a:r>
              <a:rPr lang="en-CA" sz="1600" dirty="0">
                <a:solidFill>
                  <a:schemeClr val="bg1"/>
                </a:solidFill>
              </a:rPr>
              <a:t> automatiquement avec un service</a:t>
            </a:r>
            <a:endParaRPr lang="fr-CA" sz="1600" dirty="0">
              <a:solidFill>
                <a:schemeClr val="bg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0D8F809-4A90-4437-A219-437AD3536772}"/>
              </a:ext>
            </a:extLst>
          </p:cNvPr>
          <p:cNvSpPr/>
          <p:nvPr/>
        </p:nvSpPr>
        <p:spPr>
          <a:xfrm>
            <a:off x="3625324" y="4091615"/>
            <a:ext cx="873524" cy="32561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39D896-B0EF-4580-B17C-EE24AAB11D69}"/>
              </a:ext>
            </a:extLst>
          </p:cNvPr>
          <p:cNvSpPr txBox="1"/>
          <p:nvPr/>
        </p:nvSpPr>
        <p:spPr>
          <a:xfrm>
            <a:off x="11316392" y="4726070"/>
            <a:ext cx="74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i="1" dirty="0">
                <a:solidFill>
                  <a:srgbClr val="73B3D1"/>
                </a:solidFill>
              </a:rPr>
              <a:t>Slurp</a:t>
            </a:r>
            <a:endParaRPr lang="fr-CA" sz="1400" i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Injecter une dépendance via un service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2042160"/>
            <a:ext cx="10485119" cy="461772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Passer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en paramètre au </a:t>
            </a:r>
            <a:r>
              <a:rPr lang="fr-CA" b="1" dirty="0"/>
              <a:t>constructeur</a:t>
            </a:r>
            <a:r>
              <a:rPr lang="fr-CA" dirty="0"/>
              <a:t> du </a:t>
            </a:r>
            <a:r>
              <a:rPr lang="fr-CA" b="1" dirty="0"/>
              <a:t>composant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Le </a:t>
            </a:r>
            <a:r>
              <a:rPr lang="fr-CA" b="1" dirty="0"/>
              <a:t>composant</a:t>
            </a:r>
            <a:r>
              <a:rPr lang="fr-CA" dirty="0"/>
              <a:t> « </a:t>
            </a:r>
            <a:r>
              <a:rPr lang="fr-CA" b="1" dirty="0">
                <a:solidFill>
                  <a:srgbClr val="FA4098"/>
                </a:solidFill>
              </a:rPr>
              <a:t>Info</a:t>
            </a:r>
            <a:r>
              <a:rPr lang="fr-CA" dirty="0"/>
              <a:t> » aura accès aux deux listes. (Pour les afficher, modifier, etc.)</a:t>
            </a:r>
          </a:p>
          <a:p>
            <a:pPr lvl="3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squidgame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.aliveContestants</a:t>
            </a:r>
          </a:p>
          <a:p>
            <a:pPr lvl="3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squidgame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.lessAliveContestants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BA2B7-3CE1-4EB9-8FC6-E677C55F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1" y="2494784"/>
            <a:ext cx="9355593" cy="106971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97A0AF-7F99-43C1-A1BF-250E77C9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03" y="3828360"/>
            <a:ext cx="5019173" cy="17878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BA6662-12C6-4764-BCA9-FBD216A6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831" y="3828360"/>
            <a:ext cx="4168965" cy="17878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45729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Injecter une dépendance via un service</a:t>
            </a:r>
            <a:br>
              <a:rPr lang="fr-CA" dirty="0"/>
            </a:br>
            <a:endParaRPr lang="fr-CA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11125199" cy="4541520"/>
          </a:xfrm>
        </p:spPr>
        <p:txBody>
          <a:bodyPr>
            <a:normAutofit/>
          </a:bodyPr>
          <a:lstStyle/>
          <a:p>
            <a:r>
              <a:rPr lang="fr-CA" dirty="0"/>
              <a:t>Cette dépendance (le service) peut être injectée à autant de </a:t>
            </a:r>
            <a:r>
              <a:rPr lang="fr-CA" b="1" dirty="0"/>
              <a:t>composants</a:t>
            </a:r>
            <a:r>
              <a:rPr lang="fr-CA" dirty="0"/>
              <a:t> que nécessaires.</a:t>
            </a:r>
          </a:p>
          <a:p>
            <a:pPr lvl="2"/>
            <a:r>
              <a:rPr lang="fr-CA" dirty="0"/>
              <a:t>Ces composants se partagent les mêmes structures de données et que les modifications faites sur les données soient synchronisées pour toute l’application.</a:t>
            </a:r>
          </a:p>
          <a:p>
            <a:pPr lvl="2"/>
            <a:r>
              <a:rPr lang="fr-CA" dirty="0"/>
              <a:t>On ne crée pas plusieurs copies des mêmes données, seulement des nouvelles références vers ces données.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Mettre le service en paramètre au constructeur est suffisant ?</a:t>
            </a:r>
          </a:p>
          <a:p>
            <a:pPr lvl="2"/>
            <a:r>
              <a:rPr lang="fr-CA" dirty="0"/>
              <a:t> C’est </a:t>
            </a:r>
            <a:r>
              <a:rPr lang="fr-CA" dirty="0" err="1">
                <a:solidFill>
                  <a:srgbClr val="FA4098"/>
                </a:solidFill>
              </a:rPr>
              <a:t>Angular</a:t>
            </a:r>
            <a:r>
              <a:rPr lang="fr-CA" dirty="0">
                <a:solidFill>
                  <a:srgbClr val="FA4098"/>
                </a:solidFill>
              </a:rPr>
              <a:t>  </a:t>
            </a:r>
            <a:r>
              <a:rPr lang="fr-CA" dirty="0"/>
              <a:t>qui gère tout: instancier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et de le passer aux </a:t>
            </a:r>
            <a:r>
              <a:rPr lang="fr-CA" dirty="0">
                <a:solidFill>
                  <a:srgbClr val="FA4098"/>
                </a:solidFill>
              </a:rPr>
              <a:t>composants</a:t>
            </a:r>
            <a:r>
              <a:rPr lang="fr-CA" dirty="0"/>
              <a:t> qui le demandent.</a:t>
            </a:r>
          </a:p>
        </p:txBody>
      </p:sp>
    </p:spTree>
    <p:extLst>
      <p:ext uri="{BB962C8B-B14F-4D97-AF65-F5344CB8AC3E}">
        <p14:creationId xmlns:p14="http://schemas.microsoft.com/office/powerpoint/2010/main" val="58663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53FBCE0-5135-49EB-9ED4-8454D2F5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2F7A4BA-E35B-493D-A6DF-C22DC104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1200"/>
            <a:ext cx="10485119" cy="4876800"/>
          </a:xfrm>
        </p:spPr>
        <p:txBody>
          <a:bodyPr>
            <a:normAutofit/>
          </a:bodyPr>
          <a:lstStyle/>
          <a:p>
            <a:r>
              <a:rPr lang="fr-CA" dirty="0"/>
              <a:t>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ne servent pas qu’à regrouper des données.</a:t>
            </a:r>
          </a:p>
          <a:p>
            <a:pPr lvl="1"/>
            <a:r>
              <a:rPr lang="fr-CA" dirty="0"/>
              <a:t>permettent aussi de regrouper des fonctions ou des morceaux de logique utilisées par plusieurs composants. Exemples ...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dispose de fonctions qui permettent de faire des requêtes HTTP  utilisées par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fait des calculs  utilisés par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permet de valider le format ✔ de certaines données avant de les envoyer côté serveur.</a:t>
            </a:r>
          </a:p>
          <a:p>
            <a:pPr lvl="1"/>
            <a:r>
              <a:rPr lang="fr-CA" dirty="0"/>
              <a:t> Dans tous les cas, le fonctionnement est le même : on peut </a:t>
            </a:r>
            <a:r>
              <a:rPr lang="fr-CA" i="1" dirty="0">
                <a:solidFill>
                  <a:srgbClr val="FA4098"/>
                </a:solidFill>
              </a:rPr>
              <a:t>injecter en dépendance</a:t>
            </a:r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aux </a:t>
            </a:r>
            <a:r>
              <a:rPr lang="fr-CA" b="1" dirty="0"/>
              <a:t>composants</a:t>
            </a:r>
            <a:r>
              <a:rPr lang="fr-CA" dirty="0"/>
              <a:t> qui ont besoin des données / fonctions que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propose.</a:t>
            </a:r>
          </a:p>
          <a:p>
            <a:pPr lvl="2"/>
            <a:r>
              <a:rPr lang="fr-CA" dirty="0"/>
              <a:t>Objectif: éviter la </a:t>
            </a:r>
            <a:r>
              <a:rPr lang="fr-CA" b="1" dirty="0"/>
              <a:t>duplication de code</a:t>
            </a:r>
            <a:r>
              <a:rPr lang="fr-CA" dirty="0"/>
              <a:t> / </a:t>
            </a:r>
            <a:r>
              <a:rPr lang="fr-CA" b="1" dirty="0"/>
              <a:t>de données </a:t>
            </a:r>
            <a:r>
              <a:rPr lang="fr-CA" dirty="0"/>
              <a:t>et de mieux structurer notre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992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5630"/>
            <a:ext cx="10294182" cy="3900559"/>
          </a:xfrm>
        </p:spPr>
        <p:txBody>
          <a:bodyPr/>
          <a:lstStyle/>
          <a:p>
            <a:r>
              <a:rPr lang="fr-CA" dirty="0"/>
              <a:t>Comme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sont appropriés pour fournir des fonctions qui font des </a:t>
            </a:r>
            <a:r>
              <a:rPr lang="fr-CA" dirty="0">
                <a:solidFill>
                  <a:srgbClr val="FA4098"/>
                </a:solidFill>
              </a:rPr>
              <a:t>requêtes HTTP </a:t>
            </a:r>
            <a:r>
              <a:rPr lang="fr-CA" dirty="0"/>
              <a:t>à la place du </a:t>
            </a:r>
            <a:r>
              <a:rPr lang="fr-CA" b="1" dirty="0"/>
              <a:t>composant</a:t>
            </a:r>
            <a:r>
              <a:rPr lang="fr-CA" dirty="0"/>
              <a:t>, comment peut-on </a:t>
            </a:r>
            <a:r>
              <a:rPr lang="fr-CA" b="1" dirty="0"/>
              <a:t>migrer</a:t>
            </a:r>
            <a:r>
              <a:rPr lang="fr-CA" dirty="0"/>
              <a:t> une </a:t>
            </a:r>
            <a:r>
              <a:rPr lang="fr-CA" dirty="0">
                <a:solidFill>
                  <a:srgbClr val="FA4098"/>
                </a:solidFill>
              </a:rPr>
              <a:t>requête HTTP</a:t>
            </a:r>
            <a:r>
              <a:rPr lang="fr-CA" dirty="0"/>
              <a:t> </a:t>
            </a:r>
            <a:r>
              <a:rPr lang="fr-CA" b="1" dirty="0"/>
              <a:t>d’un composant à un service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C’est d’autant plus pertinent si plusieurs composants utiliseront une ou plusieurs requêtes HTTP similaires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63C6FE-0231-42A1-ACBB-8010B393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50" y="4915392"/>
            <a:ext cx="5662579" cy="16778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C466B5E-F0C9-41C5-BD86-65F63DB48513}"/>
              </a:ext>
            </a:extLst>
          </p:cNvPr>
          <p:cNvSpPr/>
          <p:nvPr/>
        </p:nvSpPr>
        <p:spPr>
          <a:xfrm>
            <a:off x="4270550" y="3671446"/>
            <a:ext cx="1828800" cy="408360"/>
          </a:xfrm>
          <a:prstGeom prst="roundRect">
            <a:avLst/>
          </a:prstGeom>
          <a:noFill/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</a:rPr>
              <a:t>💻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718CC3D-43A0-40A9-8B77-A3A762C08C59}"/>
              </a:ext>
            </a:extLst>
          </p:cNvPr>
          <p:cNvSpPr/>
          <p:nvPr/>
        </p:nvSpPr>
        <p:spPr>
          <a:xfrm>
            <a:off x="8104329" y="3665350"/>
            <a:ext cx="1828800" cy="408360"/>
          </a:xfrm>
          <a:prstGeom prst="roundRect">
            <a:avLst/>
          </a:prstGeom>
          <a:noFill/>
          <a:ln w="28575">
            <a:solidFill>
              <a:srgbClr val="B17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Service </a:t>
            </a:r>
            <a:r>
              <a:rPr lang="en-CA" dirty="0">
                <a:solidFill>
                  <a:schemeClr val="bg1"/>
                </a:solidFill>
              </a:rPr>
              <a:t>🔧🧰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CE40A0-876C-4182-915A-A0EC386E4AE8}"/>
              </a:ext>
            </a:extLst>
          </p:cNvPr>
          <p:cNvSpPr txBox="1"/>
          <p:nvPr/>
        </p:nvSpPr>
        <p:spPr>
          <a:xfrm>
            <a:off x="4392470" y="4125953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Requête HTTP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B93D4DB-9DF5-40B5-A093-12741910019D}"/>
              </a:ext>
            </a:extLst>
          </p:cNvPr>
          <p:cNvCxnSpPr>
            <a:stCxn id="8" idx="3"/>
          </p:cNvCxnSpPr>
          <p:nvPr/>
        </p:nvCxnSpPr>
        <p:spPr>
          <a:xfrm flipV="1">
            <a:off x="5977430" y="4310619"/>
            <a:ext cx="2126899" cy="13850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A6800DC-5AA0-48E6-932A-D4CA16D5136F}"/>
              </a:ext>
            </a:extLst>
          </p:cNvPr>
          <p:cNvSpPr txBox="1"/>
          <p:nvPr/>
        </p:nvSpPr>
        <p:spPr>
          <a:xfrm>
            <a:off x="5721095" y="6581001"/>
            <a:ext cx="276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</a:rPr>
              <a:t>C’est l’heure d’une grande migration</a:t>
            </a:r>
          </a:p>
        </p:txBody>
      </p:sp>
    </p:spTree>
    <p:extLst>
      <p:ext uri="{BB962C8B-B14F-4D97-AF65-F5344CB8AC3E}">
        <p14:creationId xmlns:p14="http://schemas.microsoft.com/office/powerpoint/2010/main" val="25167771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0f82dc-0309-456e-8d47-6557e702512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D9556C0FF63A4B89678441A1D4F85C" ma:contentTypeVersion="18" ma:contentTypeDescription="Crée un document." ma:contentTypeScope="" ma:versionID="fb43da61adcfc4dc39367fe21399c145">
  <xsd:schema xmlns:xsd="http://www.w3.org/2001/XMLSchema" xmlns:xs="http://www.w3.org/2001/XMLSchema" xmlns:p="http://schemas.microsoft.com/office/2006/metadata/properties" xmlns:ns3="06c82d18-b535-4ce8-96b5-e3e0d6f6e7ff" xmlns:ns4="a10f82dc-0309-456e-8d47-6557e702512b" targetNamespace="http://schemas.microsoft.com/office/2006/metadata/properties" ma:root="true" ma:fieldsID="1426a654449f66a7d1066682779f62c5" ns3:_="" ns4:_="">
    <xsd:import namespace="06c82d18-b535-4ce8-96b5-e3e0d6f6e7ff"/>
    <xsd:import namespace="a10f82dc-0309-456e-8d47-6557e70251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82d18-b535-4ce8-96b5-e3e0d6f6e7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f82dc-0309-456e-8d47-6557e70251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350D3-373F-42E1-BBC4-21D684500DCE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a10f82dc-0309-456e-8d47-6557e702512b"/>
    <ds:schemaRef ds:uri="06c82d18-b535-4ce8-96b5-e3e0d6f6e7ff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53168E1-99D8-418D-9911-CBF8665320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0BFC6C-01F8-4935-B06A-F39539CB4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c82d18-b535-4ce8-96b5-e3e0d6f6e7ff"/>
    <ds:schemaRef ds:uri="a10f82dc-0309-456e-8d47-6557e7025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1274</Words>
  <Application>Microsoft Office PowerPoint</Application>
  <PresentationFormat>Grand écran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Berlin</vt:lpstr>
      <vt:lpstr>Semaine 9</vt:lpstr>
      <vt:lpstr>Services</vt:lpstr>
      <vt:lpstr>Services</vt:lpstr>
      <vt:lpstr>créer un service</vt:lpstr>
      <vt:lpstr>Injecter une dépendance via un service</vt:lpstr>
      <vt:lpstr>Injecter une dépendance via un service</vt:lpstr>
      <vt:lpstr> Injecter une dépendance via un service </vt:lpstr>
      <vt:lpstr>Services</vt:lpstr>
      <vt:lpstr>Services et requêtes HTTP</vt:lpstr>
      <vt:lpstr>Migration d’une requête HTTP de composant à service</vt:lpstr>
      <vt:lpstr> Migration d’une requête HTTP de composant à service</vt:lpstr>
      <vt:lpstr>Migration d’une requête HTTP de composant à service</vt:lpstr>
      <vt:lpstr>Migration d’une requête HTTP de composant à service</vt:lpstr>
      <vt:lpstr> Migration d’une requête HTTP de composant à service</vt:lpstr>
      <vt:lpstr>Migration d’une requête HTTP de composant à service</vt:lpstr>
      <vt:lpstr>Migration d’une requête HTTP de composant à service</vt:lpstr>
      <vt:lpstr>NOTE : Observable&lt;T&gt;, pipe() et map ? </vt:lpstr>
      <vt:lpstr>Services et requêtes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2</dc:title>
  <dc:creator>Turgeon Valérie</dc:creator>
  <cp:lastModifiedBy>Turgeon Valérie</cp:lastModifiedBy>
  <cp:revision>16</cp:revision>
  <dcterms:created xsi:type="dcterms:W3CDTF">2023-01-29T23:12:55Z</dcterms:created>
  <dcterms:modified xsi:type="dcterms:W3CDTF">2023-10-13T23:59:27Z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0x01010031D9556C0FF63A4B89678441A1D4F85C</vt:lpwstr>
  </property>
</Properties>
</file>