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sldIdLst>
    <p:sldId id="256" r:id="rId2"/>
    <p:sldId id="258" r:id="rId3"/>
    <p:sldId id="259" r:id="rId4"/>
    <p:sldId id="386" r:id="rId5"/>
    <p:sldId id="367" r:id="rId6"/>
    <p:sldId id="368" r:id="rId7"/>
    <p:sldId id="369" r:id="rId8"/>
    <p:sldId id="370" r:id="rId9"/>
    <p:sldId id="371" r:id="rId10"/>
    <p:sldId id="387" r:id="rId11"/>
    <p:sldId id="388" r:id="rId12"/>
    <p:sldId id="389" r:id="rId13"/>
    <p:sldId id="372" r:id="rId14"/>
    <p:sldId id="373" r:id="rId15"/>
    <p:sldId id="390" r:id="rId16"/>
    <p:sldId id="374" r:id="rId17"/>
    <p:sldId id="375" r:id="rId18"/>
    <p:sldId id="376" r:id="rId19"/>
    <p:sldId id="377" r:id="rId20"/>
    <p:sldId id="391" r:id="rId21"/>
    <p:sldId id="378" r:id="rId22"/>
    <p:sldId id="379" r:id="rId23"/>
    <p:sldId id="380" r:id="rId24"/>
    <p:sldId id="381" r:id="rId25"/>
    <p:sldId id="384" r:id="rId26"/>
    <p:sldId id="385" r:id="rId27"/>
    <p:sldId id="383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81362-0943-41C5-ACC6-D625FC2F29DD}" v="4" dt="2023-02-13T18:13:14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33A0-579A-4C8A-9321-151F9D4E8A3A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4E428-1AB7-4BDF-98D2-3004DFB6DBC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39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10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0640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13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831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63B28-1A98-D06C-47E7-E50ADDC0911E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479BA7-C84C-FB29-08CA-FA9AA1430E9E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B3D1"/>
                </a:solidFill>
              </a:rPr>
              <a:t>Prog. Web orientée services</a:t>
            </a:r>
          </a:p>
        </p:txBody>
      </p:sp>
    </p:spTree>
    <p:extLst>
      <p:ext uri="{BB962C8B-B14F-4D97-AF65-F5344CB8AC3E}">
        <p14:creationId xmlns:p14="http://schemas.microsoft.com/office/powerpoint/2010/main" val="2540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53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81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364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88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5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90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652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770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5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40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222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93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605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14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9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11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405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7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04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8E1-A2EB-4DF5-8A05-208FD0AD44E9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E54-74C5-4A9A-ABD1-D4EED5BDFD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90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4" r:id="rId22"/>
    <p:sldLayoutId id="214748365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developers.google.com/youtube/v3/docs/search/list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googleapis.com/youtube/v3/search?type=video&amp;part=id&amp;maxResults=1&amp;key=%7bAPI_KEY%7d&amp;q=%7bMA_RECHERCHE%7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r>
              <a:rPr lang="fr-CA" noProof="0" dirty="0"/>
              <a:t>Séance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01298"/>
            <a:ext cx="4641349" cy="1116622"/>
          </a:xfrm>
        </p:spPr>
        <p:txBody>
          <a:bodyPr>
            <a:normAutofit fontScale="92500"/>
          </a:bodyPr>
          <a:lstStyle/>
          <a:p>
            <a:r>
              <a:rPr lang="fr-CA" sz="2000" noProof="0" dirty="0" err="1"/>
              <a:t>ThirdParty</a:t>
            </a:r>
            <a:endParaRPr lang="fr-CA" sz="2000" noProof="0" dirty="0"/>
          </a:p>
          <a:p>
            <a:endParaRPr lang="fr-CA" sz="1900" dirty="0"/>
          </a:p>
          <a:p>
            <a:r>
              <a:rPr lang="fr-CA" sz="16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1600" noProof="0" dirty="0">
                <a:solidFill>
                  <a:schemeClr val="bg1"/>
                </a:solidFill>
              </a:rPr>
              <a:t> </a:t>
            </a:r>
          </a:p>
          <a:p>
            <a:endParaRPr lang="fr-CA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</a:t>
            </a:r>
            <a:r>
              <a:rPr lang="fr-CA" dirty="0" err="1"/>
              <a:t>Youtube</a:t>
            </a:r>
            <a:r>
              <a:rPr lang="fr-CA" dirty="0"/>
              <a:t> avec </a:t>
            </a:r>
            <a:r>
              <a:rPr lang="fr-CA" dirty="0" err="1"/>
              <a:t>Youtube</a:t>
            </a:r>
            <a:r>
              <a:rPr lang="fr-CA" dirty="0"/>
              <a:t> Player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7081"/>
            <a:ext cx="12060194" cy="3959108"/>
          </a:xfrm>
        </p:spPr>
        <p:txBody>
          <a:bodyPr>
            <a:normAutofit/>
          </a:bodyPr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Ajouter une dépendance au projet et importer un module dans </a:t>
            </a:r>
            <a:r>
              <a:rPr lang="fr-CA" dirty="0" err="1"/>
              <a:t>app.module.ts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Créer un nouveau composant qui servira uniquement à afficher une vidéo </a:t>
            </a:r>
            <a:r>
              <a:rPr lang="fr-CA" dirty="0" err="1"/>
              <a:t>youtube</a:t>
            </a:r>
            <a:r>
              <a:rPr lang="fr-CA" dirty="0"/>
              <a:t> dans un autre composant. (Méthode des poupées russes)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0EC35A-A7B6-481A-BD45-9C560EA3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95" y="2479346"/>
            <a:ext cx="7611537" cy="38105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77EB53-2132-49B7-A61A-C2E99E90E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95" y="3110066"/>
            <a:ext cx="5463046" cy="137961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CC7660-499E-4031-8589-A39684716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406" y="3004426"/>
            <a:ext cx="3248478" cy="159089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1C3B13-4B62-4A54-BE0F-0B6DDBF69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894" y="5631761"/>
            <a:ext cx="5251903" cy="58434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D691F9F-4437-470F-A24C-B5170BF24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720" y="5533734"/>
            <a:ext cx="1993551" cy="112527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7925B3-46C0-4E40-A0E4-964F74F67E0E}"/>
              </a:ext>
            </a:extLst>
          </p:cNvPr>
          <p:cNvSpPr txBox="1"/>
          <p:nvPr/>
        </p:nvSpPr>
        <p:spPr>
          <a:xfrm>
            <a:off x="1784657" y="6238561"/>
            <a:ext cx="525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L’option</a:t>
            </a:r>
            <a:r>
              <a:rPr lang="fr-CA" sz="1400" dirty="0">
                <a:solidFill>
                  <a:srgbClr val="73B3D1"/>
                </a:solidFill>
              </a:rPr>
              <a:t> </a:t>
            </a:r>
            <a:r>
              <a:rPr lang="fr-CA" sz="1400" dirty="0" err="1">
                <a:solidFill>
                  <a:srgbClr val="FA4098"/>
                </a:solidFill>
              </a:rPr>
              <a:t>Generate</a:t>
            </a:r>
            <a:r>
              <a:rPr lang="fr-CA" sz="1400" dirty="0">
                <a:solidFill>
                  <a:srgbClr val="FA4098"/>
                </a:solidFill>
              </a:rPr>
              <a:t> Component</a:t>
            </a:r>
            <a:r>
              <a:rPr lang="fr-CA" sz="1400" dirty="0">
                <a:solidFill>
                  <a:srgbClr val="73B3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est disponible avec l’extension « Angular </a:t>
            </a:r>
            <a:r>
              <a:rPr lang="fr-CA" sz="1400" dirty="0" err="1">
                <a:solidFill>
                  <a:schemeClr val="bg1"/>
                </a:solidFill>
              </a:rPr>
              <a:t>FIles</a:t>
            </a:r>
            <a:r>
              <a:rPr lang="fr-CA" sz="1400" dirty="0">
                <a:solidFill>
                  <a:schemeClr val="bg1"/>
                </a:solidFill>
              </a:rPr>
              <a:t> »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2482725-881A-452E-9061-A01B111DB871}"/>
              </a:ext>
            </a:extLst>
          </p:cNvPr>
          <p:cNvCxnSpPr>
            <a:cxnSpLocks/>
          </p:cNvCxnSpPr>
          <p:nvPr/>
        </p:nvCxnSpPr>
        <p:spPr>
          <a:xfrm flipH="1">
            <a:off x="9623271" y="3663768"/>
            <a:ext cx="644678" cy="41004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</a:t>
            </a:r>
            <a:r>
              <a:rPr lang="fr-CA" dirty="0" err="1"/>
              <a:t>Youtube</a:t>
            </a:r>
            <a:r>
              <a:rPr lang="fr-CA" dirty="0"/>
              <a:t> avec </a:t>
            </a:r>
            <a:r>
              <a:rPr lang="fr-CA" dirty="0" err="1"/>
              <a:t>Youtube</a:t>
            </a:r>
            <a:r>
              <a:rPr lang="fr-CA" dirty="0"/>
              <a:t> Player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25519"/>
            <a:ext cx="11967042" cy="3910670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Remplir la classe du nouveau composant et son </a:t>
            </a:r>
            <a:r>
              <a:rPr lang="fr-CA" dirty="0" err="1"/>
              <a:t>tempalte</a:t>
            </a:r>
            <a:r>
              <a:rPr lang="fr-CA" dirty="0"/>
              <a:t> HTML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15C7D1-E9D7-4458-BA55-C21D8BA3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73" y="2685132"/>
            <a:ext cx="3892100" cy="398368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E4DA6A-3230-4169-90A9-3A877AA8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54" y="2686572"/>
            <a:ext cx="5318271" cy="89727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6560BC9-B5E4-4EAC-809D-018BBEE0C7A3}"/>
              </a:ext>
            </a:extLst>
          </p:cNvPr>
          <p:cNvSpPr txBox="1"/>
          <p:nvPr/>
        </p:nvSpPr>
        <p:spPr>
          <a:xfrm>
            <a:off x="6539536" y="2027990"/>
            <a:ext cx="356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B3D1"/>
                </a:solidFill>
              </a:rPr>
              <a:t>Template HTML du nouveau composant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C5C964A-E855-4DD5-B039-0AAB2A73CCC4}"/>
              </a:ext>
            </a:extLst>
          </p:cNvPr>
          <p:cNvSpPr txBox="1"/>
          <p:nvPr/>
        </p:nvSpPr>
        <p:spPr>
          <a:xfrm>
            <a:off x="1114009" y="2360410"/>
            <a:ext cx="2817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Classe du nouveau composant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DB59C57-F00C-4B17-8A65-E6321D727795}"/>
              </a:ext>
            </a:extLst>
          </p:cNvPr>
          <p:cNvCxnSpPr>
            <a:cxnSpLocks/>
          </p:cNvCxnSpPr>
          <p:nvPr/>
        </p:nvCxnSpPr>
        <p:spPr>
          <a:xfrm flipV="1">
            <a:off x="3373395" y="3481155"/>
            <a:ext cx="6332276" cy="1041079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22EFF79-567A-4E4B-B2B8-7E9E640658FB}"/>
              </a:ext>
            </a:extLst>
          </p:cNvPr>
          <p:cNvSpPr txBox="1"/>
          <p:nvPr/>
        </p:nvSpPr>
        <p:spPr>
          <a:xfrm>
            <a:off x="5467481" y="4294203"/>
            <a:ext cx="650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• Bien entendu, il se peut que votre nouveau composant ait un autre nom que </a:t>
            </a:r>
            <a:r>
              <a:rPr lang="fr-CA" dirty="0" err="1">
                <a:solidFill>
                  <a:srgbClr val="FA4098"/>
                </a:solidFill>
              </a:rPr>
              <a:t>Youtubeplayer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  <a:p>
            <a:r>
              <a:rPr lang="fr-CA" dirty="0">
                <a:solidFill>
                  <a:schemeClr val="bg1"/>
                </a:solidFill>
              </a:rPr>
              <a:t>• L’input</a:t>
            </a:r>
            <a:r>
              <a:rPr lang="fr-CA" dirty="0">
                <a:solidFill>
                  <a:srgbClr val="73B3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@Input() </a:t>
            </a:r>
            <a:r>
              <a:rPr lang="fr-CA" dirty="0" err="1">
                <a:solidFill>
                  <a:schemeClr val="bg1"/>
                </a:solidFill>
              </a:rPr>
              <a:t>videoId</a:t>
            </a:r>
            <a:r>
              <a:rPr lang="fr-CA" dirty="0">
                <a:solidFill>
                  <a:schemeClr val="bg1"/>
                </a:solidFill>
              </a:rPr>
              <a:t> est un paramètre qui sera fourni par le composant parent. (Voir semaine 3 : Composants en poupées russes)</a:t>
            </a:r>
          </a:p>
          <a:p>
            <a:r>
              <a:rPr lang="fr-CA" dirty="0">
                <a:solidFill>
                  <a:srgbClr val="73B3D1"/>
                </a:solidFill>
              </a:rPr>
              <a:t>• </a:t>
            </a:r>
            <a:r>
              <a:rPr lang="fr-CA" dirty="0">
                <a:solidFill>
                  <a:schemeClr val="bg1"/>
                </a:solidFill>
              </a:rPr>
              <a:t>dans</a:t>
            </a:r>
            <a:r>
              <a:rPr lang="fr-CA" dirty="0">
                <a:solidFill>
                  <a:srgbClr val="73B3D1"/>
                </a:solidFill>
              </a:rPr>
              <a:t> </a:t>
            </a:r>
            <a:r>
              <a:rPr lang="fr-CA" dirty="0" err="1">
                <a:solidFill>
                  <a:srgbClr val="FA4098"/>
                </a:solidFill>
              </a:rPr>
              <a:t>ngOnInit</a:t>
            </a:r>
            <a:r>
              <a:rPr lang="fr-CA" dirty="0">
                <a:solidFill>
                  <a:schemeClr val="bg1"/>
                </a:solidFill>
              </a:rPr>
              <a:t>(), on ajoute un morceau de code qui charge un script nécessaire au fonctionnement du lecteur </a:t>
            </a:r>
            <a:r>
              <a:rPr lang="fr-CA" dirty="0" err="1">
                <a:solidFill>
                  <a:schemeClr val="bg1"/>
                </a:solidFill>
              </a:rPr>
              <a:t>Youtube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44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</a:t>
            </a:r>
            <a:r>
              <a:rPr lang="fr-CA" dirty="0" err="1"/>
              <a:t>Youtube</a:t>
            </a:r>
            <a:r>
              <a:rPr lang="fr-CA" dirty="0"/>
              <a:t> avec </a:t>
            </a:r>
            <a:r>
              <a:rPr lang="fr-CA" dirty="0" err="1"/>
              <a:t>Youtube</a:t>
            </a:r>
            <a:r>
              <a:rPr lang="fr-CA" dirty="0"/>
              <a:t> Player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2731"/>
            <a:ext cx="12013850" cy="3963458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4</a:t>
            </a:r>
            <a:r>
              <a:rPr lang="fr-CA" dirty="0"/>
              <a:t> : Intégrer notre nouveau « mini » composant dans le composant parent où l’ont souhaite afficher une vidéo.</a:t>
            </a:r>
          </a:p>
          <a:p>
            <a:pPr lvl="2"/>
            <a:r>
              <a:rPr lang="fr-CA" dirty="0"/>
              <a:t> NOTE: ce composant parent doit fournir, en @Input(), </a:t>
            </a:r>
            <a:r>
              <a:rPr lang="fr-CA" dirty="0" err="1"/>
              <a:t>l’id</a:t>
            </a:r>
            <a:r>
              <a:rPr lang="fr-CA" dirty="0"/>
              <a:t> de la vidéo.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0D1543-EB65-4AAF-8E03-58988884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711" y="3870193"/>
            <a:ext cx="4964924" cy="22407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A52A5C-C136-4452-8BB9-5CB19526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5" y="3870193"/>
            <a:ext cx="5693240" cy="95818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2285A0-8F1E-4DD3-8A4C-C5C2C765A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55" y="5772963"/>
            <a:ext cx="5693240" cy="60358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2EDEA14-5928-4673-AC3A-E9753E631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277" y="4837730"/>
            <a:ext cx="3171685" cy="189154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E68A5D-417E-4174-8A21-CD0180A657B6}"/>
              </a:ext>
            </a:extLst>
          </p:cNvPr>
          <p:cNvSpPr/>
          <p:nvPr/>
        </p:nvSpPr>
        <p:spPr>
          <a:xfrm>
            <a:off x="4241052" y="5544202"/>
            <a:ext cx="1847719" cy="396018"/>
          </a:xfrm>
          <a:prstGeom prst="rect">
            <a:avLst/>
          </a:prstGeom>
          <a:noFill/>
          <a:ln w="1905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040265-5A62-4A78-8053-B23B532FBCD9}"/>
              </a:ext>
            </a:extLst>
          </p:cNvPr>
          <p:cNvSpPr txBox="1"/>
          <p:nvPr/>
        </p:nvSpPr>
        <p:spPr>
          <a:xfrm>
            <a:off x="6781608" y="4094264"/>
            <a:ext cx="5079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Portion du </a:t>
            </a:r>
            <a:r>
              <a:rPr lang="fr-CA" sz="1400" dirty="0" err="1">
                <a:solidFill>
                  <a:schemeClr val="bg1"/>
                </a:solidFill>
              </a:rPr>
              <a:t>template</a:t>
            </a:r>
            <a:r>
              <a:rPr lang="fr-CA" sz="1400" dirty="0">
                <a:solidFill>
                  <a:schemeClr val="bg1"/>
                </a:solidFill>
              </a:rPr>
              <a:t> HTML du composant parent où on intègre le nouveau mini composant qui contient le lecteur </a:t>
            </a:r>
            <a:r>
              <a:rPr lang="fr-CA" sz="1400" dirty="0" err="1">
                <a:solidFill>
                  <a:schemeClr val="bg1"/>
                </a:solidFill>
              </a:rPr>
              <a:t>Youtube</a:t>
            </a:r>
            <a:r>
              <a:rPr lang="fr-CA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141FBA-48E7-49D0-831A-97AC5D0B27A2}"/>
              </a:ext>
            </a:extLst>
          </p:cNvPr>
          <p:cNvSpPr txBox="1"/>
          <p:nvPr/>
        </p:nvSpPr>
        <p:spPr>
          <a:xfrm>
            <a:off x="327756" y="3539041"/>
            <a:ext cx="280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Classe du composant parent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BDFCECF-7102-4757-BBE7-94172D445C81}"/>
              </a:ext>
            </a:extLst>
          </p:cNvPr>
          <p:cNvSpPr txBox="1"/>
          <p:nvPr/>
        </p:nvSpPr>
        <p:spPr>
          <a:xfrm>
            <a:off x="4244324" y="6375079"/>
            <a:ext cx="253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Exemple </a:t>
            </a:r>
            <a:r>
              <a:rPr lang="fr-CA" sz="1400" dirty="0" err="1">
                <a:solidFill>
                  <a:schemeClr val="bg1"/>
                </a:solidFill>
              </a:rPr>
              <a:t>d’id</a:t>
            </a:r>
            <a:r>
              <a:rPr lang="fr-CA" sz="1400" dirty="0">
                <a:solidFill>
                  <a:schemeClr val="bg1"/>
                </a:solidFill>
              </a:rPr>
              <a:t> de vidéo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1B949DA-5B86-44BE-9CF0-312D3C6044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39980" y="1094432"/>
            <a:ext cx="526568" cy="5984591"/>
          </a:xfrm>
          <a:prstGeom prst="curvedConnector3">
            <a:avLst>
              <a:gd name="adj1" fmla="val 235629"/>
            </a:avLst>
          </a:prstGeom>
          <a:ln w="57150">
            <a:solidFill>
              <a:srgbClr val="FA4098">
                <a:alpha val="3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5E2A8AA-7118-4406-9E97-B72FB2002967}"/>
              </a:ext>
            </a:extLst>
          </p:cNvPr>
          <p:cNvCxnSpPr>
            <a:cxnSpLocks/>
          </p:cNvCxnSpPr>
          <p:nvPr/>
        </p:nvCxnSpPr>
        <p:spPr>
          <a:xfrm flipH="1" flipV="1">
            <a:off x="3600609" y="4674465"/>
            <a:ext cx="1381060" cy="11855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9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B8C2D1F-AC40-4F69-945F-42138FD9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</a:t>
            </a:r>
            <a:r>
              <a:rPr lang="fr-CA" dirty="0" err="1"/>
              <a:t>Youtube</a:t>
            </a:r>
            <a:r>
              <a:rPr lang="fr-CA" dirty="0"/>
              <a:t> </a:t>
            </a:r>
            <a:r>
              <a:rPr lang="fr-CA" dirty="0" err="1"/>
              <a:t>Search</a:t>
            </a:r>
            <a:r>
              <a:rPr lang="fr-CA" dirty="0"/>
              <a:t> API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DC46FF-2E9F-4068-8974-848FE47F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6" y="1974087"/>
            <a:ext cx="11475307" cy="4074942"/>
          </a:xfrm>
        </p:spPr>
        <p:txBody>
          <a:bodyPr/>
          <a:lstStyle/>
          <a:p>
            <a:r>
              <a:rPr lang="fr-CA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https://developers.google.com/youtube/v3/docs/search/list</a:t>
            </a:r>
            <a:endParaRPr lang="en-CA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2"/>
            <a:r>
              <a:rPr lang="fr-CA" dirty="0"/>
              <a:t> Il faut une </a:t>
            </a:r>
            <a:r>
              <a:rPr lang="fr-CA" dirty="0">
                <a:solidFill>
                  <a:srgbClr val="FA4098"/>
                </a:solidFill>
              </a:rPr>
              <a:t>clé d’API </a:t>
            </a:r>
            <a:r>
              <a:rPr lang="fr-CA" dirty="0"/>
              <a:t>qui peut être obtenu à l’aide d’un </a:t>
            </a:r>
            <a:r>
              <a:rPr lang="fr-CA" dirty="0">
                <a:solidFill>
                  <a:srgbClr val="FA4098"/>
                </a:solidFill>
              </a:rPr>
              <a:t>compte Gougueule</a:t>
            </a:r>
          </a:p>
          <a:p>
            <a:pPr lvl="2"/>
            <a:r>
              <a:rPr lang="fr-CA" dirty="0"/>
              <a:t> Aller à cette page une fois connecté(e) à votre compte : </a:t>
            </a:r>
            <a:r>
              <a:rPr lang="fr-CA" sz="1800" dirty="0"/>
              <a:t>https://console.cloud.google.com/apis/credentials?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BED8C-A90C-4DBD-BBB0-45B7CF6A7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1" y="3360617"/>
            <a:ext cx="1419423" cy="457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7740F8-EC22-478D-AC18-27BF82B29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743" y="3360617"/>
            <a:ext cx="4156487" cy="171330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1DB62A-6A28-4138-A3F9-C7EF47DF2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039" y="3360617"/>
            <a:ext cx="2133898" cy="42868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2C388CB-CEDE-42E3-8540-34FF5946F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0746" y="3360617"/>
            <a:ext cx="3870518" cy="147903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5E7896A-0A8D-4F5F-97B5-BA25AEFD6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687" y="5175333"/>
            <a:ext cx="4710766" cy="72473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C795792-70DB-4E78-9BB2-ED1EBE10DD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696" y="5240185"/>
            <a:ext cx="4656774" cy="148468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A2E3FC11-80DB-4D0A-83F8-802FA7B2A057}"/>
              </a:ext>
            </a:extLst>
          </p:cNvPr>
          <p:cNvSpPr/>
          <p:nvPr/>
        </p:nvSpPr>
        <p:spPr>
          <a:xfrm>
            <a:off x="68126" y="3360617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54197FA-B9E8-4381-A7E1-D90138534569}"/>
              </a:ext>
            </a:extLst>
          </p:cNvPr>
          <p:cNvSpPr/>
          <p:nvPr/>
        </p:nvSpPr>
        <p:spPr>
          <a:xfrm>
            <a:off x="3413875" y="4338740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BA669D4-D06F-42D2-88AF-ABA690F6F6B7}"/>
              </a:ext>
            </a:extLst>
          </p:cNvPr>
          <p:cNvSpPr/>
          <p:nvPr/>
        </p:nvSpPr>
        <p:spPr>
          <a:xfrm>
            <a:off x="5805780" y="3360617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9CB42CE-E644-4C11-B070-9A386A6A4EF5}"/>
              </a:ext>
            </a:extLst>
          </p:cNvPr>
          <p:cNvSpPr/>
          <p:nvPr/>
        </p:nvSpPr>
        <p:spPr>
          <a:xfrm>
            <a:off x="10643411" y="4338740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BADC78A-08A6-4E1E-A1AD-04FCEE916E4E}"/>
              </a:ext>
            </a:extLst>
          </p:cNvPr>
          <p:cNvSpPr/>
          <p:nvPr/>
        </p:nvSpPr>
        <p:spPr>
          <a:xfrm>
            <a:off x="2607732" y="6262177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DBB7997-2263-4559-8FA2-799274F55CF9}"/>
              </a:ext>
            </a:extLst>
          </p:cNvPr>
          <p:cNvSpPr/>
          <p:nvPr/>
        </p:nvSpPr>
        <p:spPr>
          <a:xfrm>
            <a:off x="6950988" y="5405268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39F7AD2-FB4E-4684-86B0-BD8FAE8793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8564" y="5601629"/>
            <a:ext cx="3870518" cy="116898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4FC62F2-6798-4900-B070-2BAD8BA3C03E}"/>
              </a:ext>
            </a:extLst>
          </p:cNvPr>
          <p:cNvCxnSpPr>
            <a:cxnSpLocks/>
          </p:cNvCxnSpPr>
          <p:nvPr/>
        </p:nvCxnSpPr>
        <p:spPr>
          <a:xfrm flipH="1">
            <a:off x="10146181" y="6207376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08E85E6B-A02D-4D16-8C4E-744B4073E46B}"/>
              </a:ext>
            </a:extLst>
          </p:cNvPr>
          <p:cNvSpPr/>
          <p:nvPr/>
        </p:nvSpPr>
        <p:spPr>
          <a:xfrm>
            <a:off x="9751203" y="5724293"/>
            <a:ext cx="264861" cy="26486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678610A-3DED-44D3-8760-AB0B6F7B3D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1342" y="128879"/>
            <a:ext cx="2257740" cy="42868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901D118E-1493-4F30-96E1-DC0B5E6141C3}"/>
              </a:ext>
            </a:extLst>
          </p:cNvPr>
          <p:cNvSpPr txBox="1"/>
          <p:nvPr/>
        </p:nvSpPr>
        <p:spPr>
          <a:xfrm>
            <a:off x="10643411" y="671878"/>
            <a:ext cx="15485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NOTE« Enable » Youtube Data API v3 lors de la première requête.</a:t>
            </a:r>
          </a:p>
        </p:txBody>
      </p:sp>
    </p:spTree>
    <p:extLst>
      <p:ext uri="{BB962C8B-B14F-4D97-AF65-F5344CB8AC3E}">
        <p14:creationId xmlns:p14="http://schemas.microsoft.com/office/powerpoint/2010/main" val="115754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B97FEC8-91A1-46FB-8E7B-89530E91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Youtube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4CFE9CD-BDD2-42D9-8C7B-B69FD40D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827" y="2336873"/>
            <a:ext cx="8822724" cy="3599316"/>
          </a:xfrm>
        </p:spPr>
        <p:txBody>
          <a:bodyPr/>
          <a:lstStyle/>
          <a:p>
            <a:r>
              <a:rPr lang="fr-CA" dirty="0"/>
              <a:t> Youtube Search API</a:t>
            </a:r>
          </a:p>
          <a:p>
            <a:pPr lvl="1"/>
            <a:r>
              <a:rPr lang="fr-CA" dirty="0"/>
              <a:t> Forme de la requête :</a:t>
            </a:r>
          </a:p>
          <a:p>
            <a:pPr lvl="1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maxResults = 1 </a:t>
            </a:r>
            <a:r>
              <a:rPr lang="fr-CA" dirty="0"/>
              <a:t>: Pour obtenir seulement la première vidéo parmi les résultats.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API_KEY </a:t>
            </a:r>
            <a:r>
              <a:rPr lang="fr-CA" dirty="0"/>
              <a:t>: Votre clé d’API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MA_RECHERCHE </a:t>
            </a:r>
            <a:r>
              <a:rPr lang="fr-CA" dirty="0"/>
              <a:t>: Un string qui correspond à ce que vous cherchez</a:t>
            </a:r>
          </a:p>
          <a:p>
            <a:pPr lvl="1"/>
            <a:endParaRPr lang="fr-CA" dirty="0"/>
          </a:p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D0A953-B9F0-4047-A866-E52C50E36978}"/>
              </a:ext>
            </a:extLst>
          </p:cNvPr>
          <p:cNvSpPr txBox="1"/>
          <p:nvPr/>
        </p:nvSpPr>
        <p:spPr>
          <a:xfrm>
            <a:off x="609600" y="2030598"/>
            <a:ext cx="1097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https://www.googleapis.com/youtube/v3/search?type=video&amp;part=id&amp;maxResults=</a:t>
            </a:r>
            <a:r>
              <a:rPr lang="en-CA" sz="1600" u="sng" dirty="0">
                <a:solidFill>
                  <a:srgbClr val="FA40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CA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&amp;key=</a:t>
            </a:r>
            <a:r>
              <a:rPr lang="en-CA" sz="1600" u="sng" dirty="0">
                <a:solidFill>
                  <a:srgbClr val="FA40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{API_KEY}</a:t>
            </a:r>
            <a:r>
              <a:rPr lang="en-CA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&amp;q=</a:t>
            </a:r>
            <a:r>
              <a:rPr lang="en-CA" sz="1600" u="sng" dirty="0">
                <a:solidFill>
                  <a:srgbClr val="FA40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{MA_RECHERCHE}</a:t>
            </a:r>
            <a:endParaRPr lang="en-CA" sz="1600" dirty="0">
              <a:solidFill>
                <a:srgbClr val="FA409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6D5F92-7BA0-4C39-A85C-EAE5F3E8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4" y="3273522"/>
            <a:ext cx="3826157" cy="318687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AD248F-25A5-4A68-9018-609F5C77AB26}"/>
              </a:ext>
            </a:extLst>
          </p:cNvPr>
          <p:cNvCxnSpPr>
            <a:cxnSpLocks/>
          </p:cNvCxnSpPr>
          <p:nvPr/>
        </p:nvCxnSpPr>
        <p:spPr>
          <a:xfrm flipH="1">
            <a:off x="2598759" y="5983428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4E0A3E5-6E4C-483F-80DA-875C979344B0}"/>
              </a:ext>
            </a:extLst>
          </p:cNvPr>
          <p:cNvSpPr txBox="1"/>
          <p:nvPr/>
        </p:nvSpPr>
        <p:spPr>
          <a:xfrm>
            <a:off x="7075984" y="5075402"/>
            <a:ext cx="466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Vous pourrez récupérer l’</a:t>
            </a:r>
            <a:r>
              <a:rPr lang="fr-CA" dirty="0">
                <a:solidFill>
                  <a:srgbClr val="FA4098"/>
                </a:solidFill>
              </a:rPr>
              <a:t>id</a:t>
            </a:r>
            <a:r>
              <a:rPr lang="fr-CA" dirty="0">
                <a:solidFill>
                  <a:srgbClr val="73B3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de la vidéo dans l’</a:t>
            </a:r>
            <a:r>
              <a:rPr lang="fr-CA" dirty="0">
                <a:solidFill>
                  <a:srgbClr val="FA4098"/>
                </a:solidFill>
              </a:rPr>
              <a:t>objet JSON </a:t>
            </a:r>
            <a:r>
              <a:rPr lang="fr-CA" dirty="0">
                <a:solidFill>
                  <a:schemeClr val="bg1"/>
                </a:solidFill>
              </a:rPr>
              <a:t>et l’utiliser pour intégrer une vidéo avec l’une des 2 méthodes des diapos précédentes.</a:t>
            </a:r>
          </a:p>
        </p:txBody>
      </p:sp>
    </p:spTree>
    <p:extLst>
      <p:ext uri="{BB962C8B-B14F-4D97-AF65-F5344CB8AC3E}">
        <p14:creationId xmlns:p14="http://schemas.microsoft.com/office/powerpoint/2010/main" val="328163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7D2EE-CBFA-5127-596D-6FA38562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Google </a:t>
            </a:r>
            <a:r>
              <a:rPr lang="fr-CA" dirty="0" err="1"/>
              <a:t>Map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657F9-2318-443A-B8BC-855C5509D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462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9" y="2060633"/>
            <a:ext cx="10154194" cy="3875556"/>
          </a:xfrm>
        </p:spPr>
        <p:txBody>
          <a:bodyPr>
            <a:normAutofit/>
          </a:bodyPr>
          <a:lstStyle/>
          <a:p>
            <a:r>
              <a:rPr lang="fr-CA" dirty="0"/>
              <a:t>  Permet d’intégrer une carte Google Map dans un template HTML avec une localisation désirée.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Installer la dépendance </a:t>
            </a:r>
            <a:r>
              <a:rPr lang="fr-CA" dirty="0">
                <a:solidFill>
                  <a:srgbClr val="FA4098"/>
                </a:solidFill>
              </a:rPr>
              <a:t>@angular/google-maps</a:t>
            </a:r>
          </a:p>
          <a:p>
            <a:pPr lvl="2"/>
            <a:r>
              <a:rPr lang="fr-CA" dirty="0"/>
              <a:t> npm </a:t>
            </a:r>
            <a:r>
              <a:rPr lang="fr-CA" dirty="0" err="1"/>
              <a:t>install</a:t>
            </a:r>
            <a:r>
              <a:rPr lang="fr-CA" dirty="0"/>
              <a:t> @angular/google-maps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Configuration dans </a:t>
            </a:r>
            <a:r>
              <a:rPr lang="fr-CA" dirty="0" err="1">
                <a:solidFill>
                  <a:srgbClr val="FA4098"/>
                </a:solidFill>
              </a:rPr>
              <a:t>app.module.ts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Ajouter un script dans </a:t>
            </a:r>
            <a:r>
              <a:rPr lang="fr-CA" dirty="0">
                <a:solidFill>
                  <a:srgbClr val="FA4098"/>
                </a:solidFill>
              </a:rPr>
              <a:t>index.html </a:t>
            </a:r>
            <a:r>
              <a:rPr lang="fr-CA" dirty="0"/>
              <a:t>en utilisant votre </a:t>
            </a:r>
            <a:r>
              <a:rPr lang="fr-CA" dirty="0">
                <a:solidFill>
                  <a:srgbClr val="FA4098"/>
                </a:solidFill>
              </a:rPr>
              <a:t>clé d’API Google </a:t>
            </a:r>
            <a:r>
              <a:rPr lang="fr-CA" dirty="0"/>
              <a:t>(La même que pour </a:t>
            </a:r>
            <a:r>
              <a:rPr lang="fr-CA" dirty="0" err="1"/>
              <a:t>Youtube</a:t>
            </a:r>
            <a:r>
              <a:rPr lang="fr-CA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E3CECF-C369-4F95-9465-94B571E52520}"/>
              </a:ext>
            </a:extLst>
          </p:cNvPr>
          <p:cNvSpPr txBox="1"/>
          <p:nvPr/>
        </p:nvSpPr>
        <p:spPr>
          <a:xfrm>
            <a:off x="0" y="6581001"/>
            <a:ext cx="12113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Il est possible que vous deviez « activer certaines API » dans votre compte Google. Les messages d’erreur associées à cela vous donneront des détails sur comment le faire.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C5A72F5-6ABE-476B-9443-E7D28E0F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33" y="3566950"/>
            <a:ext cx="2738795" cy="123660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7712BBE-8A2C-4F3F-B666-B723B8C992E5}"/>
              </a:ext>
            </a:extLst>
          </p:cNvPr>
          <p:cNvCxnSpPr>
            <a:cxnSpLocks/>
          </p:cNvCxnSpPr>
          <p:nvPr/>
        </p:nvCxnSpPr>
        <p:spPr>
          <a:xfrm>
            <a:off x="5941561" y="4093781"/>
            <a:ext cx="944968" cy="52108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51F1B1B0-FE1D-4F27-B2A2-4DD7749B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15" y="5968072"/>
            <a:ext cx="10154194" cy="56925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50725F5-239B-40F4-90AB-FC5984FB6C42}"/>
              </a:ext>
            </a:extLst>
          </p:cNvPr>
          <p:cNvCxnSpPr>
            <a:cxnSpLocks/>
          </p:cNvCxnSpPr>
          <p:nvPr/>
        </p:nvCxnSpPr>
        <p:spPr>
          <a:xfrm>
            <a:off x="352697" y="5566608"/>
            <a:ext cx="944968" cy="52108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6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53" y="2063692"/>
            <a:ext cx="9999329" cy="3872497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Créer des variables de classes dans le composant de votre choix.</a:t>
            </a:r>
          </a:p>
          <a:p>
            <a:pPr lvl="2"/>
            <a:r>
              <a:rPr lang="fr-CA" dirty="0"/>
              <a:t> Ils déterminent ce que la carte Google </a:t>
            </a:r>
            <a:r>
              <a:rPr lang="fr-CA" dirty="0" err="1"/>
              <a:t>Map</a:t>
            </a:r>
            <a:r>
              <a:rPr lang="fr-CA" dirty="0"/>
              <a:t> affichera.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5 </a:t>
            </a:r>
            <a:r>
              <a:rPr lang="fr-CA" dirty="0"/>
              <a:t>: Ajouter un élément &lt;google-</a:t>
            </a:r>
            <a:r>
              <a:rPr lang="fr-CA" dirty="0" err="1"/>
              <a:t>map</a:t>
            </a:r>
            <a:r>
              <a:rPr lang="fr-CA" dirty="0"/>
              <a:t>&gt; dans le </a:t>
            </a:r>
            <a:r>
              <a:rPr lang="fr-CA" dirty="0" err="1"/>
              <a:t>template</a:t>
            </a:r>
            <a:r>
              <a:rPr lang="fr-CA" dirty="0"/>
              <a:t> Html.</a:t>
            </a:r>
          </a:p>
          <a:p>
            <a:pPr lvl="2"/>
            <a:r>
              <a:rPr lang="fr-CA" dirty="0"/>
              <a:t> Remarquez qu’on utilise les 2 variables de classe du composant.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F8D54B-C588-47EC-87FB-CACE152B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317" y="4783546"/>
            <a:ext cx="2791215" cy="20100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A32EFA-9CCE-45B4-9CE0-ADB49B26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15" y="3230711"/>
            <a:ext cx="7687748" cy="69542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95060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Google Map Angular</a:t>
            </a:r>
          </a:p>
          <a:p>
            <a:pPr lvl="1"/>
            <a:r>
              <a:rPr lang="fr-CA"/>
              <a:t> Afficher des marqueurs sur la carte Google Map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1</a:t>
            </a:r>
            <a:r>
              <a:rPr lang="fr-CA"/>
              <a:t> : Créer un </a:t>
            </a:r>
            <a:r>
              <a:rPr lang="fr-CA" b="1"/>
              <a:t>tableau de marqueurs </a:t>
            </a:r>
            <a:r>
              <a:rPr lang="fr-CA"/>
              <a:t>dans la classe du composant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2</a:t>
            </a:r>
            <a:r>
              <a:rPr lang="fr-CA"/>
              <a:t> : Intégrer ces marqueurs dans notre élément</a:t>
            </a:r>
          </a:p>
          <a:p>
            <a:pPr marL="914400" lvl="2" indent="0">
              <a:buNone/>
            </a:pPr>
            <a:r>
              <a:rPr lang="fr-CA"/>
              <a:t>     </a:t>
            </a:r>
            <a:r>
              <a:rPr lang="fr-CA">
                <a:solidFill>
                  <a:srgbClr val="FA4098"/>
                </a:solidFill>
              </a:rPr>
              <a:t>&lt;google-map&gt; </a:t>
            </a:r>
            <a:r>
              <a:rPr lang="fr-CA"/>
              <a:t>avec </a:t>
            </a:r>
            <a:r>
              <a:rPr lang="fr-CA">
                <a:solidFill>
                  <a:srgbClr val="FA4098"/>
                </a:solidFill>
              </a:rPr>
              <a:t>*ngFor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B46CD-EDA4-4A3B-8A93-AAE576D2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88" y="3514899"/>
            <a:ext cx="4599412" cy="117917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04DBAA-22CC-4E60-BAE6-B3B429EE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078" y="4162660"/>
            <a:ext cx="4279514" cy="243441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2ED61B1-57D2-4875-B420-DBC2AD13F695}"/>
              </a:ext>
            </a:extLst>
          </p:cNvPr>
          <p:cNvSpPr txBox="1"/>
          <p:nvPr/>
        </p:nvSpPr>
        <p:spPr>
          <a:xfrm>
            <a:off x="78261" y="5354952"/>
            <a:ext cx="703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Si jamais vous souhaitez .push des marqueurs supplémentaires dans un tableau de marqueurs, ça ressemblera à ceci. Vous pouvez mettre des variables à la place des « 5 ».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D3AFF0-E8BE-4DD3-A3F3-4DEF2785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92" y="6358537"/>
            <a:ext cx="4940825" cy="32887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79177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81AF4-4838-4393-9F36-EBA7AE1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Google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98304-E43C-4010-9E0E-51A37B13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91" y="1988191"/>
            <a:ext cx="10102592" cy="3947998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Erreur causé par la facturation non configurée</a:t>
            </a:r>
          </a:p>
          <a:p>
            <a:pPr lvl="2"/>
            <a:r>
              <a:rPr lang="fr-CA" dirty="0"/>
              <a:t> Dans le cadre du cours, nous ne payerons pas pour utiliser Google </a:t>
            </a:r>
            <a:r>
              <a:rPr lang="fr-CA" dirty="0" err="1"/>
              <a:t>Maps</a:t>
            </a:r>
            <a:r>
              <a:rPr lang="fr-CA" dirty="0"/>
              <a:t>. Toutefois, une carte s’affiche bel et bien dans notre page. (Avec un message d’erreur, mais </a:t>
            </a:r>
            <a:r>
              <a:rPr lang="fr-CA" b="1" dirty="0"/>
              <a:t>nos marqueurs sont présents</a:t>
            </a:r>
            <a:r>
              <a:rPr lang="fr-CA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893F7B-02E5-4DF6-9EBF-FA96B808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0" y="5023835"/>
            <a:ext cx="8804366" cy="162573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738C1F-9B5B-4268-AA87-E15AB679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42" y="2982110"/>
            <a:ext cx="5053776" cy="22538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04509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la séance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Intégration </a:t>
            </a:r>
            <a:r>
              <a:rPr lang="fr-CA" noProof="0" dirty="0" err="1"/>
              <a:t>Youtube</a:t>
            </a:r>
            <a:r>
              <a:rPr lang="fr-CA" noProof="0" dirty="0"/>
              <a:t> </a:t>
            </a:r>
          </a:p>
          <a:p>
            <a:r>
              <a:rPr lang="fr-CA" noProof="0" dirty="0"/>
              <a:t> Intégration Google </a:t>
            </a:r>
            <a:r>
              <a:rPr lang="fr-CA" noProof="0" dirty="0" err="1"/>
              <a:t>Map</a:t>
            </a:r>
            <a:r>
              <a:rPr lang="fr-CA" noProof="0" dirty="0"/>
              <a:t> </a:t>
            </a:r>
          </a:p>
          <a:p>
            <a:r>
              <a:rPr lang="fr-CA" noProof="0" dirty="0"/>
              <a:t> Transformation de données avec un tube </a:t>
            </a:r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E222A-9CB4-25BA-B5BC-032AF568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56D419-CFC5-ABA9-A53E-32A0BA768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Tubes (</a:t>
            </a:r>
            <a:r>
              <a:rPr lang="fr-CA" i="1" dirty="0"/>
              <a:t>Pipes</a:t>
            </a:r>
            <a:r>
              <a:rPr lang="fr-CA" dirty="0"/>
              <a:t>)</a:t>
            </a:r>
          </a:p>
          <a:p>
            <a:r>
              <a:rPr lang="fr-CA" i="1"/>
              <a:t>Parse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323878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9A79A-E51A-46A5-A460-7ABA5D6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Tubes (</a:t>
            </a:r>
            <a:r>
              <a:rPr lang="fr-CA" i="1" dirty="0"/>
              <a:t>Pipes)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35053-6704-4F92-95A9-29E54ED4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9" y="2070022"/>
            <a:ext cx="10157703" cy="3866168"/>
          </a:xfrm>
        </p:spPr>
        <p:txBody>
          <a:bodyPr/>
          <a:lstStyle/>
          <a:p>
            <a:r>
              <a:rPr lang="fr-CA" dirty="0"/>
              <a:t>Permet de transformer une valeur avec des opérations simples à complexes.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233FC2-5951-4B01-A260-4A09C1F7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3" y="3186055"/>
            <a:ext cx="4410691" cy="36200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D76178-DCAF-481C-ADFF-FB8F43B9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810" y="2901099"/>
            <a:ext cx="3496163" cy="96215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2329044-1141-4C63-AA87-93284D387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505" y="2576608"/>
            <a:ext cx="2848732" cy="99235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1D93070-D378-40DC-B79C-E413922E4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901" y="4796035"/>
            <a:ext cx="2973024" cy="1328008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D04DFA-AEC0-4230-BADC-0F978E184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17" y="4226395"/>
            <a:ext cx="4955015" cy="233145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1891A78-4193-4836-9D7C-65D76E036894}"/>
              </a:ext>
            </a:extLst>
          </p:cNvPr>
          <p:cNvSpPr txBox="1"/>
          <p:nvPr/>
        </p:nvSpPr>
        <p:spPr>
          <a:xfrm>
            <a:off x="12126" y="2878278"/>
            <a:ext cx="227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Dans un </a:t>
            </a:r>
            <a:r>
              <a:rPr lang="fr-CA" sz="1400" dirty="0" err="1">
                <a:solidFill>
                  <a:schemeClr val="bg1"/>
                </a:solidFill>
              </a:rPr>
              <a:t>template</a:t>
            </a:r>
            <a:r>
              <a:rPr lang="fr-CA" sz="1400" dirty="0">
                <a:solidFill>
                  <a:schemeClr val="bg1"/>
                </a:solidFill>
              </a:rPr>
              <a:t> HTML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41A83F-E2BC-4FBB-A872-060E049F5692}"/>
              </a:ext>
            </a:extLst>
          </p:cNvPr>
          <p:cNvSpPr txBox="1"/>
          <p:nvPr/>
        </p:nvSpPr>
        <p:spPr>
          <a:xfrm>
            <a:off x="4910670" y="3572726"/>
            <a:ext cx="317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Dossier pour les </a:t>
            </a:r>
            <a:r>
              <a:rPr lang="fr-CA" sz="1400" dirty="0">
                <a:solidFill>
                  <a:srgbClr val="FA4098"/>
                </a:solidFill>
              </a:rPr>
              <a:t>pipes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(sous-dossier de </a:t>
            </a:r>
            <a:r>
              <a:rPr lang="fr-CA" sz="1400" dirty="0">
                <a:solidFill>
                  <a:srgbClr val="FA4098"/>
                </a:solidFill>
              </a:rPr>
              <a:t>app</a:t>
            </a:r>
            <a:r>
              <a:rPr lang="fr-CA" sz="1400" dirty="0">
                <a:solidFill>
                  <a:schemeClr val="bg1"/>
                </a:solidFill>
              </a:rPr>
              <a:t>, par exemple)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D2D8D9-50A1-4EA6-A939-EFB263ABC75E}"/>
              </a:ext>
            </a:extLst>
          </p:cNvPr>
          <p:cNvSpPr txBox="1"/>
          <p:nvPr/>
        </p:nvSpPr>
        <p:spPr>
          <a:xfrm>
            <a:off x="8287044" y="3863258"/>
            <a:ext cx="3572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Option disponible via clic-droit sur un dossier avec l’extension </a:t>
            </a:r>
            <a:r>
              <a:rPr lang="fr-CA" sz="1400" dirty="0">
                <a:solidFill>
                  <a:srgbClr val="FA4098"/>
                </a:solidFill>
              </a:rPr>
              <a:t>Angular Files</a:t>
            </a:r>
            <a:r>
              <a:rPr lang="fr-CA" sz="1400" dirty="0">
                <a:solidFill>
                  <a:srgbClr val="7385D1"/>
                </a:solidFill>
              </a:rPr>
              <a:t>. </a:t>
            </a:r>
            <a:r>
              <a:rPr lang="fr-CA" sz="1400" dirty="0">
                <a:solidFill>
                  <a:schemeClr val="bg1"/>
                </a:solidFill>
              </a:rPr>
              <a:t>Sinon on utilise </a:t>
            </a:r>
            <a:r>
              <a:rPr lang="fr-CA" sz="1400" dirty="0" err="1">
                <a:solidFill>
                  <a:srgbClr val="FA4098"/>
                </a:solidFill>
              </a:rPr>
              <a:t>ng</a:t>
            </a:r>
            <a:r>
              <a:rPr lang="fr-CA" sz="1400" dirty="0">
                <a:solidFill>
                  <a:srgbClr val="FA4098"/>
                </a:solidFill>
              </a:rPr>
              <a:t> </a:t>
            </a:r>
            <a:r>
              <a:rPr lang="fr-CA" sz="1400" dirty="0" err="1">
                <a:solidFill>
                  <a:srgbClr val="FA4098"/>
                </a:solidFill>
              </a:rPr>
              <a:t>generate</a:t>
            </a:r>
            <a:r>
              <a:rPr lang="fr-CA" sz="1400" dirty="0">
                <a:solidFill>
                  <a:srgbClr val="FA4098"/>
                </a:solidFill>
              </a:rPr>
              <a:t> pipe 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6146E9-1328-4CF0-8F58-AB4E3E2AA048}"/>
              </a:ext>
            </a:extLst>
          </p:cNvPr>
          <p:cNvSpPr txBox="1"/>
          <p:nvPr/>
        </p:nvSpPr>
        <p:spPr>
          <a:xfrm>
            <a:off x="7127924" y="6172046"/>
            <a:ext cx="478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Ajoutez le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fr-CA" sz="1400" dirty="0">
                <a:solidFill>
                  <a:srgbClr val="FA4098"/>
                </a:solidFill>
              </a:rPr>
              <a:t>pipe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dans les déclarations de </a:t>
            </a:r>
            <a:r>
              <a:rPr lang="fr-CA" sz="1400" dirty="0" err="1">
                <a:solidFill>
                  <a:srgbClr val="FA4098"/>
                </a:solidFill>
              </a:rPr>
              <a:t>app.module.ts</a:t>
            </a:r>
            <a:r>
              <a:rPr lang="fr-CA" sz="1400" dirty="0">
                <a:solidFill>
                  <a:srgbClr val="FA4098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si Angular ne le fait pas automatiquement.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7A01D-BBC5-4451-BECD-FDFAC4FA3E7B}"/>
              </a:ext>
            </a:extLst>
          </p:cNvPr>
          <p:cNvSpPr txBox="1"/>
          <p:nvPr/>
        </p:nvSpPr>
        <p:spPr>
          <a:xfrm>
            <a:off x="410118" y="6550223"/>
            <a:ext cx="532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Classe qui décrit le pipe (</a:t>
            </a:r>
            <a:r>
              <a:rPr lang="fr-CA" sz="1400" dirty="0" err="1">
                <a:solidFill>
                  <a:schemeClr val="bg1"/>
                </a:solidFill>
              </a:rPr>
              <a:t>trust.pipe.ts</a:t>
            </a:r>
            <a:r>
              <a:rPr lang="fr-CA" sz="14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53E6404-15FA-4B48-B5B7-38CB67BA5254}"/>
              </a:ext>
            </a:extLst>
          </p:cNvPr>
          <p:cNvCxnSpPr>
            <a:cxnSpLocks/>
          </p:cNvCxnSpPr>
          <p:nvPr/>
        </p:nvCxnSpPr>
        <p:spPr>
          <a:xfrm flipH="1">
            <a:off x="10174418" y="3028046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9E5AA81-861E-4392-A823-04DE38AE49CB}"/>
              </a:ext>
            </a:extLst>
          </p:cNvPr>
          <p:cNvCxnSpPr>
            <a:cxnSpLocks/>
          </p:cNvCxnSpPr>
          <p:nvPr/>
        </p:nvCxnSpPr>
        <p:spPr>
          <a:xfrm flipH="1">
            <a:off x="6783388" y="3027237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154C39E-F937-46FE-8213-03BBCFD4802F}"/>
              </a:ext>
            </a:extLst>
          </p:cNvPr>
          <p:cNvCxnSpPr>
            <a:cxnSpLocks/>
          </p:cNvCxnSpPr>
          <p:nvPr/>
        </p:nvCxnSpPr>
        <p:spPr>
          <a:xfrm>
            <a:off x="7979830" y="5583919"/>
            <a:ext cx="443726" cy="3957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E4CF82F7-ADFB-4C7F-A785-81505442BBD3}"/>
              </a:ext>
            </a:extLst>
          </p:cNvPr>
          <p:cNvSpPr/>
          <p:nvPr/>
        </p:nvSpPr>
        <p:spPr>
          <a:xfrm rot="5400000">
            <a:off x="3190180" y="2607207"/>
            <a:ext cx="173556" cy="2215455"/>
          </a:xfrm>
          <a:prstGeom prst="rightBrace">
            <a:avLst>
              <a:gd name="adj1" fmla="val 55833"/>
              <a:gd name="adj2" fmla="val 50000"/>
            </a:avLst>
          </a:prstGeom>
          <a:noFill/>
          <a:ln w="1270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30709AF-B8EE-4CB6-8B52-B74E0C505187}"/>
              </a:ext>
            </a:extLst>
          </p:cNvPr>
          <p:cNvSpPr txBox="1"/>
          <p:nvPr/>
        </p:nvSpPr>
        <p:spPr>
          <a:xfrm>
            <a:off x="2282361" y="3842078"/>
            <a:ext cx="1743835" cy="32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Usage d’un pipe</a:t>
            </a:r>
          </a:p>
        </p:txBody>
      </p:sp>
    </p:spTree>
    <p:extLst>
      <p:ext uri="{BB962C8B-B14F-4D97-AF65-F5344CB8AC3E}">
        <p14:creationId xmlns:p14="http://schemas.microsoft.com/office/powerpoint/2010/main" val="414603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9A79A-E51A-46A5-A460-7ABA5D6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Tubes (</a:t>
            </a:r>
            <a:r>
              <a:rPr lang="fr-CA" i="1" dirty="0"/>
              <a:t>pipes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35053-6704-4F92-95A9-29E54ED4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2181"/>
            <a:ext cx="10299917" cy="4293330"/>
          </a:xfrm>
        </p:spPr>
        <p:txBody>
          <a:bodyPr/>
          <a:lstStyle/>
          <a:p>
            <a:r>
              <a:rPr lang="fr-CA" dirty="0"/>
              <a:t>Syntaxe à utiliser dans un </a:t>
            </a:r>
            <a:r>
              <a:rPr lang="fr-CA" dirty="0" err="1"/>
              <a:t>template</a:t>
            </a:r>
            <a:r>
              <a:rPr lang="fr-CA" dirty="0"/>
              <a:t> HTML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Créer un </a:t>
            </a:r>
            <a:r>
              <a:rPr lang="fr-CA" i="1" dirty="0"/>
              <a:t>pipe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E7EE69-6E7D-40BD-B82C-0D3FC9D6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13" y="2549166"/>
            <a:ext cx="4410691" cy="36200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3FF5A1-DAA0-40F7-9C95-5B76536B77D6}"/>
              </a:ext>
            </a:extLst>
          </p:cNvPr>
          <p:cNvSpPr txBox="1"/>
          <p:nvPr/>
        </p:nvSpPr>
        <p:spPr>
          <a:xfrm>
            <a:off x="3555560" y="3216165"/>
            <a:ext cx="2270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Valeur (variable de classe du composant) à transformer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61FCA9-749E-4D70-8B54-39AFF6230841}"/>
              </a:ext>
            </a:extLst>
          </p:cNvPr>
          <p:cNvSpPr txBox="1"/>
          <p:nvPr/>
        </p:nvSpPr>
        <p:spPr>
          <a:xfrm>
            <a:off x="6145954" y="3216165"/>
            <a:ext cx="251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Nom du pipe qui transformera la valeur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699ECAC-F028-4D5E-AB1A-ECB6323B21F7}"/>
              </a:ext>
            </a:extLst>
          </p:cNvPr>
          <p:cNvCxnSpPr>
            <a:cxnSpLocks/>
          </p:cNvCxnSpPr>
          <p:nvPr/>
        </p:nvCxnSpPr>
        <p:spPr>
          <a:xfrm flipV="1">
            <a:off x="4822535" y="2842970"/>
            <a:ext cx="403597" cy="37319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31765F7-5DD4-4109-9E2F-6A1D8BFA0C78}"/>
              </a:ext>
            </a:extLst>
          </p:cNvPr>
          <p:cNvCxnSpPr>
            <a:cxnSpLocks/>
          </p:cNvCxnSpPr>
          <p:nvPr/>
        </p:nvCxnSpPr>
        <p:spPr>
          <a:xfrm flipH="1" flipV="1">
            <a:off x="6802986" y="2842971"/>
            <a:ext cx="239334" cy="37319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40344E5D-8410-4E21-935B-BC1868D3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007" y="4362604"/>
            <a:ext cx="3496163" cy="96215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522B56C-B37D-471C-8945-F87F1E212C58}"/>
              </a:ext>
            </a:extLst>
          </p:cNvPr>
          <p:cNvSpPr txBox="1"/>
          <p:nvPr/>
        </p:nvSpPr>
        <p:spPr>
          <a:xfrm>
            <a:off x="3495482" y="5366904"/>
            <a:ext cx="40959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Si on a l’extension Angular Files, on peut faire un clic-droit sur un dossier pour Générer un nouveau Pipe avec un nom de notre choix.</a:t>
            </a:r>
          </a:p>
          <a:p>
            <a:r>
              <a:rPr lang="fr-CA" sz="1400" dirty="0">
                <a:solidFill>
                  <a:schemeClr val="bg1"/>
                </a:solidFill>
              </a:rPr>
              <a:t>Sinon, il faut utiliser la commande </a:t>
            </a:r>
            <a:r>
              <a:rPr lang="fr-CA" sz="1400" dirty="0" err="1">
                <a:solidFill>
                  <a:srgbClr val="FA4098"/>
                </a:solidFill>
              </a:rPr>
              <a:t>ng</a:t>
            </a:r>
            <a:r>
              <a:rPr lang="fr-CA" sz="1400" dirty="0">
                <a:solidFill>
                  <a:srgbClr val="FA4098"/>
                </a:solidFill>
              </a:rPr>
              <a:t> </a:t>
            </a:r>
            <a:r>
              <a:rPr lang="fr-CA" sz="1400" dirty="0" err="1">
                <a:solidFill>
                  <a:srgbClr val="FA4098"/>
                </a:solidFill>
              </a:rPr>
              <a:t>generate</a:t>
            </a:r>
            <a:r>
              <a:rPr lang="fr-CA" sz="1400" dirty="0">
                <a:solidFill>
                  <a:srgbClr val="FA4098"/>
                </a:solidFill>
              </a:rPr>
              <a:t> pipe </a:t>
            </a:r>
            <a:r>
              <a:rPr lang="fr-CA" sz="1400" dirty="0" err="1">
                <a:solidFill>
                  <a:srgbClr val="FA4098"/>
                </a:solidFill>
              </a:rPr>
              <a:t>nom_du_pipe</a:t>
            </a:r>
            <a:endParaRPr lang="fr-CA" sz="1400" dirty="0">
              <a:solidFill>
                <a:srgbClr val="FA4098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4283356-961D-46C5-9CC9-38E3B17DE77C}"/>
              </a:ext>
            </a:extLst>
          </p:cNvPr>
          <p:cNvCxnSpPr>
            <a:cxnSpLocks/>
          </p:cNvCxnSpPr>
          <p:nvPr/>
        </p:nvCxnSpPr>
        <p:spPr>
          <a:xfrm flipH="1">
            <a:off x="5373615" y="4489551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09F9FF28-6F6F-4A69-B986-FC1B07796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11" y="3678248"/>
            <a:ext cx="2876951" cy="303889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38EEB63-90F2-416C-BB3A-DFC9AC563E2C}"/>
              </a:ext>
            </a:extLst>
          </p:cNvPr>
          <p:cNvCxnSpPr>
            <a:cxnSpLocks/>
          </p:cNvCxnSpPr>
          <p:nvPr/>
        </p:nvCxnSpPr>
        <p:spPr>
          <a:xfrm flipH="1">
            <a:off x="2476382" y="6226149"/>
            <a:ext cx="479943" cy="3624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2E149D19-A731-4486-AE15-1792EBD77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175" y="4285544"/>
            <a:ext cx="3305636" cy="1476581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EB001D9-38C7-4CA9-BDEF-9AB95A38DDFC}"/>
              </a:ext>
            </a:extLst>
          </p:cNvPr>
          <p:cNvSpPr txBox="1"/>
          <p:nvPr/>
        </p:nvSpPr>
        <p:spPr>
          <a:xfrm>
            <a:off x="8225090" y="5781043"/>
            <a:ext cx="3396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Ajoutez le </a:t>
            </a:r>
            <a:r>
              <a:rPr lang="fr-CA" sz="1400" dirty="0">
                <a:solidFill>
                  <a:srgbClr val="FA4098"/>
                </a:solidFill>
              </a:rPr>
              <a:t>pipe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dans les déclarations de </a:t>
            </a:r>
            <a:r>
              <a:rPr lang="fr-CA" sz="1400" dirty="0" err="1">
                <a:solidFill>
                  <a:srgbClr val="FA4098"/>
                </a:solidFill>
              </a:rPr>
              <a:t>app.module.ts</a:t>
            </a:r>
            <a:r>
              <a:rPr lang="fr-CA" sz="1400" dirty="0">
                <a:solidFill>
                  <a:srgbClr val="FA4098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si Angular ne le fait pas automatiquement.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B1E52F6-E3A9-416A-8CAD-951802660BBC}"/>
              </a:ext>
            </a:extLst>
          </p:cNvPr>
          <p:cNvCxnSpPr>
            <a:cxnSpLocks/>
          </p:cNvCxnSpPr>
          <p:nvPr/>
        </p:nvCxnSpPr>
        <p:spPr>
          <a:xfrm>
            <a:off x="8500353" y="5152038"/>
            <a:ext cx="443726" cy="3957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3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9A79A-E51A-46A5-A460-7ABA5D6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Tubes (</a:t>
            </a:r>
            <a:r>
              <a:rPr lang="fr-CA" i="1" dirty="0"/>
              <a:t>pipes)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35053-6704-4F92-95A9-29E54ED4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43948"/>
            <a:ext cx="10294182" cy="3992241"/>
          </a:xfrm>
        </p:spPr>
        <p:txBody>
          <a:bodyPr/>
          <a:lstStyle/>
          <a:p>
            <a:r>
              <a:rPr lang="fr-CA" dirty="0"/>
              <a:t>Classe qui représente le </a:t>
            </a:r>
            <a:r>
              <a:rPr lang="fr-CA" i="1" dirty="0"/>
              <a:t>pipe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03ECB5-64B9-4513-8AD4-A3C6213D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54" y="2455226"/>
            <a:ext cx="8572383" cy="388923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C30D5D-B120-4AD7-A9F4-D164711C897C}"/>
              </a:ext>
            </a:extLst>
          </p:cNvPr>
          <p:cNvSpPr txBox="1"/>
          <p:nvPr/>
        </p:nvSpPr>
        <p:spPr>
          <a:xfrm>
            <a:off x="3543059" y="2742781"/>
            <a:ext cx="3448923" cy="52322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Nom du pipe. À utiliser pour l’appeler dans un template HTML.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FEFE6D-F5F8-48BB-9AF7-CCD2BFEB0F43}"/>
              </a:ext>
            </a:extLst>
          </p:cNvPr>
          <p:cNvSpPr txBox="1"/>
          <p:nvPr/>
        </p:nvSpPr>
        <p:spPr>
          <a:xfrm>
            <a:off x="7417723" y="3774674"/>
            <a:ext cx="3448923" cy="738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Le constructeur est optionnel. Il est seulement nécessaire si vous devez injecter des dépendances.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F1B348-BD58-4FDD-9DBA-2C7BA49C2C24}"/>
              </a:ext>
            </a:extLst>
          </p:cNvPr>
          <p:cNvSpPr txBox="1"/>
          <p:nvPr/>
        </p:nvSpPr>
        <p:spPr>
          <a:xfrm>
            <a:off x="2294263" y="5421953"/>
            <a:ext cx="6349015" cy="1169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La méthode </a:t>
            </a:r>
            <a:r>
              <a:rPr lang="fr-CA" sz="1400">
                <a:solidFill>
                  <a:srgbClr val="FA4098"/>
                </a:solidFill>
              </a:rPr>
              <a:t>transform</a:t>
            </a:r>
            <a:r>
              <a:rPr lang="fr-CA" sz="1400">
                <a:solidFill>
                  <a:srgbClr val="7385D1"/>
                </a:solidFill>
              </a:rPr>
              <a:t> est la </a:t>
            </a:r>
            <a:r>
              <a:rPr lang="fr-CA" sz="1400" i="1">
                <a:solidFill>
                  <a:srgbClr val="7385D1"/>
                </a:solidFill>
              </a:rPr>
              <a:t>viande</a:t>
            </a:r>
            <a:r>
              <a:rPr lang="fr-CA" sz="1400">
                <a:solidFill>
                  <a:srgbClr val="7385D1"/>
                </a:solidFill>
              </a:rPr>
              <a:t> de la classe. Elle est obligatoire et décrit la ou les </a:t>
            </a:r>
            <a:r>
              <a:rPr lang="fr-CA" sz="1400" b="1">
                <a:solidFill>
                  <a:srgbClr val="7385D1"/>
                </a:solidFill>
              </a:rPr>
              <a:t>opérations de transformations </a:t>
            </a:r>
            <a:r>
              <a:rPr lang="fr-CA" sz="1400">
                <a:solidFill>
                  <a:srgbClr val="7385D1"/>
                </a:solidFill>
              </a:rPr>
              <a:t>effectuées par le </a:t>
            </a:r>
            <a:r>
              <a:rPr lang="fr-CA" sz="1400">
                <a:solidFill>
                  <a:srgbClr val="FA4098"/>
                </a:solidFill>
              </a:rPr>
              <a:t>pipe</a:t>
            </a:r>
            <a:r>
              <a:rPr lang="fr-CA" sz="1400">
                <a:solidFill>
                  <a:srgbClr val="7385D1"/>
                </a:solidFill>
              </a:rPr>
              <a:t>. Le paramètre </a:t>
            </a:r>
            <a:r>
              <a:rPr lang="fr-CA" sz="1400" b="1">
                <a:solidFill>
                  <a:srgbClr val="FA4098"/>
                </a:solidFill>
              </a:rPr>
              <a:t>value</a:t>
            </a:r>
            <a:r>
              <a:rPr lang="fr-CA" sz="1400">
                <a:solidFill>
                  <a:srgbClr val="7385D1"/>
                </a:solidFill>
              </a:rPr>
              <a:t> représente la valeur reçue par le </a:t>
            </a:r>
            <a:r>
              <a:rPr lang="fr-CA" sz="1400">
                <a:solidFill>
                  <a:srgbClr val="FA4098"/>
                </a:solidFill>
              </a:rPr>
              <a:t>pipe</a:t>
            </a:r>
            <a:r>
              <a:rPr lang="fr-CA" sz="1400">
                <a:solidFill>
                  <a:srgbClr val="7385D1"/>
                </a:solidFill>
              </a:rPr>
              <a:t>. </a:t>
            </a:r>
            <a:r>
              <a:rPr lang="fr-CA" sz="1400" b="1">
                <a:solidFill>
                  <a:srgbClr val="FA4098"/>
                </a:solidFill>
              </a:rPr>
              <a:t>args?</a:t>
            </a:r>
            <a:r>
              <a:rPr lang="fr-CA" sz="1400">
                <a:solidFill>
                  <a:srgbClr val="7385D1"/>
                </a:solidFill>
              </a:rPr>
              <a:t> représente des paramètres supplémentaires et optionnels. La valeur retournée par </a:t>
            </a:r>
            <a:r>
              <a:rPr lang="fr-CA" sz="1400">
                <a:solidFill>
                  <a:srgbClr val="FA4098"/>
                </a:solidFill>
              </a:rPr>
              <a:t>transform</a:t>
            </a:r>
            <a:r>
              <a:rPr lang="fr-CA" sz="1400">
                <a:solidFill>
                  <a:srgbClr val="7385D1"/>
                </a:solidFill>
              </a:rPr>
              <a:t> est simplement le résultat suite aux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52819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8A9B3-599E-4622-9FB6-50B8892D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Tubes (</a:t>
            </a:r>
            <a:r>
              <a:rPr lang="fr-CA" i="1" dirty="0"/>
              <a:t>pipes)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ECBD6-5E33-4E96-9A6D-31804115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6" y="2042888"/>
            <a:ext cx="7241027" cy="3893301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Quelques exemples</a:t>
            </a:r>
          </a:p>
          <a:p>
            <a:pPr lvl="1"/>
            <a:r>
              <a:rPr lang="fr-CA" dirty="0"/>
              <a:t> pipe qui prend un URL et retourne le même URL mais indiqué comme sécuritaire pour Angular.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pipe qui prend un string et le retourne en majuscules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pipe qui prend un prénom et retourne « Salut [prénom] !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109198-9A52-4785-A80C-479890C9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78" y="2234253"/>
            <a:ext cx="3258208" cy="26741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B719801-4D5A-44C3-A023-4E073F51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33" y="2886420"/>
            <a:ext cx="5586509" cy="69358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7BDF48E-0164-4320-A385-1843B0AA57C0}"/>
              </a:ext>
            </a:extLst>
          </p:cNvPr>
          <p:cNvSpPr txBox="1"/>
          <p:nvPr/>
        </p:nvSpPr>
        <p:spPr>
          <a:xfrm>
            <a:off x="6599920" y="3580004"/>
            <a:ext cx="537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Fonction </a:t>
            </a:r>
            <a:r>
              <a:rPr lang="fr-CA" sz="1400" dirty="0" err="1">
                <a:solidFill>
                  <a:schemeClr val="bg1"/>
                </a:solidFill>
              </a:rPr>
              <a:t>transform</a:t>
            </a:r>
            <a:r>
              <a:rPr lang="fr-CA" sz="1400" dirty="0">
                <a:solidFill>
                  <a:schemeClr val="bg1"/>
                </a:solidFill>
              </a:rPr>
              <a:t> du pipe nommé « trust ».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115423-A269-4A05-B605-C4BEDF2D7305}"/>
              </a:ext>
            </a:extLst>
          </p:cNvPr>
          <p:cNvCxnSpPr>
            <a:cxnSpLocks/>
          </p:cNvCxnSpPr>
          <p:nvPr/>
        </p:nvCxnSpPr>
        <p:spPr>
          <a:xfrm flipH="1">
            <a:off x="8076572" y="2456245"/>
            <a:ext cx="920707" cy="5391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D7308D5A-4A7E-4483-BF37-F1C0A7DB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678" y="4317419"/>
            <a:ext cx="4368884" cy="83216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DB01E07-1459-4C63-AACF-8A55CBBC6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766" y="5817087"/>
            <a:ext cx="4368884" cy="88275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95954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75C8E-E8A2-4FDA-8AA3-F4E6B9A5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Tubes pour le formatage de dates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F4F41-10FA-45F6-99B6-94893C06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2090057"/>
            <a:ext cx="9931325" cy="3846132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  Le pipe nommé « </a:t>
            </a:r>
            <a:r>
              <a:rPr lang="fr-CA" b="1" dirty="0">
                <a:solidFill>
                  <a:srgbClr val="C00000"/>
                </a:solidFill>
              </a:rPr>
              <a:t>date</a:t>
            </a:r>
            <a:r>
              <a:rPr lang="fr-CA" dirty="0"/>
              <a:t> » existe déjà et est utilisable dans l’importe quel projet.</a:t>
            </a:r>
          </a:p>
          <a:p>
            <a:pPr lvl="1"/>
            <a:r>
              <a:rPr lang="fr-CA" dirty="0"/>
              <a:t> Usage :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fr-CA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maDate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fr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'format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lvl="1"/>
            <a:r>
              <a:rPr lang="fr-CA" dirty="0"/>
              <a:t> Précision pour le </a:t>
            </a:r>
            <a:r>
              <a:rPr lang="fr-CA" dirty="0">
                <a:solidFill>
                  <a:srgbClr val="FA4098"/>
                </a:solidFill>
              </a:rPr>
              <a:t>'format'</a:t>
            </a:r>
            <a:r>
              <a:rPr lang="fr-CA" dirty="0"/>
              <a:t> : Le format  va définir très exactement comment la date sera affichée. Ce format peut être composé de plein de symboles prédéfinis :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d</a:t>
            </a:r>
            <a:r>
              <a:rPr lang="fr-CA" dirty="0"/>
              <a:t> : Affiche le jour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MMM</a:t>
            </a:r>
            <a:r>
              <a:rPr lang="fr-CA" dirty="0"/>
              <a:t> : Affiche le mois en 3 lettres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MMMM</a:t>
            </a:r>
            <a:r>
              <a:rPr lang="fr-CA" dirty="0"/>
              <a:t> : Affiche le mois au complet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</a:t>
            </a:r>
            <a:r>
              <a:rPr lang="fr-CA" dirty="0"/>
              <a:t> : Affiche le mois en chiffres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y</a:t>
            </a:r>
            <a:r>
              <a:rPr lang="fr-CA" dirty="0"/>
              <a:t> : Affiche l’année complète</a:t>
            </a:r>
          </a:p>
          <a:p>
            <a:pPr lvl="2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yy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: Affiche les deux derniers chiffres de l’année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h</a:t>
            </a:r>
            <a:r>
              <a:rPr lang="fr-CA" dirty="0"/>
              <a:t> : Affiche l’heure de 1 à 12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mm</a:t>
            </a:r>
            <a:r>
              <a:rPr lang="fr-CA" dirty="0"/>
              <a:t> : Affiche les minutes</a:t>
            </a:r>
          </a:p>
          <a:p>
            <a:pPr lvl="2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ss</a:t>
            </a:r>
            <a:r>
              <a:rPr lang="fr-CA" dirty="0"/>
              <a:t> : Affiche les secondes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a</a:t>
            </a:r>
            <a:r>
              <a:rPr lang="fr-CA" dirty="0"/>
              <a:t> : Affiche AM / PM</a:t>
            </a:r>
          </a:p>
        </p:txBody>
      </p:sp>
    </p:spTree>
    <p:extLst>
      <p:ext uri="{BB962C8B-B14F-4D97-AF65-F5344CB8AC3E}">
        <p14:creationId xmlns:p14="http://schemas.microsoft.com/office/powerpoint/2010/main" val="1742059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75C8E-E8A2-4FDA-8AA3-F4E6B9A5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Tubes pour le formatage de dates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F4F41-10FA-45F6-99B6-94893C06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2046514"/>
            <a:ext cx="10149039" cy="3889675"/>
          </a:xfrm>
        </p:spPr>
        <p:txBody>
          <a:bodyPr/>
          <a:lstStyle/>
          <a:p>
            <a:r>
              <a:rPr lang="fr-CA" dirty="0"/>
              <a:t>  Le pipe nommé « </a:t>
            </a:r>
            <a:r>
              <a:rPr lang="fr-CA" b="1" dirty="0">
                <a:solidFill>
                  <a:srgbClr val="C00000"/>
                </a:solidFill>
              </a:rPr>
              <a:t>date</a:t>
            </a:r>
            <a:r>
              <a:rPr lang="fr-CA" dirty="0"/>
              <a:t> » existe déjà et est utilisable dans l’importe quel projet.</a:t>
            </a:r>
          </a:p>
          <a:p>
            <a:pPr lvl="1"/>
            <a:r>
              <a:rPr lang="fr-CA" dirty="0"/>
              <a:t> Usage :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fr-CA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maDate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fr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'format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lvl="1"/>
            <a:r>
              <a:rPr lang="fr-CA" dirty="0"/>
              <a:t> Des exemples : </a:t>
            </a:r>
          </a:p>
          <a:p>
            <a:pPr lvl="2"/>
            <a:r>
              <a:rPr lang="fr-CA" dirty="0"/>
              <a:t> </a:t>
            </a:r>
            <a:r>
              <a:rPr lang="fr-CA" dirty="0" err="1">
                <a:solidFill>
                  <a:srgbClr val="C00000"/>
                </a:solidFill>
              </a:rPr>
              <a:t>date</a:t>
            </a:r>
            <a:r>
              <a:rPr lang="fr-CA" dirty="0" err="1"/>
              <a:t>:</a:t>
            </a:r>
            <a:r>
              <a:rPr lang="fr-CA" dirty="0" err="1">
                <a:solidFill>
                  <a:srgbClr val="FA4098"/>
                </a:solidFill>
              </a:rPr>
              <a:t>'d</a:t>
            </a:r>
            <a:r>
              <a:rPr lang="fr-CA" dirty="0">
                <a:solidFill>
                  <a:srgbClr val="FA4098"/>
                </a:solidFill>
              </a:rPr>
              <a:t> MM y' </a:t>
            </a:r>
            <a:r>
              <a:rPr lang="fr-CA" dirty="0"/>
              <a:t>-&gt; « 5 05 2015 » </a:t>
            </a:r>
          </a:p>
          <a:p>
            <a:pPr lvl="2"/>
            <a:r>
              <a:rPr lang="fr-CA" dirty="0"/>
              <a:t> </a:t>
            </a:r>
            <a:r>
              <a:rPr lang="fr-CA" dirty="0" err="1">
                <a:solidFill>
                  <a:srgbClr val="C00000"/>
                </a:solidFill>
              </a:rPr>
              <a:t>date</a:t>
            </a:r>
            <a:r>
              <a:rPr lang="fr-CA" dirty="0" err="1"/>
              <a:t>:</a:t>
            </a:r>
            <a:r>
              <a:rPr lang="fr-CA" dirty="0" err="1">
                <a:solidFill>
                  <a:srgbClr val="FA4098"/>
                </a:solidFill>
              </a:rPr>
              <a:t>'MMMM</a:t>
            </a:r>
            <a:r>
              <a:rPr lang="fr-CA" dirty="0">
                <a:solidFill>
                  <a:srgbClr val="FA4098"/>
                </a:solidFill>
              </a:rPr>
              <a:t> d, y, h:mm:ss a' </a:t>
            </a:r>
            <a:r>
              <a:rPr lang="fr-CA" dirty="0"/>
              <a:t>-&gt; « </a:t>
            </a:r>
            <a:r>
              <a:rPr lang="fr-CA" dirty="0" err="1"/>
              <a:t>February</a:t>
            </a:r>
            <a:r>
              <a:rPr lang="fr-CA" dirty="0"/>
              <a:t> 29, 2017, 11:23:58 PM »</a:t>
            </a:r>
          </a:p>
          <a:p>
            <a:pPr lvl="2"/>
            <a:r>
              <a:rPr lang="fr-CA" dirty="0"/>
              <a:t> </a:t>
            </a:r>
            <a:r>
              <a:rPr lang="fr-CA" dirty="0" err="1">
                <a:solidFill>
                  <a:srgbClr val="C00000"/>
                </a:solidFill>
              </a:rPr>
              <a:t>date</a:t>
            </a:r>
            <a:r>
              <a:rPr lang="fr-CA" dirty="0" err="1"/>
              <a:t>:</a:t>
            </a:r>
            <a:r>
              <a:rPr lang="fr-CA" dirty="0" err="1">
                <a:solidFill>
                  <a:srgbClr val="FA4098"/>
                </a:solidFill>
              </a:rPr>
              <a:t>'MMM</a:t>
            </a:r>
            <a:r>
              <a:rPr lang="fr-CA" dirty="0">
                <a:solidFill>
                  <a:srgbClr val="FA4098"/>
                </a:solidFill>
              </a:rPr>
              <a:t>, </a:t>
            </a:r>
            <a:r>
              <a:rPr lang="fr-CA" dirty="0" err="1">
                <a:solidFill>
                  <a:srgbClr val="FA4098"/>
                </a:solidFill>
              </a:rPr>
              <a:t>mm:h:d</a:t>
            </a:r>
            <a:r>
              <a:rPr lang="fr-CA" dirty="0">
                <a:solidFill>
                  <a:srgbClr val="FA4098"/>
                </a:solidFill>
              </a:rPr>
              <a:t> MMMM MM y a'</a:t>
            </a:r>
            <a:r>
              <a:rPr lang="fr-CA" dirty="0"/>
              <a:t> -&gt; « Jan, 21:06:31 </a:t>
            </a:r>
            <a:r>
              <a:rPr lang="fr-CA" dirty="0" err="1"/>
              <a:t>January</a:t>
            </a:r>
            <a:r>
              <a:rPr lang="fr-CA" dirty="0"/>
              <a:t> 01 2021 AM » </a:t>
            </a:r>
            <a:r>
              <a:rPr lang="en-CA" dirty="0"/>
              <a:t>🤪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 </a:t>
            </a:r>
            <a:r>
              <a:rPr lang="en-CA" dirty="0" err="1"/>
              <a:t>Notez</a:t>
            </a:r>
            <a:r>
              <a:rPr lang="en-CA" dirty="0"/>
              <a:t> que </a:t>
            </a:r>
            <a:r>
              <a:rPr lang="en-CA" dirty="0" err="1"/>
              <a:t>l’input</a:t>
            </a:r>
            <a:r>
              <a:rPr lang="en-CA" dirty="0"/>
              <a:t> </a:t>
            </a:r>
            <a:r>
              <a:rPr lang="en-CA" b="1" dirty="0" err="1">
                <a:solidFill>
                  <a:schemeClr val="accent6">
                    <a:lumMod val="75000"/>
                  </a:schemeClr>
                </a:solidFill>
              </a:rPr>
              <a:t>maDate</a:t>
            </a:r>
            <a:r>
              <a:rPr lang="en-CA" dirty="0"/>
              <a:t> </a:t>
            </a:r>
            <a:r>
              <a:rPr lang="en-CA" dirty="0" err="1"/>
              <a:t>peut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un string avec un format acceptable </a:t>
            </a:r>
            <a:r>
              <a:rPr lang="en-CA" dirty="0" err="1"/>
              <a:t>ou</a:t>
            </a:r>
            <a:r>
              <a:rPr lang="en-CA" dirty="0"/>
              <a:t> un </a:t>
            </a:r>
            <a:r>
              <a:rPr lang="en-CA" dirty="0" err="1"/>
              <a:t>objet</a:t>
            </a:r>
            <a:r>
              <a:rPr lang="en-CA" dirty="0"/>
              <a:t> de type </a:t>
            </a:r>
            <a:r>
              <a:rPr lang="en-CA" b="1" dirty="0"/>
              <a:t>Date</a:t>
            </a:r>
            <a:r>
              <a:rPr lang="en-CA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412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A8135-B5D1-4B7F-8B85-5B3233A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Trucs en vrac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C7F88-11B0-4EE8-8953-E9E58ADA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2017486"/>
            <a:ext cx="10120011" cy="3918703"/>
          </a:xfrm>
        </p:spPr>
        <p:txBody>
          <a:bodyPr/>
          <a:lstStyle/>
          <a:p>
            <a:r>
              <a:rPr lang="fr-CA" dirty="0"/>
              <a:t> Transformer un string en </a:t>
            </a:r>
            <a:r>
              <a:rPr lang="fr-CA" dirty="0" err="1"/>
              <a:t>number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parseInt</a:t>
            </a:r>
            <a:r>
              <a:rPr lang="fr-CA" dirty="0"/>
              <a:t> et </a:t>
            </a:r>
            <a:r>
              <a:rPr lang="fr-CA" dirty="0" err="1">
                <a:solidFill>
                  <a:srgbClr val="FA4098"/>
                </a:solidFill>
              </a:rPr>
              <a:t>parseFloat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Prend un </a:t>
            </a:r>
            <a:r>
              <a:rPr lang="fr-CA" i="1" dirty="0">
                <a:solidFill>
                  <a:srgbClr val="FA4098"/>
                </a:solidFill>
              </a:rPr>
              <a:t>string</a:t>
            </a:r>
            <a:r>
              <a:rPr lang="fr-CA" dirty="0"/>
              <a:t> en paramètre et retourne un </a:t>
            </a:r>
            <a:r>
              <a:rPr lang="fr-CA" i="1" dirty="0" err="1">
                <a:solidFill>
                  <a:srgbClr val="FA4098"/>
                </a:solidFill>
              </a:rPr>
              <a:t>number</a:t>
            </a:r>
            <a:r>
              <a:rPr lang="fr-CA" dirty="0"/>
              <a:t>, si possible. (Sinon retourne </a:t>
            </a:r>
            <a:r>
              <a:rPr lang="fr-CA" i="1" dirty="0">
                <a:solidFill>
                  <a:srgbClr val="FA4098"/>
                </a:solidFill>
              </a:rPr>
              <a:t>NaN</a:t>
            </a:r>
            <a:r>
              <a:rPr lang="fr-CA" dirty="0"/>
              <a:t>, qui est une valeur spéciale comme </a:t>
            </a:r>
            <a:r>
              <a:rPr lang="fr-CA" i="1" dirty="0" err="1">
                <a:solidFill>
                  <a:srgbClr val="FA4098"/>
                </a:solidFill>
              </a:rPr>
              <a:t>undefined</a:t>
            </a:r>
            <a:r>
              <a:rPr lang="fr-CA" dirty="0"/>
              <a:t> et </a:t>
            </a:r>
            <a:r>
              <a:rPr lang="fr-CA" i="1" dirty="0" err="1">
                <a:solidFill>
                  <a:srgbClr val="FA4098"/>
                </a:solidFill>
              </a:rPr>
              <a:t>null</a:t>
            </a:r>
            <a:r>
              <a:rPr lang="fr-CA" dirty="0"/>
              <a:t> et qui signifie « </a:t>
            </a:r>
            <a:r>
              <a:rPr lang="fr-CA" b="1" dirty="0"/>
              <a:t>N</a:t>
            </a:r>
            <a:r>
              <a:rPr lang="fr-CA" dirty="0"/>
              <a:t>ot </a:t>
            </a:r>
            <a:r>
              <a:rPr lang="fr-CA" b="1" dirty="0"/>
              <a:t>a</a:t>
            </a:r>
            <a:r>
              <a:rPr lang="fr-CA" dirty="0"/>
              <a:t> </a:t>
            </a:r>
            <a:r>
              <a:rPr lang="fr-CA" b="1" dirty="0" err="1"/>
              <a:t>N</a:t>
            </a:r>
            <a:r>
              <a:rPr lang="fr-CA" dirty="0" err="1"/>
              <a:t>umber</a:t>
            </a:r>
            <a:r>
              <a:rPr lang="fr-CA" dirty="0"/>
              <a:t> »)</a:t>
            </a:r>
          </a:p>
          <a:p>
            <a:pPr marL="914400" lvl="2" indent="0">
              <a:buNone/>
            </a:pPr>
            <a:endParaRPr lang="fr-CA" dirty="0"/>
          </a:p>
          <a:p>
            <a:pPr marL="914400" lvl="2" indent="0">
              <a:buNone/>
            </a:pP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"53"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-&gt; 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marL="914400" lvl="2" indent="0">
              <a:buNone/>
            </a:pP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"-2.64"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-&gt; 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-2.64</a:t>
            </a:r>
          </a:p>
          <a:p>
            <a:pPr marL="914400" lvl="2" indent="0">
              <a:buNone/>
            </a:pP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"23abc4"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-&gt; 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1221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7FDAC-35C1-D66E-430D-E333446F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</a:t>
            </a:r>
            <a:r>
              <a:rPr lang="fr-CA" dirty="0" err="1"/>
              <a:t>Youtube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FDE5A4-FACB-7DC2-DDF7-906D560E4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2678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7EEF104-9D24-4573-9FC6-F29C098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Intégration Youtube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F6C8CC-C6D9-4F86-B8FF-AC17FB51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" y="2113005"/>
            <a:ext cx="10193670" cy="3823184"/>
          </a:xfrm>
        </p:spPr>
        <p:txBody>
          <a:bodyPr/>
          <a:lstStyle/>
          <a:p>
            <a:r>
              <a:rPr lang="fr-CA" dirty="0"/>
              <a:t>2 méthodes d’intégration d’une </a:t>
            </a:r>
            <a:r>
              <a:rPr lang="fr-CA" dirty="0">
                <a:solidFill>
                  <a:srgbClr val="FA4098"/>
                </a:solidFill>
              </a:rPr>
              <a:t>vidéo </a:t>
            </a:r>
            <a:r>
              <a:rPr lang="fr-CA" dirty="0" err="1">
                <a:solidFill>
                  <a:srgbClr val="FA4098"/>
                </a:solidFill>
              </a:rPr>
              <a:t>Youtube</a:t>
            </a:r>
            <a:r>
              <a:rPr lang="fr-CA" dirty="0"/>
              <a:t> dans un projet Angular</a:t>
            </a:r>
          </a:p>
          <a:p>
            <a:pPr lvl="1"/>
            <a:r>
              <a:rPr lang="fr-CA" dirty="0"/>
              <a:t> À l’aide d’un simple &lt;</a:t>
            </a:r>
            <a:r>
              <a:rPr lang="fr-CA" dirty="0" err="1"/>
              <a:t>iframe</a:t>
            </a:r>
            <a:r>
              <a:rPr lang="fr-CA" dirty="0"/>
              <a:t>&gt;</a:t>
            </a:r>
          </a:p>
          <a:p>
            <a:pPr lvl="2"/>
            <a:r>
              <a:rPr lang="fr-CA" dirty="0"/>
              <a:t> Très simple, mais ne semble pas toujours fonctionner </a:t>
            </a:r>
          </a:p>
          <a:p>
            <a:pPr lvl="1"/>
            <a:r>
              <a:rPr lang="fr-CA" dirty="0"/>
              <a:t> À l’aide de la librairie </a:t>
            </a:r>
            <a:r>
              <a:rPr lang="fr-CA" dirty="0" err="1"/>
              <a:t>Youtube</a:t>
            </a:r>
            <a:r>
              <a:rPr lang="fr-CA" dirty="0"/>
              <a:t> Player</a:t>
            </a:r>
          </a:p>
          <a:p>
            <a:pPr lvl="2"/>
            <a:r>
              <a:rPr lang="fr-CA" dirty="0"/>
              <a:t> Un peu plus sophistiqué, mais plus robuste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7FEE36-7E99-4EB1-8B0B-B6AB9991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16" y="3737909"/>
            <a:ext cx="5219472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2925CDC-7FB6-4C00-A274-7D60BE0E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</a:t>
            </a:r>
            <a:r>
              <a:rPr lang="fr-CA" dirty="0" err="1"/>
              <a:t>Youtube</a:t>
            </a:r>
            <a:r>
              <a:rPr lang="fr-CA" dirty="0"/>
              <a:t> avec &lt;</a:t>
            </a:r>
            <a:r>
              <a:rPr lang="fr-CA" dirty="0" err="1"/>
              <a:t>iframe</a:t>
            </a:r>
            <a:r>
              <a:rPr lang="fr-CA" dirty="0"/>
              <a:t>&gt;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E1981E-2FBF-4372-8C69-5052B96A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6510"/>
            <a:ext cx="11627707" cy="4556856"/>
          </a:xfrm>
        </p:spPr>
        <p:txBody>
          <a:bodyPr/>
          <a:lstStyle/>
          <a:p>
            <a:r>
              <a:rPr lang="fr-CA" dirty="0"/>
              <a:t>Pour afficher une vidéo </a:t>
            </a:r>
            <a:r>
              <a:rPr lang="fr-CA" dirty="0" err="1"/>
              <a:t>Youtube</a:t>
            </a:r>
            <a:r>
              <a:rPr lang="fr-CA" dirty="0"/>
              <a:t> dans notre application Web en utilisant le lecteur </a:t>
            </a:r>
            <a:r>
              <a:rPr lang="fr-CA" dirty="0" err="1"/>
              <a:t>Youtube</a:t>
            </a:r>
            <a:endParaRPr lang="fr-CA" dirty="0"/>
          </a:p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Trouver la vidéo youtube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Partager -&gt; Intégrer -&gt; Copier-coller l’élément &lt;iframe&gt;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48B779-4F1D-4F43-A79C-BD5B31EA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3315754"/>
            <a:ext cx="8897592" cy="4858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ABC691-5767-46D8-9668-0DDBBD30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086" y="3957644"/>
            <a:ext cx="4271238" cy="809931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EB20055-07C3-422F-9E0C-E2C920BFBA84}"/>
              </a:ext>
            </a:extLst>
          </p:cNvPr>
          <p:cNvCxnSpPr/>
          <p:nvPr/>
        </p:nvCxnSpPr>
        <p:spPr>
          <a:xfrm flipH="1" flipV="1">
            <a:off x="6627824" y="3988374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70893D7-B6AF-43B6-9DF8-CAA611C1E6FB}"/>
              </a:ext>
            </a:extLst>
          </p:cNvPr>
          <p:cNvCxnSpPr>
            <a:cxnSpLocks/>
          </p:cNvCxnSpPr>
          <p:nvPr/>
        </p:nvCxnSpPr>
        <p:spPr>
          <a:xfrm flipH="1">
            <a:off x="5960418" y="3182370"/>
            <a:ext cx="566506" cy="3378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AD419E2A-E30A-4039-8A51-D4CC7CFE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418" y="5824220"/>
            <a:ext cx="1114581" cy="37152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8A44169-E711-4595-8D8C-570041068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814" y="5398278"/>
            <a:ext cx="1114581" cy="133205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4BCB861-30B9-4357-AE6F-51200E123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147" y="4751490"/>
            <a:ext cx="2432648" cy="191187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123F35A-B787-4BD5-BAC8-C483B1596475}"/>
              </a:ext>
            </a:extLst>
          </p:cNvPr>
          <p:cNvCxnSpPr>
            <a:cxnSpLocks/>
          </p:cNvCxnSpPr>
          <p:nvPr/>
        </p:nvCxnSpPr>
        <p:spPr>
          <a:xfrm flipH="1" flipV="1">
            <a:off x="6565446" y="6164970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727A69B-5481-40DD-B13A-DD426DEC7A05}"/>
              </a:ext>
            </a:extLst>
          </p:cNvPr>
          <p:cNvCxnSpPr>
            <a:cxnSpLocks/>
          </p:cNvCxnSpPr>
          <p:nvPr/>
        </p:nvCxnSpPr>
        <p:spPr>
          <a:xfrm flipH="1" flipV="1">
            <a:off x="8188272" y="6298354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67E28B-E35D-45B7-AE02-27EAA3F04A71}"/>
              </a:ext>
            </a:extLst>
          </p:cNvPr>
          <p:cNvCxnSpPr>
            <a:cxnSpLocks/>
          </p:cNvCxnSpPr>
          <p:nvPr/>
        </p:nvCxnSpPr>
        <p:spPr>
          <a:xfrm flipH="1" flipV="1">
            <a:off x="11833843" y="6093739"/>
            <a:ext cx="409903" cy="2333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9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</a:t>
            </a:r>
            <a:r>
              <a:rPr lang="fr-CA" dirty="0" err="1"/>
              <a:t>Youtube</a:t>
            </a:r>
            <a:r>
              <a:rPr lang="fr-CA" dirty="0"/>
              <a:t> avec &lt;</a:t>
            </a:r>
            <a:r>
              <a:rPr lang="fr-CA" dirty="0" err="1"/>
              <a:t>iframe</a:t>
            </a:r>
            <a:r>
              <a:rPr lang="fr-CA" dirty="0"/>
              <a:t>&gt;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2026508"/>
            <a:ext cx="11170508" cy="3909681"/>
          </a:xfrm>
        </p:spPr>
        <p:txBody>
          <a:bodyPr>
            <a:normAutofit fontScale="92500" lnSpcReduction="10000"/>
          </a:bodyPr>
          <a:lstStyle/>
          <a:p>
            <a:r>
              <a:rPr lang="fr-CA" dirty="0">
                <a:solidFill>
                  <a:srgbClr val="FA4098"/>
                </a:solidFill>
              </a:rPr>
              <a:t>Étape 3 </a:t>
            </a:r>
            <a:r>
              <a:rPr lang="fr-CA" dirty="0"/>
              <a:t>: Coller l’élément &lt;iframe&gt; dans le template HTML de notre choix.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Problème</a:t>
            </a:r>
            <a:r>
              <a:rPr lang="fr-CA" dirty="0"/>
              <a:t> : Angular n’aime pas intégrer au html des requêtes d’un autre domaine. Il va falloir indiquer à Angular que cet URL est fiable.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Note</a:t>
            </a:r>
            <a:r>
              <a:rPr lang="fr-CA" dirty="0"/>
              <a:t> : Il est possible que cela fonctionne déjà à ce stade.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9588A3-2398-4DC2-8A85-5814168D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98" y="4614203"/>
            <a:ext cx="8764223" cy="819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1F32FF-0E44-4795-8927-7171D8D01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98" y="2501092"/>
            <a:ext cx="7780603" cy="81926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08908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</a:t>
            </a:r>
            <a:r>
              <a:rPr lang="fr-CA" dirty="0" err="1"/>
              <a:t>Youtube</a:t>
            </a:r>
            <a:r>
              <a:rPr lang="fr-CA" dirty="0"/>
              <a:t> avec &lt;</a:t>
            </a:r>
            <a:r>
              <a:rPr lang="fr-CA" dirty="0" err="1"/>
              <a:t>iframe</a:t>
            </a:r>
            <a:r>
              <a:rPr lang="fr-CA" dirty="0"/>
              <a:t>&gt;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2144"/>
            <a:ext cx="11638917" cy="3894045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3.1 </a:t>
            </a:r>
            <a:r>
              <a:rPr lang="fr-CA" dirty="0"/>
              <a:t>: Mettre l’URL dans une variable de classe du composant.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3.2</a:t>
            </a:r>
            <a:r>
              <a:rPr lang="fr-CA" dirty="0"/>
              <a:t> : Injecter la dépendance </a:t>
            </a:r>
            <a:r>
              <a:rPr lang="fr-CA" dirty="0">
                <a:solidFill>
                  <a:srgbClr val="FA4098"/>
                </a:solidFill>
              </a:rPr>
              <a:t>DomSanitizer</a:t>
            </a:r>
            <a:r>
              <a:rPr lang="fr-CA" dirty="0"/>
              <a:t> dans le constructeur du composant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920BFE-82D9-49F2-81C7-195E5742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62" y="2785461"/>
            <a:ext cx="6889655" cy="81885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45B544-3ABF-49B9-8176-17E6E837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17" y="3964318"/>
            <a:ext cx="5572873" cy="29772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1B493B1-C027-449E-A56B-20275B10E939}"/>
              </a:ext>
            </a:extLst>
          </p:cNvPr>
          <p:cNvCxnSpPr>
            <a:cxnSpLocks/>
          </p:cNvCxnSpPr>
          <p:nvPr/>
        </p:nvCxnSpPr>
        <p:spPr>
          <a:xfrm>
            <a:off x="5452529" y="3446455"/>
            <a:ext cx="346841" cy="57796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51F302F-64D7-4973-87C6-D548FEB4A404}"/>
              </a:ext>
            </a:extLst>
          </p:cNvPr>
          <p:cNvSpPr txBox="1"/>
          <p:nvPr/>
        </p:nvSpPr>
        <p:spPr>
          <a:xfrm>
            <a:off x="1051842" y="3626449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Template 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60E59D-3F03-4FF8-B5C6-A02F79E5B77D}"/>
              </a:ext>
            </a:extLst>
          </p:cNvPr>
          <p:cNvSpPr txBox="1"/>
          <p:nvPr/>
        </p:nvSpPr>
        <p:spPr>
          <a:xfrm>
            <a:off x="9696605" y="2477684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chemeClr val="bg1"/>
                </a:solidFill>
              </a:rPr>
              <a:t>Classe du composant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C73E630-8A35-4DBF-B102-0E475510B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08" y="5100077"/>
            <a:ext cx="5805994" cy="147117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91732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Intégration </a:t>
            </a:r>
            <a:r>
              <a:rPr lang="fr-CA" dirty="0" err="1"/>
              <a:t>Youtube</a:t>
            </a:r>
            <a:r>
              <a:rPr lang="fr-CA" dirty="0"/>
              <a:t> avec &lt;</a:t>
            </a:r>
            <a:r>
              <a:rPr lang="fr-CA" dirty="0" err="1"/>
              <a:t>iframe</a:t>
            </a:r>
            <a:r>
              <a:rPr lang="fr-CA" dirty="0"/>
              <a:t>&gt;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5" y="1952368"/>
            <a:ext cx="10195328" cy="3983821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3.3 </a:t>
            </a:r>
            <a:r>
              <a:rPr lang="fr-CA" dirty="0"/>
              <a:t>: Utiliser le </a:t>
            </a:r>
            <a:r>
              <a:rPr lang="fr-CA" dirty="0">
                <a:solidFill>
                  <a:srgbClr val="FA4098"/>
                </a:solidFill>
              </a:rPr>
              <a:t>DomSanitizer</a:t>
            </a:r>
            <a:r>
              <a:rPr lang="fr-CA" dirty="0"/>
              <a:t> pour retourner l’URL en contournant la méfiance d’Angular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5D91BE-4BA1-42B1-A205-913EC080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92" y="2836916"/>
            <a:ext cx="6613962" cy="242791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1C228A-FDB4-4832-86F9-CE1646AF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222" y="5832687"/>
            <a:ext cx="8430802" cy="362001"/>
          </a:xfrm>
          <a:prstGeom prst="rect">
            <a:avLst/>
          </a:prstGeom>
          <a:ln w="38100">
            <a:solidFill>
              <a:srgbClr val="73B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891EED5-621A-4C25-8F29-84812C4CA1FB}"/>
              </a:ext>
            </a:extLst>
          </p:cNvPr>
          <p:cNvSpPr txBox="1"/>
          <p:nvPr/>
        </p:nvSpPr>
        <p:spPr>
          <a:xfrm>
            <a:off x="1713972" y="5814813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B3D1"/>
                </a:solidFill>
              </a:rPr>
              <a:t>Template HTML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469546-4A69-497A-9275-6658FC2B54F1}"/>
              </a:ext>
            </a:extLst>
          </p:cNvPr>
          <p:cNvSpPr txBox="1"/>
          <p:nvPr/>
        </p:nvSpPr>
        <p:spPr>
          <a:xfrm>
            <a:off x="7965762" y="2530876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chemeClr val="bg1"/>
                </a:solidFill>
              </a:rPr>
              <a:t>Classe du composant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FEA03-3D4D-4A38-8AD5-679F13C0DF0C}"/>
              </a:ext>
            </a:extLst>
          </p:cNvPr>
          <p:cNvSpPr/>
          <p:nvPr/>
        </p:nvSpPr>
        <p:spPr>
          <a:xfrm>
            <a:off x="3340159" y="4050871"/>
            <a:ext cx="6407106" cy="936482"/>
          </a:xfrm>
          <a:prstGeom prst="rect">
            <a:avLst/>
          </a:prstGeom>
          <a:noFill/>
          <a:ln w="28575">
            <a:solidFill>
              <a:srgbClr val="FA40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8530557-AF8B-4F7C-B3CD-FA807EC6F8B4}"/>
              </a:ext>
            </a:extLst>
          </p:cNvPr>
          <p:cNvCxnSpPr>
            <a:cxnSpLocks/>
          </p:cNvCxnSpPr>
          <p:nvPr/>
        </p:nvCxnSpPr>
        <p:spPr>
          <a:xfrm flipH="1" flipV="1">
            <a:off x="7628381" y="5037803"/>
            <a:ext cx="674763" cy="88286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9AE4DD9-D762-4CEA-A758-AEB6F05C6F98}"/>
              </a:ext>
            </a:extLst>
          </p:cNvPr>
          <p:cNvSpPr txBox="1"/>
          <p:nvPr/>
        </p:nvSpPr>
        <p:spPr>
          <a:xfrm>
            <a:off x="3584420" y="6372421"/>
            <a:ext cx="51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73B3D1"/>
                </a:solidFill>
              </a:rPr>
              <a:t>Le </a:t>
            </a:r>
            <a:r>
              <a:rPr lang="fr-CA" dirty="0">
                <a:solidFill>
                  <a:srgbClr val="FA4098"/>
                </a:solidFill>
              </a:rPr>
              <a:t>&lt;iframe&gt;</a:t>
            </a:r>
            <a:r>
              <a:rPr lang="fr-CA" dirty="0">
                <a:solidFill>
                  <a:srgbClr val="73B3D1"/>
                </a:solidFill>
              </a:rPr>
              <a:t> fonctionne désormais !</a:t>
            </a:r>
          </a:p>
        </p:txBody>
      </p:sp>
    </p:spTree>
    <p:extLst>
      <p:ext uri="{BB962C8B-B14F-4D97-AF65-F5344CB8AC3E}">
        <p14:creationId xmlns:p14="http://schemas.microsoft.com/office/powerpoint/2010/main" val="253370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90CF78-1A4A-4431-A8B7-F20DC9AE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Stockage d’URLs un peu plus intelligent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42E5E55-966B-4FEC-9E8F-C051D846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4724"/>
            <a:ext cx="12191999" cy="4769708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Plusieurs vidéos Youtube dans une page, le début de toutes les URLs sera constamment </a:t>
            </a:r>
            <a:r>
              <a:rPr lang="fr-CA" dirty="0">
                <a:solidFill>
                  <a:srgbClr val="FA4098"/>
                </a:solidFill>
              </a:rPr>
              <a:t>https://youtube.com/embed/</a:t>
            </a:r>
            <a:r>
              <a:rPr lang="fr-CA" dirty="0"/>
              <a:t>. On peut utiliser une </a:t>
            </a:r>
            <a:r>
              <a:rPr lang="fr-CA" dirty="0">
                <a:solidFill>
                  <a:srgbClr val="FA4098"/>
                </a:solidFill>
              </a:rPr>
              <a:t>constante</a:t>
            </a:r>
            <a:r>
              <a:rPr lang="fr-CA" dirty="0"/>
              <a:t> avec ce chemin et seulement stocker les </a:t>
            </a:r>
            <a:r>
              <a:rPr lang="fr-CA" dirty="0">
                <a:solidFill>
                  <a:srgbClr val="FA4098"/>
                </a:solidFill>
              </a:rPr>
              <a:t>ids</a:t>
            </a:r>
            <a:r>
              <a:rPr lang="fr-CA" dirty="0"/>
              <a:t> des vidéos désirées par la suite.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Si plusieurs composants qui affichent des vidéos Youtube, on peut alors mettre cette </a:t>
            </a:r>
            <a:r>
              <a:rPr lang="fr-CA" dirty="0">
                <a:solidFill>
                  <a:srgbClr val="FA4098"/>
                </a:solidFill>
              </a:rPr>
              <a:t>constante</a:t>
            </a:r>
            <a:r>
              <a:rPr lang="fr-CA" dirty="0"/>
              <a:t> dans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sera </a:t>
            </a:r>
            <a:r>
              <a:rPr lang="fr-CA" dirty="0">
                <a:solidFill>
                  <a:srgbClr val="FA4098"/>
                </a:solidFill>
              </a:rPr>
              <a:t>injecté</a:t>
            </a:r>
            <a:r>
              <a:rPr lang="fr-CA" dirty="0"/>
              <a:t> à tous les composants concernés.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B9A1DD-3FE6-4091-8977-D9788C25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5" y="3308250"/>
            <a:ext cx="5190614" cy="257296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75EA5FD-E074-4673-93F5-65C42FD7B3E1}"/>
              </a:ext>
            </a:extLst>
          </p:cNvPr>
          <p:cNvCxnSpPr>
            <a:cxnSpLocks/>
          </p:cNvCxnSpPr>
          <p:nvPr/>
        </p:nvCxnSpPr>
        <p:spPr>
          <a:xfrm flipH="1" flipV="1">
            <a:off x="1984100" y="3611838"/>
            <a:ext cx="409902" cy="25855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E676640-D59B-42B0-BDB9-90FB8CC68D9F}"/>
              </a:ext>
            </a:extLst>
          </p:cNvPr>
          <p:cNvCxnSpPr>
            <a:cxnSpLocks/>
          </p:cNvCxnSpPr>
          <p:nvPr/>
        </p:nvCxnSpPr>
        <p:spPr>
          <a:xfrm flipH="1">
            <a:off x="3763503" y="4980284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91B95C7-7752-413C-B3B9-12403126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45" y="4267683"/>
            <a:ext cx="6862240" cy="648753"/>
          </a:xfrm>
          <a:prstGeom prst="rect">
            <a:avLst/>
          </a:prstGeom>
          <a:ln w="38100">
            <a:solidFill>
              <a:srgbClr val="73B3D1"/>
            </a:solidFill>
          </a:ln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2FC7DE2-4ADE-4567-9FBA-19B419129079}"/>
              </a:ext>
            </a:extLst>
          </p:cNvPr>
          <p:cNvCxnSpPr>
            <a:cxnSpLocks/>
          </p:cNvCxnSpPr>
          <p:nvPr/>
        </p:nvCxnSpPr>
        <p:spPr>
          <a:xfrm flipH="1">
            <a:off x="10196885" y="4093736"/>
            <a:ext cx="345788" cy="3478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971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1716</Words>
  <Application>Microsoft Office PowerPoint</Application>
  <PresentationFormat>Grand écran</PresentationFormat>
  <Paragraphs>225</Paragraphs>
  <Slides>27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Berlin</vt:lpstr>
      <vt:lpstr>Séance 5</vt:lpstr>
      <vt:lpstr>Plan de la séance</vt:lpstr>
      <vt:lpstr>Intégration Youtube</vt:lpstr>
      <vt:lpstr>Intégration Youtube</vt:lpstr>
      <vt:lpstr>Intégration Youtube avec &lt;iframe&gt;</vt:lpstr>
      <vt:lpstr>Intégration Youtube avec &lt;iframe&gt;</vt:lpstr>
      <vt:lpstr>Intégration Youtube avec &lt;iframe&gt;</vt:lpstr>
      <vt:lpstr>Intégration Youtube avec &lt;iframe&gt;</vt:lpstr>
      <vt:lpstr>Stockage d’URLs un peu plus intelligent</vt:lpstr>
      <vt:lpstr>Intégration Youtube avec Youtube Player</vt:lpstr>
      <vt:lpstr>Intégration Youtube avec Youtube Player</vt:lpstr>
      <vt:lpstr>Intégration Youtube avec Youtube Player</vt:lpstr>
      <vt:lpstr>Intégration Youtube Search API</vt:lpstr>
      <vt:lpstr>Intégration Youtube</vt:lpstr>
      <vt:lpstr>Google Map</vt:lpstr>
      <vt:lpstr>Intégration Google Map</vt:lpstr>
      <vt:lpstr>Intégration Google Map</vt:lpstr>
      <vt:lpstr>Intégration Google Map</vt:lpstr>
      <vt:lpstr>Intégration Google Map</vt:lpstr>
      <vt:lpstr>Autres</vt:lpstr>
      <vt:lpstr>Tubes (Pipes)</vt:lpstr>
      <vt:lpstr> Tubes (pipes)</vt:lpstr>
      <vt:lpstr>Tubes (pipes)</vt:lpstr>
      <vt:lpstr>Tubes (pipes)</vt:lpstr>
      <vt:lpstr>Tubes pour le formatage de dates</vt:lpstr>
      <vt:lpstr>Tubes pour le formatage de dates</vt:lpstr>
      <vt:lpstr>Trucs en vrac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Semaine 2</dc:title>
  <dc:creator>Turgeon Valérie</dc:creator>
  <cp:lastModifiedBy>Valérie Turgeon</cp:lastModifiedBy>
  <cp:revision>15</cp:revision>
  <dcterms:created xsi:type="dcterms:W3CDTF">2023-01-29T23:12:55Z</dcterms:created>
  <dcterms:modified xsi:type="dcterms:W3CDTF">2023-10-13T23:59:39Z</dcterms:modified>
</cp:coreProperties>
</file>