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sldIdLst>
    <p:sldId id="256" r:id="rId2"/>
    <p:sldId id="258" r:id="rId3"/>
    <p:sldId id="259" r:id="rId4"/>
    <p:sldId id="288" r:id="rId5"/>
    <p:sldId id="289" r:id="rId6"/>
    <p:sldId id="290" r:id="rId7"/>
    <p:sldId id="291" r:id="rId8"/>
    <p:sldId id="292" r:id="rId9"/>
    <p:sldId id="293" r:id="rId10"/>
    <p:sldId id="260" r:id="rId11"/>
    <p:sldId id="261" r:id="rId12"/>
    <p:sldId id="294" r:id="rId13"/>
    <p:sldId id="262" r:id="rId14"/>
    <p:sldId id="264" r:id="rId15"/>
    <p:sldId id="265" r:id="rId16"/>
    <p:sldId id="266" r:id="rId17"/>
    <p:sldId id="268" r:id="rId18"/>
    <p:sldId id="269" r:id="rId19"/>
    <p:sldId id="270" r:id="rId20"/>
    <p:sldId id="295" r:id="rId21"/>
    <p:sldId id="271" r:id="rId22"/>
    <p:sldId id="272" r:id="rId23"/>
    <p:sldId id="276" r:id="rId24"/>
    <p:sldId id="275" r:id="rId25"/>
    <p:sldId id="296" r:id="rId26"/>
    <p:sldId id="267" r:id="rId27"/>
    <p:sldId id="297" r:id="rId28"/>
    <p:sldId id="298" r:id="rId29"/>
    <p:sldId id="299" r:id="rId30"/>
    <p:sldId id="300" r:id="rId31"/>
    <p:sldId id="301" r:id="rId32"/>
    <p:sldId id="277" r:id="rId33"/>
    <p:sldId id="302" r:id="rId34"/>
    <p:sldId id="303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33B78-543E-49BE-94EE-3676ACDB1136}" v="1" dt="2023-09-26T14:54:1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963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448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87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bin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1298"/>
            <a:ext cx="4641349" cy="1116622"/>
          </a:xfrm>
        </p:spPr>
        <p:txBody>
          <a:bodyPr>
            <a:normAutofit/>
          </a:bodyPr>
          <a:lstStyle/>
          <a:p>
            <a:r>
              <a:rPr lang="fr-CA" sz="1800" noProof="0" dirty="0" err="1"/>
              <a:t>Restful</a:t>
            </a:r>
            <a:r>
              <a:rPr lang="fr-CA" sz="1800" noProof="0" dirty="0"/>
              <a:t> API</a:t>
            </a:r>
          </a:p>
          <a:p>
            <a:r>
              <a:rPr lang="fr-CA" sz="14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400" noProof="0" dirty="0">
                <a:solidFill>
                  <a:schemeClr val="bg1"/>
                </a:solidFill>
              </a:rPr>
              <a:t> </a:t>
            </a:r>
          </a:p>
          <a:p>
            <a:endParaRPr lang="fr-CA" sz="1800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Création du projet ASP net </a:t>
            </a:r>
            <a:r>
              <a:rPr lang="fr-CA" dirty="0" err="1"/>
              <a:t>core</a:t>
            </a:r>
            <a:r>
              <a:rPr lang="fr-CA" dirty="0"/>
              <a:t> Web API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22A1C4-3719-4EC0-AEA7-1592FA0F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2" y="2087109"/>
            <a:ext cx="2641019" cy="138010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2F38F3D3-C801-411A-9666-F6D4C72E1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918" y="1098936"/>
            <a:ext cx="543480" cy="54348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8196B0B-32D2-44C5-845F-0A1CEB79678E}"/>
              </a:ext>
            </a:extLst>
          </p:cNvPr>
          <p:cNvSpPr/>
          <p:nvPr/>
        </p:nvSpPr>
        <p:spPr>
          <a:xfrm>
            <a:off x="311779" y="1908583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BE683C-A958-4ACF-B025-552530222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87" y="2071232"/>
            <a:ext cx="3697692" cy="266623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9D54BAB-7BC2-4DB9-9268-F2A612B3F5D8}"/>
              </a:ext>
            </a:extLst>
          </p:cNvPr>
          <p:cNvSpPr/>
          <p:nvPr/>
        </p:nvSpPr>
        <p:spPr>
          <a:xfrm>
            <a:off x="3392843" y="1908583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371F63A-74BF-4F40-A557-90B0B93E93EE}"/>
              </a:ext>
            </a:extLst>
          </p:cNvPr>
          <p:cNvCxnSpPr/>
          <p:nvPr/>
        </p:nvCxnSpPr>
        <p:spPr>
          <a:xfrm flipH="1">
            <a:off x="4615543" y="2093639"/>
            <a:ext cx="383177" cy="37088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3542E2-2398-4EFF-8C24-A809483C9237}"/>
              </a:ext>
            </a:extLst>
          </p:cNvPr>
          <p:cNvCxnSpPr/>
          <p:nvPr/>
        </p:nvCxnSpPr>
        <p:spPr>
          <a:xfrm flipH="1">
            <a:off x="5273040" y="2910126"/>
            <a:ext cx="383177" cy="37088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84330B07-8E96-45D3-831A-154DFCD65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398" y="2062523"/>
            <a:ext cx="4173307" cy="2276349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3E16B00-C700-4E9A-BD4E-F0A3F96D0EA1}"/>
              </a:ext>
            </a:extLst>
          </p:cNvPr>
          <p:cNvSpPr/>
          <p:nvPr/>
        </p:nvSpPr>
        <p:spPr>
          <a:xfrm>
            <a:off x="7330106" y="1883997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5C52EAB-BEB3-4DE9-B856-FA62DFC5C705}"/>
              </a:ext>
            </a:extLst>
          </p:cNvPr>
          <p:cNvCxnSpPr>
            <a:cxnSpLocks/>
          </p:cNvCxnSpPr>
          <p:nvPr/>
        </p:nvCxnSpPr>
        <p:spPr>
          <a:xfrm flipH="1" flipV="1">
            <a:off x="7759817" y="4134453"/>
            <a:ext cx="394282" cy="7509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A5DCF7A1-1E2A-44FF-8848-0ED0FF5D0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42" y="4169507"/>
            <a:ext cx="3522393" cy="245939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D94B8847-095C-42AC-B129-3CEBCDE03DF9}"/>
              </a:ext>
            </a:extLst>
          </p:cNvPr>
          <p:cNvSpPr/>
          <p:nvPr/>
        </p:nvSpPr>
        <p:spPr>
          <a:xfrm>
            <a:off x="295769" y="3955928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F39ED2F-4E70-4193-B4DF-820E1993135B}"/>
              </a:ext>
            </a:extLst>
          </p:cNvPr>
          <p:cNvCxnSpPr>
            <a:cxnSpLocks/>
          </p:cNvCxnSpPr>
          <p:nvPr/>
        </p:nvCxnSpPr>
        <p:spPr>
          <a:xfrm flipH="1" flipV="1">
            <a:off x="1407067" y="4589194"/>
            <a:ext cx="1579973" cy="59240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AB0AE24-7FC7-4312-A0C7-D969DD8880DF}"/>
              </a:ext>
            </a:extLst>
          </p:cNvPr>
          <p:cNvSpPr txBox="1"/>
          <p:nvPr/>
        </p:nvSpPr>
        <p:spPr>
          <a:xfrm>
            <a:off x="2958285" y="5125284"/>
            <a:ext cx="36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Prenez 6.0 ! Pas 7.0 ou 5.0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0E10B2-A078-4AAF-B7B6-5B4E15AF9DAF}"/>
              </a:ext>
            </a:extLst>
          </p:cNvPr>
          <p:cNvSpPr txBox="1"/>
          <p:nvPr/>
        </p:nvSpPr>
        <p:spPr>
          <a:xfrm>
            <a:off x="7687157" y="4885397"/>
            <a:ext cx="36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Seulement si un seul projet par solution</a:t>
            </a:r>
          </a:p>
        </p:txBody>
      </p:sp>
    </p:spTree>
    <p:extLst>
      <p:ext uri="{BB962C8B-B14F-4D97-AF65-F5344CB8AC3E}">
        <p14:creationId xmlns:p14="http://schemas.microsoft.com/office/powerpoint/2010/main" val="297891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Création du projet ASP net </a:t>
            </a:r>
            <a:r>
              <a:rPr lang="fr-CA" dirty="0" err="1"/>
              <a:t>core</a:t>
            </a:r>
            <a:r>
              <a:rPr lang="fr-CA" dirty="0"/>
              <a:t> Web API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0B29949-8981-4C15-B535-545346CE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43836"/>
            <a:ext cx="10192582" cy="3892353"/>
          </a:xfrm>
        </p:spPr>
        <p:txBody>
          <a:bodyPr/>
          <a:lstStyle/>
          <a:p>
            <a:r>
              <a:rPr lang="fr-CA" dirty="0"/>
              <a:t>Nos fichiers de base ressemblent à ceci </a:t>
            </a:r>
          </a:p>
          <a:p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74B568-F659-4988-90D0-A67567BB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45" y="2607818"/>
            <a:ext cx="4069627" cy="391969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F3C112-E075-4380-A312-83132A9FAD19}"/>
              </a:ext>
            </a:extLst>
          </p:cNvPr>
          <p:cNvSpPr txBox="1"/>
          <p:nvPr/>
        </p:nvSpPr>
        <p:spPr>
          <a:xfrm>
            <a:off x="9201641" y="4442183"/>
            <a:ext cx="296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Exemple  de Controller déjà fourni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306A8C5-797B-4E41-8A14-23E0486FF911}"/>
              </a:ext>
            </a:extLst>
          </p:cNvPr>
          <p:cNvCxnSpPr>
            <a:cxnSpLocks/>
          </p:cNvCxnSpPr>
          <p:nvPr/>
        </p:nvCxnSpPr>
        <p:spPr>
          <a:xfrm flipH="1">
            <a:off x="6429829" y="4908515"/>
            <a:ext cx="2771812" cy="277342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F95D6E2-43F8-40E6-8D07-62A894B36D23}"/>
              </a:ext>
            </a:extLst>
          </p:cNvPr>
          <p:cNvSpPr txBox="1"/>
          <p:nvPr/>
        </p:nvSpPr>
        <p:spPr>
          <a:xfrm>
            <a:off x="9201641" y="5791995"/>
            <a:ext cx="30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Exemple  de Model déjà fourni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0E4B913-AF16-4061-B069-9349B7D1F65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039429" y="6115161"/>
            <a:ext cx="2162212" cy="81688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B8B53DE2-1FF2-40FE-B610-1EFC81AB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08" y="4631174"/>
            <a:ext cx="2978119" cy="55468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90915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 (Startup)</a:t>
            </a:r>
            <a:endParaRPr lang="fr-CA" b="1" dirty="0">
              <a:solidFill>
                <a:srgbClr val="FA4098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0B29949-8981-4C15-B535-545346CE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65E1F6-C0DC-44AB-8D50-5B485395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96" y="2280633"/>
            <a:ext cx="3257591" cy="111589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3A6550-0B1B-44EE-91D0-5E7E018C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6" y="3622437"/>
            <a:ext cx="9196251" cy="15830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BB285E-41E4-4385-B3FE-0B04A55E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96" y="5421378"/>
            <a:ext cx="9196251" cy="1144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C50536F-3C22-44F1-8D4D-70F9E4D7915F}"/>
              </a:ext>
            </a:extLst>
          </p:cNvPr>
          <p:cNvSpPr txBox="1"/>
          <p:nvPr/>
        </p:nvSpPr>
        <p:spPr>
          <a:xfrm>
            <a:off x="4859384" y="2280633"/>
            <a:ext cx="645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• Configurer le routage de l’application.</a:t>
            </a:r>
          </a:p>
          <a:p>
            <a:r>
              <a:rPr lang="fr-CA" sz="1600" dirty="0">
                <a:solidFill>
                  <a:schemeClr val="bg1"/>
                </a:solidFill>
              </a:rPr>
              <a:t>• Ci-dessous, la configuration de « </a:t>
            </a:r>
            <a:r>
              <a:rPr lang="fr-CA" sz="1600" dirty="0" err="1">
                <a:solidFill>
                  <a:schemeClr val="bg1"/>
                </a:solidFill>
              </a:rPr>
              <a:t>Swagger</a:t>
            </a:r>
            <a:r>
              <a:rPr lang="fr-CA" sz="1600" dirty="0">
                <a:solidFill>
                  <a:schemeClr val="bg1"/>
                </a:solidFill>
              </a:rPr>
              <a:t> » permet de générer automatiquement une page Web qui indique quelles requêtes peuvent être faites à l’application et ce qu’elle retourne.</a:t>
            </a:r>
          </a:p>
        </p:txBody>
      </p:sp>
    </p:spTree>
    <p:extLst>
      <p:ext uri="{BB962C8B-B14F-4D97-AF65-F5344CB8AC3E}">
        <p14:creationId xmlns:p14="http://schemas.microsoft.com/office/powerpoint/2010/main" val="170384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Web API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A7A7C94-7925-4296-8E21-6F24D314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Création d’un contrôleur</a:t>
            </a:r>
          </a:p>
          <a:p>
            <a:pPr lvl="1"/>
            <a:r>
              <a:rPr lang="fr-CA"/>
              <a:t> Clic-droit sur le dossier </a:t>
            </a:r>
            <a:r>
              <a:rPr lang="fr-CA">
                <a:solidFill>
                  <a:srgbClr val="FA4098"/>
                </a:solidFill>
              </a:rPr>
              <a:t>Controllers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27FE78-5819-47F2-A27F-6A058EF6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71" y="950275"/>
            <a:ext cx="4296375" cy="8002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CA027E-1029-497B-B904-72D07E8A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90" y="3582522"/>
            <a:ext cx="5711557" cy="1047725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EB3F10-FE76-47B8-90E3-44D42FDE6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3" y="2180919"/>
            <a:ext cx="6161227" cy="7874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9E4DEB-A379-4AC5-8323-AA7897233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10" y="2170594"/>
            <a:ext cx="4553113" cy="10441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774C9B-CBB1-4F01-97CC-6E0AF2A4C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66" y="3445185"/>
            <a:ext cx="4942070" cy="237012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C74C773E-18D2-4EE7-9877-37049BA67EB2}"/>
              </a:ext>
            </a:extLst>
          </p:cNvPr>
          <p:cNvSpPr/>
          <p:nvPr/>
        </p:nvSpPr>
        <p:spPr>
          <a:xfrm>
            <a:off x="196031" y="2396137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E83A59-F39B-4813-A00E-0D9B0A15DFDD}"/>
              </a:ext>
            </a:extLst>
          </p:cNvPr>
          <p:cNvSpPr/>
          <p:nvPr/>
        </p:nvSpPr>
        <p:spPr>
          <a:xfrm>
            <a:off x="6503484" y="1935495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3402D3-22D0-44CA-99A9-CF74930C78CE}"/>
              </a:ext>
            </a:extLst>
          </p:cNvPr>
          <p:cNvSpPr/>
          <p:nvPr/>
        </p:nvSpPr>
        <p:spPr>
          <a:xfrm>
            <a:off x="169840" y="3249655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BB9987-5BE6-4B1F-A23E-403DFFCB1680}"/>
              </a:ext>
            </a:extLst>
          </p:cNvPr>
          <p:cNvSpPr txBox="1"/>
          <p:nvPr/>
        </p:nvSpPr>
        <p:spPr>
          <a:xfrm>
            <a:off x="5443866" y="4630247"/>
            <a:ext cx="616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Remarquons que notre </a:t>
            </a:r>
            <a:r>
              <a:rPr lang="fr-CA" b="1" dirty="0">
                <a:solidFill>
                  <a:schemeClr val="bg1"/>
                </a:solidFill>
              </a:rPr>
              <a:t>contrôleur </a:t>
            </a:r>
            <a:r>
              <a:rPr lang="fr-CA" dirty="0">
                <a:solidFill>
                  <a:schemeClr val="bg1"/>
                </a:solidFill>
              </a:rPr>
              <a:t>hérite de la classe </a:t>
            </a:r>
            <a:r>
              <a:rPr lang="fr-CA" dirty="0">
                <a:solidFill>
                  <a:srgbClr val="739CD1"/>
                </a:solidFill>
              </a:rPr>
              <a:t>« </a:t>
            </a:r>
            <a:r>
              <a:rPr lang="fr-CA" dirty="0" err="1">
                <a:solidFill>
                  <a:srgbClr val="FA4098"/>
                </a:solidFill>
              </a:rPr>
              <a:t>ControllerBase</a:t>
            </a:r>
            <a:r>
              <a:rPr lang="fr-CA" dirty="0">
                <a:solidFill>
                  <a:schemeClr val="bg1"/>
                </a:solidFill>
              </a:rPr>
              <a:t> » et non « </a:t>
            </a:r>
            <a:r>
              <a:rPr lang="fr-CA" dirty="0">
                <a:solidFill>
                  <a:srgbClr val="FA4098"/>
                </a:solidFill>
              </a:rPr>
              <a:t>Controller</a:t>
            </a:r>
            <a:r>
              <a:rPr lang="fr-CA" dirty="0">
                <a:solidFill>
                  <a:srgbClr val="739CD1"/>
                </a:solidFill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» comme en ASP net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MVC ! La classe </a:t>
            </a:r>
            <a:r>
              <a:rPr lang="fr-CA" dirty="0">
                <a:solidFill>
                  <a:srgbClr val="739CD1"/>
                </a:solidFill>
              </a:rPr>
              <a:t>« </a:t>
            </a:r>
            <a:r>
              <a:rPr lang="fr-CA" dirty="0">
                <a:solidFill>
                  <a:srgbClr val="FA4098"/>
                </a:solidFill>
              </a:rPr>
              <a:t>Controller</a:t>
            </a:r>
            <a:r>
              <a:rPr lang="fr-CA" dirty="0">
                <a:solidFill>
                  <a:srgbClr val="739CD1"/>
                </a:solidFill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» hérite elle-même de « </a:t>
            </a:r>
            <a:r>
              <a:rPr lang="fr-CA" dirty="0" err="1">
                <a:solidFill>
                  <a:srgbClr val="FA4098"/>
                </a:solidFill>
              </a:rPr>
              <a:t>ControllerBase</a:t>
            </a:r>
            <a:r>
              <a:rPr lang="fr-CA" dirty="0">
                <a:solidFill>
                  <a:srgbClr val="739CD1"/>
                </a:solidFill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». (Ce qu’elle a de plus qu’un </a:t>
            </a:r>
            <a:r>
              <a:rPr lang="fr-CA" dirty="0" err="1">
                <a:solidFill>
                  <a:srgbClr val="FA4098"/>
                </a:solidFill>
              </a:rPr>
              <a:t>ControllerBase</a:t>
            </a:r>
            <a:r>
              <a:rPr lang="fr-CA" dirty="0">
                <a:solidFill>
                  <a:schemeClr val="bg1"/>
                </a:solidFill>
              </a:rPr>
              <a:t>, ce sont les outils nécessaires pour supporter les </a:t>
            </a:r>
            <a:r>
              <a:rPr lang="fr-CA" dirty="0" err="1">
                <a:solidFill>
                  <a:schemeClr val="bg1"/>
                </a:solidFill>
              </a:rPr>
              <a:t>Views</a:t>
            </a:r>
            <a:r>
              <a:rPr lang="fr-CA" dirty="0">
                <a:solidFill>
                  <a:schemeClr val="bg1"/>
                </a:solidFill>
              </a:rPr>
              <a:t>, en API pas besoin des </a:t>
            </a:r>
            <a:r>
              <a:rPr lang="fr-CA" dirty="0" err="1">
                <a:solidFill>
                  <a:schemeClr val="bg1"/>
                </a:solidFill>
              </a:rPr>
              <a:t>Views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4835CCB-CAA9-4643-8BF0-DE468A46EEDC}"/>
              </a:ext>
            </a:extLst>
          </p:cNvPr>
          <p:cNvCxnSpPr>
            <a:cxnSpLocks/>
          </p:cNvCxnSpPr>
          <p:nvPr/>
        </p:nvCxnSpPr>
        <p:spPr>
          <a:xfrm flipH="1">
            <a:off x="1484288" y="2574662"/>
            <a:ext cx="470263" cy="235216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2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Web API: Création d’un contrôleur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004633-D569-4F24-A919-D596637A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Lorsqu’on crée un contrôleur, il y a déjà quelques exemples de méthodes. (</a:t>
            </a:r>
            <a:r>
              <a:rPr lang="fr-CA" dirty="0" err="1"/>
              <a:t>Get</a:t>
            </a:r>
            <a:r>
              <a:rPr lang="fr-CA" dirty="0"/>
              <a:t>, Post, Put et </a:t>
            </a:r>
            <a:r>
              <a:rPr lang="fr-CA" dirty="0" err="1"/>
              <a:t>Delete</a:t>
            </a:r>
            <a:r>
              <a:rPr lang="fr-CA" dirty="0"/>
              <a:t>) Remarquons qu’elles retournent des données plutôt que des </a:t>
            </a:r>
            <a:r>
              <a:rPr lang="fr-CA" dirty="0" err="1">
                <a:solidFill>
                  <a:srgbClr val="FA4098"/>
                </a:solidFill>
              </a:rPr>
              <a:t>Views</a:t>
            </a:r>
            <a:r>
              <a:rPr lang="fr-CA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C69B72-2634-487F-8FF2-F64BB346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79" y="4136531"/>
            <a:ext cx="6373114" cy="13908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0881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Exécution du projet Web API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B01E50D-C4F0-4A14-B3C3-935E5A97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9" y="2060875"/>
            <a:ext cx="9829663" cy="3875314"/>
          </a:xfrm>
        </p:spPr>
        <p:txBody>
          <a:bodyPr/>
          <a:lstStyle/>
          <a:p>
            <a:r>
              <a:rPr lang="fr-CA" dirty="0" err="1"/>
              <a:t>Swagger</a:t>
            </a:r>
            <a:r>
              <a:rPr lang="fr-CA" dirty="0"/>
              <a:t> nous affiche, comme prévu, les requêtes HTTP disponibles ! On peut cliquer sur une requête pour avoir plus de détails.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2F4D91-EF44-4A69-8629-BCB3FA4F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70" y="2762162"/>
            <a:ext cx="5480668" cy="387531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642BFB-03FA-495C-98CF-D6D250511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0" y="3418408"/>
            <a:ext cx="5480668" cy="21460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B2221C8-81B9-4EC5-821F-CF0894232439}"/>
              </a:ext>
            </a:extLst>
          </p:cNvPr>
          <p:cNvCxnSpPr>
            <a:cxnSpLocks/>
          </p:cNvCxnSpPr>
          <p:nvPr/>
        </p:nvCxnSpPr>
        <p:spPr>
          <a:xfrm flipH="1">
            <a:off x="2602196" y="3458999"/>
            <a:ext cx="495143" cy="211594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D15BDD4-28BD-4EBC-8F6B-7B2727CC7D98}"/>
              </a:ext>
            </a:extLst>
          </p:cNvPr>
          <p:cNvCxnSpPr>
            <a:cxnSpLocks/>
          </p:cNvCxnSpPr>
          <p:nvPr/>
        </p:nvCxnSpPr>
        <p:spPr>
          <a:xfrm flipH="1">
            <a:off x="2919022" y="5048313"/>
            <a:ext cx="495143" cy="211594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EB6214-1478-45F7-81E2-875AB72981EE}"/>
              </a:ext>
            </a:extLst>
          </p:cNvPr>
          <p:cNvCxnSpPr>
            <a:cxnSpLocks/>
          </p:cNvCxnSpPr>
          <p:nvPr/>
        </p:nvCxnSpPr>
        <p:spPr>
          <a:xfrm flipH="1">
            <a:off x="7691433" y="4279836"/>
            <a:ext cx="495143" cy="211594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5CEBDC5-A938-4542-B46E-B48B0931A4E4}"/>
              </a:ext>
            </a:extLst>
          </p:cNvPr>
          <p:cNvSpPr txBox="1"/>
          <p:nvPr/>
        </p:nvSpPr>
        <p:spPr>
          <a:xfrm>
            <a:off x="520783" y="5598980"/>
            <a:ext cx="542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Si vous avez choisi HTTPS, mais qu’aucun certificat n’est utilisé, il faudrait faire une exception pour avoir accès à votre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0041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92C1C6-0AE3-498F-8BFC-7D839B68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Exécution du projet Web API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B959B7C-2674-4EA1-8D69-DE15CC53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2061029"/>
            <a:ext cx="10149039" cy="3875160"/>
          </a:xfrm>
        </p:spPr>
        <p:txBody>
          <a:bodyPr/>
          <a:lstStyle/>
          <a:p>
            <a:r>
              <a:rPr lang="fr-CA" dirty="0" err="1"/>
              <a:t>Swagger</a:t>
            </a:r>
            <a:r>
              <a:rPr lang="fr-CA" dirty="0"/>
              <a:t> nous affiche, comme prévu, les requêtes HTTP disponibles ! On peut cliquer sur une requête pour avoir plus de détails.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07A4DC-C2AB-4336-9ECC-4A83DFA8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88" y="2930685"/>
            <a:ext cx="5148068" cy="35834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2881D92-A128-4E2D-858D-18B197BC97EF}"/>
              </a:ext>
            </a:extLst>
          </p:cNvPr>
          <p:cNvSpPr txBox="1"/>
          <p:nvPr/>
        </p:nvSpPr>
        <p:spPr>
          <a:xfrm>
            <a:off x="7108326" y="375635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Donc </a:t>
            </a:r>
            <a:r>
              <a:rPr lang="fr-CA" dirty="0" err="1">
                <a:solidFill>
                  <a:srgbClr val="FA4098"/>
                </a:solidFill>
              </a:rPr>
              <a:t>nom_de_domaine</a:t>
            </a:r>
            <a:r>
              <a:rPr lang="fr-CA" dirty="0">
                <a:solidFill>
                  <a:srgbClr val="FA4098"/>
                </a:solidFill>
              </a:rPr>
              <a:t>/api/Values </a:t>
            </a:r>
            <a:r>
              <a:rPr lang="fr-CA" dirty="0">
                <a:solidFill>
                  <a:schemeClr val="bg1"/>
                </a:solidFill>
              </a:rPr>
              <a:t>retourne au client un </a:t>
            </a:r>
            <a:r>
              <a:rPr lang="fr-CA" dirty="0">
                <a:solidFill>
                  <a:srgbClr val="FA4098"/>
                </a:solidFill>
              </a:rPr>
              <a:t>objet JSON </a:t>
            </a:r>
            <a:r>
              <a:rPr lang="fr-CA" dirty="0">
                <a:solidFill>
                  <a:schemeClr val="bg1"/>
                </a:solidFill>
              </a:rPr>
              <a:t>qui ressemble à ceci.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De plus, le code </a:t>
            </a:r>
            <a:r>
              <a:rPr lang="fr-CA" dirty="0">
                <a:solidFill>
                  <a:srgbClr val="FA4098"/>
                </a:solidFill>
              </a:rPr>
              <a:t>200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sera utilisé pour indiquer que la requête est réussie.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39859F-1EBC-4BDB-96DF-040ECB994CF4}"/>
              </a:ext>
            </a:extLst>
          </p:cNvPr>
          <p:cNvCxnSpPr>
            <a:cxnSpLocks/>
          </p:cNvCxnSpPr>
          <p:nvPr/>
        </p:nvCxnSpPr>
        <p:spPr>
          <a:xfrm flipH="1" flipV="1">
            <a:off x="2801257" y="3427618"/>
            <a:ext cx="4307069" cy="763331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4B620A1-DF71-4AE6-9677-14EBCFC45B67}"/>
              </a:ext>
            </a:extLst>
          </p:cNvPr>
          <p:cNvCxnSpPr>
            <a:cxnSpLocks/>
          </p:cNvCxnSpPr>
          <p:nvPr/>
        </p:nvCxnSpPr>
        <p:spPr>
          <a:xfrm flipH="1">
            <a:off x="5005828" y="4722393"/>
            <a:ext cx="2102498" cy="1173727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4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Création de notre premier modèle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AB0A9A-524E-4271-924B-E1888E9E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2044237"/>
            <a:ext cx="10061953" cy="3891952"/>
          </a:xfrm>
        </p:spPr>
        <p:txBody>
          <a:bodyPr/>
          <a:lstStyle/>
          <a:p>
            <a:r>
              <a:rPr lang="fr-CA" dirty="0"/>
              <a:t>D’abord créer un dossier </a:t>
            </a:r>
            <a:r>
              <a:rPr lang="fr-CA" dirty="0" err="1">
                <a:solidFill>
                  <a:srgbClr val="FA4098"/>
                </a:solidFill>
              </a:rPr>
              <a:t>Models</a:t>
            </a:r>
            <a:r>
              <a:rPr lang="fr-CA" dirty="0"/>
              <a:t>, puis créer une nouvelle classe.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EB0021-5E0F-4A1C-BE4B-FB74B57B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50" y="2694816"/>
            <a:ext cx="5737494" cy="28486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2BEE8F-42E8-4BB9-BA03-9E37CFC1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3" y="5793440"/>
            <a:ext cx="7610537" cy="6990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A3F986-D288-4246-A270-5F5466BDB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18" y="2685729"/>
            <a:ext cx="3485038" cy="27946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C23170-1862-43D3-BC24-A6836D0DA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47" y="5632699"/>
            <a:ext cx="2572109" cy="7621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3C0771A-05AA-42F0-B938-8BB18D46B942}"/>
              </a:ext>
            </a:extLst>
          </p:cNvPr>
          <p:cNvSpPr/>
          <p:nvPr/>
        </p:nvSpPr>
        <p:spPr>
          <a:xfrm>
            <a:off x="839264" y="2513528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D74DBEF-73E1-4696-836A-BEA35ED05D06}"/>
              </a:ext>
            </a:extLst>
          </p:cNvPr>
          <p:cNvSpPr/>
          <p:nvPr/>
        </p:nvSpPr>
        <p:spPr>
          <a:xfrm>
            <a:off x="482213" y="5581900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B1350C-656E-4557-9BBD-5A12C9A7D603}"/>
              </a:ext>
            </a:extLst>
          </p:cNvPr>
          <p:cNvCxnSpPr>
            <a:cxnSpLocks/>
          </p:cNvCxnSpPr>
          <p:nvPr/>
        </p:nvCxnSpPr>
        <p:spPr>
          <a:xfrm flipH="1">
            <a:off x="1724297" y="5821343"/>
            <a:ext cx="470263" cy="235216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37D478F-9E05-4EDF-BF72-1A4146C8458A}"/>
              </a:ext>
            </a:extLst>
          </p:cNvPr>
          <p:cNvCxnSpPr>
            <a:cxnSpLocks/>
          </p:cNvCxnSpPr>
          <p:nvPr/>
        </p:nvCxnSpPr>
        <p:spPr>
          <a:xfrm flipH="1">
            <a:off x="1959428" y="2574446"/>
            <a:ext cx="470263" cy="235216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8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Ajout des propriétés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34A1F6-5CB7-4A73-AF94-FA410F2E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958224"/>
            <a:ext cx="10149039" cy="3977965"/>
          </a:xfrm>
        </p:spPr>
        <p:txBody>
          <a:bodyPr/>
          <a:lstStyle/>
          <a:p>
            <a:r>
              <a:rPr lang="fr-CA" dirty="0"/>
              <a:t>Dans le modèle</a:t>
            </a:r>
          </a:p>
          <a:p>
            <a:pPr lvl="1"/>
            <a:r>
              <a:rPr lang="fr-CA" dirty="0"/>
              <a:t> On peut utiliser le raccourci </a:t>
            </a:r>
            <a:r>
              <a:rPr lang="fr-CA" dirty="0" err="1">
                <a:solidFill>
                  <a:srgbClr val="FA4098"/>
                </a:solidFill>
              </a:rPr>
              <a:t>prop</a:t>
            </a:r>
            <a:r>
              <a:rPr lang="fr-CA" dirty="0"/>
              <a:t> + </a:t>
            </a:r>
            <a:r>
              <a:rPr lang="fr-CA" dirty="0">
                <a:solidFill>
                  <a:srgbClr val="FA4098"/>
                </a:solidFill>
              </a:rPr>
              <a:t>touche tab </a:t>
            </a:r>
            <a:r>
              <a:rPr lang="fr-CA" dirty="0"/>
              <a:t>+ </a:t>
            </a:r>
            <a:r>
              <a:rPr lang="fr-CA" dirty="0">
                <a:solidFill>
                  <a:srgbClr val="FA4098"/>
                </a:solidFill>
              </a:rPr>
              <a:t>touche tab</a:t>
            </a:r>
            <a:r>
              <a:rPr lang="fr-CA" dirty="0"/>
              <a:t> pour générer une propriété automatiquement.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5A3982-3926-4E55-82B4-C0A79118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94" y="3429000"/>
            <a:ext cx="3057548" cy="131722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B81AFB-24C6-4EFA-A8D6-8A72C94B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14" y="2860515"/>
            <a:ext cx="4858428" cy="80973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F28023-1E65-495C-BFF8-94971CFB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647" y="4267815"/>
            <a:ext cx="3947624" cy="22659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9C309C0-F11C-4294-A5CE-221C5DDB94BE}"/>
              </a:ext>
            </a:extLst>
          </p:cNvPr>
          <p:cNvSpPr/>
          <p:nvPr/>
        </p:nvSpPr>
        <p:spPr>
          <a:xfrm>
            <a:off x="5191492" y="2936391"/>
            <a:ext cx="600892" cy="444137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E9FE8D-672F-4DC7-85CA-D7978DA2F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67" y="3962448"/>
            <a:ext cx="654618" cy="13172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69ED76-55DE-47CF-A45C-40579541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" y="4899776"/>
            <a:ext cx="1468668" cy="19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Controller auto-généré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2F289B-C435-49A6-AA51-3A33BADF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Compiler la solution pour que le Model qu’on vient de créer soit bien pris en compte.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86148-0CB2-4CB8-93DB-49323650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60" y="3844361"/>
            <a:ext cx="9367314" cy="24364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1FACAF-955E-4C55-964B-C79A48FE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0" y="3607526"/>
            <a:ext cx="5254086" cy="675106"/>
          </a:xfrm>
          <a:prstGeom prst="rect">
            <a:avLst/>
          </a:prstGeom>
          <a:ln w="28575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D9E2BDFC-D73C-48D2-A5DB-10E7DB7184A5}"/>
              </a:ext>
            </a:extLst>
          </p:cNvPr>
          <p:cNvSpPr/>
          <p:nvPr/>
        </p:nvSpPr>
        <p:spPr>
          <a:xfrm>
            <a:off x="231614" y="3429000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A6B0BE-A795-4EB5-B52A-753F1113B11E}"/>
              </a:ext>
            </a:extLst>
          </p:cNvPr>
          <p:cNvSpPr/>
          <p:nvPr/>
        </p:nvSpPr>
        <p:spPr>
          <a:xfrm>
            <a:off x="6440690" y="3665835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6A32730-B4AF-4B66-B75E-DC49ABA72CE9}"/>
              </a:ext>
            </a:extLst>
          </p:cNvPr>
          <p:cNvCxnSpPr>
            <a:cxnSpLocks/>
          </p:cNvCxnSpPr>
          <p:nvPr/>
        </p:nvCxnSpPr>
        <p:spPr>
          <a:xfrm flipH="1" flipV="1">
            <a:off x="4717143" y="6143222"/>
            <a:ext cx="592183" cy="374384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err="1"/>
              <a:t>RESTFul</a:t>
            </a:r>
            <a:endParaRPr lang="fr-CA" noProof="0" dirty="0"/>
          </a:p>
          <a:p>
            <a:r>
              <a:rPr lang="fr-CA" noProof="0" dirty="0"/>
              <a:t> Mon premier Web API </a:t>
            </a:r>
          </a:p>
          <a:p>
            <a:r>
              <a:rPr lang="fr-CA" noProof="0"/>
              <a:t> Routage… </a:t>
            </a:r>
            <a:r>
              <a:rPr lang="fr-CA" noProof="0" dirty="0"/>
              <a:t>Encore!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Création d’un Controller auto-généré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7C8F9C-A54F-4DD3-80A6-6633FD09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3" y="2184588"/>
            <a:ext cx="6274095" cy="18086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A1DC058-4B1B-4A72-AC14-61C9DF19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8" y="4625094"/>
            <a:ext cx="4299271" cy="18086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EEF102-3551-41B0-A2BC-EE49975D7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638" y="4606920"/>
            <a:ext cx="5908458" cy="8359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F04A024-A913-4278-91FD-ACFC052DCE54}"/>
              </a:ext>
            </a:extLst>
          </p:cNvPr>
          <p:cNvSpPr/>
          <p:nvPr/>
        </p:nvSpPr>
        <p:spPr>
          <a:xfrm>
            <a:off x="76924" y="2022760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1AF928B-D2FC-4FEC-8E76-740427ED2D5A}"/>
              </a:ext>
            </a:extLst>
          </p:cNvPr>
          <p:cNvSpPr/>
          <p:nvPr/>
        </p:nvSpPr>
        <p:spPr>
          <a:xfrm>
            <a:off x="289853" y="4475314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85B9B90-3846-4B48-BCF6-65AD6B51C589}"/>
              </a:ext>
            </a:extLst>
          </p:cNvPr>
          <p:cNvSpPr/>
          <p:nvPr/>
        </p:nvSpPr>
        <p:spPr>
          <a:xfrm rot="10800000">
            <a:off x="5258545" y="4832365"/>
            <a:ext cx="378093" cy="385031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4E278B-123C-4AA2-A0D8-0A5F408C158D}"/>
              </a:ext>
            </a:extLst>
          </p:cNvPr>
          <p:cNvSpPr txBox="1"/>
          <p:nvPr/>
        </p:nvSpPr>
        <p:spPr>
          <a:xfrm>
            <a:off x="6750164" y="3670121"/>
            <a:ext cx="336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Choisir la classe du Model qu’on vient de créer.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3FFA2A-ABC9-4131-AFC4-7D22756FE4F0}"/>
              </a:ext>
            </a:extLst>
          </p:cNvPr>
          <p:cNvCxnSpPr>
            <a:cxnSpLocks/>
          </p:cNvCxnSpPr>
          <p:nvPr/>
        </p:nvCxnSpPr>
        <p:spPr>
          <a:xfrm flipH="1">
            <a:off x="4194629" y="4122303"/>
            <a:ext cx="2555535" cy="1051540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BF949BE-21A8-4151-821A-ABED8A3F4762}"/>
              </a:ext>
            </a:extLst>
          </p:cNvPr>
          <p:cNvCxnSpPr>
            <a:cxnSpLocks/>
          </p:cNvCxnSpPr>
          <p:nvPr/>
        </p:nvCxnSpPr>
        <p:spPr>
          <a:xfrm flipH="1" flipV="1">
            <a:off x="4411498" y="3321050"/>
            <a:ext cx="384610" cy="315672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A419126-FB03-44D6-8479-C600354C489F}"/>
              </a:ext>
            </a:extLst>
          </p:cNvPr>
          <p:cNvSpPr txBox="1"/>
          <p:nvPr/>
        </p:nvSpPr>
        <p:spPr>
          <a:xfrm>
            <a:off x="5556068" y="5529444"/>
            <a:ext cx="6635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>
                <a:solidFill>
                  <a:srgbClr val="FA4098"/>
                </a:solidFill>
              </a:rPr>
              <a:t>Attention ! </a:t>
            </a:r>
            <a:r>
              <a:rPr lang="fr-CA" sz="1600" dirty="0">
                <a:solidFill>
                  <a:schemeClr val="bg1"/>
                </a:solidFill>
              </a:rPr>
              <a:t>Lorsque vous allez appuyer sur </a:t>
            </a:r>
            <a:r>
              <a:rPr lang="fr-CA" sz="1600" b="1" dirty="0" err="1">
                <a:solidFill>
                  <a:schemeClr val="bg1"/>
                </a:solidFill>
              </a:rPr>
              <a:t>Add</a:t>
            </a:r>
            <a:r>
              <a:rPr lang="fr-CA" sz="1600" dirty="0">
                <a:solidFill>
                  <a:schemeClr val="bg1"/>
                </a:solidFill>
              </a:rPr>
              <a:t>, il y aura (possiblement) un message d’erreur : Des dépendances </a:t>
            </a:r>
            <a:r>
              <a:rPr lang="fr-CA" sz="1600" dirty="0" err="1">
                <a:solidFill>
                  <a:srgbClr val="FA4098"/>
                </a:solidFill>
              </a:rPr>
              <a:t>Entity</a:t>
            </a:r>
            <a:r>
              <a:rPr lang="fr-CA" sz="1600" dirty="0">
                <a:solidFill>
                  <a:srgbClr val="FA4098"/>
                </a:solidFill>
              </a:rPr>
              <a:t> Framework </a:t>
            </a:r>
            <a:r>
              <a:rPr lang="fr-CA" sz="1600" dirty="0">
                <a:solidFill>
                  <a:schemeClr val="bg1"/>
                </a:solidFill>
              </a:rPr>
              <a:t>doivent être installées. Elles le seront automatiquement et il suffira d’appuyer sur « </a:t>
            </a:r>
            <a:r>
              <a:rPr lang="fr-CA" sz="1600" b="1" dirty="0" err="1">
                <a:solidFill>
                  <a:schemeClr val="bg1"/>
                </a:solidFill>
              </a:rPr>
              <a:t>Add</a:t>
            </a:r>
            <a:r>
              <a:rPr lang="fr-CA" sz="1600" b="1" dirty="0">
                <a:solidFill>
                  <a:schemeClr val="bg1"/>
                </a:solidFill>
              </a:rPr>
              <a:t> </a:t>
            </a:r>
            <a:r>
              <a:rPr lang="fr-CA" sz="1600" dirty="0">
                <a:solidFill>
                  <a:schemeClr val="bg1"/>
                </a:solidFill>
              </a:rPr>
              <a:t>» à nouveau ensuite. (À condition que votre projet compile)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9992-B9B4-4824-8559-882BD1FDBE2D}"/>
              </a:ext>
            </a:extLst>
          </p:cNvPr>
          <p:cNvCxnSpPr>
            <a:cxnSpLocks/>
          </p:cNvCxnSpPr>
          <p:nvPr/>
        </p:nvCxnSpPr>
        <p:spPr>
          <a:xfrm flipH="1">
            <a:off x="3875314" y="5707428"/>
            <a:ext cx="1698869" cy="483735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7C15F7-9531-4E73-BAA1-DA23B09C3A22}"/>
              </a:ext>
            </a:extLst>
          </p:cNvPr>
          <p:cNvCxnSpPr>
            <a:cxnSpLocks/>
          </p:cNvCxnSpPr>
          <p:nvPr/>
        </p:nvCxnSpPr>
        <p:spPr>
          <a:xfrm flipH="1">
            <a:off x="880173" y="2600402"/>
            <a:ext cx="510883" cy="280865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7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Création d’un Controller auto-généré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43C50E-DE43-4CCD-8819-CDAA6DA1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2024"/>
            <a:ext cx="10294182" cy="3984165"/>
          </a:xfrm>
        </p:spPr>
        <p:txBody>
          <a:bodyPr/>
          <a:lstStyle/>
          <a:p>
            <a:r>
              <a:rPr lang="fr-CA" dirty="0"/>
              <a:t>Une fois le contrôleur auto-généré ajouté, on remarque </a:t>
            </a:r>
            <a:r>
              <a:rPr lang="fr-CA" b="1" dirty="0"/>
              <a:t>quelques ajouts automatiques</a:t>
            </a:r>
            <a:r>
              <a:rPr lang="fr-CA" dirty="0"/>
              <a:t> au projet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C87C8E-4E42-4AB0-9926-32F618A9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0" y="3026168"/>
            <a:ext cx="3531276" cy="15562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F38062-4689-4239-8AEA-6E2E2E54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31" y="2579966"/>
            <a:ext cx="4979863" cy="211026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90B85D4-6B14-4709-9499-D8AD7ADC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0" y="5430696"/>
            <a:ext cx="5987055" cy="71640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05E843-0713-446F-BA06-78D2C5E1C002}"/>
              </a:ext>
            </a:extLst>
          </p:cNvPr>
          <p:cNvSpPr txBox="1"/>
          <p:nvPr/>
        </p:nvSpPr>
        <p:spPr>
          <a:xfrm>
            <a:off x="501640" y="4565521"/>
            <a:ext cx="344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Des paquets </a:t>
            </a:r>
            <a:r>
              <a:rPr lang="fr-CA" sz="1400" dirty="0" err="1">
                <a:solidFill>
                  <a:schemeClr val="bg1"/>
                </a:solidFill>
              </a:rPr>
              <a:t>Entity</a:t>
            </a:r>
            <a:r>
              <a:rPr lang="fr-CA" sz="14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CC438C-9DB8-4141-BCE9-FCE3BDBD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575" y="2422385"/>
            <a:ext cx="3321636" cy="6923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9D4B6E1-842C-46B8-834F-8F566F7353E3}"/>
              </a:ext>
            </a:extLst>
          </p:cNvPr>
          <p:cNvSpPr txBox="1"/>
          <p:nvPr/>
        </p:nvSpPr>
        <p:spPr>
          <a:xfrm>
            <a:off x="5142931" y="4696569"/>
            <a:ext cx="497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Une classe </a:t>
            </a:r>
            <a:r>
              <a:rPr lang="fr-CA" sz="1400" dirty="0" err="1">
                <a:solidFill>
                  <a:schemeClr val="bg1"/>
                </a:solidFill>
              </a:rPr>
              <a:t>Context</a:t>
            </a:r>
            <a:r>
              <a:rPr lang="fr-CA" sz="1400" dirty="0">
                <a:solidFill>
                  <a:schemeClr val="bg1"/>
                </a:solidFill>
              </a:rPr>
              <a:t> </a:t>
            </a:r>
            <a:r>
              <a:rPr lang="fr-CA" sz="1400" dirty="0" err="1">
                <a:solidFill>
                  <a:schemeClr val="bg1"/>
                </a:solidFill>
              </a:rPr>
              <a:t>Entity</a:t>
            </a:r>
            <a:r>
              <a:rPr lang="fr-CA" sz="1400" dirty="0">
                <a:solidFill>
                  <a:schemeClr val="bg1"/>
                </a:solidFill>
              </a:rPr>
              <a:t> Framework pour faire le lien entre la base de données et les </a:t>
            </a:r>
            <a:r>
              <a:rPr lang="fr-CA" sz="1400" dirty="0" err="1">
                <a:solidFill>
                  <a:schemeClr val="bg1"/>
                </a:solidFill>
              </a:rPr>
              <a:t>Models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EEAEF84-68A5-4309-80FA-394A6D1DF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931" y="5312838"/>
            <a:ext cx="2368198" cy="3971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C50974F-3BC6-4B15-955A-F1A6F1BC7FEB}"/>
              </a:ext>
            </a:extLst>
          </p:cNvPr>
          <p:cNvSpPr txBox="1"/>
          <p:nvPr/>
        </p:nvSpPr>
        <p:spPr>
          <a:xfrm>
            <a:off x="501640" y="6147096"/>
            <a:ext cx="634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Un string pour la connexion à la base de données dans les configurations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19390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Contrôleur auto-généré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8C1687D-1092-4CEA-A47D-9BB332C6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85" y="2015254"/>
            <a:ext cx="9932798" cy="3920935"/>
          </a:xfrm>
        </p:spPr>
        <p:txBody>
          <a:bodyPr/>
          <a:lstStyle/>
          <a:p>
            <a:r>
              <a:rPr lang="fr-CA" dirty="0"/>
              <a:t>On a choisit le Model « </a:t>
            </a:r>
            <a:r>
              <a:rPr lang="fr-CA" dirty="0" err="1"/>
              <a:t>Villager</a:t>
            </a:r>
            <a:r>
              <a:rPr lang="fr-CA" dirty="0"/>
              <a:t> », donc le contrôleur possède déjà plusieurs fonctions (« actions ») pour manipuler les </a:t>
            </a:r>
            <a:r>
              <a:rPr lang="fr-CA" dirty="0" err="1"/>
              <a:t>Villager</a:t>
            </a:r>
            <a:r>
              <a:rPr lang="fr-CA" dirty="0"/>
              <a:t>. (</a:t>
            </a:r>
            <a:r>
              <a:rPr lang="fr-CA" dirty="0" err="1">
                <a:solidFill>
                  <a:srgbClr val="FA4098"/>
                </a:solidFill>
              </a:rPr>
              <a:t>get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delete</a:t>
            </a:r>
            <a:r>
              <a:rPr lang="fr-CA" dirty="0"/>
              <a:t> !)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9ECB11-3443-439D-9A3A-9016C6E9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2" y="5083052"/>
            <a:ext cx="5044271" cy="179101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045971-FE64-4469-A0FC-760165C8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0" y="3253306"/>
            <a:ext cx="5257750" cy="153048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E5822A-CABC-449D-B1F9-B49967597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68" y="2827242"/>
            <a:ext cx="6052083" cy="153048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2AC3EA7-C0B0-4C21-9F1C-85DEB65527A8}"/>
              </a:ext>
            </a:extLst>
          </p:cNvPr>
          <p:cNvSpPr txBox="1"/>
          <p:nvPr/>
        </p:nvSpPr>
        <p:spPr>
          <a:xfrm>
            <a:off x="157979" y="4769870"/>
            <a:ext cx="38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Notre nouveau contrôleur auto-généré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3884EE-6C21-4844-89E3-9C646EEAAC65}"/>
              </a:ext>
            </a:extLst>
          </p:cNvPr>
          <p:cNvSpPr txBox="1"/>
          <p:nvPr/>
        </p:nvSpPr>
        <p:spPr>
          <a:xfrm>
            <a:off x="5605318" y="4323481"/>
            <a:ext cx="635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Ex. L’action «</a:t>
            </a:r>
            <a:r>
              <a:rPr lang="fr-CA" sz="1600" dirty="0">
                <a:solidFill>
                  <a:srgbClr val="739CD1"/>
                </a:solidFill>
              </a:rPr>
              <a:t> </a:t>
            </a:r>
            <a:r>
              <a:rPr lang="fr-CA" sz="1600" dirty="0" err="1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chemeClr val="bg1"/>
                </a:solidFill>
              </a:rPr>
              <a:t> » générée automatiquement qui permet d’avoir la liste de TOUS les </a:t>
            </a:r>
            <a:r>
              <a:rPr lang="fr-CA" sz="1600" dirty="0" err="1">
                <a:solidFill>
                  <a:schemeClr val="bg1"/>
                </a:solidFill>
              </a:rPr>
              <a:t>Villager</a:t>
            </a:r>
            <a:r>
              <a:rPr lang="fr-CA" sz="1600" dirty="0">
                <a:solidFill>
                  <a:schemeClr val="bg1"/>
                </a:solidFill>
              </a:rPr>
              <a:t> dans notre base de données.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7088DC-B649-4E36-8AA5-4B5F567FE883}"/>
              </a:ext>
            </a:extLst>
          </p:cNvPr>
          <p:cNvSpPr txBox="1"/>
          <p:nvPr/>
        </p:nvSpPr>
        <p:spPr>
          <a:xfrm>
            <a:off x="5495110" y="5083052"/>
            <a:ext cx="6696890" cy="17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Si on exécute notre application </a:t>
            </a:r>
            <a:r>
              <a:rPr lang="fr-CA" dirty="0">
                <a:solidFill>
                  <a:srgbClr val="FA4098"/>
                </a:solidFill>
              </a:rPr>
              <a:t>Web API </a:t>
            </a:r>
            <a:r>
              <a:rPr lang="fr-CA" dirty="0">
                <a:solidFill>
                  <a:schemeClr val="bg1"/>
                </a:solidFill>
              </a:rPr>
              <a:t>maintenant, on remarquera que </a:t>
            </a:r>
            <a:r>
              <a:rPr lang="fr-CA" dirty="0" err="1">
                <a:solidFill>
                  <a:srgbClr val="FA4098"/>
                </a:solidFill>
              </a:rPr>
              <a:t>Swagger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affiche les requêtes disponibles dans notre nouveau contrôleur !</a:t>
            </a:r>
          </a:p>
          <a:p>
            <a:endParaRPr lang="fr-CA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Éventuellement, on pourra changer à notre guise les URLs des requêtes avec le </a:t>
            </a:r>
            <a:r>
              <a:rPr lang="fr-CA" dirty="0">
                <a:solidFill>
                  <a:srgbClr val="FA4098"/>
                </a:solidFill>
              </a:rPr>
              <a:t>routage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BA827F-5918-4BA1-B326-AB6E327DC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04" y="3808582"/>
            <a:ext cx="2408929" cy="2076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0EF1C0-D9D5-4320-A229-2C0AD16B41C0}"/>
              </a:ext>
            </a:extLst>
          </p:cNvPr>
          <p:cNvSpPr/>
          <p:nvPr/>
        </p:nvSpPr>
        <p:spPr>
          <a:xfrm>
            <a:off x="3087889" y="3810883"/>
            <a:ext cx="827313" cy="207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708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Web API:  Création de la base de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17DA7F-C1B1-405C-915B-70E9BA9A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973943"/>
            <a:ext cx="10047439" cy="3962246"/>
          </a:xfrm>
        </p:spPr>
        <p:txBody>
          <a:bodyPr/>
          <a:lstStyle/>
          <a:p>
            <a:r>
              <a:rPr lang="fr-CA" dirty="0"/>
              <a:t>Les paquets / dépendances qui ont été installées automatiquement lors de la création du contrôleur auto-généré pour notre Model nous serviront également pour créer la base de données.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1 - Ouvrir </a:t>
            </a:r>
            <a:r>
              <a:rPr lang="fr-CA" dirty="0" err="1">
                <a:solidFill>
                  <a:srgbClr val="FA4098"/>
                </a:solidFill>
              </a:rPr>
              <a:t>powershell</a:t>
            </a:r>
            <a:r>
              <a:rPr lang="fr-CA" dirty="0">
                <a:solidFill>
                  <a:srgbClr val="FA4098"/>
                </a:solidFill>
              </a:rPr>
              <a:t> avec VS </a:t>
            </a:r>
            <a:r>
              <a:rPr lang="en-CA" dirty="0">
                <a:solidFill>
                  <a:srgbClr val="FA4098"/>
                </a:solidFill>
              </a:rPr>
              <a:t>😳😬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182C81-6737-4C83-8371-B1B6F17E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29" y="3484347"/>
            <a:ext cx="6013541" cy="311272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E8AA88-6E49-4002-82F3-2C806CD88035}"/>
              </a:ext>
            </a:extLst>
          </p:cNvPr>
          <p:cNvCxnSpPr>
            <a:cxnSpLocks/>
          </p:cNvCxnSpPr>
          <p:nvPr/>
        </p:nvCxnSpPr>
        <p:spPr>
          <a:xfrm flipH="1">
            <a:off x="8512626" y="6172537"/>
            <a:ext cx="384610" cy="311346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3FFFDB67-CA75-4814-902E-531242AE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29" y="4642782"/>
            <a:ext cx="3847489" cy="87980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421860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 la base de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82DF22-6011-48E4-B0F6-840870CF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2012692"/>
            <a:ext cx="10018411" cy="3923497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2 </a:t>
            </a:r>
            <a:r>
              <a:rPr lang="fr-CA" dirty="0"/>
              <a:t>(</a:t>
            </a:r>
            <a:r>
              <a:rPr lang="en-CA" dirty="0"/>
              <a:t>À la </a:t>
            </a:r>
            <a:r>
              <a:rPr lang="en-CA" dirty="0" err="1"/>
              <a:t>maison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) : Installer les </a:t>
            </a:r>
            <a:r>
              <a:rPr lang="en-CA" dirty="0" err="1"/>
              <a:t>outils</a:t>
            </a:r>
            <a:r>
              <a:rPr lang="en-CA" dirty="0"/>
              <a:t> entity framework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 </a:t>
            </a:r>
            <a:r>
              <a:rPr lang="en-CA" dirty="0">
                <a:solidFill>
                  <a:srgbClr val="FA4098"/>
                </a:solidFill>
              </a:rPr>
              <a:t>Étape 3 </a:t>
            </a:r>
            <a:r>
              <a:rPr lang="en-CA" dirty="0"/>
              <a:t>: </a:t>
            </a:r>
            <a:r>
              <a:rPr lang="en-CA" dirty="0" err="1"/>
              <a:t>Créer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Utilisez</a:t>
            </a:r>
            <a:r>
              <a:rPr lang="en-CA" dirty="0"/>
              <a:t> </a:t>
            </a:r>
            <a:r>
              <a:rPr lang="en-CA" dirty="0" err="1"/>
              <a:t>ces</a:t>
            </a:r>
            <a:r>
              <a:rPr lang="en-CA" dirty="0"/>
              <a:t> </a:t>
            </a:r>
            <a:r>
              <a:rPr lang="en-CA" dirty="0" err="1"/>
              <a:t>commandes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</a:t>
            </a:r>
            <a:r>
              <a:rPr lang="en-CA" dirty="0" err="1"/>
              <a:t>telles</a:t>
            </a:r>
            <a:r>
              <a:rPr lang="en-CA" dirty="0"/>
              <a:t>.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5474A0-7727-40E7-883C-75733939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33" y="4563292"/>
            <a:ext cx="9402487" cy="8573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271A4B-6FDA-4322-9E0F-0865ACB1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12" y="5798898"/>
            <a:ext cx="7716327" cy="8002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060923-60E2-4E8D-B288-F4926310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81" y="2903795"/>
            <a:ext cx="9059539" cy="61921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4642280-9B98-4EC4-A20B-BE6C339C4CAF}"/>
              </a:ext>
            </a:extLst>
          </p:cNvPr>
          <p:cNvSpPr/>
          <p:nvPr/>
        </p:nvSpPr>
        <p:spPr>
          <a:xfrm>
            <a:off x="1051807" y="4384766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5F6198-C652-45F5-8347-A9F3D6B136BC}"/>
              </a:ext>
            </a:extLst>
          </p:cNvPr>
          <p:cNvSpPr/>
          <p:nvPr/>
        </p:nvSpPr>
        <p:spPr>
          <a:xfrm>
            <a:off x="1894886" y="5620372"/>
            <a:ext cx="357051" cy="357051"/>
          </a:xfrm>
          <a:prstGeom prst="ellipse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E9486-13BE-46AC-854C-33A5EF4188C5}"/>
              </a:ext>
            </a:extLst>
          </p:cNvPr>
          <p:cNvSpPr/>
          <p:nvPr/>
        </p:nvSpPr>
        <p:spPr>
          <a:xfrm>
            <a:off x="5817977" y="4598126"/>
            <a:ext cx="4476205" cy="295284"/>
          </a:xfrm>
          <a:prstGeom prst="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A7BA0-94E5-4AAA-B1B3-5DA4B15FCAB5}"/>
              </a:ext>
            </a:extLst>
          </p:cNvPr>
          <p:cNvSpPr/>
          <p:nvPr/>
        </p:nvSpPr>
        <p:spPr>
          <a:xfrm>
            <a:off x="6534256" y="5778322"/>
            <a:ext cx="3043646" cy="295284"/>
          </a:xfrm>
          <a:prstGeom prst="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563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35F76-8CB3-7546-F4A2-39433D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991FC-EB25-061D-79FE-699FAE98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346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</a:t>
            </a: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435"/>
            <a:ext cx="10294182" cy="3900754"/>
          </a:xfrm>
        </p:spPr>
        <p:txBody>
          <a:bodyPr/>
          <a:lstStyle/>
          <a:p>
            <a:r>
              <a:rPr lang="fr-CA" dirty="0"/>
              <a:t>  Avec net </a:t>
            </a:r>
            <a:r>
              <a:rPr lang="fr-CA" dirty="0" err="1"/>
              <a:t>core</a:t>
            </a:r>
            <a:r>
              <a:rPr lang="fr-CA" dirty="0"/>
              <a:t> MVC, le routage sert à déterminer la route pour accéder à une certaine </a:t>
            </a:r>
            <a:r>
              <a:rPr lang="fr-CA" dirty="0" err="1"/>
              <a:t>View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Avec net </a:t>
            </a:r>
            <a:r>
              <a:rPr lang="fr-CA" dirty="0" err="1"/>
              <a:t>core</a:t>
            </a:r>
            <a:r>
              <a:rPr lang="fr-CA" dirty="0"/>
              <a:t> Web API, le routage sert plutôt à spécifier la syntaxe des requêtes HTTP qu’une application client (Ex. application Angular) devra utiliser.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65F679-AA37-4B9C-BA9D-838A671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3615150"/>
            <a:ext cx="6138655" cy="217959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758D9A-864D-4E05-B900-4EDB1765283B}"/>
              </a:ext>
            </a:extLst>
          </p:cNvPr>
          <p:cNvSpPr txBox="1"/>
          <p:nvPr/>
        </p:nvSpPr>
        <p:spPr>
          <a:xfrm>
            <a:off x="447197" y="6464168"/>
            <a:ext cx="1098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Bien entendu, la règle de routage utilisée doit être précédée du domaine. (Dans ce cas, le domaine est local)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776005A-C279-4D81-A2F1-26772377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52" y="5183249"/>
            <a:ext cx="6670217" cy="12229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FD4BA9D-7C32-4AF2-8D76-88BB2D609385}"/>
              </a:ext>
            </a:extLst>
          </p:cNvPr>
          <p:cNvCxnSpPr>
            <a:cxnSpLocks/>
          </p:cNvCxnSpPr>
          <p:nvPr/>
        </p:nvCxnSpPr>
        <p:spPr>
          <a:xfrm>
            <a:off x="5261984" y="4244708"/>
            <a:ext cx="576033" cy="1149532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90988-D26F-4EBF-9D68-2BB464F3C39C}"/>
              </a:ext>
            </a:extLst>
          </p:cNvPr>
          <p:cNvSpPr txBox="1"/>
          <p:nvPr/>
        </p:nvSpPr>
        <p:spPr>
          <a:xfrm>
            <a:off x="1713242" y="4513822"/>
            <a:ext cx="288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Requête dans notre projet </a:t>
            </a:r>
            <a:r>
              <a:rPr lang="fr-CA" sz="1400" dirty="0" err="1">
                <a:solidFill>
                  <a:srgbClr val="7385D1"/>
                </a:solidFill>
              </a:rPr>
              <a:t>Angular</a:t>
            </a:r>
            <a:endParaRPr lang="fr-CA" sz="1400" dirty="0">
              <a:solidFill>
                <a:srgbClr val="7385D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E11219-2DAA-4DDF-9F9B-D1118AC9B6CD}"/>
              </a:ext>
            </a:extLst>
          </p:cNvPr>
          <p:cNvSpPr txBox="1"/>
          <p:nvPr/>
        </p:nvSpPr>
        <p:spPr>
          <a:xfrm>
            <a:off x="6784663" y="3307373"/>
            <a:ext cx="288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chemeClr val="bg1"/>
                </a:solidFill>
              </a:rPr>
              <a:t>Interface </a:t>
            </a:r>
            <a:r>
              <a:rPr lang="fr-CA" sz="1400" b="1" dirty="0" err="1">
                <a:solidFill>
                  <a:schemeClr val="bg1"/>
                </a:solidFill>
              </a:rPr>
              <a:t>Swagger</a:t>
            </a:r>
            <a:endParaRPr lang="fr-C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7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</a:t>
            </a: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910" y="2004925"/>
            <a:ext cx="8484432" cy="3931264"/>
          </a:xfrm>
        </p:spPr>
        <p:txBody>
          <a:bodyPr/>
          <a:lstStyle/>
          <a:p>
            <a:r>
              <a:rPr lang="fr-CA" dirty="0"/>
              <a:t>  Règles par défaut</a:t>
            </a:r>
          </a:p>
          <a:p>
            <a:pPr lvl="2"/>
            <a:r>
              <a:rPr lang="fr-CA" dirty="0"/>
              <a:t> Si on n’utilise que la route déjà spécifiée par défaut à la création du contrôleur auto-généré pour notre Model, on remarque que les 5 requêtes déjà disponibles ont des routes... très similaires ! Comment les différencier ?</a:t>
            </a:r>
          </a:p>
          <a:p>
            <a:pPr lvl="2"/>
            <a:r>
              <a:rPr lang="fr-CA" dirty="0"/>
              <a:t> Notre objet </a:t>
            </a:r>
            <a:r>
              <a:rPr lang="fr-CA" dirty="0" err="1"/>
              <a:t>HttpClient</a:t>
            </a:r>
            <a:r>
              <a:rPr lang="fr-CA" dirty="0"/>
              <a:t> nous permet aussi d’utiliser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delete</a:t>
            </a:r>
            <a:r>
              <a:rPr lang="fr-CA" dirty="0"/>
              <a:t> ! (Pas seulement </a:t>
            </a:r>
            <a:r>
              <a:rPr lang="fr-CA" dirty="0" err="1">
                <a:solidFill>
                  <a:srgbClr val="FA4098"/>
                </a:solidFill>
              </a:rPr>
              <a:t>get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07CCD-9E90-4073-8904-B58AC5AF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023" y="925918"/>
            <a:ext cx="3614153" cy="269430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52D5C5-7ABE-4927-BAE3-10CCCF17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022" y="3742506"/>
            <a:ext cx="3614153" cy="87198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D31F28-6ACD-4986-8CE3-A3B7294C63AF}"/>
              </a:ext>
            </a:extLst>
          </p:cNvPr>
          <p:cNvCxnSpPr>
            <a:cxnSpLocks/>
          </p:cNvCxnSpPr>
          <p:nvPr/>
        </p:nvCxnSpPr>
        <p:spPr>
          <a:xfrm flipH="1" flipV="1">
            <a:off x="10442843" y="3910150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40E1119-00C1-4D11-9EC1-2CDBAE13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7" y="4191701"/>
            <a:ext cx="6355285" cy="191307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25CADF2-6DA7-40F7-A829-A13E21D724BF}"/>
              </a:ext>
            </a:extLst>
          </p:cNvPr>
          <p:cNvCxnSpPr>
            <a:cxnSpLocks/>
          </p:cNvCxnSpPr>
          <p:nvPr/>
        </p:nvCxnSpPr>
        <p:spPr>
          <a:xfrm flipH="1" flipV="1">
            <a:off x="2391757" y="4756708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9D8F84B-F6A1-4841-B55D-123AFCF59E90}"/>
              </a:ext>
            </a:extLst>
          </p:cNvPr>
          <p:cNvCxnSpPr>
            <a:cxnSpLocks/>
          </p:cNvCxnSpPr>
          <p:nvPr/>
        </p:nvCxnSpPr>
        <p:spPr>
          <a:xfrm flipH="1" flipV="1">
            <a:off x="2123336" y="6035104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E67A3B-4BB0-4EE9-AE6A-CF33426B936E}"/>
              </a:ext>
            </a:extLst>
          </p:cNvPr>
          <p:cNvCxnSpPr>
            <a:cxnSpLocks/>
          </p:cNvCxnSpPr>
          <p:nvPr/>
        </p:nvCxnSpPr>
        <p:spPr>
          <a:xfrm flipV="1">
            <a:off x="8224928" y="3388721"/>
            <a:ext cx="462187" cy="220253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CBD58C-F07E-44B6-BE3D-3862C319F3FE}"/>
              </a:ext>
            </a:extLst>
          </p:cNvPr>
          <p:cNvCxnSpPr>
            <a:cxnSpLocks/>
          </p:cNvCxnSpPr>
          <p:nvPr/>
        </p:nvCxnSpPr>
        <p:spPr>
          <a:xfrm flipV="1">
            <a:off x="8224927" y="2958414"/>
            <a:ext cx="462187" cy="220253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2B47A5C-3C40-435A-BFBA-DB665A9187E0}"/>
              </a:ext>
            </a:extLst>
          </p:cNvPr>
          <p:cNvSpPr txBox="1"/>
          <p:nvPr/>
        </p:nvSpPr>
        <p:spPr>
          <a:xfrm>
            <a:off x="7593874" y="4853075"/>
            <a:ext cx="425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Donc dans ce cas-ci, même si les routes sont très similaires, elles sont quand même différenciées par le type de requête.</a:t>
            </a:r>
          </a:p>
        </p:txBody>
      </p:sp>
    </p:spTree>
    <p:extLst>
      <p:ext uri="{BB962C8B-B14F-4D97-AF65-F5344CB8AC3E}">
        <p14:creationId xmlns:p14="http://schemas.microsoft.com/office/powerpoint/2010/main" val="598860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</a:t>
            </a: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0930"/>
            <a:ext cx="8844196" cy="3905259"/>
          </a:xfrm>
        </p:spPr>
        <p:txBody>
          <a:bodyPr/>
          <a:lstStyle/>
          <a:p>
            <a:r>
              <a:rPr lang="fr-CA" dirty="0"/>
              <a:t>  Règles par défaut</a:t>
            </a:r>
          </a:p>
          <a:p>
            <a:pPr lvl="2"/>
            <a:r>
              <a:rPr lang="fr-CA" dirty="0"/>
              <a:t>Ce qui détermine si une requête est de type </a:t>
            </a:r>
            <a:r>
              <a:rPr lang="fr-CA" dirty="0">
                <a:solidFill>
                  <a:srgbClr val="FA4098"/>
                </a:solidFill>
              </a:rPr>
              <a:t>GET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DELETE</a:t>
            </a:r>
            <a:r>
              <a:rPr lang="fr-CA" dirty="0"/>
              <a:t> est l’étiquette qu’on met au-dessus de son action : </a:t>
            </a: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D8A18D-2263-4940-8BB4-0AA6859F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30" y="925919"/>
            <a:ext cx="3357646" cy="250308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B8CD852-9A17-4EE9-9C2F-4D4093C2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96" y="3168996"/>
            <a:ext cx="7195044" cy="91353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1219DE6-143F-4E88-AF2A-E4BE6DA2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24" y="4272622"/>
            <a:ext cx="5584491" cy="91353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A8BBDD-5564-47D7-ACFF-126F98BD4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96" y="5382923"/>
            <a:ext cx="7055674" cy="91146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DCD26FC-2F2E-41DB-A2FF-8F0F8FCDB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593" y="4272622"/>
            <a:ext cx="5902854" cy="91353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985ADD6-2AB6-497A-AFDE-1C3DE8659737}"/>
              </a:ext>
            </a:extLst>
          </p:cNvPr>
          <p:cNvCxnSpPr>
            <a:cxnSpLocks/>
          </p:cNvCxnSpPr>
          <p:nvPr/>
        </p:nvCxnSpPr>
        <p:spPr>
          <a:xfrm flipH="1" flipV="1">
            <a:off x="1938813" y="3323468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7B61689-0C46-406C-9D75-1208F4FAAEE4}"/>
              </a:ext>
            </a:extLst>
          </p:cNvPr>
          <p:cNvCxnSpPr>
            <a:cxnSpLocks/>
          </p:cNvCxnSpPr>
          <p:nvPr/>
        </p:nvCxnSpPr>
        <p:spPr>
          <a:xfrm flipH="1" flipV="1">
            <a:off x="2178299" y="4432972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63C060-66E3-4EE1-B861-C619EBC0ADBA}"/>
              </a:ext>
            </a:extLst>
          </p:cNvPr>
          <p:cNvCxnSpPr>
            <a:cxnSpLocks/>
          </p:cNvCxnSpPr>
          <p:nvPr/>
        </p:nvCxnSpPr>
        <p:spPr>
          <a:xfrm flipH="1" flipV="1">
            <a:off x="2701725" y="5466931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72D0C6-3BF3-45C6-AFB8-527AC6A8214F}"/>
              </a:ext>
            </a:extLst>
          </p:cNvPr>
          <p:cNvCxnSpPr>
            <a:cxnSpLocks/>
          </p:cNvCxnSpPr>
          <p:nvPr/>
        </p:nvCxnSpPr>
        <p:spPr>
          <a:xfrm flipH="1" flipV="1">
            <a:off x="7689280" y="4425343"/>
            <a:ext cx="660585" cy="13933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5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</a:t>
            </a: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8662"/>
            <a:ext cx="10294182" cy="3897527"/>
          </a:xfrm>
        </p:spPr>
        <p:txBody>
          <a:bodyPr>
            <a:normAutofit/>
          </a:bodyPr>
          <a:lstStyle/>
          <a:p>
            <a:r>
              <a:rPr lang="fr-CA" dirty="0"/>
              <a:t>  Types de méthodes HTTP (Description générale)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GET</a:t>
            </a:r>
            <a:r>
              <a:rPr lang="fr-CA" dirty="0"/>
              <a:t> : Données passées dans l’URL, taille de 2048 ascii maximum, moins sécuritaire, peut être mis en cache, reste dans l’historique du navigateur, etc.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: Données passées dans le « corps » de la requête HTTP (Pas visibles dans L’URL), pas de mise en cache, pas de restriction de taille, plus sécuritaire, pas dans l’historique du navigateur, etc.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 : Semblable à </a:t>
            </a:r>
            <a:r>
              <a:rPr lang="fr-CA" dirty="0">
                <a:solidFill>
                  <a:srgbClr val="73B3D1"/>
                </a:solidFill>
              </a:rPr>
              <a:t>POST</a:t>
            </a:r>
            <a:r>
              <a:rPr lang="fr-CA" dirty="0"/>
              <a:t>, mais la différence : répéter la même requête </a:t>
            </a:r>
            <a:r>
              <a:rPr lang="fr-CA" dirty="0">
                <a:solidFill>
                  <a:srgbClr val="73B3D1"/>
                </a:solidFill>
              </a:rPr>
              <a:t>PUT </a:t>
            </a:r>
            <a:r>
              <a:rPr lang="fr-CA" dirty="0"/>
              <a:t>plusieurs fois d’affilé produit toujours le même résultat car on REMPLACE une donnée. (Alors que </a:t>
            </a:r>
            <a:r>
              <a:rPr lang="fr-CA" dirty="0">
                <a:solidFill>
                  <a:srgbClr val="73B3D1"/>
                </a:solidFill>
              </a:rPr>
              <a:t>POST</a:t>
            </a:r>
            <a:r>
              <a:rPr lang="fr-CA" dirty="0"/>
              <a:t> sert à CRÉER une donnée. Donc répéter la même requête </a:t>
            </a:r>
            <a:r>
              <a:rPr lang="fr-CA" dirty="0">
                <a:solidFill>
                  <a:srgbClr val="73B3D1"/>
                </a:solidFill>
              </a:rPr>
              <a:t>POST</a:t>
            </a:r>
            <a:r>
              <a:rPr lang="fr-CA" dirty="0"/>
              <a:t> va créer plusieurs copies de la même donnée / action.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DELETE</a:t>
            </a:r>
            <a:r>
              <a:rPr lang="fr-CA" dirty="0"/>
              <a:t> : Sert simplement à supprimer des données, très similaire à </a:t>
            </a:r>
            <a:r>
              <a:rPr lang="fr-CA" dirty="0">
                <a:solidFill>
                  <a:srgbClr val="73B3D1"/>
                </a:solidFill>
              </a:rPr>
              <a:t>PUT</a:t>
            </a:r>
            <a:r>
              <a:rPr lang="fr-CA" dirty="0"/>
              <a:t>, car peut être répétée sans danger.</a:t>
            </a:r>
          </a:p>
          <a:p>
            <a:pPr lvl="2"/>
            <a:r>
              <a:rPr lang="fr-CA" dirty="0"/>
              <a:t> Il y a aussi </a:t>
            </a:r>
            <a:r>
              <a:rPr lang="fr-CA" dirty="0" err="1">
                <a:solidFill>
                  <a:srgbClr val="FA4098"/>
                </a:solidFill>
              </a:rPr>
              <a:t>head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patch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options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connect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trace</a:t>
            </a:r>
            <a:r>
              <a:rPr lang="fr-CA" dirty="0"/>
              <a:t> qui sont d’autres méthodes.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B5CB4D-58EA-4725-8F04-EA7F21A53F3C}"/>
              </a:ext>
            </a:extLst>
          </p:cNvPr>
          <p:cNvSpPr txBox="1"/>
          <p:nvPr/>
        </p:nvSpPr>
        <p:spPr>
          <a:xfrm>
            <a:off x="195306" y="5992299"/>
            <a:ext cx="115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Notez qu’on pourrait très bien se contenter de </a:t>
            </a:r>
            <a:r>
              <a:rPr lang="fr-CA" sz="1600" dirty="0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et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rgbClr val="FA4098"/>
                </a:solidFill>
              </a:rPr>
              <a:t>POST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b="1" u="sng" dirty="0">
                <a:solidFill>
                  <a:schemeClr val="bg1"/>
                </a:solidFill>
              </a:rPr>
              <a:t>pour tout faire</a:t>
            </a:r>
            <a:r>
              <a:rPr lang="fr-CA" sz="1600" dirty="0">
                <a:solidFill>
                  <a:schemeClr val="bg1"/>
                </a:solidFill>
              </a:rPr>
              <a:t> et </a:t>
            </a:r>
            <a:r>
              <a:rPr lang="fr-CA" sz="1600" dirty="0" err="1">
                <a:solidFill>
                  <a:schemeClr val="bg1"/>
                </a:solidFill>
              </a:rPr>
              <a:t>étiquetter</a:t>
            </a:r>
            <a:r>
              <a:rPr lang="fr-CA" sz="1600" dirty="0">
                <a:solidFill>
                  <a:schemeClr val="bg1"/>
                </a:solidFill>
              </a:rPr>
              <a:t> l’action </a:t>
            </a:r>
            <a:r>
              <a:rPr lang="fr-CA" sz="1600" dirty="0" err="1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avec </a:t>
            </a:r>
            <a:r>
              <a:rPr lang="fr-CA" sz="1600" dirty="0">
                <a:solidFill>
                  <a:srgbClr val="FA4098"/>
                </a:solidFill>
              </a:rPr>
              <a:t>[</a:t>
            </a:r>
            <a:r>
              <a:rPr lang="fr-CA" sz="1600" dirty="0" err="1">
                <a:solidFill>
                  <a:srgbClr val="FA4098"/>
                </a:solidFill>
              </a:rPr>
              <a:t>HttpPost</a:t>
            </a:r>
            <a:r>
              <a:rPr lang="fr-CA" sz="1600" dirty="0">
                <a:solidFill>
                  <a:srgbClr val="FA4098"/>
                </a:solidFill>
              </a:rPr>
              <a:t>] </a:t>
            </a:r>
            <a:r>
              <a:rPr lang="fr-CA" sz="1600" dirty="0">
                <a:solidFill>
                  <a:srgbClr val="7385D1"/>
                </a:solidFill>
              </a:rPr>
              <a:t>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B45319-F558-4CDF-A952-31990959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08" y="5521270"/>
            <a:ext cx="1333686" cy="2953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6F05737-491A-423E-B920-867B26A9F647}"/>
              </a:ext>
            </a:extLst>
          </p:cNvPr>
          <p:cNvSpPr txBox="1"/>
          <p:nvPr/>
        </p:nvSpPr>
        <p:spPr>
          <a:xfrm>
            <a:off x="4185397" y="150838"/>
            <a:ext cx="442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>
                <a:solidFill>
                  <a:srgbClr val="FA4098"/>
                </a:solidFill>
              </a:rPr>
              <a:t>Pas besoin de comprendre ceci à 100%</a:t>
            </a:r>
          </a:p>
        </p:txBody>
      </p:sp>
    </p:spTree>
    <p:extLst>
      <p:ext uri="{BB962C8B-B14F-4D97-AF65-F5344CB8AC3E}">
        <p14:creationId xmlns:p14="http://schemas.microsoft.com/office/powerpoint/2010/main" val="371278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FDAC-35C1-D66E-430D-E333446F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RestFul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DE5A4-FACB-7DC2-DDF7-906D560E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678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Personnalisation des routes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93692"/>
            <a:ext cx="7459918" cy="3942497"/>
          </a:xfrm>
        </p:spPr>
        <p:txBody>
          <a:bodyPr/>
          <a:lstStyle/>
          <a:p>
            <a:pPr lvl="1"/>
            <a:r>
              <a:rPr lang="fr-CA" dirty="0"/>
              <a:t> [</a:t>
            </a:r>
            <a:r>
              <a:rPr lang="fr-CA" dirty="0">
                <a:solidFill>
                  <a:srgbClr val="73B3D1"/>
                </a:solidFill>
              </a:rPr>
              <a:t>Route</a:t>
            </a:r>
            <a:r>
              <a:rPr lang="fr-CA" dirty="0"/>
              <a:t>(</a:t>
            </a:r>
            <a:r>
              <a:rPr lang="fr-CA" dirty="0">
                <a:solidFill>
                  <a:srgbClr val="FA4098"/>
                </a:solidFill>
              </a:rPr>
              <a:t>"api/[</a:t>
            </a:r>
            <a:r>
              <a:rPr lang="fr-CA" dirty="0" err="1">
                <a:solidFill>
                  <a:srgbClr val="FA4098"/>
                </a:solidFill>
              </a:rPr>
              <a:t>controller</a:t>
            </a:r>
            <a:r>
              <a:rPr lang="fr-CA" dirty="0">
                <a:solidFill>
                  <a:srgbClr val="FA4098"/>
                </a:solidFill>
              </a:rPr>
              <a:t>]"</a:t>
            </a:r>
            <a:r>
              <a:rPr lang="fr-CA" dirty="0"/>
              <a:t>)]</a:t>
            </a:r>
          </a:p>
          <a:p>
            <a:pPr lvl="2"/>
            <a:r>
              <a:rPr lang="fr-CA" dirty="0"/>
              <a:t> La règle est située au-dessus de la classe, donc c’est une règle de routage globale. (C’est la règle par défaut quand on fait un contrôleur auto-généré pour un Model)</a:t>
            </a:r>
          </a:p>
          <a:p>
            <a:pPr lvl="2"/>
            <a:r>
              <a:rPr lang="fr-CA" dirty="0"/>
              <a:t> Notons que si on change le nom du contrôleur, toutes les routes seront automatiquement modifiées.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CDA5C3-FD78-42DC-98FE-40DCF491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19" y="1070589"/>
            <a:ext cx="4444698" cy="23584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6CAD62-9F71-4626-AAB5-46A9763D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19" y="3758270"/>
            <a:ext cx="4444698" cy="239144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B77443D-E554-454E-96CF-ED0AFC4165BB}"/>
              </a:ext>
            </a:extLst>
          </p:cNvPr>
          <p:cNvCxnSpPr>
            <a:cxnSpLocks/>
          </p:cNvCxnSpPr>
          <p:nvPr/>
        </p:nvCxnSpPr>
        <p:spPr>
          <a:xfrm flipH="1" flipV="1">
            <a:off x="9229424" y="1371998"/>
            <a:ext cx="367422" cy="186836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005DD4C-FB52-40BE-8E92-E6363B35AED0}"/>
              </a:ext>
            </a:extLst>
          </p:cNvPr>
          <p:cNvCxnSpPr>
            <a:cxnSpLocks/>
          </p:cNvCxnSpPr>
          <p:nvPr/>
        </p:nvCxnSpPr>
        <p:spPr>
          <a:xfrm flipH="1">
            <a:off x="9272135" y="4246317"/>
            <a:ext cx="324711" cy="200695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808211DD-6A93-4778-8E1E-BC82C5256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98" y="4213714"/>
            <a:ext cx="2500190" cy="23833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A83917E-C28D-4CFE-BDF5-795FB45A2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560" y="4213714"/>
            <a:ext cx="2435804" cy="23833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9C62E46-889C-44F8-8CCB-0C3E5E96406C}"/>
              </a:ext>
            </a:extLst>
          </p:cNvPr>
          <p:cNvSpPr/>
          <p:nvPr/>
        </p:nvSpPr>
        <p:spPr>
          <a:xfrm>
            <a:off x="3187337" y="5059680"/>
            <a:ext cx="1071154" cy="731520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54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C95E8B-B6CA-439B-84EA-6F56A33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Personnalisation des routes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BCE013-D825-4E0B-8F4E-93F46548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9920" y="2070632"/>
            <a:ext cx="7892730" cy="3610309"/>
          </a:xfrm>
        </p:spPr>
        <p:txBody>
          <a:bodyPr/>
          <a:lstStyle/>
          <a:p>
            <a:r>
              <a:rPr lang="fr-CA" dirty="0"/>
              <a:t> [</a:t>
            </a:r>
            <a:r>
              <a:rPr lang="fr-CA" dirty="0">
                <a:solidFill>
                  <a:srgbClr val="73B3D1"/>
                </a:solidFill>
              </a:rPr>
              <a:t>Route</a:t>
            </a:r>
            <a:r>
              <a:rPr lang="fr-CA" dirty="0"/>
              <a:t>(</a:t>
            </a:r>
            <a:r>
              <a:rPr lang="fr-CA" dirty="0">
                <a:solidFill>
                  <a:srgbClr val="FA4098"/>
                </a:solidFill>
              </a:rPr>
              <a:t>"api/[</a:t>
            </a:r>
            <a:r>
              <a:rPr lang="fr-CA" dirty="0" err="1">
                <a:solidFill>
                  <a:srgbClr val="FA4098"/>
                </a:solidFill>
              </a:rPr>
              <a:t>controller</a:t>
            </a:r>
            <a:r>
              <a:rPr lang="fr-CA" dirty="0">
                <a:solidFill>
                  <a:srgbClr val="FA4098"/>
                </a:solidFill>
              </a:rPr>
              <a:t>]/[action]"</a:t>
            </a:r>
            <a:r>
              <a:rPr lang="fr-CA" dirty="0"/>
              <a:t>)] </a:t>
            </a:r>
          </a:p>
          <a:p>
            <a:pPr lvl="1"/>
            <a:r>
              <a:rPr lang="fr-CA" dirty="0"/>
              <a:t> Une autre règle globale très simple.</a:t>
            </a:r>
          </a:p>
          <a:p>
            <a:pPr lvl="1"/>
            <a:r>
              <a:rPr lang="fr-CA" dirty="0"/>
              <a:t> Elle permettra d’ajouter le nom de l’action dans chaque route, ce qui les différencie amplement !</a:t>
            </a:r>
          </a:p>
          <a:p>
            <a:pPr lvl="2"/>
            <a:r>
              <a:rPr lang="fr-CA" dirty="0"/>
              <a:t> On pourrait même mettre toutes les règles en [</a:t>
            </a:r>
            <a:r>
              <a:rPr lang="fr-CA" dirty="0" err="1"/>
              <a:t>HttpGet</a:t>
            </a:r>
            <a:r>
              <a:rPr lang="fr-CA" dirty="0"/>
              <a:t>] et [</a:t>
            </a:r>
            <a:r>
              <a:rPr lang="fr-CA" dirty="0" err="1"/>
              <a:t>HttpPost</a:t>
            </a:r>
            <a:r>
              <a:rPr lang="fr-CA" dirty="0"/>
              <a:t>].</a:t>
            </a:r>
          </a:p>
          <a:p>
            <a:pPr lvl="2"/>
            <a:r>
              <a:rPr lang="fr-CA" dirty="0"/>
              <a:t> Si vous décidez de seulement utiliser </a:t>
            </a:r>
            <a:r>
              <a:rPr lang="fr-CA" dirty="0" err="1"/>
              <a:t>Get</a:t>
            </a:r>
            <a:r>
              <a:rPr lang="fr-CA" dirty="0"/>
              <a:t> et Post, gardez à l’esprit que GET = quand on ne modifie pas la base de données. POST = quand on modifie la base de données.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08211DD-6A93-4778-8E1E-BC82C525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34" y="4849374"/>
            <a:ext cx="1833370" cy="174769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67827A-8C32-449B-AF5A-627B0670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22" y="2458582"/>
            <a:ext cx="4444698" cy="112618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B77443D-E554-454E-96CF-ED0AFC4165BB}"/>
              </a:ext>
            </a:extLst>
          </p:cNvPr>
          <p:cNvCxnSpPr>
            <a:cxnSpLocks/>
          </p:cNvCxnSpPr>
          <p:nvPr/>
        </p:nvCxnSpPr>
        <p:spPr>
          <a:xfrm flipH="1" flipV="1">
            <a:off x="10251653" y="2761495"/>
            <a:ext cx="367422" cy="186836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420F0FE-89F6-4B37-B22F-25E54D59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22" y="989694"/>
            <a:ext cx="4444698" cy="11863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5ABEE60-7034-44D4-9800-FE6A6D99FDBA}"/>
              </a:ext>
            </a:extLst>
          </p:cNvPr>
          <p:cNvCxnSpPr>
            <a:cxnSpLocks/>
          </p:cNvCxnSpPr>
          <p:nvPr/>
        </p:nvCxnSpPr>
        <p:spPr>
          <a:xfrm flipH="1" flipV="1">
            <a:off x="9396549" y="1272275"/>
            <a:ext cx="367422" cy="186836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1563BA34-6766-4BFF-9FC5-623B4546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03" y="4778731"/>
            <a:ext cx="1977920" cy="180441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A136423-0BBD-45E3-8D7D-64CEC8F75FB7}"/>
              </a:ext>
            </a:extLst>
          </p:cNvPr>
          <p:cNvSpPr/>
          <p:nvPr/>
        </p:nvSpPr>
        <p:spPr>
          <a:xfrm>
            <a:off x="6318479" y="5136256"/>
            <a:ext cx="1071154" cy="731520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52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Personnalisation des routes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8FAFB-99FF-426E-81C6-038B56A7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23279"/>
            <a:ext cx="10294183" cy="3312910"/>
          </a:xfrm>
        </p:spPr>
        <p:txBody>
          <a:bodyPr/>
          <a:lstStyle/>
          <a:p>
            <a:r>
              <a:rPr lang="fr-CA" dirty="0"/>
              <a:t>Règle PAR action </a:t>
            </a:r>
          </a:p>
          <a:p>
            <a:pPr lvl="2"/>
            <a:r>
              <a:rPr lang="fr-CA" dirty="0"/>
              <a:t> Si on souhaite qu’une action ait sa propre règle spécifique, on peut la définir juste au-dessus de la fonction / de l’action.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Ici, on voit que pour l’action </a:t>
            </a:r>
            <a:r>
              <a:rPr lang="fr-CA" dirty="0" err="1"/>
              <a:t>Get</a:t>
            </a:r>
            <a:r>
              <a:rPr lang="fr-CA" dirty="0"/>
              <a:t>, on obtient la combinaison de la </a:t>
            </a:r>
            <a:r>
              <a:rPr lang="fr-CA" dirty="0">
                <a:solidFill>
                  <a:srgbClr val="FA4098"/>
                </a:solidFill>
              </a:rPr>
              <a:t>règle de classe</a:t>
            </a:r>
            <a:r>
              <a:rPr lang="fr-CA" dirty="0"/>
              <a:t> et de la </a:t>
            </a:r>
            <a:r>
              <a:rPr lang="fr-CA" dirty="0">
                <a:solidFill>
                  <a:srgbClr val="FA4098"/>
                </a:solidFill>
              </a:rPr>
              <a:t>règle de l’action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BF6A4A-8B35-494E-BFD9-7DB53468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07" y="753228"/>
            <a:ext cx="5047409" cy="13208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C6CD14-0505-4973-A641-FFE88449FD45}"/>
              </a:ext>
            </a:extLst>
          </p:cNvPr>
          <p:cNvSpPr txBox="1"/>
          <p:nvPr/>
        </p:nvSpPr>
        <p:spPr>
          <a:xfrm>
            <a:off x="7123611" y="2092876"/>
            <a:ext cx="494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S’il y a une règle de CLASSE, elle continue d’accompagner (de précéder) la règle spécifique à l’action.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055552-BF28-4C9B-8514-C0FBFC98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50" y="5376008"/>
            <a:ext cx="3200847" cy="145752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17A3E28-2B51-470F-9313-FD7504167EB1}"/>
              </a:ext>
            </a:extLst>
          </p:cNvPr>
          <p:cNvSpPr txBox="1"/>
          <p:nvPr/>
        </p:nvSpPr>
        <p:spPr>
          <a:xfrm>
            <a:off x="7019107" y="5543262"/>
            <a:ext cx="4942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Ne pas oublier de mettre un {id} s’il y en a un. De plus, [</a:t>
            </a:r>
            <a:r>
              <a:rPr lang="fr-CA" dirty="0" err="1">
                <a:solidFill>
                  <a:schemeClr val="bg1"/>
                </a:solidFill>
              </a:rPr>
              <a:t>HttpGet</a:t>
            </a:r>
            <a:r>
              <a:rPr lang="fr-CA" dirty="0">
                <a:solidFill>
                  <a:schemeClr val="bg1"/>
                </a:solidFill>
              </a:rPr>
              <a:t>("{id}")] doit devenir [</a:t>
            </a:r>
            <a:r>
              <a:rPr lang="fr-CA" dirty="0" err="1">
                <a:solidFill>
                  <a:schemeClr val="bg1"/>
                </a:solidFill>
              </a:rPr>
              <a:t>HttpGet</a:t>
            </a:r>
            <a:r>
              <a:rPr lang="fr-CA" dirty="0">
                <a:solidFill>
                  <a:schemeClr val="bg1"/>
                </a:solidFill>
              </a:rPr>
              <a:t>], par exemple.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175069-649B-4613-B3C4-59A69EF47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67" y="3834315"/>
            <a:ext cx="5125165" cy="75258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58874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Personnalisation des routes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8FAFB-99FF-426E-81C6-038B56A7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3652"/>
            <a:ext cx="7944786" cy="3882537"/>
          </a:xfrm>
        </p:spPr>
        <p:txBody>
          <a:bodyPr/>
          <a:lstStyle/>
          <a:p>
            <a:r>
              <a:rPr lang="fr-CA" dirty="0"/>
              <a:t>Règle PAR action </a:t>
            </a:r>
          </a:p>
          <a:p>
            <a:pPr lvl="2"/>
            <a:r>
              <a:rPr lang="fr-CA" dirty="0"/>
              <a:t> Si on souhaite qu’une action ait sa propre règle spécifique, mais sans respecter la règle de classe, on peut ajouter une </a:t>
            </a:r>
            <a:r>
              <a:rPr lang="fr-CA" dirty="0">
                <a:solidFill>
                  <a:srgbClr val="FA4098"/>
                </a:solidFill>
              </a:rPr>
              <a:t>barre oblique </a:t>
            </a:r>
            <a:r>
              <a:rPr lang="fr-CA" dirty="0"/>
              <a:t>au début de la règle.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Ici, on voit que pour l’action </a:t>
            </a:r>
            <a:r>
              <a:rPr lang="fr-CA" dirty="0" err="1"/>
              <a:t>Get</a:t>
            </a:r>
            <a:r>
              <a:rPr lang="fr-CA" dirty="0"/>
              <a:t>, on obtient strictement la règle spécifiée au-dessus de l’action.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BF6A4A-8B35-494E-BFD9-7DB53468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78" y="2061321"/>
            <a:ext cx="4632321" cy="121227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C6CD14-0505-4973-A641-FFE88449FD45}"/>
              </a:ext>
            </a:extLst>
          </p:cNvPr>
          <p:cNvSpPr txBox="1"/>
          <p:nvPr/>
        </p:nvSpPr>
        <p:spPr>
          <a:xfrm>
            <a:off x="7665535" y="3382221"/>
            <a:ext cx="4474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a une règle de classe pour le contrôleur, mais elle sera ignorée par l’action ci-dessous.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A3E28-2B51-470F-9313-FD7504167EB1}"/>
              </a:ext>
            </a:extLst>
          </p:cNvPr>
          <p:cNvSpPr txBox="1"/>
          <p:nvPr/>
        </p:nvSpPr>
        <p:spPr>
          <a:xfrm>
            <a:off x="5984786" y="5978678"/>
            <a:ext cx="49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chemeClr val="bg1"/>
                </a:solidFill>
              </a:rPr>
              <a:t>Notons la barre oblique / au début cette fois.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BA3742-1525-4B59-A114-17C7F140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16413"/>
            <a:ext cx="3229426" cy="136226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6540D2-3E84-4E07-8A19-85BBC2E4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91" y="3382221"/>
            <a:ext cx="2524477" cy="64779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30539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5F760-E47A-4B58-A90E-E2DCA95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Personnalisation des routes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8FAFB-99FF-426E-81C6-038B56A7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93692"/>
            <a:ext cx="10294182" cy="3942497"/>
          </a:xfrm>
        </p:spPr>
        <p:txBody>
          <a:bodyPr>
            <a:normAutofit/>
          </a:bodyPr>
          <a:lstStyle/>
          <a:p>
            <a:r>
              <a:rPr lang="fr-CA" dirty="0"/>
              <a:t>  Attention aux conflits ! </a:t>
            </a:r>
          </a:p>
          <a:p>
            <a:pPr lvl="2"/>
            <a:r>
              <a:rPr lang="fr-CA" dirty="0"/>
              <a:t> Bien entendu, si deux actions ont la même route, nous aurons des problèmes. Au minimum, si leur(s) paramètre(s) sont différents, c’est convenable.</a:t>
            </a:r>
          </a:p>
          <a:p>
            <a:pPr lvl="3"/>
            <a:r>
              <a:rPr lang="fr-CA" dirty="0"/>
              <a:t> Ex. Une requête nécessite un </a:t>
            </a:r>
            <a:r>
              <a:rPr lang="fr-CA" dirty="0">
                <a:solidFill>
                  <a:srgbClr val="FA4098"/>
                </a:solidFill>
              </a:rPr>
              <a:t>paramètre</a:t>
            </a:r>
            <a:r>
              <a:rPr lang="fr-CA" dirty="0"/>
              <a:t> et pas l’autre, tout est bon !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Ex. Une requête sera appelée avec </a:t>
            </a:r>
            <a:r>
              <a:rPr lang="fr-CA" dirty="0" err="1">
                <a:solidFill>
                  <a:srgbClr val="FA4098"/>
                </a:solidFill>
              </a:rPr>
              <a:t>this.http.get</a:t>
            </a:r>
            <a:r>
              <a:rPr lang="fr-CA" dirty="0">
                <a:solidFill>
                  <a:srgbClr val="FA4098"/>
                </a:solidFill>
              </a:rPr>
              <a:t>&lt;T&gt;</a:t>
            </a:r>
            <a:r>
              <a:rPr lang="fr-CA" dirty="0"/>
              <a:t> et l’autre avec </a:t>
            </a:r>
            <a:r>
              <a:rPr lang="fr-CA" dirty="0" err="1">
                <a:solidFill>
                  <a:srgbClr val="FA4098"/>
                </a:solidFill>
              </a:rPr>
              <a:t>this.http.post</a:t>
            </a:r>
            <a:r>
              <a:rPr lang="fr-CA" dirty="0">
                <a:solidFill>
                  <a:srgbClr val="FA4098"/>
                </a:solidFill>
              </a:rPr>
              <a:t>&lt;T&gt;</a:t>
            </a:r>
            <a:r>
              <a:rPr lang="fr-CA" dirty="0"/>
              <a:t>, tout est bon !</a:t>
            </a:r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2"/>
            <a:r>
              <a:rPr lang="fr-CA" dirty="0"/>
              <a:t> Privilégiez les règles de classes / règles globales au contrôleur.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CBC3F-ED05-4DBD-945C-9BC6C813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61" y="3243053"/>
            <a:ext cx="2640689" cy="54249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B1ABBF-1064-4FA7-A2AC-C9DB71B1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317518"/>
            <a:ext cx="2795950" cy="54249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62AE95-071F-4C76-84D6-A7F436E5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98" y="4501785"/>
            <a:ext cx="2316384" cy="5424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131F795-FBDD-4107-BE9A-D877C563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77" y="4496234"/>
            <a:ext cx="2640689" cy="54249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5ADF466-A365-4105-B601-11D906777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40151"/>
            <a:ext cx="4681964" cy="11863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70B54BD-899E-4E5E-9B06-507152FB2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457" y="5540152"/>
            <a:ext cx="4444698" cy="11863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5703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818B37-98DA-487E-8413-F2E53C3F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RESTful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8F8EA8-BAF5-4559-ACE5-A20A85D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061029"/>
            <a:ext cx="10363199" cy="458651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Type d’architecture logicielle</a:t>
            </a:r>
            <a:r>
              <a:rPr lang="fr-CA" dirty="0"/>
              <a:t>  dans les applications Web </a:t>
            </a:r>
          </a:p>
          <a:p>
            <a:pPr lvl="2"/>
            <a:r>
              <a:rPr lang="fr-CA" dirty="0"/>
              <a:t> Séparation du client (Interface utilisateur) et du serveur. (Gestion des données)</a:t>
            </a:r>
          </a:p>
          <a:p>
            <a:pPr lvl="1"/>
            <a:r>
              <a:rPr lang="fr-CA" dirty="0"/>
              <a:t> Favorise l’échange de données sous format </a:t>
            </a:r>
            <a:r>
              <a:rPr lang="fr-CA" dirty="0">
                <a:solidFill>
                  <a:srgbClr val="FA4098"/>
                </a:solidFill>
              </a:rPr>
              <a:t>XML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JSON</a:t>
            </a:r>
          </a:p>
          <a:p>
            <a:pPr lvl="2"/>
            <a:r>
              <a:rPr lang="fr-CA" dirty="0"/>
              <a:t> Envoyer du html / </a:t>
            </a:r>
            <a:r>
              <a:rPr lang="fr-CA" dirty="0" err="1"/>
              <a:t>css</a:t>
            </a:r>
            <a:r>
              <a:rPr lang="fr-CA" dirty="0"/>
              <a:t> / javascript (des vues) est-il </a:t>
            </a:r>
            <a:r>
              <a:rPr lang="fr-CA" i="1" dirty="0" err="1"/>
              <a:t>restful</a:t>
            </a:r>
            <a:r>
              <a:rPr lang="fr-CA" dirty="0"/>
              <a:t> ? Ça ne fait pas consensus. Disons que c’est « Sur la ligne ».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/>
              <a:t>Objectifs</a:t>
            </a:r>
            <a:r>
              <a:rPr lang="fr-CA" dirty="0"/>
              <a:t> </a:t>
            </a:r>
            <a:r>
              <a:rPr lang="fr-CA" i="1" dirty="0"/>
              <a:t>RESTful</a:t>
            </a:r>
            <a:r>
              <a:rPr lang="fr-CA" dirty="0"/>
              <a:t> </a:t>
            </a:r>
            <a:r>
              <a:rPr lang="fr-CA" sz="1800" dirty="0"/>
              <a:t>(Ce ne </a:t>
            </a:r>
            <a:r>
              <a:rPr lang="fr-CA" sz="1800" dirty="0" err="1"/>
              <a:t>sont</a:t>
            </a:r>
            <a:r>
              <a:rPr lang="fr-CA" sz="1800" dirty="0"/>
              <a:t> que des </a:t>
            </a:r>
            <a:r>
              <a:rPr lang="fr-CA" sz="1800" i="1" dirty="0"/>
              <a:t>buzzwords</a:t>
            </a:r>
            <a:r>
              <a:rPr lang="fr-CA" sz="1800" dirty="0"/>
              <a:t>)</a:t>
            </a:r>
            <a:endParaRPr lang="fr-CA" sz="1800" i="1" dirty="0"/>
          </a:p>
          <a:p>
            <a:pPr lvl="2"/>
            <a:r>
              <a:rPr lang="fr-CA" dirty="0"/>
              <a:t> Performance </a:t>
            </a:r>
          </a:p>
          <a:p>
            <a:pPr lvl="2"/>
            <a:r>
              <a:rPr lang="fr-CA" dirty="0"/>
              <a:t> Évolutivité (Scalability) </a:t>
            </a:r>
          </a:p>
          <a:p>
            <a:pPr lvl="2"/>
            <a:r>
              <a:rPr lang="fr-CA" dirty="0"/>
              <a:t> Simplicité </a:t>
            </a:r>
          </a:p>
          <a:p>
            <a:pPr lvl="2"/>
            <a:r>
              <a:rPr lang="fr-CA" dirty="0"/>
              <a:t> Portabilité </a:t>
            </a:r>
          </a:p>
          <a:p>
            <a:pPr lvl="2"/>
            <a:r>
              <a:rPr lang="fr-CA" dirty="0"/>
              <a:t> Fiabilité </a:t>
            </a:r>
          </a:p>
        </p:txBody>
      </p:sp>
    </p:spTree>
    <p:extLst>
      <p:ext uri="{BB962C8B-B14F-4D97-AF65-F5344CB8AC3E}">
        <p14:creationId xmlns:p14="http://schemas.microsoft.com/office/powerpoint/2010/main" val="33019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818B37-98DA-487E-8413-F2E53C3F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REST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8F8EA8-BAF5-4559-ACE5-A20A85D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2002971"/>
            <a:ext cx="10769600" cy="4542972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  Les six contraintes architecturales REST :</a:t>
            </a:r>
          </a:p>
          <a:p>
            <a:pPr lvl="1"/>
            <a:r>
              <a:rPr lang="fr-CA" dirty="0"/>
              <a:t> </a:t>
            </a:r>
            <a:r>
              <a:rPr lang="en-CA" dirty="0"/>
              <a:t>👥 </a:t>
            </a:r>
            <a:r>
              <a:rPr lang="fr-CA" b="1" dirty="0">
                <a:solidFill>
                  <a:srgbClr val="FA4098"/>
                </a:solidFill>
              </a:rPr>
              <a:t>Architecture client-serveur</a:t>
            </a:r>
            <a:r>
              <a:rPr lang="fr-CA" dirty="0"/>
              <a:t> : Séparation de l’interface utilisateur et du stockage de données</a:t>
            </a:r>
          </a:p>
          <a:p>
            <a:pPr lvl="2"/>
            <a:r>
              <a:rPr lang="fr-CA" dirty="0"/>
              <a:t> Lié à la </a:t>
            </a:r>
            <a:r>
              <a:rPr lang="fr-CA" u="sng" dirty="0" err="1"/>
              <a:t>scalability</a:t>
            </a:r>
            <a:r>
              <a:rPr lang="fr-CA" dirty="0"/>
              <a:t> : L’application « client » ou « serveur » peut évoluer indépendamment de l’autre facilement. Aide aussi pour la </a:t>
            </a:r>
            <a:r>
              <a:rPr lang="fr-CA" u="sng" dirty="0"/>
              <a:t>portabilité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</a:t>
            </a:r>
            <a:r>
              <a:rPr lang="en-CA" dirty="0"/>
              <a:t>🧊 </a:t>
            </a:r>
            <a:r>
              <a:rPr lang="fr-CA" b="1" dirty="0">
                <a:solidFill>
                  <a:srgbClr val="FA4098"/>
                </a:solidFill>
              </a:rPr>
              <a:t>Sans état (</a:t>
            </a:r>
            <a:r>
              <a:rPr lang="fr-CA" b="1" dirty="0" err="1">
                <a:solidFill>
                  <a:srgbClr val="FA4098"/>
                </a:solidFill>
              </a:rPr>
              <a:t>Statelessness</a:t>
            </a:r>
            <a:r>
              <a:rPr lang="fr-CA" b="1" dirty="0">
                <a:solidFill>
                  <a:srgbClr val="FA4098"/>
                </a:solidFill>
              </a:rPr>
              <a:t>) </a:t>
            </a:r>
            <a:r>
              <a:rPr lang="fr-CA" dirty="0"/>
              <a:t>: Aucune information de session sur le serveur. (Tout sur le client)</a:t>
            </a:r>
          </a:p>
          <a:p>
            <a:pPr lvl="2"/>
            <a:r>
              <a:rPr lang="fr-CA" dirty="0"/>
              <a:t> Aide pour la </a:t>
            </a:r>
            <a:r>
              <a:rPr lang="fr-CA" u="sng" dirty="0"/>
              <a:t>performance</a:t>
            </a:r>
            <a:r>
              <a:rPr lang="fr-CA" dirty="0"/>
              <a:t> du serveur</a:t>
            </a:r>
          </a:p>
          <a:p>
            <a:pPr lvl="1"/>
            <a:r>
              <a:rPr lang="fr-CA" dirty="0"/>
              <a:t> </a:t>
            </a:r>
            <a:r>
              <a:rPr lang="en-CA" dirty="0"/>
              <a:t>💾 </a:t>
            </a:r>
            <a:r>
              <a:rPr lang="fr-CA" b="1" dirty="0" err="1">
                <a:solidFill>
                  <a:srgbClr val="FA4098"/>
                </a:solidFill>
              </a:rPr>
              <a:t>Cacheabilité</a:t>
            </a:r>
            <a:r>
              <a:rPr lang="fr-CA" dirty="0"/>
              <a:t> : Mettre en cache certaines données. (Données récurrentes)</a:t>
            </a:r>
          </a:p>
          <a:p>
            <a:pPr lvl="2"/>
            <a:r>
              <a:rPr lang="fr-CA" dirty="0"/>
              <a:t> Améliore la </a:t>
            </a:r>
            <a:r>
              <a:rPr lang="fr-CA" u="sng" dirty="0"/>
              <a:t>performance</a:t>
            </a:r>
            <a:r>
              <a:rPr lang="fr-CA" dirty="0"/>
              <a:t> du client</a:t>
            </a:r>
          </a:p>
          <a:p>
            <a:pPr lvl="1"/>
            <a:r>
              <a:rPr lang="fr-CA" dirty="0"/>
              <a:t> </a:t>
            </a:r>
            <a:r>
              <a:rPr lang="en-CA" dirty="0"/>
              <a:t>📚 </a:t>
            </a:r>
            <a:r>
              <a:rPr lang="fr-CA" b="1" dirty="0">
                <a:solidFill>
                  <a:srgbClr val="FA4098"/>
                </a:solidFill>
              </a:rPr>
              <a:t>Système en couches </a:t>
            </a:r>
            <a:r>
              <a:rPr lang="fr-CA" dirty="0"/>
              <a:t>: Des logiciels intermédiaires peuvent accompagner le client ou le serveur. (Couche pour la sécurité, couche pour </a:t>
            </a:r>
            <a:r>
              <a:rPr lang="fr-CA" dirty="0" err="1"/>
              <a:t>load</a:t>
            </a:r>
            <a:r>
              <a:rPr lang="fr-CA" dirty="0"/>
              <a:t> balancing, etc.)</a:t>
            </a:r>
          </a:p>
          <a:p>
            <a:pPr lvl="2"/>
            <a:r>
              <a:rPr lang="fr-CA" dirty="0"/>
              <a:t> Encore lié à la </a:t>
            </a:r>
            <a:r>
              <a:rPr lang="fr-CA" u="sng" dirty="0"/>
              <a:t>performance</a:t>
            </a:r>
            <a:r>
              <a:rPr lang="fr-CA" dirty="0"/>
              <a:t> / </a:t>
            </a:r>
            <a:r>
              <a:rPr lang="fr-CA" u="sng" dirty="0" err="1"/>
              <a:t>scalability</a:t>
            </a:r>
            <a:endParaRPr lang="fr-CA" u="sng" dirty="0"/>
          </a:p>
          <a:p>
            <a:pPr lvl="1"/>
            <a:r>
              <a:rPr lang="fr-CA" dirty="0"/>
              <a:t> </a:t>
            </a:r>
            <a:r>
              <a:rPr lang="en-CA" dirty="0"/>
              <a:t>💿 </a:t>
            </a:r>
            <a:r>
              <a:rPr lang="fr-CA" b="1" dirty="0">
                <a:solidFill>
                  <a:srgbClr val="FA4098"/>
                </a:solidFill>
              </a:rPr>
              <a:t>Code sur demande (optionnel) </a:t>
            </a:r>
            <a:r>
              <a:rPr lang="fr-CA" dirty="0"/>
              <a:t>: On peut envoyer du Javascript pour « étendre les fonctionnalités du client </a:t>
            </a:r>
            <a:r>
              <a:rPr lang="fr-CA" dirty="0" err="1"/>
              <a:t>situationnellement</a:t>
            </a:r>
            <a:r>
              <a:rPr lang="fr-CA" dirty="0"/>
              <a:t> »</a:t>
            </a:r>
          </a:p>
          <a:p>
            <a:pPr lvl="1"/>
            <a:r>
              <a:rPr lang="en-CA" dirty="0"/>
              <a:t>💻📱</a:t>
            </a:r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Interface uniforme </a:t>
            </a:r>
            <a:r>
              <a:rPr lang="fr-CA" dirty="0"/>
              <a:t>: Peu importe l’application client, on envoie les mêmes requêtes au serveur et le serveur retourne les données dans le même format. </a:t>
            </a:r>
            <a:r>
              <a:rPr lang="fr-CA" u="sng" dirty="0"/>
              <a:t>Portabilité</a:t>
            </a:r>
            <a:r>
              <a:rPr lang="fr-CA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306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4818B37-98DA-487E-8413-F2E53C3F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CRUD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8F8EA8-BAF5-4559-ACE5-A20A85D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032000"/>
            <a:ext cx="11030856" cy="4586514"/>
          </a:xfrm>
        </p:spPr>
        <p:txBody>
          <a:bodyPr>
            <a:normAutofit/>
          </a:bodyPr>
          <a:lstStyle/>
          <a:p>
            <a:r>
              <a:rPr lang="fr-CA" dirty="0"/>
              <a:t>Opérations avec une base de données : </a:t>
            </a:r>
            <a:r>
              <a:rPr lang="fr-CA" dirty="0" err="1">
                <a:solidFill>
                  <a:srgbClr val="FA4098"/>
                </a:solidFill>
              </a:rPr>
              <a:t>C</a:t>
            </a:r>
            <a:r>
              <a:rPr lang="fr-CA" dirty="0" err="1"/>
              <a:t>reate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R</a:t>
            </a:r>
            <a:r>
              <a:rPr lang="fr-CA" dirty="0" err="1"/>
              <a:t>etrieve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U</a:t>
            </a:r>
            <a:r>
              <a:rPr lang="fr-CA" dirty="0"/>
              <a:t>pdate et </a:t>
            </a:r>
            <a:r>
              <a:rPr lang="fr-CA" dirty="0" err="1">
                <a:solidFill>
                  <a:srgbClr val="FA4098"/>
                </a:solidFill>
              </a:rPr>
              <a:t>D</a:t>
            </a:r>
            <a:r>
              <a:rPr lang="fr-CA" dirty="0" err="1"/>
              <a:t>elete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Avec REST, on rend ces opérations possibles via des requêtes HTTP faites par un client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GET</a:t>
            </a:r>
            <a:r>
              <a:rPr lang="fr-CA" dirty="0"/>
              <a:t> (</a:t>
            </a:r>
            <a:r>
              <a:rPr lang="fr-CA" dirty="0" err="1"/>
              <a:t>retrieve</a:t>
            </a:r>
            <a:r>
              <a:rPr lang="fr-CA" dirty="0"/>
              <a:t>) : Obtenir des données de la BD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(</a:t>
            </a:r>
            <a:r>
              <a:rPr lang="fr-CA" dirty="0" err="1"/>
              <a:t>create</a:t>
            </a:r>
            <a:r>
              <a:rPr lang="fr-CA" dirty="0"/>
              <a:t>) : Ajouter des données à la BD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 (update) : Modifier des données de la BD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DELETE</a:t>
            </a:r>
            <a:r>
              <a:rPr lang="fr-CA" dirty="0"/>
              <a:t> (</a:t>
            </a:r>
            <a:r>
              <a:rPr lang="fr-CA" dirty="0" err="1"/>
              <a:t>delete</a:t>
            </a:r>
            <a:r>
              <a:rPr lang="fr-CA" dirty="0"/>
              <a:t>) : Supprimer des données de la BD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Ex : </a:t>
            </a:r>
            <a:r>
              <a:rPr lang="fr-CA" dirty="0">
                <a:solidFill>
                  <a:srgbClr val="FA4098"/>
                </a:solidFill>
              </a:rPr>
              <a:t>www.monsiteweb.ca/api/</a:t>
            </a:r>
            <a:r>
              <a:rPr lang="fr-CA" b="1" dirty="0">
                <a:solidFill>
                  <a:srgbClr val="FA4098"/>
                </a:solidFill>
              </a:rPr>
              <a:t>getItems</a:t>
            </a:r>
            <a:r>
              <a:rPr lang="fr-CA" dirty="0"/>
              <a:t> : Le client récupère tous les articles d’une boutique pour les afficher.</a:t>
            </a:r>
          </a:p>
          <a:p>
            <a:pPr lvl="1"/>
            <a:r>
              <a:rPr lang="fr-CA" dirty="0"/>
              <a:t> Ex : </a:t>
            </a:r>
            <a:r>
              <a:rPr lang="fr-CA" dirty="0">
                <a:solidFill>
                  <a:srgbClr val="FA4098"/>
                </a:solidFill>
              </a:rPr>
              <a:t>www.monsiteweb.ca/api/</a:t>
            </a:r>
            <a:r>
              <a:rPr lang="fr-CA" b="1" dirty="0">
                <a:solidFill>
                  <a:srgbClr val="FA4098"/>
                </a:solidFill>
              </a:rPr>
              <a:t>deleteItem</a:t>
            </a:r>
            <a:r>
              <a:rPr lang="fr-CA" dirty="0">
                <a:solidFill>
                  <a:srgbClr val="FA4098"/>
                </a:solidFill>
              </a:rPr>
              <a:t>/{id}</a:t>
            </a:r>
            <a:r>
              <a:rPr lang="fr-CA" dirty="0"/>
              <a:t> : Le client supprime un item spécifique.</a:t>
            </a:r>
          </a:p>
          <a:p>
            <a:pPr lvl="2"/>
            <a:r>
              <a:rPr lang="fr-CA" dirty="0"/>
              <a:t> Évidemment, la requête HTTP fonctionne seulement si l’utilisateur a la permission ! (À suivre)</a:t>
            </a:r>
          </a:p>
        </p:txBody>
      </p:sp>
    </p:spTree>
    <p:extLst>
      <p:ext uri="{BB962C8B-B14F-4D97-AF65-F5344CB8AC3E}">
        <p14:creationId xmlns:p14="http://schemas.microsoft.com/office/powerpoint/2010/main" val="42179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C859-5337-3346-0574-9B297FFE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Web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F143D-7B54-7CE4-FC7F-80D600586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945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4512D-DE6A-4323-92DF-8483072C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d’application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BA2F-AAB0-40F5-80C9-663FFAE3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0777"/>
            <a:ext cx="11088913" cy="3636651"/>
          </a:xfrm>
        </p:spPr>
        <p:txBody>
          <a:bodyPr/>
          <a:lstStyle/>
          <a:p>
            <a:r>
              <a:rPr lang="fr-CA" dirty="0"/>
              <a:t>Avec ASP net </a:t>
            </a:r>
            <a:r>
              <a:rPr lang="fr-CA" dirty="0" err="1"/>
              <a:t>core</a:t>
            </a:r>
            <a:r>
              <a:rPr lang="fr-CA" dirty="0"/>
              <a:t> </a:t>
            </a:r>
            <a:r>
              <a:rPr lang="en-CA" dirty="0"/>
              <a:t>       … et Angular ! </a:t>
            </a:r>
            <a:endParaRPr lang="fr-CA" dirty="0"/>
          </a:p>
          <a:p>
            <a:pPr lvl="2"/>
            <a:r>
              <a:rPr lang="fr-CA" dirty="0"/>
              <a:t> Cela dit, on ne fera pas un </a:t>
            </a:r>
            <a:r>
              <a:rPr lang="fr-CA" dirty="0">
                <a:solidFill>
                  <a:srgbClr val="FA4098"/>
                </a:solidFill>
              </a:rPr>
              <a:t>projet </a:t>
            </a:r>
            <a:r>
              <a:rPr lang="fr-CA" dirty="0" err="1">
                <a:solidFill>
                  <a:srgbClr val="FA4098"/>
                </a:solidFill>
              </a:rPr>
              <a:t>asp</a:t>
            </a:r>
            <a:r>
              <a:rPr lang="fr-CA" dirty="0">
                <a:solidFill>
                  <a:srgbClr val="FA4098"/>
                </a:solidFill>
              </a:rPr>
              <a:t> net </a:t>
            </a:r>
            <a:r>
              <a:rPr lang="fr-CA" dirty="0" err="1">
                <a:solidFill>
                  <a:srgbClr val="FA4098"/>
                </a:solidFill>
              </a:rPr>
              <a:t>core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avec le gabarit « </a:t>
            </a:r>
            <a:r>
              <a:rPr lang="fr-CA" b="1" dirty="0"/>
              <a:t>MVC</a:t>
            </a:r>
            <a:r>
              <a:rPr lang="fr-CA" dirty="0"/>
              <a:t> ». On va plutôt créer un projet « </a:t>
            </a:r>
            <a:r>
              <a:rPr lang="fr-CA" dirty="0">
                <a:solidFill>
                  <a:srgbClr val="FA4098"/>
                </a:solidFill>
              </a:rPr>
              <a:t>Web API</a:t>
            </a:r>
            <a:r>
              <a:rPr lang="fr-CA" dirty="0"/>
              <a:t> ». (Et nous ne retournerons </a:t>
            </a:r>
            <a:r>
              <a:rPr lang="fr-CA" b="1" dirty="0"/>
              <a:t>aucune vue </a:t>
            </a:r>
            <a:r>
              <a:rPr lang="fr-CA" dirty="0"/>
              <a:t>avec !)</a:t>
            </a:r>
          </a:p>
          <a:p>
            <a:pPr lvl="3"/>
            <a:r>
              <a:rPr lang="fr-CA" dirty="0"/>
              <a:t> On va seulement retourner des </a:t>
            </a:r>
            <a:r>
              <a:rPr lang="fr-CA" b="1" dirty="0"/>
              <a:t>données JSON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Nous aurons également besoin d’un </a:t>
            </a:r>
            <a:r>
              <a:rPr lang="fr-CA" dirty="0">
                <a:solidFill>
                  <a:srgbClr val="FA4098"/>
                </a:solidFill>
              </a:rPr>
              <a:t>projet Angular</a:t>
            </a:r>
            <a:r>
              <a:rPr lang="fr-CA" dirty="0"/>
              <a:t>, qui permettra d’afficher un interface utilisateur et de faire des requêtes à l’application Web API.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4F3B66-0F28-407D-8F9F-A3505352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89" y="4503516"/>
            <a:ext cx="1483771" cy="14837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055B46-6537-4D95-877E-2FB6BD83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76" y="4327688"/>
            <a:ext cx="1800656" cy="180065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D4BF846-A2D4-4EB0-989F-47A8B53628D5}"/>
              </a:ext>
            </a:extLst>
          </p:cNvPr>
          <p:cNvSpPr/>
          <p:nvPr/>
        </p:nvSpPr>
        <p:spPr>
          <a:xfrm>
            <a:off x="4826736" y="4627094"/>
            <a:ext cx="2506228" cy="618308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Requêtes HTTP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17393E-BD65-40F8-8CA0-9E456A089331}"/>
              </a:ext>
            </a:extLst>
          </p:cNvPr>
          <p:cNvSpPr/>
          <p:nvPr/>
        </p:nvSpPr>
        <p:spPr>
          <a:xfrm flipH="1">
            <a:off x="4826733" y="5127772"/>
            <a:ext cx="2506230" cy="618308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Données JSON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9570DE-1DC6-4D77-A5EF-AD4F78C08646}"/>
              </a:ext>
            </a:extLst>
          </p:cNvPr>
          <p:cNvSpPr txBox="1"/>
          <p:nvPr/>
        </p:nvSpPr>
        <p:spPr>
          <a:xfrm>
            <a:off x="3026072" y="5982691"/>
            <a:ext cx="1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chemeClr val="bg1"/>
                </a:solidFill>
              </a:rPr>
              <a:t>Le code roule sur le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513180-8AB3-41A5-9D22-2EC317A5FC86}"/>
              </a:ext>
            </a:extLst>
          </p:cNvPr>
          <p:cNvSpPr txBox="1"/>
          <p:nvPr/>
        </p:nvSpPr>
        <p:spPr>
          <a:xfrm>
            <a:off x="7367046" y="5982691"/>
            <a:ext cx="1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chemeClr val="bg1"/>
                </a:solidFill>
              </a:rPr>
              <a:t>Le code roule sur le serveur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80C974-7D4D-48BB-BA16-10A9BACC6032}"/>
              </a:ext>
            </a:extLst>
          </p:cNvPr>
          <p:cNvSpPr txBox="1"/>
          <p:nvPr/>
        </p:nvSpPr>
        <p:spPr>
          <a:xfrm>
            <a:off x="327319" y="4787168"/>
            <a:ext cx="2828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chemeClr val="bg1"/>
                </a:solidFill>
              </a:rPr>
              <a:t>• Interface (Inputs / Outputs)</a:t>
            </a:r>
          </a:p>
          <a:p>
            <a:r>
              <a:rPr lang="fr-CA" sz="1600">
                <a:solidFill>
                  <a:schemeClr val="bg1"/>
                </a:solidFill>
              </a:rPr>
              <a:t>• Données de session</a:t>
            </a:r>
          </a:p>
          <a:p>
            <a:r>
              <a:rPr lang="fr-CA" sz="1600">
                <a:solidFill>
                  <a:schemeClr val="bg1"/>
                </a:solidFill>
              </a:rPr>
              <a:t>• Envoie des requêtes HTTP et reçoit du JSON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860E8F-898B-47EE-BE13-EBFD0FA22EF5}"/>
              </a:ext>
            </a:extLst>
          </p:cNvPr>
          <p:cNvSpPr txBox="1"/>
          <p:nvPr/>
        </p:nvSpPr>
        <p:spPr>
          <a:xfrm>
            <a:off x="9200204" y="4503516"/>
            <a:ext cx="2828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chemeClr val="bg1"/>
                </a:solidFill>
              </a:rPr>
              <a:t>• Communique avec BD</a:t>
            </a:r>
          </a:p>
          <a:p>
            <a:r>
              <a:rPr lang="fr-CA" sz="1600">
                <a:solidFill>
                  <a:schemeClr val="bg1"/>
                </a:solidFill>
              </a:rPr>
              <a:t>• Reçoit des requêtes HTTP et retourne du JSON</a:t>
            </a:r>
          </a:p>
          <a:p>
            <a:r>
              <a:rPr lang="fr-CA" sz="1600">
                <a:solidFill>
                  <a:schemeClr val="bg1"/>
                </a:solidFill>
              </a:rPr>
              <a:t>• Définit les Models</a:t>
            </a:r>
          </a:p>
          <a:p>
            <a:r>
              <a:rPr lang="fr-CA" sz="1600">
                <a:solidFill>
                  <a:schemeClr val="bg1"/>
                </a:solidFill>
              </a:rPr>
              <a:t>• Gestion des utilisateurs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1AB17DC8-7DF9-4A29-885A-850B3150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9505" y="4084684"/>
            <a:ext cx="596419" cy="5964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FA3C759-76CA-4120-9C00-814EEE425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42" y="4183432"/>
            <a:ext cx="497671" cy="4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4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A2C08-6C15-406D-8AEB-1A5AA781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3" y="753228"/>
            <a:ext cx="10192582" cy="1080938"/>
          </a:xfrm>
        </p:spPr>
        <p:txBody>
          <a:bodyPr>
            <a:normAutofit/>
          </a:bodyPr>
          <a:lstStyle/>
          <a:p>
            <a:r>
              <a:rPr lang="fr-CA" dirty="0"/>
              <a:t>Web API: Création du projet avec Visual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A563A-BBE3-4BA5-99E8-CF4F7281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75543"/>
            <a:ext cx="10192582" cy="3860646"/>
          </a:xfrm>
        </p:spPr>
        <p:txBody>
          <a:bodyPr>
            <a:normAutofit/>
          </a:bodyPr>
          <a:lstStyle/>
          <a:p>
            <a:r>
              <a:rPr lang="fr-CA" dirty="0"/>
              <a:t>Création d’un contrôleur</a:t>
            </a:r>
          </a:p>
          <a:p>
            <a:pPr lvl="2"/>
            <a:r>
              <a:rPr lang="fr-CA" dirty="0"/>
              <a:t> Création d’un modèle</a:t>
            </a:r>
          </a:p>
          <a:p>
            <a:pPr lvl="2"/>
            <a:r>
              <a:rPr lang="fr-CA" dirty="0"/>
              <a:t> Création d’un contrôleur auto-généré pour un modèle</a:t>
            </a:r>
          </a:p>
          <a:p>
            <a:pPr lvl="2"/>
            <a:r>
              <a:rPr lang="fr-CA" dirty="0"/>
              <a:t> Création de la base de données avec </a:t>
            </a:r>
            <a:r>
              <a:rPr lang="fr-CA" dirty="0" err="1"/>
              <a:t>Entity</a:t>
            </a:r>
            <a:r>
              <a:rPr lang="fr-CA" dirty="0"/>
              <a:t> Framework</a:t>
            </a:r>
          </a:p>
          <a:p>
            <a:pPr lvl="1"/>
            <a:r>
              <a:rPr lang="fr-CA" dirty="0"/>
              <a:t> Routage avec ASP net </a:t>
            </a:r>
            <a:r>
              <a:rPr lang="fr-CA" dirty="0" err="1"/>
              <a:t>core</a:t>
            </a:r>
            <a:endParaRPr lang="fr-CA" dirty="0"/>
          </a:p>
          <a:p>
            <a:pPr lvl="2"/>
            <a:r>
              <a:rPr lang="fr-CA" dirty="0"/>
              <a:t> Déterminera quelles seront nos requêtes HTTP</a:t>
            </a:r>
          </a:p>
          <a:p>
            <a:pPr lvl="1"/>
            <a:r>
              <a:rPr lang="fr-CA" dirty="0"/>
              <a:t> Création d’un projet Angular</a:t>
            </a:r>
          </a:p>
          <a:p>
            <a:pPr lvl="2"/>
            <a:r>
              <a:rPr lang="fr-CA" dirty="0"/>
              <a:t> Destiné à communiquer avec notre Web API</a:t>
            </a:r>
          </a:p>
          <a:p>
            <a:pPr lvl="1"/>
            <a:r>
              <a:rPr lang="fr-CA" dirty="0"/>
              <a:t> Configuration du CORS</a:t>
            </a:r>
          </a:p>
          <a:p>
            <a:pPr lvl="2"/>
            <a:r>
              <a:rPr lang="fr-CA" dirty="0"/>
              <a:t> Pour que nos 2 applications (Angular et Web API) puissent communiquer</a:t>
            </a:r>
          </a:p>
        </p:txBody>
      </p:sp>
    </p:spTree>
    <p:extLst>
      <p:ext uri="{BB962C8B-B14F-4D97-AF65-F5344CB8AC3E}">
        <p14:creationId xmlns:p14="http://schemas.microsoft.com/office/powerpoint/2010/main" val="15351785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2253</Words>
  <Application>Microsoft Office PowerPoint</Application>
  <PresentationFormat>Grand écran</PresentationFormat>
  <Paragraphs>212</Paragraphs>
  <Slides>34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Berlin</vt:lpstr>
      <vt:lpstr>Séance 11</vt:lpstr>
      <vt:lpstr>Plan de la séance</vt:lpstr>
      <vt:lpstr>RestFul</vt:lpstr>
      <vt:lpstr>RESTful</vt:lpstr>
      <vt:lpstr>REST</vt:lpstr>
      <vt:lpstr> CRUD</vt:lpstr>
      <vt:lpstr>Web API</vt:lpstr>
      <vt:lpstr>Création d’application Web API</vt:lpstr>
      <vt:lpstr>Web API: Création du projet avec Visual Studio</vt:lpstr>
      <vt:lpstr>Création du projet ASP net core Web API</vt:lpstr>
      <vt:lpstr> Création du projet ASP net core Web API</vt:lpstr>
      <vt:lpstr>Program (Startup)</vt:lpstr>
      <vt:lpstr>Web API</vt:lpstr>
      <vt:lpstr>Web API: Création d’un contrôleur</vt:lpstr>
      <vt:lpstr>Exécution du projet Web API</vt:lpstr>
      <vt:lpstr>Exécution du projet Web API</vt:lpstr>
      <vt:lpstr> Création de notre premier modèle</vt:lpstr>
      <vt:lpstr> Ajout des propriétés </vt:lpstr>
      <vt:lpstr>Création d’un Controller auto-généré</vt:lpstr>
      <vt:lpstr> Création d’un Controller auto-généré</vt:lpstr>
      <vt:lpstr> Création d’un Controller auto-généré</vt:lpstr>
      <vt:lpstr> Contrôleur auto-généré</vt:lpstr>
      <vt:lpstr>Web API:  Création de la base de données</vt:lpstr>
      <vt:lpstr>Création de la base de données</vt:lpstr>
      <vt:lpstr>Routage</vt:lpstr>
      <vt:lpstr>Routage</vt:lpstr>
      <vt:lpstr>Routage</vt:lpstr>
      <vt:lpstr>Routage</vt:lpstr>
      <vt:lpstr>Routage</vt:lpstr>
      <vt:lpstr> Personnalisation des routes </vt:lpstr>
      <vt:lpstr> Personnalisation des routes</vt:lpstr>
      <vt:lpstr>Personnalisation des routes</vt:lpstr>
      <vt:lpstr> Personnalisation des routes</vt:lpstr>
      <vt:lpstr>Personnalisation des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15</cp:revision>
  <dcterms:created xsi:type="dcterms:W3CDTF">2023-01-29T23:12:55Z</dcterms:created>
  <dcterms:modified xsi:type="dcterms:W3CDTF">2023-10-14T00:00:02Z</dcterms:modified>
</cp:coreProperties>
</file>