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58" r:id="rId3"/>
    <p:sldId id="304" r:id="rId4"/>
    <p:sldId id="278" r:id="rId5"/>
    <p:sldId id="279" r:id="rId6"/>
    <p:sldId id="280" r:id="rId7"/>
    <p:sldId id="281" r:id="rId8"/>
    <p:sldId id="282" r:id="rId9"/>
    <p:sldId id="305" r:id="rId10"/>
    <p:sldId id="283" r:id="rId11"/>
    <p:sldId id="307" r:id="rId12"/>
    <p:sldId id="284" r:id="rId13"/>
    <p:sldId id="285" r:id="rId14"/>
    <p:sldId id="306" r:id="rId15"/>
    <p:sldId id="28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7680CF-A076-4033-B550-6CAC926517BC}" v="12" dt="2023-09-27T01:28:16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0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333A0-579A-4C8A-9321-151F9D4E8A3A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4E428-1AB7-4BDF-98D2-3004DFB6DBC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7139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0108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0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536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628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814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364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4889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4252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8908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9652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7708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158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62408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2221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4932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605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14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394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11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405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7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041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68E1-A2EB-4DF5-8A05-208FD0AD44E9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5E54-74C5-4A9A-ABD1-D4EED5BDFDF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2900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654" r:id="rId22"/>
    <p:sldLayoutId id="2147483655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7D54DE-D35C-41CF-B0BE-209030A7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BE412D-E43A-40F7-9D40-9A608E4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1DCE60-EE3E-40AD-A094-D46BBD7D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D92A14-1D99-4216-ACAD-12048C4DF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5AB53B8-E9E6-4D13-AEB2-716CF5D0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>
            <a:normAutofit/>
          </a:bodyPr>
          <a:lstStyle/>
          <a:p>
            <a:r>
              <a:rPr lang="fr-CA" noProof="0" dirty="0"/>
              <a:t>Séance 11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4558" y="5101298"/>
            <a:ext cx="4825907" cy="1116622"/>
          </a:xfrm>
        </p:spPr>
        <p:txBody>
          <a:bodyPr>
            <a:normAutofit/>
          </a:bodyPr>
          <a:lstStyle/>
          <a:p>
            <a:r>
              <a:rPr lang="fr-CA" sz="1800" dirty="0" err="1"/>
              <a:t>Angular</a:t>
            </a:r>
            <a:r>
              <a:rPr lang="fr-CA" sz="1800" dirty="0"/>
              <a:t> CORS</a:t>
            </a:r>
          </a:p>
          <a:p>
            <a:r>
              <a:rPr lang="fr-CA" sz="1400" dirty="0">
                <a:solidFill>
                  <a:schemeClr val="bg1"/>
                </a:solidFill>
              </a:rPr>
              <a:t>Documentation Maxime Pelletier et Valérie Turgeon</a:t>
            </a:r>
            <a:r>
              <a:rPr lang="fr-CA" sz="1400" noProof="0" dirty="0">
                <a:solidFill>
                  <a:schemeClr val="bg1"/>
                </a:solidFill>
              </a:rPr>
              <a:t> </a:t>
            </a:r>
          </a:p>
          <a:p>
            <a:endParaRPr lang="fr-CA" sz="1800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8DC693-2FF8-4026-BB8F-A115E67BC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67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61" y="60563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5F760-E47A-4B58-A90E-E2DCA95D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CORS Net 5 et moins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3AF91C-DCB6-4311-9558-29E57726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Configuration du CORS dans Startup.cs</a:t>
            </a:r>
          </a:p>
          <a:p>
            <a:pPr lvl="1"/>
            <a:r>
              <a:rPr lang="fr-CA"/>
              <a:t> </a:t>
            </a:r>
            <a:r>
              <a:rPr lang="fr-CA" b="1">
                <a:solidFill>
                  <a:srgbClr val="FA4098"/>
                </a:solidFill>
              </a:rPr>
              <a:t>C</a:t>
            </a:r>
            <a:r>
              <a:rPr lang="fr-CA"/>
              <a:t>ross-</a:t>
            </a:r>
            <a:r>
              <a:rPr lang="fr-CA" b="1">
                <a:solidFill>
                  <a:srgbClr val="FA4098"/>
                </a:solidFill>
              </a:rPr>
              <a:t>O</a:t>
            </a:r>
            <a:r>
              <a:rPr lang="fr-CA"/>
              <a:t>rigin </a:t>
            </a:r>
            <a:r>
              <a:rPr lang="fr-CA" b="1">
                <a:solidFill>
                  <a:srgbClr val="FA4098"/>
                </a:solidFill>
              </a:rPr>
              <a:t>R</a:t>
            </a:r>
            <a:r>
              <a:rPr lang="fr-CA"/>
              <a:t>esource </a:t>
            </a:r>
            <a:r>
              <a:rPr lang="fr-CA" b="1">
                <a:solidFill>
                  <a:srgbClr val="FA4098"/>
                </a:solidFill>
              </a:rPr>
              <a:t>S</a:t>
            </a:r>
            <a:r>
              <a:rPr lang="fr-CA"/>
              <a:t>haring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4DBB61-4340-4742-B125-44ABF53DB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5" y="3429000"/>
            <a:ext cx="4238243" cy="1862048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9B246C1-47FB-4FE4-856F-BE0C5CF5E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643" y="4194051"/>
            <a:ext cx="7407219" cy="2364824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AFB58BD-41B1-4CF8-9B5F-74753E80C9CA}"/>
              </a:ext>
            </a:extLst>
          </p:cNvPr>
          <p:cNvSpPr txBox="1"/>
          <p:nvPr/>
        </p:nvSpPr>
        <p:spPr>
          <a:xfrm>
            <a:off x="5198363" y="2660533"/>
            <a:ext cx="3875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B177BF"/>
                </a:solidFill>
              </a:rPr>
              <a:t>On ajoute une configuration CORS dans la méthode </a:t>
            </a:r>
            <a:r>
              <a:rPr lang="fr-CA" u="sng" dirty="0" err="1">
                <a:solidFill>
                  <a:srgbClr val="FA4098"/>
                </a:solidFill>
              </a:rPr>
              <a:t>ConfigureServices</a:t>
            </a:r>
            <a:r>
              <a:rPr lang="fr-CA" dirty="0">
                <a:solidFill>
                  <a:srgbClr val="B177BF"/>
                </a:solidFill>
              </a:rPr>
              <a:t> de la classe Startup.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37C8FC5-6784-4CAA-A81B-06330950117F}"/>
              </a:ext>
            </a:extLst>
          </p:cNvPr>
          <p:cNvCxnSpPr>
            <a:cxnSpLocks/>
          </p:cNvCxnSpPr>
          <p:nvPr/>
        </p:nvCxnSpPr>
        <p:spPr>
          <a:xfrm flipH="1">
            <a:off x="6872586" y="5482083"/>
            <a:ext cx="526868" cy="382560"/>
          </a:xfrm>
          <a:prstGeom prst="straightConnector1">
            <a:avLst/>
          </a:prstGeom>
          <a:ln w="57150">
            <a:solidFill>
              <a:srgbClr val="B177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C0B6F-A7C4-4BEB-A326-0EFC14DE21E4}"/>
              </a:ext>
            </a:extLst>
          </p:cNvPr>
          <p:cNvSpPr/>
          <p:nvPr/>
        </p:nvSpPr>
        <p:spPr>
          <a:xfrm>
            <a:off x="3405712" y="2385237"/>
            <a:ext cx="806404" cy="304800"/>
          </a:xfrm>
          <a:prstGeom prst="rect">
            <a:avLst/>
          </a:prstGeom>
          <a:noFill/>
          <a:ln w="1905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200BD7-D43C-4531-AA20-C5BDE16AA479}"/>
              </a:ext>
            </a:extLst>
          </p:cNvPr>
          <p:cNvSpPr/>
          <p:nvPr/>
        </p:nvSpPr>
        <p:spPr>
          <a:xfrm>
            <a:off x="5888988" y="5786070"/>
            <a:ext cx="820966" cy="210164"/>
          </a:xfrm>
          <a:prstGeom prst="rect">
            <a:avLst/>
          </a:prstGeom>
          <a:noFill/>
          <a:ln w="1905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257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5F760-E47A-4B58-A90E-E2DCA95D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CORS Net 6 et plus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3AF91C-DCB6-4311-9558-29E57726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Configuration du CORS dans </a:t>
            </a:r>
            <a:r>
              <a:rPr lang="fr-CA" dirty="0" err="1"/>
              <a:t>Program.cs</a:t>
            </a:r>
            <a:endParaRPr lang="fr-CA" dirty="0"/>
          </a:p>
          <a:p>
            <a:pPr lvl="1"/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</a:rPr>
              <a:t>C</a:t>
            </a:r>
            <a:r>
              <a:rPr lang="fr-CA" dirty="0"/>
              <a:t>ross-</a:t>
            </a:r>
            <a:r>
              <a:rPr lang="fr-CA" b="1" dirty="0">
                <a:solidFill>
                  <a:srgbClr val="FA4098"/>
                </a:solidFill>
              </a:rPr>
              <a:t>O</a:t>
            </a:r>
            <a:r>
              <a:rPr lang="fr-CA" dirty="0"/>
              <a:t>rigin </a:t>
            </a:r>
            <a:r>
              <a:rPr lang="fr-CA" b="1" dirty="0">
                <a:solidFill>
                  <a:srgbClr val="FA4098"/>
                </a:solidFill>
              </a:rPr>
              <a:t>R</a:t>
            </a:r>
            <a:r>
              <a:rPr lang="fr-CA" dirty="0"/>
              <a:t>esource </a:t>
            </a:r>
            <a:r>
              <a:rPr lang="fr-CA" b="1" dirty="0">
                <a:solidFill>
                  <a:srgbClr val="FA4098"/>
                </a:solidFill>
              </a:rPr>
              <a:t>S</a:t>
            </a:r>
            <a:r>
              <a:rPr lang="fr-CA" dirty="0"/>
              <a:t>haring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C0B6F-A7C4-4BEB-A326-0EFC14DE21E4}"/>
              </a:ext>
            </a:extLst>
          </p:cNvPr>
          <p:cNvSpPr/>
          <p:nvPr/>
        </p:nvSpPr>
        <p:spPr>
          <a:xfrm>
            <a:off x="3405712" y="2367516"/>
            <a:ext cx="824125" cy="304800"/>
          </a:xfrm>
          <a:prstGeom prst="rect">
            <a:avLst/>
          </a:prstGeom>
          <a:noFill/>
          <a:ln w="1905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49EC12-7CF5-3964-397D-F367CF7F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284" y="2256876"/>
            <a:ext cx="3886200" cy="7582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598B0E9-DA6A-6460-6822-FD17FCF13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88" y="3514368"/>
            <a:ext cx="9964479" cy="225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0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5F760-E47A-4B58-A90E-E2DCA95D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CORS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EDC50D-5502-468B-80EB-916BCF439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63711"/>
            <a:ext cx="10294182" cy="3972478"/>
          </a:xfrm>
        </p:spPr>
        <p:txBody>
          <a:bodyPr/>
          <a:lstStyle/>
          <a:p>
            <a:r>
              <a:rPr lang="fr-CA" dirty="0"/>
              <a:t> Reprise du test</a:t>
            </a:r>
          </a:p>
          <a:p>
            <a:pPr lvl="1"/>
            <a:r>
              <a:rPr lang="fr-CA" dirty="0"/>
              <a:t> Si nos 2 applications (Angular et </a:t>
            </a:r>
            <a:r>
              <a:rPr lang="fr-CA" dirty="0" err="1"/>
              <a:t>asp</a:t>
            </a:r>
            <a:r>
              <a:rPr lang="fr-CA" dirty="0"/>
              <a:t> net </a:t>
            </a:r>
            <a:r>
              <a:rPr lang="fr-CA" dirty="0" err="1"/>
              <a:t>core</a:t>
            </a:r>
            <a:r>
              <a:rPr lang="fr-CA" dirty="0"/>
              <a:t> Web API) sont lancées dans le même navigateur, elles devraient maintenant pouvoir communiquer. (Bien qu’elles soient sur 2 ports différents)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17D229-8323-442B-98F1-76278AC19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903" y="4557229"/>
            <a:ext cx="3682829" cy="1619735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2F61716-0A04-4DD4-B953-AD23DF7C2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477669"/>
            <a:ext cx="4791521" cy="1699295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E2DD9F1-2A6A-4F9A-89D6-B298F8738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520" y="3050600"/>
            <a:ext cx="7648435" cy="1249914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BCE0338-2B59-47E4-9D10-44DEFAD1B795}"/>
              </a:ext>
            </a:extLst>
          </p:cNvPr>
          <p:cNvSpPr txBox="1"/>
          <p:nvPr/>
        </p:nvSpPr>
        <p:spPr>
          <a:xfrm>
            <a:off x="1208685" y="6192905"/>
            <a:ext cx="4119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On a reçu le tableau de </a:t>
            </a:r>
            <a:r>
              <a:rPr lang="fr-CA" sz="1400" dirty="0" err="1">
                <a:solidFill>
                  <a:schemeClr val="bg1"/>
                </a:solidFill>
              </a:rPr>
              <a:t>Villager</a:t>
            </a:r>
            <a:r>
              <a:rPr lang="fr-CA" sz="1400" dirty="0">
                <a:solidFill>
                  <a:schemeClr val="bg1"/>
                </a:solidFill>
              </a:rPr>
              <a:t> ! Mais la BD est vide, donc le tableau aussi...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B3FCFCD-18D8-4532-8626-7EEBA8D5219A}"/>
              </a:ext>
            </a:extLst>
          </p:cNvPr>
          <p:cNvSpPr txBox="1"/>
          <p:nvPr/>
        </p:nvSpPr>
        <p:spPr>
          <a:xfrm>
            <a:off x="5743188" y="6192905"/>
            <a:ext cx="519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On peut voir dans l’onglet Network (Réseau) de Chrome que </a:t>
            </a:r>
            <a:r>
              <a:rPr lang="fr-CA" sz="1400" dirty="0" err="1">
                <a:solidFill>
                  <a:schemeClr val="bg1"/>
                </a:solidFill>
              </a:rPr>
              <a:t>GetVillager</a:t>
            </a:r>
            <a:r>
              <a:rPr lang="fr-CA" sz="1400" dirty="0">
                <a:solidFill>
                  <a:schemeClr val="bg1"/>
                </a:solidFill>
              </a:rPr>
              <a:t> possède le statut 200 (Donc succès !)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EC067A8-715D-4D8A-9E16-90C981C2A617}"/>
              </a:ext>
            </a:extLst>
          </p:cNvPr>
          <p:cNvCxnSpPr>
            <a:cxnSpLocks/>
          </p:cNvCxnSpPr>
          <p:nvPr/>
        </p:nvCxnSpPr>
        <p:spPr>
          <a:xfrm flipH="1">
            <a:off x="7812435" y="5605700"/>
            <a:ext cx="526868" cy="382560"/>
          </a:xfrm>
          <a:prstGeom prst="straightConnector1">
            <a:avLst/>
          </a:prstGeom>
          <a:ln w="57150">
            <a:solidFill>
              <a:srgbClr val="B177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73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5F760-E47A-4B58-A90E-E2DCA95D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Angular</a:t>
            </a:r>
            <a:endParaRPr lang="fr-CA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DF84CF2-E10E-4C6B-B7ED-F56F37F79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3573256"/>
            <a:ext cx="9613900" cy="1125951"/>
          </a:xfrm>
          <a:ln w="28575">
            <a:solidFill>
              <a:srgbClr val="9073D1"/>
            </a:solidFill>
          </a:ln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C9AB2AF-5E8E-424F-AF52-B81149717EAF}"/>
              </a:ext>
            </a:extLst>
          </p:cNvPr>
          <p:cNvSpPr txBox="1">
            <a:spLocks/>
          </p:cNvSpPr>
          <p:nvPr/>
        </p:nvSpPr>
        <p:spPr>
          <a:xfrm>
            <a:off x="1" y="2053652"/>
            <a:ext cx="11638918" cy="4123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¨"/>
              <a:defRPr sz="24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 </a:t>
            </a:r>
            <a:r>
              <a:rPr lang="fr-CA" dirty="0">
                <a:solidFill>
                  <a:schemeClr val="bg1"/>
                </a:solidFill>
              </a:rPr>
              <a:t>Ajouter un </a:t>
            </a:r>
            <a:r>
              <a:rPr lang="fr-CA" dirty="0" err="1">
                <a:solidFill>
                  <a:schemeClr val="bg1"/>
                </a:solidFill>
              </a:rPr>
              <a:t>Villager</a:t>
            </a:r>
            <a:r>
              <a:rPr lang="fr-CA" dirty="0">
                <a:solidFill>
                  <a:schemeClr val="bg1"/>
                </a:solidFill>
              </a:rPr>
              <a:t> dans la base de données via une requête HTTP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 On utilise l’action </a:t>
            </a:r>
            <a:r>
              <a:rPr lang="fr-CA" dirty="0" err="1">
                <a:solidFill>
                  <a:schemeClr val="bg1"/>
                </a:solidFill>
              </a:rPr>
              <a:t>pré-existante</a:t>
            </a:r>
            <a:r>
              <a:rPr lang="fr-CA" dirty="0">
                <a:solidFill>
                  <a:schemeClr val="bg1"/>
                </a:solidFill>
              </a:rPr>
              <a:t> « </a:t>
            </a:r>
            <a:r>
              <a:rPr lang="fr-CA" dirty="0">
                <a:solidFill>
                  <a:srgbClr val="FA4098"/>
                </a:solidFill>
              </a:rPr>
              <a:t>POST </a:t>
            </a:r>
            <a:r>
              <a:rPr lang="fr-CA" dirty="0">
                <a:solidFill>
                  <a:schemeClr val="bg1"/>
                </a:solidFill>
              </a:rPr>
              <a:t>».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 Avec la méthode</a:t>
            </a:r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POST</a:t>
            </a:r>
            <a:r>
              <a:rPr lang="fr-CA" dirty="0">
                <a:solidFill>
                  <a:schemeClr val="bg1"/>
                </a:solidFill>
              </a:rPr>
              <a:t>, il faut insérer des données dans le « </a:t>
            </a:r>
            <a:r>
              <a:rPr lang="fr-CA" dirty="0">
                <a:solidFill>
                  <a:srgbClr val="FA4098"/>
                </a:solidFill>
              </a:rPr>
              <a:t>corps</a:t>
            </a:r>
            <a:r>
              <a:rPr lang="fr-CA" dirty="0">
                <a:solidFill>
                  <a:schemeClr val="bg1"/>
                </a:solidFill>
              </a:rPr>
              <a:t> » de la requête. (Et pas seulement dans l’URL) Voici comment 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 err="1">
                <a:solidFill>
                  <a:srgbClr val="FA4098"/>
                </a:solidFill>
              </a:rPr>
              <a:t>this.villager</a:t>
            </a:r>
            <a:r>
              <a:rPr lang="fr-CA" dirty="0"/>
              <a:t> </a:t>
            </a:r>
            <a:r>
              <a:rPr lang="fr-CA" dirty="0">
                <a:solidFill>
                  <a:schemeClr val="bg1"/>
                </a:solidFill>
              </a:rPr>
              <a:t>est, dans ce cas-ci, une variable de classe qui contient une donnée de type </a:t>
            </a:r>
            <a:r>
              <a:rPr lang="fr-CA" dirty="0" err="1">
                <a:solidFill>
                  <a:schemeClr val="bg1"/>
                </a:solidFill>
              </a:rPr>
              <a:t>Villager</a:t>
            </a:r>
            <a:r>
              <a:rPr lang="fr-CA" dirty="0">
                <a:solidFill>
                  <a:schemeClr val="bg1"/>
                </a:solidFill>
              </a:rPr>
              <a:t>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 On aurait pu aussi carrément </a:t>
            </a:r>
            <a:r>
              <a:rPr lang="fr-CA" dirty="0" err="1">
                <a:solidFill>
                  <a:schemeClr val="bg1"/>
                </a:solidFill>
              </a:rPr>
              <a:t>harcoder</a:t>
            </a:r>
            <a:r>
              <a:rPr lang="fr-CA" dirty="0">
                <a:solidFill>
                  <a:schemeClr val="bg1"/>
                </a:solidFill>
              </a:rPr>
              <a:t> « </a:t>
            </a:r>
            <a:r>
              <a:rPr lang="fr-CA" dirty="0">
                <a:solidFill>
                  <a:srgbClr val="FA4098"/>
                </a:solidFill>
              </a:rPr>
              <a:t>new </a:t>
            </a:r>
            <a:r>
              <a:rPr lang="fr-CA" dirty="0" err="1">
                <a:solidFill>
                  <a:srgbClr val="FA4098"/>
                </a:solidFill>
              </a:rPr>
              <a:t>Villager</a:t>
            </a:r>
            <a:r>
              <a:rPr lang="fr-CA" dirty="0">
                <a:solidFill>
                  <a:srgbClr val="FA4098"/>
                </a:solidFill>
              </a:rPr>
              <a:t>(...) </a:t>
            </a:r>
            <a:r>
              <a:rPr lang="fr-CA" dirty="0">
                <a:solidFill>
                  <a:schemeClr val="bg1"/>
                </a:solidFill>
              </a:rPr>
              <a:t>» au lieu d’appeler une variable.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 Bien entendu, généralement, on utilisera une variable qui a été remplie par l’utilisateur à l’aide d’un formulaire.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C28A438-90E0-4F31-8FC8-4C6B5A0591F4}"/>
              </a:ext>
            </a:extLst>
          </p:cNvPr>
          <p:cNvCxnSpPr>
            <a:cxnSpLocks/>
          </p:cNvCxnSpPr>
          <p:nvPr/>
        </p:nvCxnSpPr>
        <p:spPr>
          <a:xfrm flipH="1">
            <a:off x="8157114" y="3284744"/>
            <a:ext cx="361406" cy="484559"/>
          </a:xfrm>
          <a:prstGeom prst="straightConnector1">
            <a:avLst/>
          </a:prstGeom>
          <a:ln w="57150">
            <a:solidFill>
              <a:srgbClr val="907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75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5F760-E47A-4B58-A90E-E2DCA95D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Angular</a:t>
            </a:r>
            <a:endParaRPr lang="fr-CA" dirty="0"/>
          </a:p>
        </p:txBody>
      </p:sp>
      <p:pic>
        <p:nvPicPr>
          <p:cNvPr id="11" name="Espace réservé du contenu 6">
            <a:extLst>
              <a:ext uri="{FF2B5EF4-FFF2-40B4-BE49-F238E27FC236}">
                <a16:creationId xmlns:a16="http://schemas.microsoft.com/office/drawing/2014/main" id="{86F4EDD1-BD0C-453E-882D-035667F3C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25" y="5569609"/>
            <a:ext cx="9613900" cy="1125951"/>
          </a:xfr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027721A-B8A6-47A4-8C1B-8455E631A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51" y="3039371"/>
            <a:ext cx="5860246" cy="239883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C9AB2AF-5E8E-424F-AF52-B81149717EAF}"/>
              </a:ext>
            </a:extLst>
          </p:cNvPr>
          <p:cNvSpPr txBox="1">
            <a:spLocks/>
          </p:cNvSpPr>
          <p:nvPr/>
        </p:nvSpPr>
        <p:spPr>
          <a:xfrm>
            <a:off x="1" y="2053652"/>
            <a:ext cx="11638918" cy="4123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¨"/>
              <a:defRPr sz="24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>
                <a:solidFill>
                  <a:schemeClr val="bg1"/>
                </a:solidFill>
              </a:rPr>
              <a:t> Ajouter un </a:t>
            </a:r>
            <a:r>
              <a:rPr lang="fr-CA" dirty="0" err="1">
                <a:solidFill>
                  <a:schemeClr val="bg1"/>
                </a:solidFill>
              </a:rPr>
              <a:t>Villager</a:t>
            </a:r>
            <a:r>
              <a:rPr lang="fr-CA" dirty="0">
                <a:solidFill>
                  <a:schemeClr val="bg1"/>
                </a:solidFill>
              </a:rPr>
              <a:t> dans la base de données via une requête HTTP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 Encore une fois, on n’invente pas la requête, on utilise le routage qu’on a configuré 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CF67E21-F003-4DB5-9C33-4029A5A01245}"/>
              </a:ext>
            </a:extLst>
          </p:cNvPr>
          <p:cNvCxnSpPr>
            <a:cxnSpLocks/>
          </p:cNvCxnSpPr>
          <p:nvPr/>
        </p:nvCxnSpPr>
        <p:spPr>
          <a:xfrm flipH="1">
            <a:off x="7032518" y="3564896"/>
            <a:ext cx="361406" cy="484559"/>
          </a:xfrm>
          <a:prstGeom prst="straightConnector1">
            <a:avLst/>
          </a:prstGeom>
          <a:ln w="57150">
            <a:solidFill>
              <a:srgbClr val="907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447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5F760-E47A-4B58-A90E-E2DCA95D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Angular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CFC469-94CD-49F6-A1E4-BD92C206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09" y="1937221"/>
            <a:ext cx="10168373" cy="3998968"/>
          </a:xfrm>
        </p:spPr>
        <p:txBody>
          <a:bodyPr/>
          <a:lstStyle/>
          <a:p>
            <a:r>
              <a:rPr lang="fr-CA" dirty="0"/>
              <a:t> Ajouter un </a:t>
            </a:r>
            <a:r>
              <a:rPr lang="fr-CA" dirty="0" err="1"/>
              <a:t>Villager</a:t>
            </a:r>
            <a:r>
              <a:rPr lang="fr-CA" dirty="0"/>
              <a:t> dans la base de données via une requête HTTP</a:t>
            </a:r>
          </a:p>
          <a:p>
            <a:pPr lvl="1"/>
            <a:r>
              <a:rPr lang="fr-CA" dirty="0"/>
              <a:t> Exemple 1 : On a </a:t>
            </a:r>
            <a:r>
              <a:rPr lang="fr-CA" dirty="0">
                <a:solidFill>
                  <a:srgbClr val="FA4098"/>
                </a:solidFill>
              </a:rPr>
              <a:t>POST</a:t>
            </a:r>
            <a:r>
              <a:rPr lang="fr-CA" dirty="0"/>
              <a:t> un </a:t>
            </a:r>
            <a:r>
              <a:rPr lang="fr-CA" dirty="0" err="1"/>
              <a:t>Villager</a:t>
            </a:r>
            <a:r>
              <a:rPr lang="fr-CA" dirty="0"/>
              <a:t>, puis on a </a:t>
            </a:r>
            <a:r>
              <a:rPr lang="fr-CA" dirty="0">
                <a:solidFill>
                  <a:srgbClr val="FA4098"/>
                </a:solidFill>
              </a:rPr>
              <a:t>GET</a:t>
            </a:r>
            <a:r>
              <a:rPr lang="fr-CA" dirty="0"/>
              <a:t> tous les </a:t>
            </a:r>
            <a:r>
              <a:rPr lang="fr-CA" dirty="0" err="1"/>
              <a:t>Villager</a:t>
            </a:r>
            <a:r>
              <a:rPr lang="fr-CA" dirty="0"/>
              <a:t>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Exemple 2 : </a:t>
            </a:r>
            <a:r>
              <a:rPr lang="fr-CA" dirty="0">
                <a:solidFill>
                  <a:srgbClr val="FA4098"/>
                </a:solidFill>
              </a:rPr>
              <a:t>POST</a:t>
            </a:r>
            <a:r>
              <a:rPr lang="fr-CA" dirty="0"/>
              <a:t> 2 fois le même </a:t>
            </a:r>
            <a:r>
              <a:rPr lang="fr-CA" dirty="0" err="1"/>
              <a:t>Villager</a:t>
            </a:r>
            <a:r>
              <a:rPr lang="fr-CA" dirty="0"/>
              <a:t>, puis </a:t>
            </a:r>
            <a:r>
              <a:rPr lang="fr-CA" dirty="0">
                <a:solidFill>
                  <a:srgbClr val="FA4098"/>
                </a:solidFill>
              </a:rPr>
              <a:t>GET</a:t>
            </a:r>
            <a:r>
              <a:rPr lang="fr-CA" dirty="0"/>
              <a:t> tous les </a:t>
            </a:r>
            <a:r>
              <a:rPr lang="fr-CA" dirty="0" err="1"/>
              <a:t>Villager</a:t>
            </a:r>
            <a:r>
              <a:rPr lang="fr-CA" dirty="0"/>
              <a:t>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EFE492D-C63D-4C20-B9ED-937DC2636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305" y="5084356"/>
            <a:ext cx="3386886" cy="107493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08604AB-B448-47FD-AA6A-8F18777EE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818" y="2752026"/>
            <a:ext cx="3892502" cy="192419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C5A860F-E477-41DC-9162-E86E8861D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72" y="5098006"/>
            <a:ext cx="4544335" cy="1668096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18DF067-8A87-4318-B050-15FE04D47E23}"/>
              </a:ext>
            </a:extLst>
          </p:cNvPr>
          <p:cNvSpPr txBox="1"/>
          <p:nvPr/>
        </p:nvSpPr>
        <p:spPr>
          <a:xfrm>
            <a:off x="7839857" y="6172131"/>
            <a:ext cx="4226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N’oubliez pas de faire un rapide interface Html pour pouvoir appeler vos requêtes...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1BC35F1-CCC3-4AAB-B8C9-57EA129ADAB1}"/>
              </a:ext>
            </a:extLst>
          </p:cNvPr>
          <p:cNvSpPr txBox="1"/>
          <p:nvPr/>
        </p:nvSpPr>
        <p:spPr>
          <a:xfrm>
            <a:off x="6643834" y="2577392"/>
            <a:ext cx="5050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• Oui, quand on POST une donnée, elle est imprimée dans la console.</a:t>
            </a:r>
          </a:p>
          <a:p>
            <a:r>
              <a:rPr lang="fr-CA" dirty="0">
                <a:solidFill>
                  <a:schemeClr val="bg1"/>
                </a:solidFill>
              </a:rPr>
              <a:t>• Ici, on voit que le GET, qu’on a imprimé avec console.log(), contient le </a:t>
            </a:r>
            <a:r>
              <a:rPr lang="fr-CA" dirty="0" err="1">
                <a:solidFill>
                  <a:schemeClr val="bg1"/>
                </a:solidFill>
              </a:rPr>
              <a:t>Villager</a:t>
            </a:r>
            <a:r>
              <a:rPr lang="fr-CA" dirty="0">
                <a:solidFill>
                  <a:schemeClr val="bg1"/>
                </a:solidFill>
              </a:rPr>
              <a:t> qu’on a ajouté à la base de données !</a:t>
            </a:r>
          </a:p>
          <a:p>
            <a:r>
              <a:rPr lang="fr-CA" dirty="0">
                <a:solidFill>
                  <a:schemeClr val="bg1"/>
                </a:solidFill>
              </a:rPr>
              <a:t>• La BD a automatiquement assigné un nouvel Id au </a:t>
            </a:r>
            <a:r>
              <a:rPr lang="fr-CA" dirty="0" err="1">
                <a:solidFill>
                  <a:schemeClr val="bg1"/>
                </a:solidFill>
              </a:rPr>
              <a:t>Villager</a:t>
            </a:r>
            <a:r>
              <a:rPr lang="fr-CA" dirty="0">
                <a:solidFill>
                  <a:schemeClr val="bg1"/>
                </a:solidFill>
              </a:rPr>
              <a:t>, car les </a:t>
            </a:r>
            <a:r>
              <a:rPr lang="fr-CA" dirty="0" err="1">
                <a:solidFill>
                  <a:schemeClr val="bg1"/>
                </a:solidFill>
              </a:rPr>
              <a:t>Ids</a:t>
            </a:r>
            <a:r>
              <a:rPr lang="fr-CA" dirty="0">
                <a:solidFill>
                  <a:schemeClr val="bg1"/>
                </a:solidFill>
              </a:rPr>
              <a:t> doivent être uniques.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2876045-5231-4BF8-9833-381E04B15F1A}"/>
              </a:ext>
            </a:extLst>
          </p:cNvPr>
          <p:cNvSpPr txBox="1"/>
          <p:nvPr/>
        </p:nvSpPr>
        <p:spPr>
          <a:xfrm>
            <a:off x="5553547" y="5160223"/>
            <a:ext cx="2631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• Notons que la base de données contient maintenant 2 fois le même </a:t>
            </a:r>
            <a:r>
              <a:rPr lang="fr-CA" dirty="0" err="1">
                <a:solidFill>
                  <a:schemeClr val="bg1"/>
                </a:solidFill>
              </a:rPr>
              <a:t>Villager</a:t>
            </a:r>
            <a:r>
              <a:rPr lang="fr-CA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B385A72-1F34-4263-BB34-586403DFA723}"/>
              </a:ext>
            </a:extLst>
          </p:cNvPr>
          <p:cNvSpPr txBox="1"/>
          <p:nvPr/>
        </p:nvSpPr>
        <p:spPr>
          <a:xfrm>
            <a:off x="5043140" y="3526115"/>
            <a:ext cx="757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rgbClr val="FA4098"/>
                </a:solidFill>
              </a:rPr>
              <a:t>POST</a:t>
            </a:r>
          </a:p>
          <a:p>
            <a:pPr algn="ctr"/>
            <a:r>
              <a:rPr lang="fr-CA" b="1" dirty="0">
                <a:solidFill>
                  <a:srgbClr val="FA4098"/>
                </a:solidFill>
              </a:rPr>
              <a:t>GET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21C0940-A20A-41D2-9C40-2D6F99453F51}"/>
              </a:ext>
            </a:extLst>
          </p:cNvPr>
          <p:cNvSpPr txBox="1"/>
          <p:nvPr/>
        </p:nvSpPr>
        <p:spPr>
          <a:xfrm>
            <a:off x="4413961" y="5662985"/>
            <a:ext cx="757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rgbClr val="FA4098"/>
                </a:solidFill>
              </a:rPr>
              <a:t>POST</a:t>
            </a:r>
          </a:p>
          <a:p>
            <a:pPr algn="ctr"/>
            <a:r>
              <a:rPr lang="fr-CA" b="1" dirty="0">
                <a:solidFill>
                  <a:srgbClr val="FA4098"/>
                </a:solidFill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22734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Plan de la séance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 err="1"/>
              <a:t>Angular</a:t>
            </a:r>
            <a:r>
              <a:rPr lang="fr-CA" noProof="0" dirty="0"/>
              <a:t> </a:t>
            </a:r>
          </a:p>
          <a:p>
            <a:r>
              <a:rPr lang="fr-CA" noProof="0" dirty="0"/>
              <a:t> Configuration des CORS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72C6A-B0E4-7DA7-59AC-07BAC47F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Angular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2E100E-C190-98E2-CC66-1906708FE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522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5F760-E47A-4B58-A90E-E2DCA95D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Création d’un projet Angular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D5ABD3-4513-4C82-94A5-03A18D5F9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31" y="2033554"/>
            <a:ext cx="10189251" cy="3902635"/>
          </a:xfrm>
        </p:spPr>
        <p:txBody>
          <a:bodyPr/>
          <a:lstStyle/>
          <a:p>
            <a:r>
              <a:rPr lang="fr-CA" dirty="0"/>
              <a:t>Ce projet communiquera avec notre Web API </a:t>
            </a:r>
          </a:p>
          <a:p>
            <a:pPr lvl="2"/>
            <a:r>
              <a:rPr lang="fr-CA" dirty="0"/>
              <a:t> On crée le projet. (Avec routage, avec CSS)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On s’assure d’importer </a:t>
            </a:r>
            <a:r>
              <a:rPr lang="fr-CA" dirty="0" err="1"/>
              <a:t>HttpClient</a:t>
            </a:r>
            <a:r>
              <a:rPr lang="fr-CA" u="sng" dirty="0" err="1"/>
              <a:t>Module</a:t>
            </a:r>
            <a:r>
              <a:rPr lang="fr-CA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76A56D-D70F-488D-85BB-20A1D06A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510" y="2759365"/>
            <a:ext cx="6496957" cy="115268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4074363-6770-4BB9-A660-3A388E5AA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955" y="927014"/>
            <a:ext cx="614404" cy="61440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79EB5C2-E05D-410D-A08B-F32E85597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286" y="4500795"/>
            <a:ext cx="2681747" cy="235720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09BEDE2-B0B2-449C-897E-DA7747674A97}"/>
              </a:ext>
            </a:extLst>
          </p:cNvPr>
          <p:cNvCxnSpPr>
            <a:cxnSpLocks/>
          </p:cNvCxnSpPr>
          <p:nvPr/>
        </p:nvCxnSpPr>
        <p:spPr>
          <a:xfrm flipH="1">
            <a:off x="6839795" y="5790548"/>
            <a:ext cx="348342" cy="345029"/>
          </a:xfrm>
          <a:prstGeom prst="straightConnector1">
            <a:avLst/>
          </a:prstGeom>
          <a:ln w="57150">
            <a:solidFill>
              <a:srgbClr val="907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68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5F760-E47A-4B58-A90E-E2DCA95D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Angular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D5ABD3-4513-4C82-94A5-03A18D5F9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9861" y="2067330"/>
            <a:ext cx="10504044" cy="3868859"/>
          </a:xfrm>
        </p:spPr>
        <p:txBody>
          <a:bodyPr/>
          <a:lstStyle/>
          <a:p>
            <a:r>
              <a:rPr lang="fr-CA" dirty="0"/>
              <a:t>  On doit préparer une classe qui servira à stocker les </a:t>
            </a:r>
            <a:r>
              <a:rPr lang="fr-CA" dirty="0" err="1"/>
              <a:t>Villager</a:t>
            </a:r>
            <a:endParaRPr lang="fr-CA" dirty="0"/>
          </a:p>
          <a:p>
            <a:pPr lvl="1"/>
            <a:r>
              <a:rPr lang="fr-CA" dirty="0"/>
              <a:t> Donc une classe </a:t>
            </a:r>
            <a:r>
              <a:rPr lang="fr-CA" dirty="0" err="1"/>
              <a:t>Villager</a:t>
            </a:r>
            <a:r>
              <a:rPr lang="fr-CA" dirty="0"/>
              <a:t> avec des propriétés directement dérivées de la classe </a:t>
            </a:r>
            <a:r>
              <a:rPr lang="fr-CA" dirty="0" err="1"/>
              <a:t>Villager</a:t>
            </a:r>
            <a:r>
              <a:rPr lang="fr-CA" dirty="0"/>
              <a:t> dans notre projet </a:t>
            </a:r>
            <a:r>
              <a:rPr lang="fr-CA" dirty="0" err="1"/>
              <a:t>asp</a:t>
            </a:r>
            <a:r>
              <a:rPr lang="fr-CA" dirty="0"/>
              <a:t> net </a:t>
            </a:r>
            <a:r>
              <a:rPr lang="fr-CA" dirty="0" err="1"/>
              <a:t>core</a:t>
            </a:r>
            <a:r>
              <a:rPr lang="fr-CA" dirty="0"/>
              <a:t>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1C25ED-E39E-4C3D-A19B-2EC2FAC0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77" y="3599431"/>
            <a:ext cx="3659835" cy="1967426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DF7732C-E4ED-4F19-9E18-CE945C721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965" y="3599431"/>
            <a:ext cx="4601217" cy="148610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2EEE9C8-8305-49F6-9361-4C5B4BA90484}"/>
              </a:ext>
            </a:extLst>
          </p:cNvPr>
          <p:cNvSpPr txBox="1"/>
          <p:nvPr/>
        </p:nvSpPr>
        <p:spPr>
          <a:xfrm>
            <a:off x="992309" y="5566857"/>
            <a:ext cx="377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Classe en C# dans notre Web API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ACB945-0676-4960-BAC9-4EFB255A4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555" y="3043092"/>
            <a:ext cx="1648055" cy="64779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879A2AF-9DA2-4EF9-BB5B-7FB530CD966B}"/>
              </a:ext>
            </a:extLst>
          </p:cNvPr>
          <p:cNvSpPr txBox="1"/>
          <p:nvPr/>
        </p:nvSpPr>
        <p:spPr>
          <a:xfrm>
            <a:off x="5629623" y="5085538"/>
            <a:ext cx="502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Classe en </a:t>
            </a:r>
            <a:r>
              <a:rPr lang="fr-CA" dirty="0" err="1">
                <a:solidFill>
                  <a:schemeClr val="bg1"/>
                </a:solidFill>
              </a:rPr>
              <a:t>TypeScript</a:t>
            </a:r>
            <a:r>
              <a:rPr lang="fr-CA" dirty="0">
                <a:solidFill>
                  <a:schemeClr val="bg1"/>
                </a:solidFill>
              </a:rPr>
              <a:t> dans notre application Angular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FF0424-39EB-43B9-8D37-391B162A3FC1}"/>
              </a:ext>
            </a:extLst>
          </p:cNvPr>
          <p:cNvSpPr txBox="1"/>
          <p:nvPr/>
        </p:nvSpPr>
        <p:spPr>
          <a:xfrm>
            <a:off x="0" y="6289517"/>
            <a:ext cx="1212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Notons qu’en C#, la convention est de mettre une majuscule aux propriétés d’une classe et aux noms des méthodes. En JavaScript / </a:t>
            </a:r>
            <a:r>
              <a:rPr lang="fr-CA" sz="1600" dirty="0" err="1">
                <a:solidFill>
                  <a:schemeClr val="bg1"/>
                </a:solidFill>
              </a:rPr>
              <a:t>TypeScript</a:t>
            </a:r>
            <a:r>
              <a:rPr lang="fr-CA" sz="1600" dirty="0">
                <a:solidFill>
                  <a:schemeClr val="bg1"/>
                </a:solidFill>
              </a:rPr>
              <a:t>, la convention est de mettre des minuscules.</a:t>
            </a:r>
          </a:p>
        </p:txBody>
      </p:sp>
    </p:spTree>
    <p:extLst>
      <p:ext uri="{BB962C8B-B14F-4D97-AF65-F5344CB8AC3E}">
        <p14:creationId xmlns:p14="http://schemas.microsoft.com/office/powerpoint/2010/main" val="140566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5F760-E47A-4B58-A90E-E2DCA95D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 Dans le composant / service de notre choix...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D5ABD3-4513-4C82-94A5-03A18D5F9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53652"/>
            <a:ext cx="10294182" cy="3882537"/>
          </a:xfrm>
        </p:spPr>
        <p:txBody>
          <a:bodyPr/>
          <a:lstStyle/>
          <a:p>
            <a:r>
              <a:rPr lang="fr-CA" dirty="0"/>
              <a:t>On prépare des méthodes qui contiendront nos requêtes HTTP.</a:t>
            </a:r>
          </a:p>
          <a:p>
            <a:pPr lvl="1"/>
            <a:r>
              <a:rPr lang="fr-CA" dirty="0"/>
              <a:t> On injecte </a:t>
            </a:r>
            <a:r>
              <a:rPr lang="fr-CA" dirty="0" err="1">
                <a:solidFill>
                  <a:srgbClr val="FA4098"/>
                </a:solidFill>
              </a:rPr>
              <a:t>HttpClient</a:t>
            </a:r>
            <a:r>
              <a:rPr lang="fr-CA" dirty="0"/>
              <a:t>, on déclare une propriété qui pourra contenir un tableau de </a:t>
            </a:r>
            <a:r>
              <a:rPr lang="fr-CA" dirty="0" err="1"/>
              <a:t>Villager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Dans ce cas-ci, à des fins de test, on a hard-codé un </a:t>
            </a:r>
            <a:r>
              <a:rPr lang="fr-CA" dirty="0" err="1"/>
              <a:t>Villager</a:t>
            </a:r>
            <a:r>
              <a:rPr lang="fr-CA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FF9018-266A-4897-B44C-1C8CDA171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83" y="3429000"/>
            <a:ext cx="6843634" cy="3206094"/>
          </a:xfrm>
          <a:prstGeom prst="rect">
            <a:avLst/>
          </a:prstGeom>
          <a:ln w="19050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116750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5F760-E47A-4B58-A90E-E2DCA95D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Angular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D5ABD3-4513-4C82-94A5-03A18D5F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On code nos requêtes HTTP en se bassant sur les routes indiquées par Swagger.</a:t>
            </a:r>
          </a:p>
          <a:p>
            <a:pPr lvl="1"/>
            <a:r>
              <a:rPr lang="fr-CA"/>
              <a:t> Ne pas oublier le domaine :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 dirty="0"/>
          </a:p>
          <a:p>
            <a:pPr lvl="1"/>
            <a:r>
              <a:rPr lang="fr-CA"/>
              <a:t> Puis spécifier la route qui nous intéresse </a:t>
            </a:r>
            <a:r>
              <a:rPr lang="fr-CA" dirty="0"/>
              <a:t>:</a:t>
            </a:r>
            <a:endParaRPr lang="fr-CA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2E535FD-1372-4D6C-8435-2F6D63E8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53" y="2451342"/>
            <a:ext cx="5136988" cy="97765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690FEDB-0BE9-4082-800B-E6B8A0D2D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736" y="1728019"/>
            <a:ext cx="6143890" cy="217342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BF05380-A594-4AF3-B0FE-D2CE1D498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763" y="4420447"/>
            <a:ext cx="10068474" cy="88981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7B7C1DA-4E84-4EC6-B627-34976751DA73}"/>
              </a:ext>
            </a:extLst>
          </p:cNvPr>
          <p:cNvCxnSpPr>
            <a:cxnSpLocks/>
          </p:cNvCxnSpPr>
          <p:nvPr/>
        </p:nvCxnSpPr>
        <p:spPr>
          <a:xfrm flipH="1">
            <a:off x="8168641" y="1941368"/>
            <a:ext cx="348342" cy="345029"/>
          </a:xfrm>
          <a:prstGeom prst="straightConnector1">
            <a:avLst/>
          </a:prstGeom>
          <a:ln w="57150">
            <a:solidFill>
              <a:srgbClr val="907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6A18691-2676-45EA-9FA6-FBB55B992BA1}"/>
              </a:ext>
            </a:extLst>
          </p:cNvPr>
          <p:cNvSpPr txBox="1"/>
          <p:nvPr/>
        </p:nvSpPr>
        <p:spPr>
          <a:xfrm>
            <a:off x="1061762" y="5328696"/>
            <a:ext cx="999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chemeClr val="bg1"/>
                </a:solidFill>
              </a:rPr>
              <a:t>Dans ce cas-ci, c’est la requête GET sans {id}, alors on s’attend à ce que la liste de tous les Villager de la base de données nous soit retournée dans un objet JSON.</a:t>
            </a:r>
          </a:p>
        </p:txBody>
      </p:sp>
    </p:spTree>
    <p:extLst>
      <p:ext uri="{BB962C8B-B14F-4D97-AF65-F5344CB8AC3E}">
        <p14:creationId xmlns:p14="http://schemas.microsoft.com/office/powerpoint/2010/main" val="34556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5F760-E47A-4B58-A90E-E2DCA95D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Angular: Tester la requête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D5ABD3-4513-4C82-94A5-03A18D5F9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87139"/>
            <a:ext cx="10294182" cy="3949050"/>
          </a:xfrm>
        </p:spPr>
        <p:txBody>
          <a:bodyPr>
            <a:normAutofit/>
          </a:bodyPr>
          <a:lstStyle/>
          <a:p>
            <a:r>
              <a:rPr lang="fr-CA" dirty="0"/>
              <a:t>On peut même remplir directement notre tableau de </a:t>
            </a:r>
            <a:r>
              <a:rPr lang="fr-CA" dirty="0" err="1"/>
              <a:t>Villager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Notez qu’on peut mettre le type à la place de </a:t>
            </a:r>
            <a:r>
              <a:rPr lang="fr-CA" dirty="0">
                <a:solidFill>
                  <a:srgbClr val="FA4098"/>
                </a:solidFill>
              </a:rPr>
              <a:t>&lt;</a:t>
            </a:r>
            <a:r>
              <a:rPr lang="fr-CA" dirty="0" err="1">
                <a:solidFill>
                  <a:srgbClr val="FA4098"/>
                </a:solidFill>
              </a:rPr>
              <a:t>any</a:t>
            </a:r>
            <a:r>
              <a:rPr lang="fr-CA" dirty="0">
                <a:solidFill>
                  <a:srgbClr val="FA4098"/>
                </a:solidFill>
              </a:rPr>
              <a:t>&gt;</a:t>
            </a:r>
            <a:r>
              <a:rPr lang="fr-CA" dirty="0"/>
              <a:t>, on sait ce que nos requêtes vont retourner !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1"/>
            <a:r>
              <a:rPr lang="fr-CA" dirty="0"/>
              <a:t> Oups ! Notre Web API n’est pas tout à fait à l’aise : Il bloque la requête car il n’aime pas son origine. (Dans ce cas-ci, c’est parce que la requête vient d’un autre port 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56FE31-3563-4593-845D-A1E679735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738" y="2962048"/>
            <a:ext cx="8871971" cy="144986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032CDB7-256C-46B2-910A-FA6F890DB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928" y="969571"/>
            <a:ext cx="3391373" cy="36200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301A20E-683E-4F43-B1AF-BBD73A606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043" y="5151030"/>
            <a:ext cx="6623273" cy="1568924"/>
          </a:xfrm>
          <a:prstGeom prst="rect">
            <a:avLst/>
          </a:prstGeom>
          <a:noFill/>
          <a:ln w="28575">
            <a:solidFill>
              <a:srgbClr val="9073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0DE0A5E-A5FB-437C-ABE3-E6BACECAB87D}"/>
              </a:ext>
            </a:extLst>
          </p:cNvPr>
          <p:cNvCxnSpPr>
            <a:cxnSpLocks/>
          </p:cNvCxnSpPr>
          <p:nvPr/>
        </p:nvCxnSpPr>
        <p:spPr>
          <a:xfrm flipV="1">
            <a:off x="7480663" y="1303226"/>
            <a:ext cx="940526" cy="281734"/>
          </a:xfrm>
          <a:prstGeom prst="straightConnector1">
            <a:avLst/>
          </a:prstGeom>
          <a:ln w="57150">
            <a:solidFill>
              <a:srgbClr val="907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A717686-4E13-4385-B267-6901D2F05F30}"/>
              </a:ext>
            </a:extLst>
          </p:cNvPr>
          <p:cNvCxnSpPr>
            <a:cxnSpLocks/>
          </p:cNvCxnSpPr>
          <p:nvPr/>
        </p:nvCxnSpPr>
        <p:spPr>
          <a:xfrm flipH="1">
            <a:off x="3846548" y="2809075"/>
            <a:ext cx="361406" cy="484559"/>
          </a:xfrm>
          <a:prstGeom prst="straightConnector1">
            <a:avLst/>
          </a:prstGeom>
          <a:ln w="57150">
            <a:solidFill>
              <a:srgbClr val="907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4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C1558-52EE-BC9B-3D7B-55CDCC92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CORS et Angular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034A4B-42C4-7485-7F91-D8AFE6B12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273894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7390</TotalTime>
  <Words>759</Words>
  <Application>Microsoft Office PowerPoint</Application>
  <PresentationFormat>Grand écran</PresentationFormat>
  <Paragraphs>92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Berlin</vt:lpstr>
      <vt:lpstr>Séance 11</vt:lpstr>
      <vt:lpstr>Plan de la séance</vt:lpstr>
      <vt:lpstr>Angular</vt:lpstr>
      <vt:lpstr>Création d’un projet Angular</vt:lpstr>
      <vt:lpstr>Angular</vt:lpstr>
      <vt:lpstr> Dans le composant / service de notre choix...</vt:lpstr>
      <vt:lpstr>Angular</vt:lpstr>
      <vt:lpstr>Angular: Tester la requête </vt:lpstr>
      <vt:lpstr>CORS et Angular</vt:lpstr>
      <vt:lpstr>CORS Net 5 et moins</vt:lpstr>
      <vt:lpstr>CORS Net 6 et plus</vt:lpstr>
      <vt:lpstr>CORS</vt:lpstr>
      <vt:lpstr>Angular</vt:lpstr>
      <vt:lpstr>Angular</vt:lpstr>
      <vt:lpstr>Angular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Semaine 2</dc:title>
  <dc:creator>Turgeon Valérie</dc:creator>
  <cp:lastModifiedBy>Turgeon Valérie</cp:lastModifiedBy>
  <cp:revision>25</cp:revision>
  <dcterms:created xsi:type="dcterms:W3CDTF">2023-01-29T23:12:55Z</dcterms:created>
  <dcterms:modified xsi:type="dcterms:W3CDTF">2023-10-14T00:00:19Z</dcterms:modified>
</cp:coreProperties>
</file>