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8" r:id="rId3"/>
    <p:sldId id="296" r:id="rId4"/>
    <p:sldId id="367" r:id="rId5"/>
    <p:sldId id="368" r:id="rId6"/>
    <p:sldId id="369" r:id="rId7"/>
    <p:sldId id="370" r:id="rId8"/>
    <p:sldId id="371" r:id="rId9"/>
    <p:sldId id="372" r:id="rId10"/>
    <p:sldId id="375" r:id="rId11"/>
    <p:sldId id="376" r:id="rId12"/>
    <p:sldId id="377" r:id="rId13"/>
    <p:sldId id="37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83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33A0-579A-4C8A-9321-151F9D4E8A3A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4E428-1AB7-4BDF-98D2-3004DFB6DBC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39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11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205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53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2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81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364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88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25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90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652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770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15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240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222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93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605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14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9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11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405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7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04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68E1-A2EB-4DF5-8A05-208FD0AD44E9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5E54-74C5-4A9A-ABD1-D4EED5BDFD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90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654" r:id="rId22"/>
    <p:sldLayoutId id="214748365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>
            <a:normAutofit/>
          </a:bodyPr>
          <a:lstStyle/>
          <a:p>
            <a:r>
              <a:rPr lang="fr-CA" noProof="0" dirty="0"/>
              <a:t>Séance 11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7818" y="5101298"/>
            <a:ext cx="4849167" cy="1116622"/>
          </a:xfrm>
        </p:spPr>
        <p:txBody>
          <a:bodyPr>
            <a:normAutofit/>
          </a:bodyPr>
          <a:lstStyle/>
          <a:p>
            <a:r>
              <a:rPr lang="fr-CA" sz="2000" noProof="0" dirty="0" err="1"/>
              <a:t>Entity</a:t>
            </a:r>
            <a:r>
              <a:rPr lang="fr-CA" sz="2000" noProof="0" dirty="0"/>
              <a:t> Framework</a:t>
            </a:r>
            <a:endParaRPr lang="fr-CA" sz="1900" dirty="0"/>
          </a:p>
          <a:p>
            <a:r>
              <a:rPr lang="fr-CA" sz="1600" dirty="0">
                <a:solidFill>
                  <a:schemeClr val="bg1"/>
                </a:solidFill>
              </a:rPr>
              <a:t>Documentation Maxime Pelletier et Valérie Turgeon</a:t>
            </a:r>
            <a:r>
              <a:rPr lang="fr-CA" sz="1600" noProof="0" dirty="0">
                <a:solidFill>
                  <a:schemeClr val="bg1"/>
                </a:solidFill>
              </a:rPr>
              <a:t> </a:t>
            </a:r>
          </a:p>
          <a:p>
            <a:endParaRPr lang="fr-CA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0D32DBE-B960-434A-A99C-DB3FEA3A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Entity Framework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93A14BC-D131-451F-8999-4D290A67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30" y="2089995"/>
            <a:ext cx="6003602" cy="3846194"/>
          </a:xfrm>
        </p:spPr>
        <p:txBody>
          <a:bodyPr/>
          <a:lstStyle/>
          <a:p>
            <a:r>
              <a:rPr lang="fr-CA" dirty="0"/>
              <a:t> Les relations 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One To Many</a:t>
            </a:r>
          </a:p>
          <a:p>
            <a:pPr lvl="2"/>
            <a:r>
              <a:rPr lang="fr-CA" dirty="0"/>
              <a:t> Il faut simplement une liste des </a:t>
            </a:r>
            <a:r>
              <a:rPr lang="fr-CA" dirty="0">
                <a:solidFill>
                  <a:srgbClr val="FA4098"/>
                </a:solidFill>
              </a:rPr>
              <a:t>Many</a:t>
            </a:r>
            <a:r>
              <a:rPr lang="fr-CA" dirty="0"/>
              <a:t> dans le </a:t>
            </a:r>
            <a:r>
              <a:rPr lang="fr-CA" dirty="0">
                <a:solidFill>
                  <a:srgbClr val="FA4098"/>
                </a:solidFill>
              </a:rPr>
              <a:t>One</a:t>
            </a:r>
            <a:r>
              <a:rPr lang="fr-CA" dirty="0"/>
              <a:t> ET une </a:t>
            </a:r>
            <a:r>
              <a:rPr lang="fr-CA" b="1" dirty="0"/>
              <a:t>référence</a:t>
            </a:r>
            <a:r>
              <a:rPr lang="fr-CA" dirty="0"/>
              <a:t> vers le </a:t>
            </a:r>
            <a:r>
              <a:rPr lang="fr-CA" dirty="0">
                <a:solidFill>
                  <a:srgbClr val="FA4098"/>
                </a:solidFill>
              </a:rPr>
              <a:t>One</a:t>
            </a:r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Many</a:t>
            </a:r>
            <a:r>
              <a:rPr lang="fr-CA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6B23DA-D78D-4B88-812C-FA4A13A4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30" y="2124864"/>
            <a:ext cx="5658640" cy="319132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2E33BA2A-334B-4E0F-A9D7-054F1FAB9547}"/>
              </a:ext>
            </a:extLst>
          </p:cNvPr>
          <p:cNvSpPr/>
          <p:nvPr/>
        </p:nvSpPr>
        <p:spPr>
          <a:xfrm>
            <a:off x="2437879" y="5050035"/>
            <a:ext cx="1198179" cy="510803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Owner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CB22C5C-B087-41D5-B301-4ECE97BEF9C3}"/>
              </a:ext>
            </a:extLst>
          </p:cNvPr>
          <p:cNvSpPr/>
          <p:nvPr/>
        </p:nvSpPr>
        <p:spPr>
          <a:xfrm>
            <a:off x="2643093" y="4287450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666CF60-2704-4AB2-91D4-EC8166BBA2E2}"/>
              </a:ext>
            </a:extLst>
          </p:cNvPr>
          <p:cNvSpPr/>
          <p:nvPr/>
        </p:nvSpPr>
        <p:spPr>
          <a:xfrm>
            <a:off x="4261433" y="5124063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B23D091-AFB0-4FB9-930A-776AB8EF6B27}"/>
              </a:ext>
            </a:extLst>
          </p:cNvPr>
          <p:cNvSpPr/>
          <p:nvPr/>
        </p:nvSpPr>
        <p:spPr>
          <a:xfrm>
            <a:off x="2643093" y="5945324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97244E7-F85D-4BB9-BB28-D48E1A936B56}"/>
              </a:ext>
            </a:extLst>
          </p:cNvPr>
          <p:cNvSpPr/>
          <p:nvPr/>
        </p:nvSpPr>
        <p:spPr>
          <a:xfrm>
            <a:off x="1024755" y="5124063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2EB02AF-5DFC-4380-A832-8E35DB0C930F}"/>
              </a:ext>
            </a:extLst>
          </p:cNvPr>
          <p:cNvSpPr/>
          <p:nvPr/>
        </p:nvSpPr>
        <p:spPr>
          <a:xfrm>
            <a:off x="4144504" y="5544170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FB50064-BBE2-4A1F-8E49-03D4B56ABB12}"/>
              </a:ext>
            </a:extLst>
          </p:cNvPr>
          <p:cNvSpPr/>
          <p:nvPr/>
        </p:nvSpPr>
        <p:spPr>
          <a:xfrm>
            <a:off x="3545413" y="5853122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217670B-CF05-4424-BBDB-D78D585935AE}"/>
              </a:ext>
            </a:extLst>
          </p:cNvPr>
          <p:cNvSpPr/>
          <p:nvPr/>
        </p:nvSpPr>
        <p:spPr>
          <a:xfrm>
            <a:off x="1786760" y="5853122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213DE03-26B2-4A73-BE6C-D6EC7DD43758}"/>
              </a:ext>
            </a:extLst>
          </p:cNvPr>
          <p:cNvSpPr/>
          <p:nvPr/>
        </p:nvSpPr>
        <p:spPr>
          <a:xfrm>
            <a:off x="1198970" y="5544170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1EA4946-A21A-4964-9766-74EAD2354DA2}"/>
              </a:ext>
            </a:extLst>
          </p:cNvPr>
          <p:cNvSpPr/>
          <p:nvPr/>
        </p:nvSpPr>
        <p:spPr>
          <a:xfrm>
            <a:off x="1187672" y="4705932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56BAD4A-1B0D-4D8D-8A3C-DFBAC6BFF380}"/>
              </a:ext>
            </a:extLst>
          </p:cNvPr>
          <p:cNvSpPr/>
          <p:nvPr/>
        </p:nvSpPr>
        <p:spPr>
          <a:xfrm>
            <a:off x="1786759" y="4399640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6746DBA-7B85-4CE9-80C6-9EF38CC697BF}"/>
              </a:ext>
            </a:extLst>
          </p:cNvPr>
          <p:cNvSpPr/>
          <p:nvPr/>
        </p:nvSpPr>
        <p:spPr>
          <a:xfrm>
            <a:off x="3499935" y="4395005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0609716-901D-4E92-8E6C-A0F8B8653766}"/>
              </a:ext>
            </a:extLst>
          </p:cNvPr>
          <p:cNvSpPr/>
          <p:nvPr/>
        </p:nvSpPr>
        <p:spPr>
          <a:xfrm>
            <a:off x="4098516" y="4705932"/>
            <a:ext cx="787749" cy="362746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Cat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5F0ECD6-D530-4717-BD70-E590B6476248}"/>
              </a:ext>
            </a:extLst>
          </p:cNvPr>
          <p:cNvCxnSpPr>
            <a:stCxn id="11" idx="0"/>
            <a:endCxn id="8" idx="4"/>
          </p:cNvCxnSpPr>
          <p:nvPr/>
        </p:nvCxnSpPr>
        <p:spPr>
          <a:xfrm flipV="1">
            <a:off x="3036968" y="5560838"/>
            <a:ext cx="1" cy="384486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D1B70F8-E0D7-45EC-AF6C-49895B896143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292907" y="5495169"/>
            <a:ext cx="367869" cy="411076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BDFF5DF-B877-4ACF-818C-FA04C48062FC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3636058" y="5305436"/>
            <a:ext cx="625375" cy="1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29AFFA5-48E3-4BD8-89B0-F15D5779AB3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425080" y="5369173"/>
            <a:ext cx="834787" cy="228120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09E26E5-CB3C-474F-87C8-52582C96D752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459146" y="5523436"/>
            <a:ext cx="337807" cy="382809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A1FFC07-C8CD-4BD4-AA3E-47880D5B993E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1812504" y="5305436"/>
            <a:ext cx="625375" cy="1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BCA3924-2CEB-4CEA-AB9E-3EEE43FDD4B2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1871356" y="5404283"/>
            <a:ext cx="866506" cy="193010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54CFC6F-BDD4-4D12-8E99-C57260B06F5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3036968" y="4650196"/>
            <a:ext cx="1" cy="399839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684D865-9B34-47C3-AFCA-EF48E7E65E37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292907" y="4704628"/>
            <a:ext cx="322391" cy="434293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522B1A7-CFD5-47FB-9027-3B8551DAABAC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2459145" y="4709263"/>
            <a:ext cx="337808" cy="437609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AD5E602-19A3-43B4-A8CB-FF25F95BFCEF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1860058" y="5015555"/>
            <a:ext cx="825875" cy="211546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04C08FC-C23F-42A6-860C-3D4A410E17EB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3311308" y="5015555"/>
            <a:ext cx="902571" cy="218728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B77A1F54-B9D5-458E-B392-E6B511E07782}"/>
              </a:ext>
            </a:extLst>
          </p:cNvPr>
          <p:cNvCxnSpPr>
            <a:cxnSpLocks/>
          </p:cNvCxnSpPr>
          <p:nvPr/>
        </p:nvCxnSpPr>
        <p:spPr>
          <a:xfrm flipH="1" flipV="1">
            <a:off x="9989031" y="4936946"/>
            <a:ext cx="416210" cy="49727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A777E36-E837-474B-B6E7-EBDF8CB49771}"/>
              </a:ext>
            </a:extLst>
          </p:cNvPr>
          <p:cNvCxnSpPr>
            <a:cxnSpLocks/>
          </p:cNvCxnSpPr>
          <p:nvPr/>
        </p:nvCxnSpPr>
        <p:spPr>
          <a:xfrm flipH="1" flipV="1">
            <a:off x="9630680" y="3371274"/>
            <a:ext cx="416210" cy="49727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1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0D32DBE-B960-434A-A99C-DB3FEA3A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Entity Framework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93A14BC-D131-451F-8999-4D290A67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599316"/>
          </a:xfrm>
        </p:spPr>
        <p:txBody>
          <a:bodyPr/>
          <a:lstStyle/>
          <a:p>
            <a:r>
              <a:rPr lang="fr-CA" dirty="0"/>
              <a:t> Les relations 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Many To Many</a:t>
            </a:r>
          </a:p>
          <a:p>
            <a:pPr lvl="2"/>
            <a:r>
              <a:rPr lang="fr-CA" dirty="0"/>
              <a:t> Il faut une collection vers l’autre </a:t>
            </a:r>
            <a:r>
              <a:rPr lang="fr-CA" dirty="0">
                <a:solidFill>
                  <a:srgbClr val="FA4098"/>
                </a:solidFill>
              </a:rPr>
              <a:t>Many</a:t>
            </a:r>
            <a:r>
              <a:rPr lang="fr-CA" dirty="0"/>
              <a:t> dans les deux cas.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D0C899E-BB86-4405-80C1-623E0BE8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8419"/>
            <a:ext cx="5862289" cy="271646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38C6C42-640A-4C0B-920C-3ECA8D503FD7}"/>
              </a:ext>
            </a:extLst>
          </p:cNvPr>
          <p:cNvCxnSpPr/>
          <p:nvPr/>
        </p:nvCxnSpPr>
        <p:spPr>
          <a:xfrm flipH="1" flipV="1">
            <a:off x="9263818" y="3506113"/>
            <a:ext cx="422516" cy="31531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9375EF2-5142-4990-8156-F31AF4095CA8}"/>
              </a:ext>
            </a:extLst>
          </p:cNvPr>
          <p:cNvCxnSpPr/>
          <p:nvPr/>
        </p:nvCxnSpPr>
        <p:spPr>
          <a:xfrm flipH="1" flipV="1">
            <a:off x="9996389" y="2138717"/>
            <a:ext cx="422516" cy="31531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3433A51-9BA5-457F-907B-F6D036538F21}"/>
              </a:ext>
            </a:extLst>
          </p:cNvPr>
          <p:cNvSpPr/>
          <p:nvPr/>
        </p:nvSpPr>
        <p:spPr>
          <a:xfrm>
            <a:off x="1377915" y="4316616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>
                <a:solidFill>
                  <a:schemeClr val="bg1"/>
                </a:solidFill>
              </a:rPr>
              <a:t>🥜</a:t>
            </a:r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5ACB4F2-3909-499E-AD48-1C126E1029A2}"/>
              </a:ext>
            </a:extLst>
          </p:cNvPr>
          <p:cNvSpPr/>
          <p:nvPr/>
        </p:nvSpPr>
        <p:spPr>
          <a:xfrm>
            <a:off x="3341246" y="4040995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E4F742-9372-4A33-ADB3-7B6E52D9DB06}"/>
              </a:ext>
            </a:extLst>
          </p:cNvPr>
          <p:cNvSpPr/>
          <p:nvPr/>
        </p:nvSpPr>
        <p:spPr>
          <a:xfrm>
            <a:off x="3398419" y="4622120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AAD88C-3621-4DCB-AB31-1660736C52A9}"/>
              </a:ext>
            </a:extLst>
          </p:cNvPr>
          <p:cNvSpPr/>
          <p:nvPr/>
        </p:nvSpPr>
        <p:spPr>
          <a:xfrm>
            <a:off x="3398419" y="5155341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453C0D7-F00B-4886-8107-37C8D6C5AD28}"/>
              </a:ext>
            </a:extLst>
          </p:cNvPr>
          <p:cNvSpPr/>
          <p:nvPr/>
        </p:nvSpPr>
        <p:spPr>
          <a:xfrm>
            <a:off x="3398419" y="5688562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85DC26E-4911-417D-992E-C6BBA9E4C8E9}"/>
              </a:ext>
            </a:extLst>
          </p:cNvPr>
          <p:cNvSpPr/>
          <p:nvPr/>
        </p:nvSpPr>
        <p:spPr>
          <a:xfrm>
            <a:off x="1377915" y="4840031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>
                <a:solidFill>
                  <a:schemeClr val="bg1"/>
                </a:solidFill>
              </a:rPr>
              <a:t>🥜</a:t>
            </a:r>
            <a:endParaRPr lang="fr-CA" sz="1600" b="1">
              <a:solidFill>
                <a:schemeClr val="bg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4D508CD-1F74-448F-8242-9B4564B2C0AF}"/>
              </a:ext>
            </a:extLst>
          </p:cNvPr>
          <p:cNvSpPr/>
          <p:nvPr/>
        </p:nvSpPr>
        <p:spPr>
          <a:xfrm>
            <a:off x="1377915" y="5363446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>
                <a:solidFill>
                  <a:schemeClr val="bg1"/>
                </a:solidFill>
              </a:rPr>
              <a:t>🥜</a:t>
            </a:r>
            <a:endParaRPr lang="fr-CA" sz="1600" b="1" dirty="0">
              <a:solidFill>
                <a:schemeClr val="bg1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C8344FD-ADD5-4E29-8093-B7371FAB1EC1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2109435" y="4297004"/>
            <a:ext cx="1288984" cy="227717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9E9A0C6-AF85-4E45-932E-D0854DE927C3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 flipV="1">
            <a:off x="2109435" y="4524721"/>
            <a:ext cx="1288984" cy="305504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C3026B6-C8AD-4CA0-B03B-0AEC02CEAC7D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>
            <a:off x="2109435" y="4830225"/>
            <a:ext cx="1288984" cy="217911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9BBE84F-1E34-4A4B-AD48-08AF004EF783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flipH="1" flipV="1">
            <a:off x="2109435" y="5048136"/>
            <a:ext cx="1288984" cy="315310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E6AA97A-0D1A-4BE5-938D-F182DBC58EF9}"/>
              </a:ext>
            </a:extLst>
          </p:cNvPr>
          <p:cNvCxnSpPr>
            <a:cxnSpLocks/>
          </p:cNvCxnSpPr>
          <p:nvPr/>
        </p:nvCxnSpPr>
        <p:spPr>
          <a:xfrm flipH="1" flipV="1">
            <a:off x="2109435" y="5561745"/>
            <a:ext cx="1288984" cy="325116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10102D02-4C1C-48F0-8E99-4FE300382131}"/>
              </a:ext>
            </a:extLst>
          </p:cNvPr>
          <p:cNvCxnSpPr>
            <a:cxnSpLocks/>
            <a:stCxn id="18" idx="2"/>
            <a:endCxn id="21" idx="6"/>
          </p:cNvCxnSpPr>
          <p:nvPr/>
        </p:nvCxnSpPr>
        <p:spPr>
          <a:xfrm flipH="1">
            <a:off x="2109435" y="5363446"/>
            <a:ext cx="1288984" cy="208105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FE8D21B-CFBF-4EEE-AEF5-661F0F0B895D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 flipV="1">
            <a:off x="2109435" y="4524721"/>
            <a:ext cx="1288984" cy="1371946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CC50596-7B74-415C-B48D-EB0DA21E31BA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2109435" y="4297004"/>
            <a:ext cx="1288984" cy="1274547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CD0EC3B-D564-40BB-B10C-630114CCA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572" y="4179779"/>
            <a:ext cx="4512220" cy="26782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598790-F76F-4CD5-AC99-33EFD083B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16" y="4144533"/>
            <a:ext cx="285925" cy="2859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C3ABE33-4DBF-45AE-B278-062BE32FF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96" y="4675932"/>
            <a:ext cx="285925" cy="2859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137CD75-B016-43E0-B415-B2A7FACF4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53" y="5218110"/>
            <a:ext cx="285925" cy="2859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5BE7001C-A0B0-46B9-9DE5-9B90415E0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69" y="5743898"/>
            <a:ext cx="285925" cy="2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0D32DBE-B960-434A-A99C-DB3FEA3A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Entity</a:t>
            </a:r>
            <a:r>
              <a:rPr lang="fr-CA" dirty="0"/>
              <a:t> Framework:  </a:t>
            </a:r>
            <a:r>
              <a:rPr lang="fr-CA" dirty="0" err="1"/>
              <a:t>Lazy</a:t>
            </a:r>
            <a:r>
              <a:rPr lang="fr-CA" dirty="0"/>
              <a:t> </a:t>
            </a:r>
            <a:r>
              <a:rPr lang="fr-CA" dirty="0" err="1"/>
              <a:t>Loading</a:t>
            </a:r>
            <a:r>
              <a:rPr lang="fr-CA" dirty="0"/>
              <a:t> 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93A14BC-D131-451F-8999-4D290A67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97359"/>
            <a:ext cx="10294182" cy="3838830"/>
          </a:xfrm>
        </p:spPr>
        <p:txBody>
          <a:bodyPr/>
          <a:lstStyle/>
          <a:p>
            <a:r>
              <a:rPr lang="fr-CA" dirty="0"/>
              <a:t>Permet de charger les données de relation.</a:t>
            </a:r>
          </a:p>
          <a:p>
            <a:pPr lvl="1"/>
            <a:r>
              <a:rPr lang="fr-CA" dirty="0"/>
              <a:t> Nécessite le package ci-droit :</a:t>
            </a:r>
          </a:p>
          <a:p>
            <a:pPr lvl="1"/>
            <a:r>
              <a:rPr lang="fr-CA" dirty="0"/>
              <a:t> Nécessite une instruction supplémentaire dans </a:t>
            </a:r>
            <a:r>
              <a:rPr lang="fr-CA" dirty="0" err="1">
                <a:solidFill>
                  <a:srgbClr val="FA4098"/>
                </a:solidFill>
              </a:rPr>
              <a:t>Startup.cs</a:t>
            </a:r>
            <a:r>
              <a:rPr lang="fr-CA" dirty="0">
                <a:solidFill>
                  <a:srgbClr val="FA4098"/>
                </a:solidFill>
              </a:rPr>
              <a:t>/</a:t>
            </a:r>
            <a:r>
              <a:rPr lang="fr-CA" dirty="0" err="1">
                <a:solidFill>
                  <a:srgbClr val="FA4098"/>
                </a:solidFill>
              </a:rPr>
              <a:t>Program.cs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Il faut également mettre « </a:t>
            </a:r>
            <a:r>
              <a:rPr lang="fr-CA" dirty="0">
                <a:solidFill>
                  <a:srgbClr val="FA4098"/>
                </a:solidFill>
              </a:rPr>
              <a:t>virtual</a:t>
            </a:r>
            <a:r>
              <a:rPr lang="fr-CA" dirty="0"/>
              <a:t> » devant toutes nos relations dans nos Models.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981E7E-3595-42B5-9A22-4B96D055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93" y="2122508"/>
            <a:ext cx="5029902" cy="53823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BAABAE-DEED-4A99-8A07-12E9FB89B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575" y="3224132"/>
            <a:ext cx="6673701" cy="87161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C7E6808-D3B7-4A75-8B99-75697104A2CB}"/>
              </a:ext>
            </a:extLst>
          </p:cNvPr>
          <p:cNvCxnSpPr>
            <a:cxnSpLocks/>
          </p:cNvCxnSpPr>
          <p:nvPr/>
        </p:nvCxnSpPr>
        <p:spPr>
          <a:xfrm flipH="1">
            <a:off x="7191039" y="3441621"/>
            <a:ext cx="718558" cy="16923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D0F6CD3-67BF-4BE8-ACFA-8657EF7A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4876939"/>
            <a:ext cx="3274712" cy="184684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62524B-99D8-4DC2-B302-8042862A0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710" y="4876261"/>
            <a:ext cx="3985602" cy="184684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43DCF66-5277-46A7-B898-B84EE4A26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289" y="4875887"/>
            <a:ext cx="2991913" cy="184722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74730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0D32DBE-B960-434A-A99C-DB3FEA3A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Entity Framework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93A14BC-D131-451F-8999-4D290A67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 Migrations</a:t>
            </a:r>
          </a:p>
          <a:p>
            <a:pPr lvl="1"/>
            <a:r>
              <a:rPr lang="fr-CA" dirty="0"/>
              <a:t> Installer les outils dotnet Entity Framework (À la maison seulement </a:t>
            </a:r>
            <a:r>
              <a:rPr lang="en-CA" dirty="0"/>
              <a:t>🏠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tool install –global dotnet-ef</a:t>
            </a:r>
          </a:p>
          <a:p>
            <a:pPr lvl="1"/>
            <a:r>
              <a:rPr lang="fr-CA" dirty="0"/>
              <a:t> Ajouter une migration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ef migrations add NomMigration</a:t>
            </a:r>
          </a:p>
          <a:p>
            <a:pPr lvl="1"/>
            <a:r>
              <a:rPr lang="fr-CA" dirty="0"/>
              <a:t> Supprimer une migration (Cette commande retire la dernière migration)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ef migrations remove</a:t>
            </a:r>
          </a:p>
          <a:p>
            <a:pPr lvl="1"/>
            <a:r>
              <a:rPr lang="fr-CA" dirty="0"/>
              <a:t> Supprimer toutes les migrations</a:t>
            </a:r>
          </a:p>
          <a:p>
            <a:pPr lvl="2"/>
            <a:r>
              <a:rPr lang="fr-CA" dirty="0"/>
              <a:t> Il faut supprimer le dossier « </a:t>
            </a:r>
            <a:r>
              <a:rPr lang="fr-CA" b="1" dirty="0">
                <a:solidFill>
                  <a:srgbClr val="FA4098"/>
                </a:solidFill>
              </a:rPr>
              <a:t>Migrations</a:t>
            </a:r>
            <a:r>
              <a:rPr lang="fr-CA" dirty="0"/>
              <a:t> » dans le répertoire du projet.</a:t>
            </a:r>
          </a:p>
          <a:p>
            <a:pPr lvl="1"/>
            <a:r>
              <a:rPr lang="fr-CA" dirty="0"/>
              <a:t> Mettre à jour la base de données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ef database update</a:t>
            </a:r>
          </a:p>
          <a:p>
            <a:pPr lvl="2"/>
            <a:r>
              <a:rPr lang="fr-CA" dirty="0"/>
              <a:t> À faire quand on crée des migrations ou qu’on change notre projet de machine.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484012-C459-4D0D-9C3A-C004A8783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163" y="3785689"/>
            <a:ext cx="1084756" cy="12678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8408F8F-2BD6-4366-B620-2BA09DCB2226}"/>
              </a:ext>
            </a:extLst>
          </p:cNvPr>
          <p:cNvSpPr txBox="1"/>
          <p:nvPr/>
        </p:nvSpPr>
        <p:spPr>
          <a:xfrm>
            <a:off x="10789920" y="4736592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73B3D1"/>
                </a:solidFill>
              </a:rPr>
              <a:t>😥</a:t>
            </a:r>
            <a:endParaRPr lang="fr-CA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9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la séance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 Rappels sur </a:t>
            </a:r>
            <a:r>
              <a:rPr lang="fr-CA" noProof="0" dirty="0" err="1"/>
              <a:t>Entity</a:t>
            </a:r>
            <a:r>
              <a:rPr lang="fr-CA" noProof="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35F76-8CB3-7546-F4A2-39433D20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Entity</a:t>
            </a:r>
            <a:r>
              <a:rPr lang="fr-CA" dirty="0"/>
              <a:t> Framework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991FC-EB25-061D-79FE-699FAE98A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34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380D8AF-EF6E-4610-BEE1-20274277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Entity Framework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5FD031-B447-4BAC-ACEA-37383428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Entity Framework ?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ORM</a:t>
            </a:r>
            <a:r>
              <a:rPr lang="fr-CA" dirty="0"/>
              <a:t> open source</a:t>
            </a:r>
          </a:p>
          <a:p>
            <a:pPr lvl="1"/>
            <a:r>
              <a:rPr lang="fr-CA" dirty="0"/>
              <a:t> En gros, nous simplifie grandement la vie et réduit drastiquement le nombre d’opérations à faire manuellement entre une application et sa </a:t>
            </a:r>
            <a:r>
              <a:rPr lang="fr-CA" dirty="0">
                <a:solidFill>
                  <a:srgbClr val="FA4098"/>
                </a:solidFill>
              </a:rPr>
              <a:t>base de données</a:t>
            </a:r>
            <a:r>
              <a:rPr lang="fr-CA" dirty="0"/>
              <a:t>. Il suffit de définir des </a:t>
            </a:r>
            <a:r>
              <a:rPr lang="fr-CA" dirty="0">
                <a:solidFill>
                  <a:srgbClr val="FA4098"/>
                </a:solidFill>
              </a:rPr>
              <a:t>Models</a:t>
            </a:r>
            <a:r>
              <a:rPr lang="fr-CA" dirty="0"/>
              <a:t> dans l’application et une grande partie du travail est automatisée par </a:t>
            </a:r>
            <a:r>
              <a:rPr lang="fr-CA" dirty="0">
                <a:solidFill>
                  <a:srgbClr val="FA4098"/>
                </a:solidFill>
              </a:rPr>
              <a:t>Entity Framework</a:t>
            </a:r>
            <a:r>
              <a:rPr lang="fr-CA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E6D008-6F8F-4A56-8BB1-CDA12A52104E}"/>
              </a:ext>
            </a:extLst>
          </p:cNvPr>
          <p:cNvSpPr txBox="1"/>
          <p:nvPr/>
        </p:nvSpPr>
        <p:spPr>
          <a:xfrm rot="286245">
            <a:off x="1835106" y="4175897"/>
            <a:ext cx="421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chien-vache WHERE kek=?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088954-0504-4764-A69D-D2033C2B4B30}"/>
              </a:ext>
            </a:extLst>
          </p:cNvPr>
          <p:cNvSpPr txBox="1"/>
          <p:nvPr/>
        </p:nvSpPr>
        <p:spPr>
          <a:xfrm rot="18733233">
            <a:off x="2281424" y="4504343"/>
            <a:ext cx="256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baboudidou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69C08F-1885-4FDA-80E6-82290CB372BE}"/>
              </a:ext>
            </a:extLst>
          </p:cNvPr>
          <p:cNvSpPr txBox="1"/>
          <p:nvPr/>
        </p:nvSpPr>
        <p:spPr>
          <a:xfrm rot="1316571">
            <a:off x="1151255" y="5033907"/>
            <a:ext cx="477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awkward SET welp=? WHERE whatever&gt;?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321EF4-6658-4F69-854E-7A074D65CC19}"/>
              </a:ext>
            </a:extLst>
          </p:cNvPr>
          <p:cNvSpPr txBox="1"/>
          <p:nvPr/>
        </p:nvSpPr>
        <p:spPr>
          <a:xfrm rot="20700000">
            <a:off x="161861" y="4109131"/>
            <a:ext cx="477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what ADD no varchar(5)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84D515-4466-43E8-9363-C42FCF50D4DD}"/>
              </a:ext>
            </a:extLst>
          </p:cNvPr>
          <p:cNvSpPr txBox="1"/>
          <p:nvPr/>
        </p:nvSpPr>
        <p:spPr>
          <a:xfrm rot="20998456">
            <a:off x="287954" y="5261426"/>
            <a:ext cx="477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birbs DROP COLUMN colours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23BFB8-329F-40DA-98B1-4E8E752636CD}"/>
              </a:ext>
            </a:extLst>
          </p:cNvPr>
          <p:cNvSpPr txBox="1"/>
          <p:nvPr/>
        </p:nvSpPr>
        <p:spPr>
          <a:xfrm rot="678026">
            <a:off x="523919" y="5597268"/>
            <a:ext cx="477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memes MODIFY COLUMN funny bit 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9CF5C5D5-2F7C-40AA-AC9B-8528539EF491}"/>
              </a:ext>
            </a:extLst>
          </p:cNvPr>
          <p:cNvSpPr/>
          <p:nvPr/>
        </p:nvSpPr>
        <p:spPr>
          <a:xfrm>
            <a:off x="6339341" y="4520876"/>
            <a:ext cx="1273853" cy="1223715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F3857F0-4008-415E-A53C-2074F50C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79" y="4211152"/>
            <a:ext cx="2965875" cy="184316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C3C38C-6B03-4D18-A592-49D3DAD2B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726" y="5415314"/>
            <a:ext cx="1447274" cy="144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1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380D8AF-EF6E-4610-BEE1-20274277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Entity Framework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5FD031-B447-4BAC-ACEA-37383428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5" y="2019869"/>
            <a:ext cx="10198648" cy="3916320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dirty="0" err="1"/>
              <a:t>DbContext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 Instance de la base de données</a:t>
            </a:r>
          </a:p>
          <a:p>
            <a:pPr lvl="2"/>
            <a:r>
              <a:rPr lang="fr-CA" dirty="0"/>
              <a:t> On peut effectuer des opérations CRUD sur cette instance.</a:t>
            </a:r>
          </a:p>
          <a:p>
            <a:pPr lvl="2"/>
            <a:endParaRPr lang="fr-CA" dirty="0"/>
          </a:p>
          <a:p>
            <a:r>
              <a:rPr lang="fr-CA" dirty="0"/>
              <a:t> DbSets</a:t>
            </a:r>
          </a:p>
          <a:p>
            <a:pPr lvl="1"/>
            <a:r>
              <a:rPr lang="fr-CA" dirty="0"/>
              <a:t> Instances des tables de la base de données</a:t>
            </a:r>
          </a:p>
          <a:p>
            <a:pPr lvl="2"/>
            <a:r>
              <a:rPr lang="fr-CA" dirty="0"/>
              <a:t> Ces tables sont basées sur nos Models.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A0626A-F1DD-491B-8C92-D54D755CF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02" y="3301767"/>
            <a:ext cx="3982006" cy="7240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A57A75-49C4-43C5-A83F-15712FB8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27" y="4532103"/>
            <a:ext cx="6938159" cy="220008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32575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380D8AF-EF6E-4610-BEE1-20274277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Entity Framework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5FD031-B447-4BAC-ACEA-37383428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3" y="1992573"/>
            <a:ext cx="10185000" cy="3943616"/>
          </a:xfrm>
        </p:spPr>
        <p:txBody>
          <a:bodyPr/>
          <a:lstStyle/>
          <a:p>
            <a:r>
              <a:rPr lang="fr-CA" dirty="0"/>
              <a:t> connectionString </a:t>
            </a:r>
            <a:r>
              <a:rPr lang="en-CA" dirty="0"/>
              <a:t>📶</a:t>
            </a:r>
            <a:endParaRPr lang="fr-CA" dirty="0"/>
          </a:p>
          <a:p>
            <a:pPr lvl="1"/>
            <a:r>
              <a:rPr lang="fr-CA" dirty="0"/>
              <a:t> Situé dans le fichier appsettings.json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localdb</a:t>
            </a:r>
            <a:r>
              <a:rPr lang="fr-CA" dirty="0"/>
              <a:t> peut être remplacé par la base de données de notre choix.</a:t>
            </a:r>
          </a:p>
          <a:p>
            <a:pPr lvl="3"/>
            <a:r>
              <a:rPr lang="fr-CA" dirty="0"/>
              <a:t> Astuce : On peut utiliser </a:t>
            </a:r>
            <a:r>
              <a:rPr lang="fr-CA" b="1" dirty="0"/>
              <a:t>View -&gt; Server Explorer </a:t>
            </a:r>
            <a:r>
              <a:rPr lang="fr-CA" dirty="0"/>
              <a:t>pour générer un connectionString automatiquement.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C97C52-DB92-4AFF-BA14-58BACD3C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35" y="2774696"/>
            <a:ext cx="7459116" cy="9050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714CBD-4A4D-4F2C-A38C-FC1D0117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96" y="4461820"/>
            <a:ext cx="3569455" cy="200059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400018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380D8AF-EF6E-4610-BEE1-20274277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Entity Framework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5FD031-B447-4BAC-ACEA-37383428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/>
              <a:t>Configuration </a:t>
            </a:r>
            <a:r>
              <a:rPr lang="en-CA"/>
              <a:t>🔩</a:t>
            </a:r>
            <a:endParaRPr lang="fr-CA" dirty="0"/>
          </a:p>
          <a:p>
            <a:pPr lvl="1"/>
            <a:r>
              <a:rPr lang="fr-CA" dirty="0"/>
              <a:t> Situé dans Startup.cs</a:t>
            </a:r>
          </a:p>
          <a:p>
            <a:pPr lvl="2"/>
            <a:r>
              <a:rPr lang="fr-CA" dirty="0"/>
              <a:t> Indique quelle classe de DbContext utiliser</a:t>
            </a:r>
          </a:p>
          <a:p>
            <a:pPr lvl="2"/>
            <a:r>
              <a:rPr lang="fr-CA" dirty="0"/>
              <a:t> Indique qu’il faut utiliser le connectionString spécifié dans appsettings.json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7D1A43-A879-40EE-AFD3-4B301000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4" y="2819246"/>
            <a:ext cx="10583752" cy="79068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14053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380D8AF-EF6E-4610-BEE1-20274277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Entity Framework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5FD031-B447-4BAC-ACEA-37383428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06221"/>
            <a:ext cx="8598040" cy="3929968"/>
          </a:xfrm>
        </p:spPr>
        <p:txBody>
          <a:bodyPr/>
          <a:lstStyle/>
          <a:p>
            <a:r>
              <a:rPr lang="fr-CA" dirty="0"/>
              <a:t> Models </a:t>
            </a:r>
            <a:r>
              <a:rPr lang="en-CA" dirty="0"/>
              <a:t>📦</a:t>
            </a:r>
            <a:endParaRPr lang="fr-CA" dirty="0"/>
          </a:p>
          <a:p>
            <a:pPr lvl="1"/>
            <a:r>
              <a:rPr lang="fr-CA" dirty="0"/>
              <a:t> Ils doivent respecter certaines </a:t>
            </a:r>
            <a:r>
              <a:rPr lang="fr-CA" b="1" dirty="0"/>
              <a:t>contraintes</a:t>
            </a:r>
            <a:r>
              <a:rPr lang="fr-CA" dirty="0"/>
              <a:t> avec Entity Framework</a:t>
            </a:r>
          </a:p>
          <a:p>
            <a:pPr lvl="2"/>
            <a:r>
              <a:rPr lang="fr-CA" dirty="0"/>
              <a:t> Que des propriétés de type </a:t>
            </a:r>
            <a:r>
              <a:rPr lang="fr-CA" dirty="0">
                <a:solidFill>
                  <a:srgbClr val="FA4098"/>
                </a:solidFill>
              </a:rPr>
              <a:t>primitif</a:t>
            </a:r>
            <a:r>
              <a:rPr lang="fr-CA" dirty="0"/>
              <a:t>. (string, int, bool, etc.)</a:t>
            </a:r>
          </a:p>
          <a:p>
            <a:pPr lvl="2"/>
            <a:r>
              <a:rPr lang="fr-CA" dirty="0"/>
              <a:t> Posséder une propriété </a:t>
            </a:r>
            <a:r>
              <a:rPr lang="fr-CA" dirty="0">
                <a:solidFill>
                  <a:srgbClr val="FA4098"/>
                </a:solidFill>
              </a:rPr>
              <a:t>Id</a:t>
            </a:r>
            <a:r>
              <a:rPr lang="fr-CA" dirty="0"/>
              <a:t> de type </a:t>
            </a:r>
            <a:r>
              <a:rPr lang="fr-CA" dirty="0">
                <a:solidFill>
                  <a:srgbClr val="FA4098"/>
                </a:solidFill>
              </a:rPr>
              <a:t>int</a:t>
            </a:r>
            <a:r>
              <a:rPr lang="fr-CA" dirty="0"/>
              <a:t>. Entity Framework pourra alors générer automatiquement des </a:t>
            </a:r>
            <a:r>
              <a:rPr lang="fr-CA" dirty="0">
                <a:solidFill>
                  <a:srgbClr val="FA4098"/>
                </a:solidFill>
              </a:rPr>
              <a:t>ids auto-incrémentés</a:t>
            </a:r>
            <a:r>
              <a:rPr lang="fr-CA" dirty="0"/>
              <a:t> pour les entités.</a:t>
            </a:r>
          </a:p>
          <a:p>
            <a:pPr lvl="2"/>
            <a:endParaRPr lang="fr-CA" dirty="0"/>
          </a:p>
          <a:p>
            <a:pPr lvl="1"/>
            <a:r>
              <a:rPr lang="fr-CA" dirty="0"/>
              <a:t> Validation </a:t>
            </a:r>
            <a:r>
              <a:rPr lang="en-CA" dirty="0"/>
              <a:t>❓✅</a:t>
            </a:r>
            <a:endParaRPr lang="fr-CA" dirty="0"/>
          </a:p>
          <a:p>
            <a:pPr lvl="2"/>
            <a:r>
              <a:rPr lang="fr-CA" dirty="0"/>
              <a:t> On peut ajouter des </a:t>
            </a:r>
            <a:r>
              <a:rPr lang="fr-CA" dirty="0">
                <a:solidFill>
                  <a:srgbClr val="FA4098"/>
                </a:solidFill>
              </a:rPr>
              <a:t>annotations de validation </a:t>
            </a:r>
            <a:r>
              <a:rPr lang="fr-CA" dirty="0"/>
              <a:t>au-dessus des propriétés.</a:t>
            </a:r>
          </a:p>
          <a:p>
            <a:pPr lvl="3"/>
            <a:r>
              <a:rPr lang="fr-CA" dirty="0"/>
              <a:t> On peut faire de la validation </a:t>
            </a:r>
            <a:r>
              <a:rPr lang="fr-CA" b="1" dirty="0"/>
              <a:t>côté client</a:t>
            </a:r>
            <a:r>
              <a:rPr lang="fr-CA" dirty="0"/>
              <a:t> (Angular), mais la plus importante est la validation </a:t>
            </a:r>
            <a:r>
              <a:rPr lang="fr-CA" b="1" dirty="0"/>
              <a:t>côté serveur </a:t>
            </a:r>
            <a:r>
              <a:rPr lang="fr-CA" dirty="0"/>
              <a:t>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F4D130-CCF2-4887-B2C4-2803A2DB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667" y="1613965"/>
            <a:ext cx="3222187" cy="190490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A2B345-EDA7-496F-871C-6670B5FF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041" y="3790031"/>
            <a:ext cx="3224000" cy="270189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57840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0D32DBE-B960-434A-A99C-DB3FEA3A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Entity Framework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93A14BC-D131-451F-8999-4D290A67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91" y="2108112"/>
            <a:ext cx="6004609" cy="4524700"/>
          </a:xfrm>
        </p:spPr>
        <p:txBody>
          <a:bodyPr/>
          <a:lstStyle/>
          <a:p>
            <a:r>
              <a:rPr lang="fr-CA" dirty="0"/>
              <a:t> Les relations 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One To One</a:t>
            </a:r>
          </a:p>
          <a:p>
            <a:pPr lvl="2"/>
            <a:r>
              <a:rPr lang="fr-CA" dirty="0"/>
              <a:t> La </a:t>
            </a:r>
            <a:r>
              <a:rPr lang="fr-CA" dirty="0">
                <a:solidFill>
                  <a:srgbClr val="FA4098"/>
                </a:solidFill>
              </a:rPr>
              <a:t>clé étrangère </a:t>
            </a:r>
            <a:r>
              <a:rPr lang="fr-CA" dirty="0"/>
              <a:t>(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AddressId</a:t>
            </a:r>
            <a:r>
              <a:rPr lang="fr-CA" dirty="0"/>
              <a:t> dans la classe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fr-CA" dirty="0"/>
              <a:t>) doit absolument être nommée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[Classe]Id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Note : Dans .Net 6.0, il ne sera plus nécessaire de mettre un champ pour la clé étrangère. (Mais pour le moment, on est en 5.x)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28633A-1E60-47CE-8ECC-BF747462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912" y="1150572"/>
            <a:ext cx="5801535" cy="358190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CB17114-2C99-41BC-AB0B-E78907A66EBA}"/>
              </a:ext>
            </a:extLst>
          </p:cNvPr>
          <p:cNvCxnSpPr/>
          <p:nvPr/>
        </p:nvCxnSpPr>
        <p:spPr>
          <a:xfrm flipH="1" flipV="1">
            <a:off x="9869214" y="2415139"/>
            <a:ext cx="422516" cy="31531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B2780AC-BFAB-4B9A-935C-B36FBDA50D96}"/>
              </a:ext>
            </a:extLst>
          </p:cNvPr>
          <p:cNvCxnSpPr>
            <a:cxnSpLocks/>
          </p:cNvCxnSpPr>
          <p:nvPr/>
        </p:nvCxnSpPr>
        <p:spPr>
          <a:xfrm flipH="1">
            <a:off x="8576442" y="3026979"/>
            <a:ext cx="416210" cy="27733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FB59C83-CE1B-4C69-A961-D1DD64269053}"/>
              </a:ext>
            </a:extLst>
          </p:cNvPr>
          <p:cNvCxnSpPr>
            <a:cxnSpLocks/>
          </p:cNvCxnSpPr>
          <p:nvPr/>
        </p:nvCxnSpPr>
        <p:spPr>
          <a:xfrm flipH="1" flipV="1">
            <a:off x="9497147" y="4483833"/>
            <a:ext cx="416210" cy="49727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834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608</Words>
  <Application>Microsoft Office PowerPoint</Application>
  <PresentationFormat>Grand écran</PresentationFormat>
  <Paragraphs>99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Berlin</vt:lpstr>
      <vt:lpstr>Séance 11</vt:lpstr>
      <vt:lpstr>Plan de la séance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Framework:  Lazy Loading </vt:lpstr>
      <vt:lpstr>Entity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Semaine 2</dc:title>
  <dc:creator>Turgeon Valérie</dc:creator>
  <cp:lastModifiedBy>Turgeon Valérie</cp:lastModifiedBy>
  <cp:revision>15</cp:revision>
  <dcterms:created xsi:type="dcterms:W3CDTF">2023-01-29T23:12:55Z</dcterms:created>
  <dcterms:modified xsi:type="dcterms:W3CDTF">2023-10-14T00:00:35Z</dcterms:modified>
</cp:coreProperties>
</file>