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256" r:id="rId2"/>
    <p:sldId id="258" r:id="rId3"/>
    <p:sldId id="378" r:id="rId4"/>
    <p:sldId id="411" r:id="rId5"/>
    <p:sldId id="412" r:id="rId6"/>
    <p:sldId id="413" r:id="rId7"/>
    <p:sldId id="379" r:id="rId8"/>
    <p:sldId id="414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415" r:id="rId19"/>
    <p:sldId id="389" r:id="rId20"/>
    <p:sldId id="421" r:id="rId21"/>
    <p:sldId id="422" r:id="rId22"/>
    <p:sldId id="423" r:id="rId23"/>
    <p:sldId id="390" r:id="rId24"/>
    <p:sldId id="391" r:id="rId25"/>
    <p:sldId id="392" r:id="rId26"/>
    <p:sldId id="393" r:id="rId27"/>
    <p:sldId id="394" r:id="rId28"/>
    <p:sldId id="416" r:id="rId29"/>
    <p:sldId id="417" r:id="rId30"/>
    <p:sldId id="418" r:id="rId31"/>
    <p:sldId id="419" r:id="rId32"/>
    <p:sldId id="395" r:id="rId33"/>
    <p:sldId id="397" r:id="rId34"/>
    <p:sldId id="398" r:id="rId35"/>
    <p:sldId id="399" r:id="rId36"/>
    <p:sldId id="400" r:id="rId37"/>
    <p:sldId id="403" r:id="rId38"/>
    <p:sldId id="401" r:id="rId39"/>
    <p:sldId id="420" r:id="rId40"/>
    <p:sldId id="404" r:id="rId41"/>
    <p:sldId id="405" r:id="rId42"/>
    <p:sldId id="424" r:id="rId43"/>
    <p:sldId id="425" r:id="rId44"/>
    <p:sldId id="426" r:id="rId45"/>
    <p:sldId id="427" r:id="rId46"/>
    <p:sldId id="428" r:id="rId47"/>
    <p:sldId id="429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382E1-8CD7-E358-0F8C-9FE5D9A59B5E}" v="2" dt="2023-09-29T22:15:0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333A0-579A-4C8A-9321-151F9D4E8A3A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4E428-1AB7-4BDF-98D2-3004DFB6DBC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39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bin"/><Relationship Id="rId4" Type="http://schemas.openxmlformats.org/officeDocument/2006/relationships/image" Target="../media/image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Séance </a:t>
            </a:r>
            <a:r>
              <a:rPr lang="fr-CA" dirty="0"/>
              <a:t>11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7818" y="5101298"/>
            <a:ext cx="4849167" cy="1116622"/>
          </a:xfrm>
        </p:spPr>
        <p:txBody>
          <a:bodyPr>
            <a:normAutofit/>
          </a:bodyPr>
          <a:lstStyle/>
          <a:p>
            <a:r>
              <a:rPr lang="fr-CA" sz="2000" noProof="0" dirty="0"/>
              <a:t>Ms Identity</a:t>
            </a:r>
            <a:endParaRPr lang="fr-CA" sz="1900" dirty="0"/>
          </a:p>
          <a:p>
            <a:r>
              <a:rPr lang="fr-CA" sz="16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6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18360"/>
            <a:ext cx="10294182" cy="381782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Faire une association </a:t>
            </a:r>
            <a:r>
              <a:rPr lang="fr-CA" dirty="0">
                <a:solidFill>
                  <a:srgbClr val="FA4098"/>
                </a:solidFill>
              </a:rPr>
              <a:t>One to One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One to Many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Many to Many </a:t>
            </a:r>
            <a:r>
              <a:rPr lang="fr-CA" dirty="0"/>
              <a:t>entre notre classe d’utilisateur et le Model qu’on a préparé.</a:t>
            </a:r>
          </a:p>
          <a:p>
            <a:pPr lvl="2"/>
            <a:r>
              <a:rPr lang="fr-CA" dirty="0"/>
              <a:t> On souhaite rendre effectif le Lazy Loading pour cette relation. (Ex : On ne veut pas que lorsqu’on GET un Villager, on retourne toutes les informations des utilisateurs associés en même temps ! Certaines données sont confidentielles)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06016F-B8A7-4D58-AFEB-90032FFB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3743525"/>
            <a:ext cx="4325308" cy="102399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81BF16-30CE-4E23-B118-34FA3DB8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8" y="4973276"/>
            <a:ext cx="4686314" cy="73238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B49D14-245D-41BD-87EF-9876787AC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78" y="5779377"/>
            <a:ext cx="4066683" cy="41292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970596-9BA7-421A-A425-088C748AF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78" y="6298441"/>
            <a:ext cx="6005802" cy="34862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419DCBB-E692-4592-A9A8-64F642507C7F}"/>
              </a:ext>
            </a:extLst>
          </p:cNvPr>
          <p:cNvSpPr txBox="1">
            <a:spLocks/>
          </p:cNvSpPr>
          <p:nvPr/>
        </p:nvSpPr>
        <p:spPr>
          <a:xfrm>
            <a:off x="6735236" y="3647718"/>
            <a:ext cx="5073733" cy="309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On doit donc ...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 Installer le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package</a:t>
            </a:r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nécessaire.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 Configurer le </a:t>
            </a:r>
            <a:r>
              <a:rPr lang="fr-CA" dirty="0">
                <a:solidFill>
                  <a:srgbClr val="FA4098"/>
                </a:solidFill>
              </a:rPr>
              <a:t>Lazy Loading </a:t>
            </a:r>
            <a:r>
              <a:rPr lang="fr-CA" dirty="0">
                <a:solidFill>
                  <a:schemeClr val="bg1"/>
                </a:solidFill>
              </a:rPr>
              <a:t>dans</a:t>
            </a:r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startup.cs</a:t>
            </a:r>
            <a:r>
              <a:rPr lang="fr-CA" dirty="0">
                <a:solidFill>
                  <a:srgbClr val="FA4098"/>
                </a:solidFill>
              </a:rPr>
              <a:t>/</a:t>
            </a:r>
            <a:r>
              <a:rPr lang="fr-CA" dirty="0" err="1">
                <a:solidFill>
                  <a:srgbClr val="FA4098"/>
                </a:solidFill>
              </a:rPr>
              <a:t>Program.cs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chemeClr val="bg1"/>
                </a:solidFill>
              </a:rPr>
              <a:t>Ajouter « </a:t>
            </a:r>
            <a:r>
              <a:rPr lang="fr-CA" dirty="0">
                <a:solidFill>
                  <a:srgbClr val="FA4098"/>
                </a:solidFill>
              </a:rPr>
              <a:t>virtual</a:t>
            </a:r>
            <a:r>
              <a:rPr lang="fr-CA" dirty="0"/>
              <a:t> </a:t>
            </a:r>
            <a:r>
              <a:rPr lang="fr-CA" dirty="0">
                <a:solidFill>
                  <a:schemeClr val="bg1"/>
                </a:solidFill>
              </a:rPr>
              <a:t>» devant les références de la relation concernée dans nos </a:t>
            </a:r>
            <a:r>
              <a:rPr lang="fr-CA" dirty="0">
                <a:solidFill>
                  <a:srgbClr val="FA4098"/>
                </a:solidFill>
              </a:rPr>
              <a:t>Models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8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63415"/>
            <a:ext cx="10294182" cy="3872774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Modifier l’héritage du </a:t>
            </a:r>
            <a:r>
              <a:rPr lang="fr-CA" dirty="0">
                <a:solidFill>
                  <a:srgbClr val="FA4098"/>
                </a:solidFill>
              </a:rPr>
              <a:t>DbContext</a:t>
            </a:r>
          </a:p>
          <a:p>
            <a:pPr lvl="2"/>
            <a:r>
              <a:rPr lang="fr-CA" dirty="0"/>
              <a:t> Cela permettra de stocker nos utilisateurs dans la base de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530E88-9A1D-447D-90CC-6770B45C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2746018"/>
            <a:ext cx="5439534" cy="57158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0A214C-9343-4432-B04A-222CED7A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204" y="3899997"/>
            <a:ext cx="8173591" cy="10383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04E64D0-8588-4096-928F-8EEF1E81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1" y="5574127"/>
            <a:ext cx="6861941" cy="846603"/>
          </a:xfrm>
          <a:prstGeom prst="rect">
            <a:avLst/>
          </a:prstGeom>
          <a:solidFill>
            <a:srgbClr val="739CD1"/>
          </a:solidFill>
          <a:ln w="28575">
            <a:solidFill>
              <a:srgbClr val="739CD1"/>
            </a:solidFill>
          </a:ln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117C36F-A008-435A-8DAF-8289591A9532}"/>
              </a:ext>
            </a:extLst>
          </p:cNvPr>
          <p:cNvSpPr/>
          <p:nvPr/>
        </p:nvSpPr>
        <p:spPr>
          <a:xfrm>
            <a:off x="5644896" y="3416850"/>
            <a:ext cx="902208" cy="354166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2A83D3D8-C830-4AA2-9F27-A07F56F37DB6}"/>
              </a:ext>
            </a:extLst>
          </p:cNvPr>
          <p:cNvSpPr/>
          <p:nvPr/>
        </p:nvSpPr>
        <p:spPr>
          <a:xfrm>
            <a:off x="5628746" y="5092966"/>
            <a:ext cx="902208" cy="354166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32727-5160-4A7A-A0E7-FA2AD97DD2AC}"/>
              </a:ext>
            </a:extLst>
          </p:cNvPr>
          <p:cNvSpPr txBox="1"/>
          <p:nvPr/>
        </p:nvSpPr>
        <p:spPr>
          <a:xfrm>
            <a:off x="2327762" y="6488668"/>
            <a:ext cx="75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Entre les chevrons, il faut mettre le nom de votre </a:t>
            </a:r>
            <a:r>
              <a:rPr lang="fr-CA" b="1" dirty="0">
                <a:solidFill>
                  <a:schemeClr val="bg1"/>
                </a:solidFill>
              </a:rPr>
              <a:t>classe d’utilisateur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11795759" cy="387878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Modifier l’héritage du </a:t>
            </a:r>
            <a:r>
              <a:rPr lang="fr-CA" dirty="0">
                <a:solidFill>
                  <a:srgbClr val="FA4098"/>
                </a:solidFill>
              </a:rPr>
              <a:t>DbContext</a:t>
            </a:r>
          </a:p>
          <a:p>
            <a:pPr lvl="2"/>
            <a:r>
              <a:rPr lang="fr-CA" dirty="0"/>
              <a:t> Il n’y a aucun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/>
              <a:t> à ajouter. Normalement, le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/>
              <a:t> de votre premier </a:t>
            </a:r>
            <a:r>
              <a:rPr lang="fr-CA" b="1" dirty="0"/>
              <a:t>Model </a:t>
            </a:r>
            <a:r>
              <a:rPr lang="fr-CA" dirty="0"/>
              <a:t>est déjà présent dans le </a:t>
            </a:r>
            <a:r>
              <a:rPr lang="fr-CA" dirty="0">
                <a:solidFill>
                  <a:srgbClr val="FA4098"/>
                </a:solidFill>
              </a:rPr>
              <a:t>DbContext</a:t>
            </a:r>
            <a:r>
              <a:rPr lang="fr-CA" dirty="0"/>
              <a:t> : 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Pourquoi il n’est pas nécessaire d’ajouter un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/>
              <a:t> pour la classe d’utilisateurs que vous avez créée ? Car en héritant de la classe </a:t>
            </a:r>
            <a:r>
              <a:rPr lang="fr-CA" dirty="0">
                <a:solidFill>
                  <a:srgbClr val="FA4098"/>
                </a:solidFill>
              </a:rPr>
              <a:t>IdentityDbContext</a:t>
            </a:r>
            <a:r>
              <a:rPr lang="fr-CA" dirty="0"/>
              <a:t>, le </a:t>
            </a:r>
            <a:r>
              <a:rPr lang="fr-CA" dirty="0">
                <a:solidFill>
                  <a:srgbClr val="FA4098"/>
                </a:solidFill>
              </a:rPr>
              <a:t>DbContext</a:t>
            </a:r>
            <a:r>
              <a:rPr lang="fr-CA" dirty="0"/>
              <a:t> hérite également de propriétés qui sont les </a:t>
            </a:r>
            <a:r>
              <a:rPr lang="fr-CA" dirty="0">
                <a:solidFill>
                  <a:srgbClr val="FA4098"/>
                </a:solidFill>
              </a:rPr>
              <a:t>DbSet</a:t>
            </a:r>
            <a:r>
              <a:rPr lang="fr-CA" dirty="0"/>
              <a:t> nécessaires.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4DE95-8DE7-42E6-B11C-B5B800D6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50" y="2864116"/>
            <a:ext cx="7935432" cy="73352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094ED3D-48DD-4F0E-BAEE-13E48DE5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551" y="4930527"/>
            <a:ext cx="6487430" cy="122889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F37879-E2B2-4310-BB3F-7F748972CCB5}"/>
              </a:ext>
            </a:extLst>
          </p:cNvPr>
          <p:cNvSpPr txBox="1"/>
          <p:nvPr/>
        </p:nvSpPr>
        <p:spPr>
          <a:xfrm>
            <a:off x="3752401" y="6217281"/>
            <a:ext cx="648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Extrait des propriétés d’une classe parente de </a:t>
            </a:r>
            <a:r>
              <a:rPr lang="fr-CA" sz="1400" dirty="0">
                <a:solidFill>
                  <a:srgbClr val="FA4098"/>
                </a:solidFill>
              </a:rPr>
              <a:t>IdentityDbContext </a:t>
            </a:r>
          </a:p>
        </p:txBody>
      </p:sp>
    </p:spTree>
    <p:extLst>
      <p:ext uri="{BB962C8B-B14F-4D97-AF65-F5344CB8AC3E}">
        <p14:creationId xmlns:p14="http://schemas.microsoft.com/office/powerpoint/2010/main" val="921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64556"/>
            <a:ext cx="10294182" cy="387163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Ajouter Identity dans </a:t>
            </a:r>
            <a:r>
              <a:rPr lang="fr-CA" dirty="0" err="1">
                <a:solidFill>
                  <a:srgbClr val="FA4098"/>
                </a:solidFill>
              </a:rPr>
              <a:t>Startup.cs</a:t>
            </a:r>
            <a:r>
              <a:rPr lang="fr-CA" dirty="0">
                <a:solidFill>
                  <a:srgbClr val="FA4098"/>
                </a:solidFill>
              </a:rPr>
              <a:t>/</a:t>
            </a:r>
            <a:r>
              <a:rPr lang="fr-CA" dirty="0" err="1">
                <a:solidFill>
                  <a:srgbClr val="FA4098"/>
                </a:solidFill>
              </a:rPr>
              <a:t>Program.cs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On ajoute une petite ligne qui indique quelle classe représente les utilisateurs. On spécifie qu’un stockage spécial est utilisé dans le </a:t>
            </a:r>
            <a:r>
              <a:rPr lang="fr-CA" dirty="0">
                <a:solidFill>
                  <a:srgbClr val="FA4098"/>
                </a:solidFill>
              </a:rPr>
              <a:t>DbContext </a:t>
            </a:r>
            <a:r>
              <a:rPr lang="fr-CA" dirty="0"/>
              <a:t>pour nos utilisateurs.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doit également s’assurer que </a:t>
            </a:r>
            <a:r>
              <a:rPr lang="fr-CA" dirty="0">
                <a:solidFill>
                  <a:srgbClr val="FA4098"/>
                </a:solidFill>
              </a:rPr>
              <a:t>app.UseAuthentication </a:t>
            </a:r>
            <a:r>
              <a:rPr lang="fr-CA" dirty="0"/>
              <a:t>est présent, à placer AVANT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UseAuthorization</a:t>
            </a:r>
            <a:r>
              <a:rPr lang="fr-CA" dirty="0">
                <a:solidFill>
                  <a:srgbClr val="FA4098"/>
                </a:solidFill>
              </a:rPr>
              <a:t>();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D1670C-3ACA-4B7F-85AC-8E76D335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432" y="5332879"/>
            <a:ext cx="2185597" cy="13228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9F31872-6C47-45F6-87AF-BEEBA1F89700}"/>
              </a:ext>
            </a:extLst>
          </p:cNvPr>
          <p:cNvSpPr txBox="1"/>
          <p:nvPr/>
        </p:nvSpPr>
        <p:spPr>
          <a:xfrm>
            <a:off x="5015219" y="4475820"/>
            <a:ext cx="601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chemeClr val="bg1"/>
                </a:solidFill>
              </a:rPr>
              <a:t>À ajouter JUSTE APRÈS le bloc .</a:t>
            </a:r>
            <a:r>
              <a:rPr lang="fr-CA" sz="1400" dirty="0" err="1">
                <a:solidFill>
                  <a:schemeClr val="bg1"/>
                </a:solidFill>
              </a:rPr>
              <a:t>AddDbContext</a:t>
            </a:r>
            <a:endParaRPr lang="fr-CA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4E68ED-7277-4408-AC32-120DB5A6EE90}"/>
              </a:ext>
            </a:extLst>
          </p:cNvPr>
          <p:cNvCxnSpPr/>
          <p:nvPr/>
        </p:nvCxnSpPr>
        <p:spPr>
          <a:xfrm flipH="1">
            <a:off x="10189491" y="5616370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67A7A13A-CCA1-4C57-82BF-01409FA7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4" y="3328367"/>
            <a:ext cx="9859751" cy="117173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702CF8-B0CE-4B1C-AF03-D9D8059DF156}"/>
              </a:ext>
            </a:extLst>
          </p:cNvPr>
          <p:cNvSpPr txBox="1"/>
          <p:nvPr/>
        </p:nvSpPr>
        <p:spPr>
          <a:xfrm>
            <a:off x="2237653" y="6052430"/>
            <a:ext cx="601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chemeClr val="bg1"/>
                </a:solidFill>
              </a:rPr>
              <a:t>Remarquez que la ligne est ajoutée JUSTE AVANT .</a:t>
            </a:r>
            <a:r>
              <a:rPr lang="fr-CA" sz="1400" dirty="0" err="1">
                <a:solidFill>
                  <a:srgbClr val="FA4098"/>
                </a:solidFill>
              </a:rPr>
              <a:t>UseAuthorization</a:t>
            </a:r>
            <a:r>
              <a:rPr lang="fr-CA" sz="1400" dirty="0">
                <a:solidFill>
                  <a:srgbClr val="FA4098"/>
                </a:solidFill>
              </a:rPr>
              <a:t>()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44B987-1F66-4F12-B713-0CA49FBE052C}"/>
              </a:ext>
            </a:extLst>
          </p:cNvPr>
          <p:cNvCxnSpPr>
            <a:cxnSpLocks/>
          </p:cNvCxnSpPr>
          <p:nvPr/>
        </p:nvCxnSpPr>
        <p:spPr>
          <a:xfrm>
            <a:off x="739404" y="4000987"/>
            <a:ext cx="490503" cy="35083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1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Contrôleur pour les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0906"/>
            <a:ext cx="10294182" cy="3905283"/>
          </a:xfrm>
        </p:spPr>
        <p:txBody>
          <a:bodyPr/>
          <a:lstStyle/>
          <a:p>
            <a:r>
              <a:rPr lang="fr-CA" dirty="0"/>
              <a:t>  Création d’un </a:t>
            </a:r>
            <a:r>
              <a:rPr lang="fr-CA" dirty="0">
                <a:solidFill>
                  <a:srgbClr val="FA4098"/>
                </a:solidFill>
              </a:rPr>
              <a:t>contrôleur</a:t>
            </a:r>
            <a:r>
              <a:rPr lang="fr-CA" dirty="0"/>
              <a:t> pour la </a:t>
            </a:r>
            <a:r>
              <a:rPr lang="fr-CA" b="1" dirty="0"/>
              <a:t>gestion des utilisateurs</a:t>
            </a:r>
            <a:endParaRPr lang="fr-CA" b="1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Il nous servira à gérer la création d’un nouvel utilisateur et la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A2E039-BFDA-43E9-ABF9-DE73058D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49" y="2836124"/>
            <a:ext cx="7663501" cy="112987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8FD35F7-73E0-424B-8E12-5A58830E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4" y="4029600"/>
            <a:ext cx="4985770" cy="105479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61FDF0-F7B4-446B-BBC0-E08FE9AA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661" y="4235673"/>
            <a:ext cx="3512285" cy="22978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1DEB29-8617-4B85-A89B-C9C385192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746" y="5175621"/>
            <a:ext cx="3883152" cy="150557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B2AA86-AC58-4002-BD93-B9C55E56D539}"/>
              </a:ext>
            </a:extLst>
          </p:cNvPr>
          <p:cNvCxnSpPr/>
          <p:nvPr/>
        </p:nvCxnSpPr>
        <p:spPr>
          <a:xfrm flipH="1">
            <a:off x="3468625" y="3526551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D4A44D5-AC4C-4DE5-AEC4-AF6ED1D3B152}"/>
              </a:ext>
            </a:extLst>
          </p:cNvPr>
          <p:cNvCxnSpPr/>
          <p:nvPr/>
        </p:nvCxnSpPr>
        <p:spPr>
          <a:xfrm flipH="1">
            <a:off x="1886713" y="4681003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D7E9A9-5AEC-4E00-92F1-7807CF0445A0}"/>
              </a:ext>
            </a:extLst>
          </p:cNvPr>
          <p:cNvCxnSpPr/>
          <p:nvPr/>
        </p:nvCxnSpPr>
        <p:spPr>
          <a:xfrm flipH="1">
            <a:off x="5066572" y="4382209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9444518-BFFB-4FE1-B262-E53E1A35F70C}"/>
              </a:ext>
            </a:extLst>
          </p:cNvPr>
          <p:cNvCxnSpPr/>
          <p:nvPr/>
        </p:nvCxnSpPr>
        <p:spPr>
          <a:xfrm flipH="1">
            <a:off x="10010466" y="4029600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Méthode d’inscription 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653"/>
            <a:ext cx="10294183" cy="3903536"/>
          </a:xfrm>
        </p:spPr>
        <p:txBody>
          <a:bodyPr/>
          <a:lstStyle/>
          <a:p>
            <a:r>
              <a:rPr lang="fr-CA" sz="2000" dirty="0">
                <a:solidFill>
                  <a:srgbClr val="FA4098"/>
                </a:solidFill>
              </a:rPr>
              <a:t>Étape 1 </a:t>
            </a:r>
            <a:r>
              <a:rPr lang="fr-CA" sz="2000" dirty="0"/>
              <a:t>: On commence la méthode et injecte la dépendance </a:t>
            </a:r>
            <a:r>
              <a:rPr lang="fr-CA" sz="2000" dirty="0">
                <a:solidFill>
                  <a:srgbClr val="FA4098"/>
                </a:solidFill>
              </a:rPr>
              <a:t>UserManager&lt;</a:t>
            </a:r>
            <a:r>
              <a:rPr lang="fr-CA" sz="2000" dirty="0"/>
              <a:t>T</a:t>
            </a:r>
            <a:r>
              <a:rPr lang="fr-CA" sz="2000" dirty="0">
                <a:solidFill>
                  <a:srgbClr val="FA4098"/>
                </a:solidFill>
              </a:rPr>
              <a:t>&gt;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13162-360A-4D5D-A9E4-932FE9FC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2" y="3310020"/>
            <a:ext cx="3762900" cy="17528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3DE798-3425-41D3-A11A-5551C0B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01" y="3244274"/>
            <a:ext cx="5777320" cy="187163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D426208-D8A0-4331-A5FC-BC469AC55347}"/>
              </a:ext>
            </a:extLst>
          </p:cNvPr>
          <p:cNvSpPr txBox="1"/>
          <p:nvPr/>
        </p:nvSpPr>
        <p:spPr>
          <a:xfrm>
            <a:off x="544758" y="5074721"/>
            <a:ext cx="37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Son type est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>
                <a:solidFill>
                  <a:srgbClr val="739CD1"/>
                </a:solidFill>
              </a:rPr>
              <a:t>. </a:t>
            </a:r>
            <a:r>
              <a:rPr lang="fr-CA" dirty="0">
                <a:solidFill>
                  <a:schemeClr val="bg1"/>
                </a:solidFill>
              </a:rPr>
              <a:t>Elle retourne un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ActionResult</a:t>
            </a:r>
            <a:r>
              <a:rPr lang="fr-CA" dirty="0">
                <a:solidFill>
                  <a:srgbClr val="739CD1"/>
                </a:solidFill>
              </a:rPr>
              <a:t>. </a:t>
            </a:r>
            <a:r>
              <a:rPr lang="fr-CA" dirty="0">
                <a:solidFill>
                  <a:srgbClr val="FA4098"/>
                </a:solidFill>
              </a:rPr>
              <a:t>Ok() </a:t>
            </a:r>
            <a:r>
              <a:rPr lang="fr-CA" dirty="0">
                <a:solidFill>
                  <a:schemeClr val="bg1"/>
                </a:solidFill>
              </a:rPr>
              <a:t>représente un </a:t>
            </a:r>
            <a:r>
              <a:rPr lang="fr-CA" b="1" dirty="0">
                <a:solidFill>
                  <a:schemeClr val="bg1"/>
                </a:solidFill>
              </a:rPr>
              <a:t>Code Status 200</a:t>
            </a:r>
            <a:r>
              <a:rPr lang="fr-CA" dirty="0">
                <a:solidFill>
                  <a:schemeClr val="bg1"/>
                </a:solidFill>
              </a:rPr>
              <a:t>, ce qui veut dire succès de la requête. On peut nommer la méthode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Register</a:t>
            </a:r>
            <a:r>
              <a:rPr lang="fr-CA" dirty="0">
                <a:solidFill>
                  <a:schemeClr val="bg1"/>
                </a:solidFill>
              </a:rPr>
              <a:t>, par exemple.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6CF4F4-71F5-42A5-81DD-62893F2C188C}"/>
              </a:ext>
            </a:extLst>
          </p:cNvPr>
          <p:cNvSpPr txBox="1"/>
          <p:nvPr/>
        </p:nvSpPr>
        <p:spPr>
          <a:xfrm>
            <a:off x="5720756" y="5143093"/>
            <a:ext cx="588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Pour le fonctionnement de </a:t>
            </a:r>
            <a:r>
              <a:rPr lang="fr-CA" dirty="0">
                <a:solidFill>
                  <a:srgbClr val="FA4098"/>
                </a:solidFill>
              </a:rPr>
              <a:t>Register</a:t>
            </a:r>
            <a:r>
              <a:rPr lang="fr-CA" dirty="0">
                <a:solidFill>
                  <a:schemeClr val="bg1"/>
                </a:solidFill>
              </a:rPr>
              <a:t>, nous allons avoir besoin d’injecter </a:t>
            </a:r>
            <a:r>
              <a:rPr lang="fr-CA" dirty="0">
                <a:solidFill>
                  <a:srgbClr val="FA4098"/>
                </a:solidFill>
              </a:rPr>
              <a:t>UserManager&lt;</a:t>
            </a:r>
            <a:r>
              <a:rPr lang="fr-CA" dirty="0">
                <a:solidFill>
                  <a:schemeClr val="bg1"/>
                </a:solidFill>
              </a:rPr>
              <a:t>votre classe utilisateur&gt; à notre contrôleur.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8C96DD-DCA2-44BC-9345-05A72D336236}"/>
              </a:ext>
            </a:extLst>
          </p:cNvPr>
          <p:cNvSpPr txBox="1"/>
          <p:nvPr/>
        </p:nvSpPr>
        <p:spPr>
          <a:xfrm>
            <a:off x="433286" y="2874942"/>
            <a:ext cx="363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Squelette de la méthode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0C1C42-2EF8-4F0B-A33F-DACD24FBD7B9}"/>
              </a:ext>
            </a:extLst>
          </p:cNvPr>
          <p:cNvSpPr txBox="1"/>
          <p:nvPr/>
        </p:nvSpPr>
        <p:spPr>
          <a:xfrm>
            <a:off x="5720756" y="2767556"/>
            <a:ext cx="559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Nouvelle propriété et constructeur pour l’injection</a:t>
            </a:r>
          </a:p>
        </p:txBody>
      </p:sp>
    </p:spTree>
    <p:extLst>
      <p:ext uri="{BB962C8B-B14F-4D97-AF65-F5344CB8AC3E}">
        <p14:creationId xmlns:p14="http://schemas.microsoft.com/office/powerpoint/2010/main" val="13600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Méthode d’inscription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75383"/>
            <a:ext cx="10294182" cy="3860806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Création d’un </a:t>
            </a:r>
            <a:r>
              <a:rPr lang="fr-CA" dirty="0">
                <a:solidFill>
                  <a:srgbClr val="FA4098"/>
                </a:solidFill>
              </a:rPr>
              <a:t>DTO</a:t>
            </a:r>
            <a:r>
              <a:rPr lang="fr-CA" dirty="0"/>
              <a:t> (</a:t>
            </a:r>
            <a:r>
              <a:rPr lang="fr-CA" dirty="0">
                <a:solidFill>
                  <a:srgbClr val="FA4098"/>
                </a:solidFill>
              </a:rPr>
              <a:t>D</a:t>
            </a:r>
            <a:r>
              <a:rPr lang="fr-CA" dirty="0"/>
              <a:t>ata </a:t>
            </a:r>
            <a:r>
              <a:rPr lang="fr-CA" dirty="0">
                <a:solidFill>
                  <a:srgbClr val="FA4098"/>
                </a:solidFill>
              </a:rPr>
              <a:t>T</a:t>
            </a:r>
            <a:r>
              <a:rPr lang="fr-CA" dirty="0"/>
              <a:t>ransfer </a:t>
            </a:r>
            <a:r>
              <a:rPr lang="fr-CA" dirty="0">
                <a:solidFill>
                  <a:srgbClr val="FA4098"/>
                </a:solidFill>
              </a:rPr>
              <a:t>O</a:t>
            </a:r>
            <a:r>
              <a:rPr lang="fr-CA" dirty="0"/>
              <a:t>bject) pour transférer les informations de l’utilisateur de l’application cliente à l’API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FA5D94-C7E7-4D25-86DC-52589C3B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71" y="3022097"/>
            <a:ext cx="5655987" cy="75458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4F48D7-0F42-4191-91D8-FD27A0C4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34" y="2663951"/>
            <a:ext cx="2804731" cy="128887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598F5A-18CC-4BB2-9092-1477ACC0E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71" y="4017899"/>
            <a:ext cx="3238212" cy="248227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9E04FE4-66AB-41A2-914C-32CBC91656EF}"/>
              </a:ext>
            </a:extLst>
          </p:cNvPr>
          <p:cNvSpPr txBox="1">
            <a:spLocks/>
          </p:cNvSpPr>
          <p:nvPr/>
        </p:nvSpPr>
        <p:spPr>
          <a:xfrm>
            <a:off x="4608576" y="4194048"/>
            <a:ext cx="7197854" cy="2482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9C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>
                <a:solidFill>
                  <a:schemeClr val="bg1"/>
                </a:solidFill>
              </a:rPr>
              <a:t> Dans ce cas-ci, nous prendrons seulement un nom d’utilisateur, une adresse courriel et un mot de passe. Au total, ça fait 4 champs car on demande de </a:t>
            </a:r>
            <a:r>
              <a:rPr lang="fr-CA" sz="2000" b="1" dirty="0">
                <a:solidFill>
                  <a:schemeClr val="bg1"/>
                </a:solidFill>
              </a:rPr>
              <a:t>valider le mot de passe</a:t>
            </a:r>
            <a:r>
              <a:rPr lang="fr-CA" sz="2000" dirty="0">
                <a:solidFill>
                  <a:schemeClr val="bg1"/>
                </a:solidFill>
              </a:rPr>
              <a:t>.</a:t>
            </a:r>
          </a:p>
          <a:p>
            <a:r>
              <a:rPr lang="fr-CA" sz="2000" dirty="0">
                <a:solidFill>
                  <a:schemeClr val="bg1"/>
                </a:solidFill>
              </a:rPr>
              <a:t> On profite des annotations de </a:t>
            </a:r>
            <a:r>
              <a:rPr lang="fr-CA" sz="2000" b="1" dirty="0">
                <a:solidFill>
                  <a:schemeClr val="bg1"/>
                </a:solidFill>
              </a:rPr>
              <a:t>validation</a:t>
            </a:r>
            <a:r>
              <a:rPr lang="fr-CA" sz="2000" dirty="0">
                <a:solidFill>
                  <a:schemeClr val="bg1"/>
                </a:solidFill>
              </a:rPr>
              <a:t> pour spécifier [Required] et [EmailAddress]. On pourrait ajouter d’autres annotations si on voulait.</a:t>
            </a:r>
          </a:p>
          <a:p>
            <a:pPr lvl="1"/>
            <a:r>
              <a:rPr lang="fr-CA" sz="1600" dirty="0">
                <a:solidFill>
                  <a:schemeClr val="bg1"/>
                </a:solidFill>
              </a:rPr>
              <a:t> Notez que, par défaut, avec Identity, le mot de passe devra être composé de 6 caractères, dont 1+ majuscule(s), 1+ minuscule(s), 1+ chiffre(s) et 1+ symbole(s) non-alphanumérique. </a:t>
            </a:r>
          </a:p>
        </p:txBody>
      </p:sp>
    </p:spTree>
    <p:extLst>
      <p:ext uri="{BB962C8B-B14F-4D97-AF65-F5344CB8AC3E}">
        <p14:creationId xmlns:p14="http://schemas.microsoft.com/office/powerpoint/2010/main" val="311399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Méthode d’inscription </a:t>
            </a:r>
            <a:r>
              <a:rPr lang="en-CA" dirty="0"/>
              <a:t>📝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Compléter la méthode d’inscription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D7A2059-B6CF-4B4B-A3FC-7161052E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2368968"/>
            <a:ext cx="7242048" cy="41312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27A0FD-AB0A-4067-A821-A84A05A43A07}"/>
              </a:ext>
            </a:extLst>
          </p:cNvPr>
          <p:cNvSpPr txBox="1"/>
          <p:nvPr/>
        </p:nvSpPr>
        <p:spPr>
          <a:xfrm>
            <a:off x="5803392" y="2198280"/>
            <a:ext cx="4760976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Dans le corps de la requête, il faudra envoyer les 4 paramètres correspondant au </a:t>
            </a:r>
            <a:r>
              <a:rPr lang="fr-CA" sz="1400" b="1" dirty="0">
                <a:solidFill>
                  <a:srgbClr val="FA4098"/>
                </a:solidFill>
              </a:rPr>
              <a:t>DTO</a:t>
            </a:r>
            <a:r>
              <a:rPr lang="fr-CA" sz="1400" dirty="0">
                <a:solidFill>
                  <a:srgbClr val="739CD1"/>
                </a:solidFill>
              </a:rPr>
              <a:t> qu’on vient de créer.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ED58007-CB79-47D3-BF0E-88CC0AB757D5}"/>
              </a:ext>
            </a:extLst>
          </p:cNvPr>
          <p:cNvCxnSpPr/>
          <p:nvPr/>
        </p:nvCxnSpPr>
        <p:spPr>
          <a:xfrm flipH="1">
            <a:off x="4968240" y="2459890"/>
            <a:ext cx="835152" cy="26161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9A0203-EAF9-47A4-B89C-69069EA42643}"/>
              </a:ext>
            </a:extLst>
          </p:cNvPr>
          <p:cNvSpPr/>
          <p:nvPr/>
        </p:nvSpPr>
        <p:spPr>
          <a:xfrm>
            <a:off x="3285744" y="2721500"/>
            <a:ext cx="1682496" cy="22286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E3076-4B72-4C03-BE8F-6231EDEA6712}"/>
              </a:ext>
            </a:extLst>
          </p:cNvPr>
          <p:cNvSpPr/>
          <p:nvPr/>
        </p:nvSpPr>
        <p:spPr>
          <a:xfrm>
            <a:off x="839754" y="3429000"/>
            <a:ext cx="5722777" cy="45899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34CACC7-D391-4BBE-B8DA-8D205D968762}"/>
              </a:ext>
            </a:extLst>
          </p:cNvPr>
          <p:cNvSpPr txBox="1"/>
          <p:nvPr/>
        </p:nvSpPr>
        <p:spPr>
          <a:xfrm>
            <a:off x="7150608" y="2892188"/>
            <a:ext cx="4760976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Si le </a:t>
            </a:r>
            <a:r>
              <a:rPr lang="fr-CA" sz="1400" b="1" dirty="0">
                <a:solidFill>
                  <a:srgbClr val="739CD1"/>
                </a:solidFill>
              </a:rPr>
              <a:t>mot de passe </a:t>
            </a:r>
            <a:r>
              <a:rPr lang="fr-CA" sz="1400" dirty="0">
                <a:solidFill>
                  <a:srgbClr val="739CD1"/>
                </a:solidFill>
              </a:rPr>
              <a:t>fourni est différent du </a:t>
            </a:r>
            <a:r>
              <a:rPr lang="fr-CA" sz="1400" b="1" dirty="0">
                <a:solidFill>
                  <a:srgbClr val="739CD1"/>
                </a:solidFill>
              </a:rPr>
              <a:t>mot de passe de validation</a:t>
            </a:r>
            <a:r>
              <a:rPr lang="fr-CA" sz="1400" dirty="0">
                <a:solidFill>
                  <a:srgbClr val="739CD1"/>
                </a:solidFill>
              </a:rPr>
              <a:t> fourni, on retourne une </a:t>
            </a:r>
            <a:r>
              <a:rPr lang="fr-CA" sz="1400" dirty="0">
                <a:solidFill>
                  <a:srgbClr val="FA4098"/>
                </a:solidFill>
              </a:rPr>
              <a:t>erreur 400</a:t>
            </a:r>
            <a:r>
              <a:rPr lang="fr-CA" sz="1400" dirty="0">
                <a:solidFill>
                  <a:srgbClr val="739CD1"/>
                </a:solidFill>
              </a:rPr>
              <a:t>. On peut même préciser un </a:t>
            </a:r>
            <a:r>
              <a:rPr lang="fr-CA" sz="1400" dirty="0">
                <a:solidFill>
                  <a:srgbClr val="FA4098"/>
                </a:solidFill>
              </a:rPr>
              <a:t>message</a:t>
            </a:r>
            <a:r>
              <a:rPr lang="fr-CA" sz="1400" dirty="0">
                <a:solidFill>
                  <a:srgbClr val="739CD1"/>
                </a:solidFill>
              </a:rPr>
              <a:t> associé à l’erreur. (Il sera visible dans la console)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EC6F31D-3B89-4203-913E-1F1F74AA04A8}"/>
              </a:ext>
            </a:extLst>
          </p:cNvPr>
          <p:cNvCxnSpPr>
            <a:cxnSpLocks/>
          </p:cNvCxnSpPr>
          <p:nvPr/>
        </p:nvCxnSpPr>
        <p:spPr>
          <a:xfrm flipH="1">
            <a:off x="6630955" y="3298195"/>
            <a:ext cx="532809" cy="13080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5C31B1-6474-4465-9B43-6F46E3E45A98}"/>
              </a:ext>
            </a:extLst>
          </p:cNvPr>
          <p:cNvSpPr/>
          <p:nvPr/>
        </p:nvSpPr>
        <p:spPr>
          <a:xfrm>
            <a:off x="839754" y="4424199"/>
            <a:ext cx="2363756" cy="52383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CC4ED3-C917-4BF7-9267-073BEE19F573}"/>
              </a:ext>
            </a:extLst>
          </p:cNvPr>
          <p:cNvSpPr txBox="1"/>
          <p:nvPr/>
        </p:nvSpPr>
        <p:spPr>
          <a:xfrm>
            <a:off x="4157473" y="3957515"/>
            <a:ext cx="712012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On crée un nouvel objet avec la classe d’utilisateur qu’on a créé nous-mêmes. On y glisse juste le </a:t>
            </a:r>
            <a:r>
              <a:rPr lang="fr-CA" sz="1400" b="1" dirty="0">
                <a:solidFill>
                  <a:srgbClr val="739CD1"/>
                </a:solidFill>
              </a:rPr>
              <a:t>nom d’utilisateur</a:t>
            </a:r>
            <a:r>
              <a:rPr lang="fr-CA" sz="1400" dirty="0">
                <a:solidFill>
                  <a:srgbClr val="739CD1"/>
                </a:solidFill>
              </a:rPr>
              <a:t> et le </a:t>
            </a:r>
            <a:r>
              <a:rPr lang="fr-CA" sz="1400" b="1" dirty="0">
                <a:solidFill>
                  <a:srgbClr val="739CD1"/>
                </a:solidFill>
              </a:rPr>
              <a:t>courriel</a:t>
            </a:r>
            <a:r>
              <a:rPr lang="fr-CA" sz="1400" dirty="0">
                <a:solidFill>
                  <a:srgbClr val="739CD1"/>
                </a:solidFill>
              </a:rPr>
              <a:t> pour le moment. (On ne veut pas mettre le mot de passe en clair... ! </a:t>
            </a:r>
            <a:r>
              <a:rPr lang="en-CA" sz="1400" dirty="0">
                <a:solidFill>
                  <a:srgbClr val="739CD1"/>
                </a:solidFill>
              </a:rPr>
              <a:t>😠</a:t>
            </a:r>
            <a:r>
              <a:rPr lang="fr-CA" sz="1400" dirty="0">
                <a:solidFill>
                  <a:srgbClr val="739CD1"/>
                </a:solidFill>
              </a:rPr>
              <a:t>) </a:t>
            </a:r>
            <a:r>
              <a:rPr lang="fr-CA" sz="1400" dirty="0">
                <a:solidFill>
                  <a:srgbClr val="FA4098"/>
                </a:solidFill>
              </a:rPr>
              <a:t>UserName</a:t>
            </a:r>
            <a:r>
              <a:rPr lang="fr-CA" sz="1400" dirty="0">
                <a:solidFill>
                  <a:srgbClr val="739CD1"/>
                </a:solidFill>
              </a:rPr>
              <a:t> et </a:t>
            </a:r>
            <a:r>
              <a:rPr lang="fr-CA" sz="1400" dirty="0">
                <a:solidFill>
                  <a:srgbClr val="FA4098"/>
                </a:solidFill>
              </a:rPr>
              <a:t>Email</a:t>
            </a:r>
            <a:r>
              <a:rPr lang="fr-CA" sz="1400" dirty="0">
                <a:solidFill>
                  <a:srgbClr val="739CD1"/>
                </a:solidFill>
              </a:rPr>
              <a:t> sont des noms de </a:t>
            </a:r>
            <a:r>
              <a:rPr lang="fr-CA" sz="1400" b="1" dirty="0">
                <a:solidFill>
                  <a:srgbClr val="739CD1"/>
                </a:solidFill>
              </a:rPr>
              <a:t>propriétés</a:t>
            </a:r>
            <a:r>
              <a:rPr lang="fr-CA" sz="1400" dirty="0">
                <a:solidFill>
                  <a:srgbClr val="739CD1"/>
                </a:solidFill>
              </a:rPr>
              <a:t> qui sont définies dans la classe dont hérite notre classe d’utilisateurs.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E3994D3-10A1-4716-8B9D-39AB857D45BB}"/>
              </a:ext>
            </a:extLst>
          </p:cNvPr>
          <p:cNvCxnSpPr>
            <a:cxnSpLocks/>
          </p:cNvCxnSpPr>
          <p:nvPr/>
        </p:nvCxnSpPr>
        <p:spPr>
          <a:xfrm flipH="1">
            <a:off x="3285744" y="4372646"/>
            <a:ext cx="871730" cy="19935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397D8-93D4-4BD3-964F-8DD65749ADBE}"/>
              </a:ext>
            </a:extLst>
          </p:cNvPr>
          <p:cNvSpPr/>
          <p:nvPr/>
        </p:nvSpPr>
        <p:spPr>
          <a:xfrm>
            <a:off x="553082" y="5038791"/>
            <a:ext cx="6892747" cy="17938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BA3C3D-D9C5-4921-AAC5-AB79E888AEAE}"/>
              </a:ext>
            </a:extLst>
          </p:cNvPr>
          <p:cNvSpPr txBox="1"/>
          <p:nvPr/>
        </p:nvSpPr>
        <p:spPr>
          <a:xfrm>
            <a:off x="6877624" y="5371545"/>
            <a:ext cx="5152645" cy="761688"/>
          </a:xfrm>
          <a:prstGeom prst="rect">
            <a:avLst/>
          </a:prstGeom>
          <a:solidFill>
            <a:schemeClr val="bg1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Tentative d’ajout de l’utilisateur à la base de données. On ajoute également le mot de passe qui sera haché et stocké. Ça pourrait échouer si par exemple un utilisateur avec le même nom existe déjà.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5461DE2-5499-43E1-8088-C2719960B583}"/>
              </a:ext>
            </a:extLst>
          </p:cNvPr>
          <p:cNvCxnSpPr>
            <a:cxnSpLocks/>
          </p:cNvCxnSpPr>
          <p:nvPr/>
        </p:nvCxnSpPr>
        <p:spPr>
          <a:xfrm flipH="1" flipV="1">
            <a:off x="6388359" y="5244177"/>
            <a:ext cx="489266" cy="25086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9F95E7F-AC79-4CB6-BC52-D79CAAE51B2B}"/>
              </a:ext>
            </a:extLst>
          </p:cNvPr>
          <p:cNvSpPr/>
          <p:nvPr/>
        </p:nvSpPr>
        <p:spPr>
          <a:xfrm>
            <a:off x="839754" y="5529275"/>
            <a:ext cx="4889242" cy="48962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8712A8-1AAA-45C1-B5DE-43C4ECF7F228}"/>
              </a:ext>
            </a:extLst>
          </p:cNvPr>
          <p:cNvSpPr txBox="1"/>
          <p:nvPr/>
        </p:nvSpPr>
        <p:spPr>
          <a:xfrm>
            <a:off x="3476553" y="6254921"/>
            <a:ext cx="7577531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739C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Si la création de l’utilisateur a échoué, on retourne un code 400 ou 500. Dans le monde idéal on retourne un </a:t>
            </a:r>
            <a:r>
              <a:rPr lang="fr-CA" sz="1400">
                <a:solidFill>
                  <a:srgbClr val="739CD1"/>
                </a:solidFill>
              </a:rPr>
              <a:t>code approprié </a:t>
            </a:r>
            <a:r>
              <a:rPr lang="fr-CA" sz="1400" dirty="0">
                <a:solidFill>
                  <a:srgbClr val="739CD1"/>
                </a:solidFill>
              </a:rPr>
              <a:t>selon la raison de l’échec.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971DFB2-CA89-4751-9FBD-71A0ABD64FA1}"/>
              </a:ext>
            </a:extLst>
          </p:cNvPr>
          <p:cNvCxnSpPr>
            <a:cxnSpLocks/>
          </p:cNvCxnSpPr>
          <p:nvPr/>
        </p:nvCxnSpPr>
        <p:spPr>
          <a:xfrm flipH="1" flipV="1">
            <a:off x="3122645" y="6048232"/>
            <a:ext cx="353908" cy="32914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2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Méthode d’inscription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7687"/>
            <a:ext cx="9613861" cy="3599316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Tester </a:t>
            </a:r>
            <a:endParaRPr lang="en-CA" dirty="0"/>
          </a:p>
          <a:p>
            <a:pPr lvl="2"/>
            <a:r>
              <a:rPr lang="en-CA" dirty="0"/>
              <a:t> N’oubliez pas de créer vos migrations et de mettre à jour votre base de données. Puis on exécute la Web API. </a:t>
            </a:r>
            <a:r>
              <a:rPr lang="en-CA" b="1" dirty="0"/>
              <a:t>Générez votre solution </a:t>
            </a:r>
            <a:r>
              <a:rPr lang="en-CA" dirty="0"/>
              <a:t>avant de faire ces commandes.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B2842C6-BA96-4018-AD6E-978C5A82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6" y="3957585"/>
            <a:ext cx="7344800" cy="43821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53AD07-9CCC-4C96-B71F-EE91E149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57" y="4672474"/>
            <a:ext cx="5715798" cy="4001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829D69-186E-4A3B-A718-EDEDD0A9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09" y="5283108"/>
            <a:ext cx="2819794" cy="64779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64C16BD-67E6-4FAF-9C9F-F6C383329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694" y="1004677"/>
            <a:ext cx="2242806" cy="37654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1998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Méthode d’inscription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1680"/>
            <a:ext cx="10294182" cy="3924509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Tester</a:t>
            </a:r>
          </a:p>
          <a:p>
            <a:pPr lvl="1"/>
            <a:r>
              <a:rPr lang="fr-CA" dirty="0"/>
              <a:t> Voici à quoi pourrait ressembler la requête d’inscription côté client. (Angular)</a:t>
            </a:r>
          </a:p>
          <a:p>
            <a:pPr lvl="2"/>
            <a:r>
              <a:rPr lang="fr-CA" dirty="0"/>
              <a:t> On remarque qu’un </a:t>
            </a:r>
            <a:r>
              <a:rPr lang="fr-CA" b="1" dirty="0"/>
              <a:t>objet anonyme </a:t>
            </a:r>
            <a:r>
              <a:rPr lang="fr-CA" dirty="0"/>
              <a:t>(</a:t>
            </a:r>
            <a:r>
              <a:rPr lang="fr-CA" dirty="0">
                <a:solidFill>
                  <a:srgbClr val="FA4098"/>
                </a:solidFill>
              </a:rPr>
              <a:t>user</a:t>
            </a:r>
            <a:r>
              <a:rPr lang="fr-CA" dirty="0"/>
              <a:t>) a été </a:t>
            </a:r>
            <a:r>
              <a:rPr lang="fr-CA" i="1" dirty="0"/>
              <a:t>hardcodé</a:t>
            </a:r>
            <a:r>
              <a:rPr lang="fr-CA" dirty="0"/>
              <a:t>, mais normalement on aurait créé un </a:t>
            </a:r>
            <a:r>
              <a:rPr lang="fr-CA" b="1" dirty="0"/>
              <a:t>Model</a:t>
            </a:r>
            <a:r>
              <a:rPr lang="fr-CA" dirty="0"/>
              <a:t> et on aurait instancié un objet avec des valeurs fournies par l’utilisateur.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826501-CE0C-43BF-9951-05568D94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5" y="3635131"/>
            <a:ext cx="6773642" cy="234505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103D5F1-659F-40A1-AAA2-701FB96F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68" y="3888227"/>
            <a:ext cx="3458058" cy="149563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C486044-610F-4C6F-9A68-8B53A8BF4FC6}"/>
              </a:ext>
            </a:extLst>
          </p:cNvPr>
          <p:cNvSpPr txBox="1"/>
          <p:nvPr/>
        </p:nvSpPr>
        <p:spPr>
          <a:xfrm>
            <a:off x="7596591" y="5495269"/>
            <a:ext cx="398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Dans l’onglet « </a:t>
            </a:r>
            <a:r>
              <a:rPr lang="fr-CA" sz="1600" b="1" dirty="0">
                <a:solidFill>
                  <a:schemeClr val="bg1"/>
                </a:solidFill>
              </a:rPr>
              <a:t>Network</a:t>
            </a:r>
            <a:r>
              <a:rPr lang="fr-CA" sz="1600" dirty="0">
                <a:solidFill>
                  <a:schemeClr val="bg1"/>
                </a:solidFill>
              </a:rPr>
              <a:t> » de la console </a:t>
            </a:r>
            <a:r>
              <a:rPr lang="fr-CA" sz="1600" b="1" dirty="0">
                <a:solidFill>
                  <a:schemeClr val="bg1"/>
                </a:solidFill>
              </a:rPr>
              <a:t>Chrome</a:t>
            </a:r>
            <a:r>
              <a:rPr lang="fr-CA" sz="1600" dirty="0">
                <a:solidFill>
                  <a:schemeClr val="bg1"/>
                </a:solidFill>
              </a:rPr>
              <a:t>, on voit qu’on reçoit un Code 200. Ça veut dire que l’utilisateur a bien été ajouté à la base de données.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549CCFF-0841-4352-A1AB-D57A924D983C}"/>
              </a:ext>
            </a:extLst>
          </p:cNvPr>
          <p:cNvCxnSpPr>
            <a:cxnSpLocks/>
          </p:cNvCxnSpPr>
          <p:nvPr/>
        </p:nvCxnSpPr>
        <p:spPr>
          <a:xfrm flipH="1">
            <a:off x="1321340" y="3825570"/>
            <a:ext cx="537940" cy="169971"/>
          </a:xfrm>
          <a:prstGeom prst="straightConnector1">
            <a:avLst/>
          </a:prstGeom>
          <a:ln w="38100">
            <a:solidFill>
              <a:srgbClr val="FA4098">
                <a:alpha val="6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722954-D19D-465A-8B86-737132D4B082}"/>
              </a:ext>
            </a:extLst>
          </p:cNvPr>
          <p:cNvCxnSpPr>
            <a:cxnSpLocks/>
          </p:cNvCxnSpPr>
          <p:nvPr/>
        </p:nvCxnSpPr>
        <p:spPr>
          <a:xfrm flipH="1">
            <a:off x="5448332" y="4852029"/>
            <a:ext cx="263620" cy="29569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040C0C1-44E6-453D-AF02-D19B388C9CB5}"/>
              </a:ext>
            </a:extLst>
          </p:cNvPr>
          <p:cNvSpPr txBox="1"/>
          <p:nvPr/>
        </p:nvSpPr>
        <p:spPr>
          <a:xfrm>
            <a:off x="411475" y="6027003"/>
            <a:ext cx="656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Il est </a:t>
            </a:r>
            <a:r>
              <a:rPr lang="fr-CA" sz="1600" u="sng" dirty="0">
                <a:solidFill>
                  <a:schemeClr val="bg1"/>
                </a:solidFill>
              </a:rPr>
              <a:t>important</a:t>
            </a:r>
            <a:r>
              <a:rPr lang="fr-CA" sz="1600" dirty="0">
                <a:solidFill>
                  <a:schemeClr val="bg1"/>
                </a:solidFill>
              </a:rPr>
              <a:t> que les étiquettes soient identiques aux noms que les propriétés de notre classe DTO. Cela dit, elles doivent commencer par des minuscules. (Convention TypeScript) </a:t>
            </a:r>
          </a:p>
        </p:txBody>
      </p:sp>
    </p:spTree>
    <p:extLst>
      <p:ext uri="{BB962C8B-B14F-4D97-AF65-F5344CB8AC3E}">
        <p14:creationId xmlns:p14="http://schemas.microsoft.com/office/powerpoint/2010/main" val="213571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/>
              <a:t>  </a:t>
            </a:r>
            <a:r>
              <a:rPr lang="fr-CA" noProof="0" dirty="0"/>
              <a:t>Créations d’utilisateurs avec Identity</a:t>
            </a:r>
          </a:p>
          <a:p>
            <a:r>
              <a:rPr lang="fr-CA" noProof="0" dirty="0"/>
              <a:t> Authentification avec un </a:t>
            </a:r>
            <a:r>
              <a:rPr lang="fr-CA" noProof="0" dirty="0" err="1"/>
              <a:t>Token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34F05-156E-4E98-991E-83A68F9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7BD1C-417A-4C2D-A5D6-34C1F5A9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1" y="2162175"/>
            <a:ext cx="10187502" cy="3774014"/>
          </a:xfrm>
        </p:spPr>
        <p:txBody>
          <a:bodyPr/>
          <a:lstStyle/>
          <a:p>
            <a:r>
              <a:rPr lang="fr-CA" dirty="0"/>
              <a:t> Configuration de la complexité du mot de passe (Optionnel)</a:t>
            </a:r>
          </a:p>
          <a:p>
            <a:pPr lvl="1"/>
            <a:r>
              <a:rPr lang="fr-CA" dirty="0"/>
              <a:t> </a:t>
            </a:r>
            <a:r>
              <a:rPr lang="fr-CA" sz="2400" dirty="0"/>
              <a:t>Par défaut, avec Identity, le mot de passe devra être composé de... </a:t>
            </a:r>
          </a:p>
          <a:p>
            <a:pPr lvl="2"/>
            <a:r>
              <a:rPr lang="fr-CA" sz="2400" dirty="0"/>
              <a:t> 6 caractères</a:t>
            </a:r>
          </a:p>
          <a:p>
            <a:pPr lvl="2"/>
            <a:r>
              <a:rPr lang="fr-CA" sz="2400" dirty="0"/>
              <a:t> 1+ majuscule(s)</a:t>
            </a:r>
          </a:p>
          <a:p>
            <a:pPr lvl="2"/>
            <a:r>
              <a:rPr lang="fr-CA" sz="2400" dirty="0"/>
              <a:t> 1+ minuscule(s)</a:t>
            </a:r>
          </a:p>
          <a:p>
            <a:pPr lvl="2"/>
            <a:r>
              <a:rPr lang="fr-CA" sz="2400" dirty="0"/>
              <a:t> 1+ chiffre(s)</a:t>
            </a:r>
          </a:p>
          <a:p>
            <a:pPr lvl="2"/>
            <a:r>
              <a:rPr lang="fr-CA" sz="2400" dirty="0"/>
              <a:t> 1+ symbole(s) non-alphanumérique.</a:t>
            </a:r>
          </a:p>
          <a:p>
            <a:pPr lvl="1"/>
            <a:r>
              <a:rPr lang="fr-CA" dirty="0"/>
              <a:t> Vous pouvez changer ces conditions dans </a:t>
            </a:r>
            <a:r>
              <a:rPr lang="fr-CA" dirty="0" err="1"/>
              <a:t>Startup.cs</a:t>
            </a:r>
            <a:r>
              <a:rPr lang="fr-CA" dirty="0"/>
              <a:t>/</a:t>
            </a:r>
            <a:r>
              <a:rPr lang="fr-CA" dirty="0" err="1"/>
              <a:t>Program.cs</a:t>
            </a:r>
            <a:r>
              <a:rPr lang="fr-CA" dirty="0"/>
              <a:t> comme ceci :</a:t>
            </a:r>
            <a:endParaRPr lang="fr-CA" dirty="0">
              <a:solidFill>
                <a:srgbClr val="739CD1"/>
              </a:solidFill>
            </a:endParaRP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A63DE-B520-4E6F-B672-06B0A461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84" y="2984430"/>
            <a:ext cx="6053421" cy="19038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40F8134-18A4-4A31-9512-79CDEF56FB8F}"/>
              </a:ext>
            </a:extLst>
          </p:cNvPr>
          <p:cNvCxnSpPr/>
          <p:nvPr/>
        </p:nvCxnSpPr>
        <p:spPr>
          <a:xfrm flipH="1">
            <a:off x="8875395" y="3779171"/>
            <a:ext cx="1028700" cy="314325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Identity:  Méthode d’inscription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47" y="2011680"/>
            <a:ext cx="10153636" cy="3924509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Tester</a:t>
            </a:r>
          </a:p>
          <a:p>
            <a:pPr lvl="2"/>
            <a:r>
              <a:rPr lang="fr-CA" dirty="0"/>
              <a:t> Imaginons qu’on a un </a:t>
            </a:r>
            <a:r>
              <a:rPr lang="fr-CA" b="1" dirty="0"/>
              <a:t>mot de passe </a:t>
            </a:r>
            <a:r>
              <a:rPr lang="fr-CA" dirty="0"/>
              <a:t>différent du</a:t>
            </a:r>
            <a:r>
              <a:rPr lang="fr-CA" b="1" dirty="0"/>
              <a:t> mot de passe de validation</a:t>
            </a:r>
            <a:r>
              <a:rPr lang="fr-CA" dirty="0"/>
              <a:t>. Bien entendu, une erreur avec le code 400 est retourné par l’API, tel que prévu.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DE00BC4-EB12-4453-94CF-A928B91C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0" y="3257286"/>
            <a:ext cx="2715004" cy="138131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A1C2A3-9CDD-4D2A-A0DC-895EBCDD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37" y="3257286"/>
            <a:ext cx="5630592" cy="104645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22B9181-FE92-48E0-9A59-7CE5F7F2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889" y="4473023"/>
            <a:ext cx="2742540" cy="66581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8D6BB2A-C492-4B7D-9E32-E7261C1CF414}"/>
              </a:ext>
            </a:extLst>
          </p:cNvPr>
          <p:cNvCxnSpPr>
            <a:cxnSpLocks/>
          </p:cNvCxnSpPr>
          <p:nvPr/>
        </p:nvCxnSpPr>
        <p:spPr>
          <a:xfrm flipH="1">
            <a:off x="5700598" y="3947945"/>
            <a:ext cx="184372" cy="25908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8232BF8-95A5-46ED-8667-5A93E96F4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938" y="5502635"/>
            <a:ext cx="7148602" cy="11722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8587D1F-963E-4265-98DB-EC2BDABC2D94}"/>
              </a:ext>
            </a:extLst>
          </p:cNvPr>
          <p:cNvSpPr txBox="1"/>
          <p:nvPr/>
        </p:nvSpPr>
        <p:spPr>
          <a:xfrm>
            <a:off x="2328672" y="515694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Extrait de la fonction d’inscription dans la Web API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1B6F223-4ED3-45B6-9A3C-ED1CA55E7B27}"/>
              </a:ext>
            </a:extLst>
          </p:cNvPr>
          <p:cNvCxnSpPr>
            <a:cxnSpLocks/>
          </p:cNvCxnSpPr>
          <p:nvPr/>
        </p:nvCxnSpPr>
        <p:spPr>
          <a:xfrm flipH="1">
            <a:off x="7983108" y="5940262"/>
            <a:ext cx="184372" cy="25908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917E3FB-B847-41A8-A125-BC748558E897}"/>
              </a:ext>
            </a:extLst>
          </p:cNvPr>
          <p:cNvCxnSpPr>
            <a:cxnSpLocks/>
          </p:cNvCxnSpPr>
          <p:nvPr/>
        </p:nvCxnSpPr>
        <p:spPr>
          <a:xfrm flipH="1">
            <a:off x="10540822" y="3780512"/>
            <a:ext cx="184372" cy="25908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977E307A-8142-4763-A5D6-CCC46888F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47" y="3248072"/>
            <a:ext cx="2715003" cy="200760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68485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E739C-3FF8-0726-3337-096EC62A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F9888-8E82-3DC2-4058-D9649B482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73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C523B-CB49-49B3-B097-FF4F9E9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5DE89-B2B0-4FCD-AD6B-99B49E5F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Token JWT </a:t>
            </a:r>
            <a:r>
              <a:rPr lang="fr-CA" dirty="0"/>
              <a:t>(</a:t>
            </a:r>
            <a:r>
              <a:rPr lang="fr-CA" b="1" dirty="0">
                <a:solidFill>
                  <a:srgbClr val="FA4098"/>
                </a:solidFill>
              </a:rPr>
              <a:t>J</a:t>
            </a:r>
            <a:r>
              <a:rPr lang="fr-CA" dirty="0"/>
              <a:t>SON </a:t>
            </a:r>
            <a:r>
              <a:rPr lang="fr-CA" b="1" dirty="0">
                <a:solidFill>
                  <a:srgbClr val="FA4098"/>
                </a:solidFill>
              </a:rPr>
              <a:t>W</a:t>
            </a:r>
            <a:r>
              <a:rPr lang="fr-CA" dirty="0"/>
              <a:t>eb </a:t>
            </a:r>
            <a:r>
              <a:rPr lang="fr-CA" b="1" dirty="0">
                <a:solidFill>
                  <a:srgbClr val="FA4098"/>
                </a:solidFill>
              </a:rPr>
              <a:t>T</a:t>
            </a:r>
            <a:r>
              <a:rPr lang="fr-CA" dirty="0"/>
              <a:t>oken)</a:t>
            </a:r>
          </a:p>
          <a:p>
            <a:pPr lvl="1"/>
            <a:r>
              <a:rPr lang="fr-CA" dirty="0"/>
              <a:t> Pour permettre à un utilisateur de se connecter et surtout de </a:t>
            </a:r>
            <a:r>
              <a:rPr lang="fr-CA" b="1" dirty="0"/>
              <a:t>« rester » connecté</a:t>
            </a:r>
            <a:r>
              <a:rPr lang="fr-CA" dirty="0"/>
              <a:t>, il faut lui fournir un </a:t>
            </a:r>
            <a:r>
              <a:rPr lang="fr-CA" dirty="0">
                <a:solidFill>
                  <a:srgbClr val="FA4098"/>
                </a:solidFill>
              </a:rPr>
              <a:t>token d’authentification </a:t>
            </a:r>
            <a:r>
              <a:rPr lang="fr-CA" dirty="0"/>
              <a:t>qu’il conservera et glissera dans toutes les requêtes qu’il enverra à la Web API.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 </a:t>
            </a:r>
            <a:r>
              <a:rPr lang="fr-CA" dirty="0"/>
              <a:t>: Package à installer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607069-B172-4C2D-B898-9D47D7A4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20" y="3725784"/>
            <a:ext cx="4233680" cy="184676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7C9F6E5-0FB8-4875-AE7F-D69C9347575D}"/>
              </a:ext>
            </a:extLst>
          </p:cNvPr>
          <p:cNvCxnSpPr/>
          <p:nvPr/>
        </p:nvCxnSpPr>
        <p:spPr>
          <a:xfrm flipH="1">
            <a:off x="4362275" y="4806892"/>
            <a:ext cx="352338" cy="36911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3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Token JWT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Configuration dans startup.cs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A82CF0-08AF-4AC3-9205-4819B80A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0" y="6301907"/>
            <a:ext cx="2215080" cy="39652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1FEAD9-D63D-4E04-B552-513F5658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0" y="2456641"/>
            <a:ext cx="7698333" cy="37203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BAE01D-B66B-4819-866C-535E73B3A4D9}"/>
              </a:ext>
            </a:extLst>
          </p:cNvPr>
          <p:cNvSpPr txBox="1"/>
          <p:nvPr/>
        </p:nvSpPr>
        <p:spPr>
          <a:xfrm>
            <a:off x="253691" y="2148864"/>
            <a:ext cx="77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À ajouter dans la </a:t>
            </a:r>
            <a:r>
              <a:rPr lang="fr-CA" sz="1400">
                <a:solidFill>
                  <a:srgbClr val="7385D1"/>
                </a:solidFill>
              </a:rPr>
              <a:t>méthode </a:t>
            </a:r>
            <a:r>
              <a:rPr lang="fr-CA" sz="1400">
                <a:solidFill>
                  <a:srgbClr val="FA4098"/>
                </a:solidFill>
              </a:rPr>
              <a:t>ConfigureServices </a:t>
            </a:r>
            <a:r>
              <a:rPr lang="fr-CA" sz="1400">
                <a:solidFill>
                  <a:srgbClr val="7385D1"/>
                </a:solidFill>
              </a:rPr>
              <a:t>après les blocs .</a:t>
            </a:r>
            <a:r>
              <a:rPr lang="fr-CA" sz="1400">
                <a:solidFill>
                  <a:srgbClr val="FA4098"/>
                </a:solidFill>
              </a:rPr>
              <a:t>AddDbContext </a:t>
            </a:r>
            <a:r>
              <a:rPr lang="fr-CA" sz="1400">
                <a:solidFill>
                  <a:srgbClr val="7385D1"/>
                </a:solidFill>
              </a:rPr>
              <a:t>et</a:t>
            </a:r>
            <a:r>
              <a:rPr lang="fr-CA" sz="1400">
                <a:solidFill>
                  <a:srgbClr val="FA4098"/>
                </a:solidFill>
              </a:rPr>
              <a:t> .AddIdentity </a:t>
            </a:r>
            <a:endParaRPr lang="fr-CA" sz="1400" dirty="0">
              <a:solidFill>
                <a:srgbClr val="FA4098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777FF4-8F84-4A06-AFF5-C150C9B6903B}"/>
              </a:ext>
            </a:extLst>
          </p:cNvPr>
          <p:cNvSpPr txBox="1"/>
          <p:nvPr/>
        </p:nvSpPr>
        <p:spPr>
          <a:xfrm>
            <a:off x="8005032" y="2168049"/>
            <a:ext cx="3456264" cy="738664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Un «</a:t>
            </a:r>
            <a:r>
              <a:rPr lang="fr-CA" sz="1400" dirty="0">
                <a:solidFill>
                  <a:srgbClr val="FA4098"/>
                </a:solidFill>
              </a:rPr>
              <a:t> Scheme </a:t>
            </a:r>
            <a:r>
              <a:rPr lang="fr-CA" sz="1400" dirty="0">
                <a:solidFill>
                  <a:srgbClr val="7385D1"/>
                </a:solidFill>
              </a:rPr>
              <a:t>», c’est la manière utilisée pour réaliser l’authentification. Dans notre cas, c’est via un </a:t>
            </a:r>
            <a:r>
              <a:rPr lang="fr-CA" sz="1400" dirty="0">
                <a:solidFill>
                  <a:srgbClr val="FA4098"/>
                </a:solidFill>
              </a:rPr>
              <a:t>Token JWT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D4072D-729B-4046-A4F3-74A399F43697}"/>
              </a:ext>
            </a:extLst>
          </p:cNvPr>
          <p:cNvSpPr txBox="1"/>
          <p:nvPr/>
        </p:nvSpPr>
        <p:spPr>
          <a:xfrm>
            <a:off x="7625218" y="3119377"/>
            <a:ext cx="4449572" cy="1600438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SaveToken</a:t>
            </a:r>
            <a:r>
              <a:rPr lang="fr-CA" sz="1400" dirty="0">
                <a:solidFill>
                  <a:srgbClr val="7385D1"/>
                </a:solidFill>
              </a:rPr>
              <a:t> : L’application sauvegarde le token </a:t>
            </a:r>
            <a:r>
              <a:rPr lang="fr-CA" sz="1400" b="1" dirty="0">
                <a:solidFill>
                  <a:srgbClr val="7385D1"/>
                </a:solidFill>
              </a:rPr>
              <a:t>côté serveur</a:t>
            </a:r>
            <a:r>
              <a:rPr lang="fr-CA" sz="1400" dirty="0">
                <a:solidFill>
                  <a:srgbClr val="7385D1"/>
                </a:solidFill>
              </a:rPr>
              <a:t>. Comme ça si la clé est compromise, on peut quand même valider que le token a bel et bien été fourni par le serveur.</a:t>
            </a:r>
          </a:p>
          <a:p>
            <a:r>
              <a:rPr lang="fr-CA" sz="1400" dirty="0">
                <a:solidFill>
                  <a:srgbClr val="7385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RequireHttpsMetadata</a:t>
            </a:r>
            <a:r>
              <a:rPr lang="fr-CA" sz="1400" dirty="0">
                <a:solidFill>
                  <a:srgbClr val="7385D1"/>
                </a:solidFill>
              </a:rPr>
              <a:t> : À mettre à </a:t>
            </a:r>
            <a:r>
              <a:rPr lang="fr-CA" sz="1400" b="1" dirty="0">
                <a:solidFill>
                  <a:srgbClr val="7385D1"/>
                </a:solidFill>
              </a:rPr>
              <a:t>true</a:t>
            </a:r>
            <a:r>
              <a:rPr lang="fr-CA" sz="1400" dirty="0">
                <a:solidFill>
                  <a:srgbClr val="7385D1"/>
                </a:solidFill>
              </a:rPr>
              <a:t> quand on sort de l’environnement de développement et qu’on utilise un certificat </a:t>
            </a:r>
            <a:r>
              <a:rPr lang="fr-CA" sz="1400" b="1" dirty="0">
                <a:solidFill>
                  <a:srgbClr val="7385D1"/>
                </a:solidFill>
              </a:rPr>
              <a:t>TLS</a:t>
            </a:r>
            <a:r>
              <a:rPr lang="fr-CA" sz="1400" dirty="0">
                <a:solidFill>
                  <a:srgbClr val="7385D1"/>
                </a:solidFill>
              </a:rPr>
              <a:t> / </a:t>
            </a:r>
            <a:r>
              <a:rPr lang="fr-CA" sz="1400" b="1" dirty="0">
                <a:solidFill>
                  <a:srgbClr val="7385D1"/>
                </a:solidFill>
              </a:rPr>
              <a:t>SSL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F2C2C-9B19-4618-8007-1B4BD6210E76}"/>
              </a:ext>
            </a:extLst>
          </p:cNvPr>
          <p:cNvSpPr/>
          <p:nvPr/>
        </p:nvSpPr>
        <p:spPr>
          <a:xfrm>
            <a:off x="755009" y="2969703"/>
            <a:ext cx="6669248" cy="63782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6CED83D-6FA7-497A-ADAA-91D20A780DD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7424257" y="2537381"/>
            <a:ext cx="580775" cy="75123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24C6C-6582-46F8-9770-4916754A5EA2}"/>
              </a:ext>
            </a:extLst>
          </p:cNvPr>
          <p:cNvSpPr/>
          <p:nvPr/>
        </p:nvSpPr>
        <p:spPr>
          <a:xfrm>
            <a:off x="794559" y="3792767"/>
            <a:ext cx="5572685" cy="41850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4D08435-F5D1-40A8-8344-E7B7713BC97B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6367244" y="3919596"/>
            <a:ext cx="1257974" cy="8242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AA88D0C-C533-4060-87D3-C3E92AC29710}"/>
              </a:ext>
            </a:extLst>
          </p:cNvPr>
          <p:cNvSpPr txBox="1"/>
          <p:nvPr/>
        </p:nvSpPr>
        <p:spPr>
          <a:xfrm>
            <a:off x="7666794" y="4781927"/>
            <a:ext cx="4390101" cy="1169551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Issuer </a:t>
            </a:r>
            <a:r>
              <a:rPr lang="fr-CA" sz="1400" dirty="0">
                <a:solidFill>
                  <a:srgbClr val="7385D1"/>
                </a:solidFill>
              </a:rPr>
              <a:t>: L’adresse qui a le DROIT de créer des Tokens pour l’application. (Mettez le</a:t>
            </a:r>
            <a:r>
              <a:rPr lang="fr-CA" sz="1400" b="1" dirty="0">
                <a:solidFill>
                  <a:srgbClr val="FA4098"/>
                </a:solidFill>
              </a:rPr>
              <a:t> port </a:t>
            </a:r>
            <a:r>
              <a:rPr lang="fr-CA" sz="1400" dirty="0">
                <a:solidFill>
                  <a:srgbClr val="7385D1"/>
                </a:solidFill>
              </a:rPr>
              <a:t>de </a:t>
            </a:r>
            <a:r>
              <a:rPr lang="fr-CA" sz="1400" u="sng" dirty="0">
                <a:solidFill>
                  <a:srgbClr val="7385D1"/>
                </a:solidFill>
              </a:rPr>
              <a:t>votre</a:t>
            </a:r>
            <a:r>
              <a:rPr lang="fr-CA" sz="1400" dirty="0">
                <a:solidFill>
                  <a:srgbClr val="7385D1"/>
                </a:solidFill>
              </a:rPr>
              <a:t> Web API !)</a:t>
            </a:r>
            <a:br>
              <a:rPr lang="fr-CA" sz="1400" dirty="0">
                <a:solidFill>
                  <a:srgbClr val="7385D1"/>
                </a:solidFill>
              </a:rPr>
            </a:br>
            <a:r>
              <a:rPr lang="fr-CA" sz="1400" dirty="0">
                <a:solidFill>
                  <a:srgbClr val="7385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Audience</a:t>
            </a:r>
            <a:r>
              <a:rPr lang="fr-CA" sz="1400" dirty="0">
                <a:solidFill>
                  <a:srgbClr val="7385D1"/>
                </a:solidFill>
              </a:rPr>
              <a:t> : L’adresse qui a le droit d’utiliser le token.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F2EEAA-0C7F-4817-8CD1-BEC48E21D8AC}"/>
              </a:ext>
            </a:extLst>
          </p:cNvPr>
          <p:cNvSpPr/>
          <p:nvPr/>
        </p:nvSpPr>
        <p:spPr>
          <a:xfrm>
            <a:off x="1150621" y="4616221"/>
            <a:ext cx="3572382" cy="84501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7E00A9-444A-4CB3-8E03-AB9E634AEF8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23003" y="5038727"/>
            <a:ext cx="2902215" cy="1757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F52709F-99A8-4929-A7DD-C3C60D158205}"/>
              </a:ext>
            </a:extLst>
          </p:cNvPr>
          <p:cNvSpPr txBox="1"/>
          <p:nvPr/>
        </p:nvSpPr>
        <p:spPr>
          <a:xfrm>
            <a:off x="7424257" y="6041717"/>
            <a:ext cx="4632637" cy="738664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• </a:t>
            </a:r>
            <a:r>
              <a:rPr lang="fr-CA" sz="1400" dirty="0">
                <a:solidFill>
                  <a:srgbClr val="FA4098"/>
                </a:solidFill>
              </a:rPr>
              <a:t>Clé symétrique </a:t>
            </a:r>
            <a:r>
              <a:rPr lang="fr-CA" sz="1400" dirty="0">
                <a:solidFill>
                  <a:srgbClr val="7385D1"/>
                </a:solidFill>
              </a:rPr>
              <a:t>pour encoder le Token. </a:t>
            </a:r>
            <a:r>
              <a:rPr lang="fr-CA" sz="1400" b="1" dirty="0">
                <a:solidFill>
                  <a:srgbClr val="FA4098"/>
                </a:solidFill>
              </a:rPr>
              <a:t>ATTENTION</a:t>
            </a:r>
            <a:r>
              <a:rPr lang="fr-CA" sz="1400" dirty="0">
                <a:solidFill>
                  <a:srgbClr val="7385D1"/>
                </a:solidFill>
              </a:rPr>
              <a:t>, mettez une chaîne beaucoup plus longue que "Salut", sinon ça ne marchera pas. Il faut une taille minimale.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DFB9388-8248-4B55-8031-D7C409D3090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498548" y="5782378"/>
            <a:ext cx="925709" cy="62867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57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02350"/>
            <a:ext cx="10294182" cy="3833839"/>
          </a:xfrm>
        </p:spPr>
        <p:txBody>
          <a:bodyPr/>
          <a:lstStyle/>
          <a:p>
            <a:r>
              <a:rPr lang="fr-CA" dirty="0"/>
              <a:t> Fonction de connexion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Dans le </a:t>
            </a:r>
            <a:r>
              <a:rPr lang="fr-CA" b="1" dirty="0"/>
              <a:t>contrôleur</a:t>
            </a:r>
            <a:r>
              <a:rPr lang="fr-CA" dirty="0"/>
              <a:t> de la gestion des utilisateurs, on prépare une méthode : 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un </a:t>
            </a:r>
            <a:r>
              <a:rPr lang="fr-CA" b="1" dirty="0"/>
              <a:t>DTO</a:t>
            </a:r>
            <a:r>
              <a:rPr lang="fr-CA" dirty="0"/>
              <a:t> pour simplifier le transfert des données de connexion.</a:t>
            </a:r>
          </a:p>
          <a:p>
            <a:pPr lvl="2"/>
            <a:r>
              <a:rPr lang="fr-CA" dirty="0"/>
              <a:t> Certains sites utilisent un Username, d’autres un Email, d’autres les deux...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8209C7-9793-4729-89F9-EA64AB97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3117106"/>
            <a:ext cx="2541410" cy="68879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E0F501-8F22-4CC5-9D37-53791FF6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197826"/>
            <a:ext cx="2001264" cy="132506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2100BE-F112-4F99-8B20-7ABABAE2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098" y="5128256"/>
            <a:ext cx="3071858" cy="161586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2A8AE31-84B4-4BD6-A532-E2719A080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640" y="2895698"/>
            <a:ext cx="3478139" cy="118416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08512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975771"/>
            <a:ext cx="10141782" cy="3960418"/>
          </a:xfrm>
        </p:spPr>
        <p:txBody>
          <a:bodyPr/>
          <a:lstStyle/>
          <a:p>
            <a:r>
              <a:rPr lang="fr-CA" dirty="0"/>
              <a:t> Fonction de connexion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 </a:t>
            </a:r>
            <a:r>
              <a:rPr lang="fr-CA" dirty="0"/>
              <a:t>: Modifier le </a:t>
            </a:r>
            <a:r>
              <a:rPr lang="fr-CA" b="1" dirty="0"/>
              <a:t>routage</a:t>
            </a:r>
            <a:r>
              <a:rPr lang="fr-CA" dirty="0"/>
              <a:t>, si nécessaire.</a:t>
            </a:r>
          </a:p>
          <a:p>
            <a:pPr lvl="2"/>
            <a:r>
              <a:rPr lang="fr-CA" dirty="0"/>
              <a:t> Si votre contrôleur possédait déjà une méthode type POST pour l’inscription, la règle par défaut </a:t>
            </a:r>
            <a:r>
              <a:rPr lang="fr-CA" dirty="0">
                <a:solidFill>
                  <a:srgbClr val="FA4098"/>
                </a:solidFill>
              </a:rPr>
              <a:t>"api/[controller]" </a:t>
            </a:r>
            <a:r>
              <a:rPr lang="fr-CA" dirty="0"/>
              <a:t>pose problème car la requête sera identique pour la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1CF159-02A8-4CDB-8CC8-73D80866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60" y="3319865"/>
            <a:ext cx="5133889" cy="72686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C15901-52BD-49EC-AFD4-9445451E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43" y="3499804"/>
            <a:ext cx="4381813" cy="10846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5EFF81-1BD9-46F3-A980-4009A44B8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43" y="5095429"/>
            <a:ext cx="3896405" cy="11152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725DD1-5466-4BF8-88BB-964C3AD5A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991" y="4083006"/>
            <a:ext cx="4276342" cy="83750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1D4D394-8058-4A03-962B-F682CC115AB5}"/>
              </a:ext>
            </a:extLst>
          </p:cNvPr>
          <p:cNvSpPr txBox="1"/>
          <p:nvPr/>
        </p:nvSpPr>
        <p:spPr>
          <a:xfrm>
            <a:off x="10397264" y="3217823"/>
            <a:ext cx="188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A4098"/>
                </a:solidFill>
              </a:rPr>
              <a:t>.../api/Users (Post)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3F30B5-98BF-4BEA-93F1-08AF95F102B8}"/>
              </a:ext>
            </a:extLst>
          </p:cNvPr>
          <p:cNvSpPr txBox="1"/>
          <p:nvPr/>
        </p:nvSpPr>
        <p:spPr>
          <a:xfrm>
            <a:off x="9318996" y="3974836"/>
            <a:ext cx="188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A4098"/>
                </a:solidFill>
              </a:rPr>
              <a:t>.../api/Users (Post)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1926959-D6C3-4F66-905A-554B2124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61" y="5027970"/>
            <a:ext cx="5133889" cy="72686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12AF610-48B9-42F3-90C2-DA7F28C00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51" y="5871353"/>
            <a:ext cx="4276342" cy="83750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4D31963-C39E-4539-B1C7-103F14A73337}"/>
              </a:ext>
            </a:extLst>
          </p:cNvPr>
          <p:cNvSpPr txBox="1"/>
          <p:nvPr/>
        </p:nvSpPr>
        <p:spPr>
          <a:xfrm>
            <a:off x="9582197" y="4912656"/>
            <a:ext cx="257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A4098"/>
                </a:solidFill>
              </a:rPr>
              <a:t>.../api/Users/Register (Post)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3606CE5-AAB4-4DEC-808E-8D07ECB52E34}"/>
              </a:ext>
            </a:extLst>
          </p:cNvPr>
          <p:cNvSpPr txBox="1"/>
          <p:nvPr/>
        </p:nvSpPr>
        <p:spPr>
          <a:xfrm>
            <a:off x="8859960" y="5765279"/>
            <a:ext cx="236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A4098"/>
                </a:solidFill>
              </a:rPr>
              <a:t>.../api/Users/Login (Post)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48890D-140B-4E71-B2AE-14B7131FC05D}"/>
              </a:ext>
            </a:extLst>
          </p:cNvPr>
          <p:cNvSpPr txBox="1"/>
          <p:nvPr/>
        </p:nvSpPr>
        <p:spPr>
          <a:xfrm>
            <a:off x="520783" y="4655214"/>
            <a:ext cx="457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Changement de la règle globale du contrôleur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5A87C6-8735-4E9F-959E-C6A2082FECA2}"/>
              </a:ext>
            </a:extLst>
          </p:cNvPr>
          <p:cNvSpPr txBox="1"/>
          <p:nvPr/>
        </p:nvSpPr>
        <p:spPr>
          <a:xfrm>
            <a:off x="553082" y="6283354"/>
            <a:ext cx="450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vous aviez déjà implémenter la requête Register en  </a:t>
            </a:r>
            <a:r>
              <a:rPr lang="fr-CA" sz="1400" b="1" dirty="0">
                <a:solidFill>
                  <a:schemeClr val="bg1"/>
                </a:solidFill>
              </a:rPr>
              <a:t>Angular</a:t>
            </a:r>
            <a:r>
              <a:rPr lang="fr-CA" sz="1400" dirty="0">
                <a:solidFill>
                  <a:schemeClr val="bg1"/>
                </a:solidFill>
              </a:rPr>
              <a:t>, n’oubliez pas de la modifier...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1C3E9DC6-D1BD-48B2-AA72-DEBD57B05E23}"/>
              </a:ext>
            </a:extLst>
          </p:cNvPr>
          <p:cNvSpPr/>
          <p:nvPr/>
        </p:nvSpPr>
        <p:spPr>
          <a:xfrm>
            <a:off x="2926080" y="4463052"/>
            <a:ext cx="559118" cy="238923"/>
          </a:xfrm>
          <a:prstGeom prst="down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5969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Fonction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6920"/>
            <a:ext cx="10294182" cy="390926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Compléter la fonction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3D7D3-E9F7-4146-93AA-F126E8F4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56" y="2110827"/>
            <a:ext cx="5234843" cy="454316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419180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7FC4-FB76-4339-86A5-DE06BF7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2796D-BF23-4037-9EFD-13CAAEFA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Fonction de connexion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Compléter la fonction de connexion (</a:t>
            </a:r>
            <a:r>
              <a:rPr lang="fr-CA" dirty="0">
                <a:solidFill>
                  <a:srgbClr val="FA4098"/>
                </a:solidFill>
              </a:rPr>
              <a:t>1 de 4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7C3E6-C41E-4FB9-86E4-B7D75BFB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0" y="2435072"/>
            <a:ext cx="7071254" cy="294635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EE82475-8480-4674-A34B-5B585748A70C}"/>
              </a:ext>
            </a:extLst>
          </p:cNvPr>
          <p:cNvSpPr txBox="1"/>
          <p:nvPr/>
        </p:nvSpPr>
        <p:spPr>
          <a:xfrm>
            <a:off x="6955065" y="2042207"/>
            <a:ext cx="4683853" cy="954107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On tente de trouver l’utilisateur grâce au </a:t>
            </a:r>
            <a:r>
              <a:rPr lang="fr-CA" sz="1400" dirty="0">
                <a:solidFill>
                  <a:srgbClr val="FA4098"/>
                </a:solidFill>
              </a:rPr>
              <a:t>UserManager</a:t>
            </a:r>
            <a:r>
              <a:rPr lang="fr-CA" sz="1400" dirty="0">
                <a:solidFill>
                  <a:srgbClr val="7385D1"/>
                </a:solidFill>
              </a:rPr>
              <a:t> (Qui doit être </a:t>
            </a:r>
            <a:r>
              <a:rPr lang="fr-CA" sz="1400" b="1" dirty="0">
                <a:solidFill>
                  <a:srgbClr val="7385D1"/>
                </a:solidFill>
              </a:rPr>
              <a:t>injecté </a:t>
            </a:r>
            <a:r>
              <a:rPr lang="fr-CA" sz="1400" dirty="0">
                <a:solidFill>
                  <a:srgbClr val="7385D1"/>
                </a:solidFill>
              </a:rPr>
              <a:t>dans le </a:t>
            </a:r>
            <a:r>
              <a:rPr lang="fr-CA" sz="1400" b="1" dirty="0">
                <a:solidFill>
                  <a:srgbClr val="7385D1"/>
                </a:solidFill>
              </a:rPr>
              <a:t>constructeur </a:t>
            </a:r>
            <a:r>
              <a:rPr lang="fr-CA" sz="1400" dirty="0">
                <a:solidFill>
                  <a:srgbClr val="7385D1"/>
                </a:solidFill>
              </a:rPr>
              <a:t>du </a:t>
            </a:r>
            <a:r>
              <a:rPr lang="fr-CA" sz="1400" b="1" dirty="0">
                <a:solidFill>
                  <a:srgbClr val="7385D1"/>
                </a:solidFill>
              </a:rPr>
              <a:t>contrôleur</a:t>
            </a:r>
            <a:r>
              <a:rPr lang="fr-CA" sz="1400" dirty="0">
                <a:solidFill>
                  <a:srgbClr val="7385D1"/>
                </a:solidFill>
              </a:rPr>
              <a:t>) On utilise le </a:t>
            </a:r>
            <a:r>
              <a:rPr lang="fr-CA" sz="1400" b="1" dirty="0">
                <a:solidFill>
                  <a:srgbClr val="7385D1"/>
                </a:solidFill>
              </a:rPr>
              <a:t>Username</a:t>
            </a:r>
            <a:r>
              <a:rPr lang="fr-CA" sz="1400" dirty="0">
                <a:solidFill>
                  <a:srgbClr val="7385D1"/>
                </a:solidFill>
              </a:rPr>
              <a:t> fourni par l’application cliente. (Transféré dans un </a:t>
            </a:r>
            <a:r>
              <a:rPr lang="fr-CA" sz="1400" b="1" dirty="0">
                <a:solidFill>
                  <a:srgbClr val="7385D1"/>
                </a:solidFill>
              </a:rPr>
              <a:t>DTO</a:t>
            </a:r>
            <a:r>
              <a:rPr lang="fr-CA" sz="1400" dirty="0">
                <a:solidFill>
                  <a:srgbClr val="7385D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8F7EE-7855-4883-B486-FD7DCA9A268E}"/>
              </a:ext>
            </a:extLst>
          </p:cNvPr>
          <p:cNvSpPr/>
          <p:nvPr/>
        </p:nvSpPr>
        <p:spPr>
          <a:xfrm>
            <a:off x="520783" y="3196204"/>
            <a:ext cx="5039758" cy="232627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296BD54-D7EC-45B7-8886-05A905B58D0C}"/>
              </a:ext>
            </a:extLst>
          </p:cNvPr>
          <p:cNvCxnSpPr>
            <a:cxnSpLocks/>
          </p:cNvCxnSpPr>
          <p:nvPr/>
        </p:nvCxnSpPr>
        <p:spPr>
          <a:xfrm flipH="1">
            <a:off x="5560541" y="2550253"/>
            <a:ext cx="1394524" cy="78017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3CCD198-AA36-41A5-B101-76ACF98A5596}"/>
              </a:ext>
            </a:extLst>
          </p:cNvPr>
          <p:cNvSpPr txBox="1"/>
          <p:nvPr/>
        </p:nvSpPr>
        <p:spPr>
          <a:xfrm>
            <a:off x="6987364" y="3750536"/>
            <a:ext cx="4683853" cy="738664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Si l’utilisateur existe et que le mot de passe fourni est valide, on est content ! Pour le moment, c’est incomplet. Il faut créer le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85D1"/>
                </a:solidFill>
              </a:rPr>
              <a:t> et l’envoyer à l’application cliente.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F25B6-CC19-4D8B-8C93-4DEB83CF2F77}"/>
              </a:ext>
            </a:extLst>
          </p:cNvPr>
          <p:cNvSpPr/>
          <p:nvPr/>
        </p:nvSpPr>
        <p:spPr>
          <a:xfrm>
            <a:off x="891297" y="3750536"/>
            <a:ext cx="1356953" cy="232627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2EA91D-DE63-4151-80BA-F4806AEE746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248250" y="3866850"/>
            <a:ext cx="4739114" cy="25301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A5C5948-2ED3-4C76-A7DD-ADAA2120EB5B}"/>
              </a:ext>
            </a:extLst>
          </p:cNvPr>
          <p:cNvSpPr txBox="1"/>
          <p:nvPr/>
        </p:nvSpPr>
        <p:spPr>
          <a:xfrm>
            <a:off x="7118355" y="5232062"/>
            <a:ext cx="4683853" cy="738664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Si on exécute ce code, c’est si l’utilisateur n’existe pas ou bien le mot de passe fourni est invalide. Il est suggéré de rester vague dans le message d’erreur.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32EF0-9F30-4456-BE0A-D4912724119F}"/>
              </a:ext>
            </a:extLst>
          </p:cNvPr>
          <p:cNvSpPr/>
          <p:nvPr/>
        </p:nvSpPr>
        <p:spPr>
          <a:xfrm>
            <a:off x="891296" y="4525205"/>
            <a:ext cx="6323236" cy="510424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7E6E697-A1B9-4F5F-AD2D-A54393C83448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flipH="1" flipV="1">
            <a:off x="4052914" y="5035629"/>
            <a:ext cx="3065441" cy="56576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92C4932B-63D7-4532-9363-66B359CE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7783"/>
            <a:ext cx="5315860" cy="10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7FC4-FB76-4339-86A5-DE06BF7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2796D-BF23-4037-9EFD-13CAAEFA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Fonction de connexion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Compléter la fonction de connexion (</a:t>
            </a:r>
            <a:r>
              <a:rPr lang="fr-CA" dirty="0">
                <a:solidFill>
                  <a:srgbClr val="FA4098"/>
                </a:solidFill>
              </a:rPr>
              <a:t>2 de 4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09D4D3-C978-45E9-9FDD-34EF511D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46" y="3771100"/>
            <a:ext cx="6587912" cy="235817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B3D483-9213-4598-9EBC-CFFA648DC470}"/>
              </a:ext>
            </a:extLst>
          </p:cNvPr>
          <p:cNvSpPr txBox="1"/>
          <p:nvPr/>
        </p:nvSpPr>
        <p:spPr>
          <a:xfrm>
            <a:off x="7116118" y="3263054"/>
            <a:ext cx="4716152" cy="2308324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Parmi les </a:t>
            </a:r>
            <a:r>
              <a:rPr lang="fr-CA" sz="1600" b="1" dirty="0">
                <a:solidFill>
                  <a:srgbClr val="FA4098"/>
                </a:solidFill>
              </a:rPr>
              <a:t>rôles</a:t>
            </a:r>
            <a:r>
              <a:rPr lang="fr-CA" sz="1600" dirty="0">
                <a:solidFill>
                  <a:srgbClr val="7385D1"/>
                </a:solidFill>
              </a:rPr>
              <a:t> qui existent dans notre application, on récupère la liste des rôles de notre utilisateur.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Pour le moment, nous resterons vague sur cette partie, mais elle nous servira plus tard !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On ne donne pas encore de rôle à nos utilisateurs, donc </a:t>
            </a:r>
            <a:r>
              <a:rPr lang="fr-CA" sz="1600" dirty="0">
                <a:solidFill>
                  <a:srgbClr val="FA4098"/>
                </a:solidFill>
              </a:rPr>
              <a:t>authClaims</a:t>
            </a:r>
            <a:r>
              <a:rPr lang="fr-CA" sz="1600" dirty="0">
                <a:solidFill>
                  <a:srgbClr val="7385D1"/>
                </a:solidFill>
              </a:rPr>
              <a:t> restera vide.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DE636-F640-45EA-AC70-CE45FA4FFD8E}"/>
              </a:ext>
            </a:extLst>
          </p:cNvPr>
          <p:cNvSpPr/>
          <p:nvPr/>
        </p:nvSpPr>
        <p:spPr>
          <a:xfrm>
            <a:off x="359730" y="4187288"/>
            <a:ext cx="5039758" cy="135901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88A575D-7E7B-4B79-B58F-03254959B2EA}"/>
              </a:ext>
            </a:extLst>
          </p:cNvPr>
          <p:cNvCxnSpPr>
            <a:cxnSpLocks/>
          </p:cNvCxnSpPr>
          <p:nvPr/>
        </p:nvCxnSpPr>
        <p:spPr>
          <a:xfrm flipH="1">
            <a:off x="5721594" y="3771100"/>
            <a:ext cx="1394524" cy="78017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9F720-9EE4-D6D5-2AF4-C4932F90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Ms Identity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D7CD5-7E6D-2D11-1E8C-E6D872D7E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262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4C3C283-DE2B-42E9-B3D3-E9ED6FD4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8" y="3116118"/>
            <a:ext cx="7203181" cy="362472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287FC4-FB76-4339-86A5-DE06BF7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 Fonction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2796D-BF23-4037-9EFD-13CAAEFA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5960"/>
            <a:ext cx="10294183" cy="3970229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Compléter la fonction de connexion (</a:t>
            </a:r>
            <a:r>
              <a:rPr lang="fr-CA" dirty="0">
                <a:solidFill>
                  <a:srgbClr val="FA4098"/>
                </a:solidFill>
              </a:rPr>
              <a:t>3 de 4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EBC980-6C8A-4AAF-A8D6-3A77D2B449A2}"/>
              </a:ext>
            </a:extLst>
          </p:cNvPr>
          <p:cNvSpPr txBox="1"/>
          <p:nvPr/>
        </p:nvSpPr>
        <p:spPr>
          <a:xfrm>
            <a:off x="7160518" y="2521059"/>
            <a:ext cx="4743294" cy="1600438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On crée une </a:t>
            </a:r>
            <a:r>
              <a:rPr lang="fr-CA" sz="1400" dirty="0">
                <a:solidFill>
                  <a:srgbClr val="FA4098"/>
                </a:solidFill>
              </a:rPr>
              <a:t>clé symétrique </a:t>
            </a:r>
            <a:r>
              <a:rPr lang="fr-CA" sz="1400" dirty="0">
                <a:solidFill>
                  <a:srgbClr val="7385D1"/>
                </a:solidFill>
              </a:rPr>
              <a:t>pour </a:t>
            </a:r>
            <a:r>
              <a:rPr lang="fr-CA" sz="1400" b="1" dirty="0">
                <a:solidFill>
                  <a:srgbClr val="7385D1"/>
                </a:solidFill>
              </a:rPr>
              <a:t>encoder </a:t>
            </a:r>
            <a:r>
              <a:rPr lang="fr-CA" sz="1400" dirty="0">
                <a:solidFill>
                  <a:srgbClr val="7385D1"/>
                </a:solidFill>
              </a:rPr>
              <a:t>le </a:t>
            </a:r>
            <a:r>
              <a:rPr lang="fr-CA" sz="1400" dirty="0">
                <a:solidFill>
                  <a:srgbClr val="FA4098"/>
                </a:solidFill>
              </a:rPr>
              <a:t>Token</a:t>
            </a:r>
            <a:r>
              <a:rPr lang="fr-CA" sz="1400" dirty="0">
                <a:solidFill>
                  <a:srgbClr val="7385D1"/>
                </a:solidFill>
              </a:rPr>
              <a:t>. (C’est la même clé que dans </a:t>
            </a:r>
            <a:r>
              <a:rPr lang="fr-CA" sz="1400" dirty="0">
                <a:solidFill>
                  <a:srgbClr val="FA4098"/>
                </a:solidFill>
              </a:rPr>
              <a:t>Startup.cs</a:t>
            </a:r>
            <a:r>
              <a:rPr lang="fr-CA" sz="1400" dirty="0">
                <a:solidFill>
                  <a:srgbClr val="7385D1"/>
                </a:solidFill>
              </a:rPr>
              <a:t>, car les clés symétriques sont identiques pour chiffrer et déchiffrer)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On crée ensuite le Token. Notons qu’on peut déterminer quand le Token va expirer. (Ici, la date d’expiration est «</a:t>
            </a:r>
            <a:r>
              <a:rPr lang="fr-CA" sz="1400" dirty="0">
                <a:solidFill>
                  <a:srgbClr val="FA4098"/>
                </a:solidFill>
              </a:rPr>
              <a:t> Maintenant </a:t>
            </a:r>
            <a:r>
              <a:rPr lang="fr-CA" sz="1400" dirty="0">
                <a:solidFill>
                  <a:srgbClr val="7385D1"/>
                </a:solidFill>
              </a:rPr>
              <a:t>»</a:t>
            </a:r>
            <a:r>
              <a:rPr lang="fr-CA" sz="1400" dirty="0">
                <a:solidFill>
                  <a:srgbClr val="FA4098"/>
                </a:solidFill>
              </a:rPr>
              <a:t> + 30 minutes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DEE8C-2D20-4E25-A025-673206E14B75}"/>
              </a:ext>
            </a:extLst>
          </p:cNvPr>
          <p:cNvSpPr/>
          <p:nvPr/>
        </p:nvSpPr>
        <p:spPr>
          <a:xfrm>
            <a:off x="313355" y="4685725"/>
            <a:ext cx="7178014" cy="1674948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2E80BE9-FADD-410F-A0CC-D27F5722B15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491369" y="4475672"/>
            <a:ext cx="1910844" cy="104752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A8F0394-A6F1-4589-A037-B652D3E84502}"/>
              </a:ext>
            </a:extLst>
          </p:cNvPr>
          <p:cNvSpPr txBox="1"/>
          <p:nvPr/>
        </p:nvSpPr>
        <p:spPr>
          <a:xfrm>
            <a:off x="8681207" y="5250451"/>
            <a:ext cx="3092653" cy="584775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Le secret (Ici, </a:t>
            </a:r>
            <a:r>
              <a:rPr lang="fr-CA" sz="1600" dirty="0">
                <a:solidFill>
                  <a:srgbClr val="FA4098"/>
                </a:solidFill>
              </a:rPr>
              <a:t>"Salut"</a:t>
            </a:r>
            <a:r>
              <a:rPr lang="fr-CA" sz="1600" dirty="0">
                <a:solidFill>
                  <a:srgbClr val="7385D1"/>
                </a:solidFill>
              </a:rPr>
              <a:t>) doit être le même que dans </a:t>
            </a:r>
            <a:r>
              <a:rPr lang="fr-CA" sz="1600" dirty="0">
                <a:solidFill>
                  <a:srgbClr val="FA4098"/>
                </a:solidFill>
              </a:rPr>
              <a:t>Startup.cs </a:t>
            </a:r>
            <a:r>
              <a:rPr lang="fr-CA" sz="1600" dirty="0">
                <a:solidFill>
                  <a:srgbClr val="7385D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6034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7FC4-FB76-4339-86A5-DE06BF7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2796D-BF23-4037-9EFD-13CAAEFA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640"/>
            <a:ext cx="10294183" cy="3863549"/>
          </a:xfrm>
        </p:spPr>
        <p:txBody>
          <a:bodyPr/>
          <a:lstStyle/>
          <a:p>
            <a:r>
              <a:rPr lang="fr-CA" dirty="0"/>
              <a:t> Fonction de connexion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Compléter la fonction de connexion (</a:t>
            </a:r>
            <a:r>
              <a:rPr lang="fr-CA" dirty="0">
                <a:solidFill>
                  <a:srgbClr val="FA4098"/>
                </a:solidFill>
              </a:rPr>
              <a:t>4 de 4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40AA3C-DB23-49F0-8DC6-3BEEB311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5" y="3376445"/>
            <a:ext cx="6458851" cy="133368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893B02-4356-4BD5-9689-F8F12409C8C0}"/>
              </a:ext>
            </a:extLst>
          </p:cNvPr>
          <p:cNvSpPr txBox="1"/>
          <p:nvPr/>
        </p:nvSpPr>
        <p:spPr>
          <a:xfrm>
            <a:off x="7125252" y="2204967"/>
            <a:ext cx="4743294" cy="1569660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Dans le </a:t>
            </a:r>
            <a:r>
              <a:rPr lang="fr-CA" sz="1600" dirty="0">
                <a:solidFill>
                  <a:srgbClr val="FA4098"/>
                </a:solidFill>
              </a:rPr>
              <a:t>return Ok(...)</a:t>
            </a:r>
            <a:r>
              <a:rPr lang="fr-CA" sz="1600" dirty="0">
                <a:solidFill>
                  <a:srgbClr val="7385D1"/>
                </a:solidFill>
              </a:rPr>
              <a:t>, il nous reste à glisser le </a:t>
            </a:r>
            <a:r>
              <a:rPr lang="fr-CA" sz="1600" dirty="0">
                <a:solidFill>
                  <a:srgbClr val="FA4098"/>
                </a:solidFill>
              </a:rPr>
              <a:t>token</a:t>
            </a:r>
            <a:r>
              <a:rPr lang="fr-CA" sz="1600" dirty="0">
                <a:solidFill>
                  <a:srgbClr val="7385D1"/>
                </a:solidFill>
              </a:rPr>
              <a:t> qu’on souhaite envoyer à l’application cliente ! Nous allons voir quelques diapositives plus loin comment récupérer et utiliser ce Token.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(Ça va ressembler largement au </a:t>
            </a:r>
            <a:r>
              <a:rPr lang="fr-CA" sz="1600" dirty="0">
                <a:solidFill>
                  <a:srgbClr val="FA4098"/>
                </a:solidFill>
              </a:rPr>
              <a:t>Token Spotify</a:t>
            </a:r>
            <a:r>
              <a:rPr lang="fr-CA" sz="1600" dirty="0">
                <a:solidFill>
                  <a:srgbClr val="7385D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5D5DE-0602-4EC9-AA05-0D01CF5086AA}"/>
              </a:ext>
            </a:extLst>
          </p:cNvPr>
          <p:cNvSpPr/>
          <p:nvPr/>
        </p:nvSpPr>
        <p:spPr>
          <a:xfrm>
            <a:off x="774749" y="3884104"/>
            <a:ext cx="5860943" cy="562062"/>
          </a:xfrm>
          <a:prstGeom prst="rect">
            <a:avLst/>
          </a:prstGeom>
          <a:noFill/>
          <a:ln w="1270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E72953-9924-48A0-B2FE-CA2BC8255D3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6635692" y="3774627"/>
            <a:ext cx="2861207" cy="39050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E34817D-479B-437A-A59B-C788FF1236F1}"/>
              </a:ext>
            </a:extLst>
          </p:cNvPr>
          <p:cNvSpPr txBox="1"/>
          <p:nvPr/>
        </p:nvSpPr>
        <p:spPr>
          <a:xfrm>
            <a:off x="3637511" y="5925848"/>
            <a:ext cx="7041674" cy="707886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7385D1"/>
                </a:solidFill>
              </a:rPr>
              <a:t>N’hésitez pas à retourner 4 diapositives en arrière pour visualiser la fonction en entier qui est plutôt </a:t>
            </a:r>
            <a:r>
              <a:rPr lang="fr-CA" sz="2000" i="1" dirty="0">
                <a:solidFill>
                  <a:srgbClr val="7385D1"/>
                </a:solidFill>
              </a:rPr>
              <a:t>thicc</a:t>
            </a:r>
            <a:r>
              <a:rPr lang="fr-CA" sz="2000" dirty="0">
                <a:solidFill>
                  <a:srgbClr val="7385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925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 Fonction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974594"/>
            <a:ext cx="11808763" cy="3961595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facultative </a:t>
            </a:r>
            <a:r>
              <a:rPr lang="fr-CA" dirty="0"/>
              <a:t>: Spécifier le secret de la clé dans la configuration</a:t>
            </a:r>
          </a:p>
          <a:p>
            <a:pPr lvl="2"/>
            <a:r>
              <a:rPr lang="fr-CA" dirty="0"/>
              <a:t> Notre secret peut être spécifié dans appsettings.json. Ainsi, on pourra invoquer la configuration dans </a:t>
            </a:r>
            <a:r>
              <a:rPr lang="fr-CA" dirty="0" err="1"/>
              <a:t>Statup.cs</a:t>
            </a:r>
            <a:r>
              <a:rPr lang="fr-CA" dirty="0"/>
              <a:t>/</a:t>
            </a:r>
            <a:r>
              <a:rPr lang="fr-CA" dirty="0" err="1"/>
              <a:t>Progam.cs</a:t>
            </a:r>
            <a:r>
              <a:rPr lang="fr-CA" dirty="0"/>
              <a:t> et le contrôleur d’utilisateurs plutôt que d’écrire 2 fois la même clé.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1C218E-AC7C-4E91-950F-A88025A8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6" y="2933695"/>
            <a:ext cx="2823932" cy="178225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1969D0-5718-4862-A130-80AF45E7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01" y="2974403"/>
            <a:ext cx="8067034" cy="45459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A4A4EA3-B6A9-45A8-9762-443B6415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01" y="3705000"/>
            <a:ext cx="8067034" cy="6630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79B68DD-5DED-458A-9CB3-225B592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370" y="898124"/>
            <a:ext cx="2667372" cy="50489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09F97-70A0-407F-BBE0-77A9C47DC541}"/>
              </a:ext>
            </a:extLst>
          </p:cNvPr>
          <p:cNvSpPr txBox="1"/>
          <p:nvPr/>
        </p:nvSpPr>
        <p:spPr>
          <a:xfrm>
            <a:off x="334766" y="4744861"/>
            <a:ext cx="28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appsettings.json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453688-DDD7-434B-9D70-C8825DB83676}"/>
              </a:ext>
            </a:extLst>
          </p:cNvPr>
          <p:cNvCxnSpPr>
            <a:cxnSpLocks/>
          </p:cNvCxnSpPr>
          <p:nvPr/>
        </p:nvCxnSpPr>
        <p:spPr>
          <a:xfrm flipH="1">
            <a:off x="10535061" y="3338818"/>
            <a:ext cx="496462" cy="48600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B0EA8CB-0765-4C0D-9E2A-6D61A6FDF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018" y="5424488"/>
            <a:ext cx="5641906" cy="126866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0B76CEA-E5EE-4A5A-807C-A57DC2C06706}"/>
              </a:ext>
            </a:extLst>
          </p:cNvPr>
          <p:cNvSpPr txBox="1"/>
          <p:nvPr/>
        </p:nvSpPr>
        <p:spPr>
          <a:xfrm>
            <a:off x="1921707" y="5654990"/>
            <a:ext cx="415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Attention ! Pour donner accès à la configuration dans une classe, il y a une injection à faire dans le constructeur.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6F39F43-6685-4EF8-83B3-9DE2664B97BF}"/>
              </a:ext>
            </a:extLst>
          </p:cNvPr>
          <p:cNvCxnSpPr>
            <a:cxnSpLocks/>
          </p:cNvCxnSpPr>
          <p:nvPr/>
        </p:nvCxnSpPr>
        <p:spPr>
          <a:xfrm flipH="1">
            <a:off x="7893341" y="5693444"/>
            <a:ext cx="59631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CE98E08-2453-4ABC-8361-2C4CF6C0F618}"/>
              </a:ext>
            </a:extLst>
          </p:cNvPr>
          <p:cNvCxnSpPr>
            <a:cxnSpLocks/>
          </p:cNvCxnSpPr>
          <p:nvPr/>
        </p:nvCxnSpPr>
        <p:spPr>
          <a:xfrm flipH="1">
            <a:off x="8545431" y="6449851"/>
            <a:ext cx="59631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0C777A-E3BE-4ABF-9B0D-43CDDCCCB95D}"/>
              </a:ext>
            </a:extLst>
          </p:cNvPr>
          <p:cNvCxnSpPr>
            <a:cxnSpLocks/>
          </p:cNvCxnSpPr>
          <p:nvPr/>
        </p:nvCxnSpPr>
        <p:spPr>
          <a:xfrm flipH="1">
            <a:off x="11228617" y="5587068"/>
            <a:ext cx="281078" cy="276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2628A13-D225-385F-B8BE-F5E13D643A85}"/>
              </a:ext>
            </a:extLst>
          </p:cNvPr>
          <p:cNvSpPr txBox="1"/>
          <p:nvPr/>
        </p:nvSpPr>
        <p:spPr>
          <a:xfrm>
            <a:off x="3757900" y="4505785"/>
            <a:ext cx="8067033" cy="461665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CA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IssuerSigningKey</a:t>
            </a:r>
            <a:r>
              <a:rPr lang="fr-C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SymmetricSecurityKey</a:t>
            </a:r>
            <a:r>
              <a:rPr lang="fr-C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(Encoding.UTF8.GetBytes(</a:t>
            </a:r>
            <a:r>
              <a:rPr lang="fr-CA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fr-C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CA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JWT:Secret</a:t>
            </a:r>
            <a:r>
              <a:rPr lang="fr-CA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CA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]))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21005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Fonction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1" y="2034390"/>
            <a:ext cx="10096062" cy="3901799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Tester ! </a:t>
            </a:r>
            <a:endParaRPr lang="en-CA" dirty="0"/>
          </a:p>
          <a:p>
            <a:pPr lvl="2"/>
            <a:r>
              <a:rPr lang="fr-CA" dirty="0"/>
              <a:t> La requête pourrait ressembler à ceci. Assurez-vous que les identifiants de l’utilisateur que vous utilisez doivent être ceux d’un utilisateur déjà </a:t>
            </a:r>
            <a:r>
              <a:rPr lang="fr-CA" b="1" dirty="0"/>
              <a:t>inscris</a:t>
            </a:r>
            <a:r>
              <a:rPr lang="fr-CA" dirty="0"/>
              <a:t> dans l’application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F33B69-54A4-4C5A-8070-3867F58A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69" y="3092588"/>
            <a:ext cx="3229426" cy="153373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89FA2F-9BF1-42C6-A96F-DFC77E06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36" y="5130945"/>
            <a:ext cx="5331384" cy="155146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907A3D-7CFD-4F8E-8AF9-8F2530C5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29" y="3244620"/>
            <a:ext cx="6270095" cy="16576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81D6AD0-1650-420B-B587-E03C0A8FB634}"/>
              </a:ext>
            </a:extLst>
          </p:cNvPr>
          <p:cNvSpPr txBox="1"/>
          <p:nvPr/>
        </p:nvSpPr>
        <p:spPr>
          <a:xfrm>
            <a:off x="7672361" y="5130945"/>
            <a:ext cx="355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Code 200 -&gt; Succès !</a:t>
            </a:r>
          </a:p>
          <a:p>
            <a:r>
              <a:rPr lang="fr-CA" dirty="0">
                <a:solidFill>
                  <a:schemeClr val="bg1"/>
                </a:solidFill>
              </a:rPr>
              <a:t>Si on console.log() le résultat de la requête, on a facilement accès au token en utilisant le chemin x.token</a:t>
            </a:r>
          </a:p>
        </p:txBody>
      </p:sp>
    </p:spTree>
    <p:extLst>
      <p:ext uri="{BB962C8B-B14F-4D97-AF65-F5344CB8AC3E}">
        <p14:creationId xmlns:p14="http://schemas.microsoft.com/office/powerpoint/2010/main" val="228963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 Fonction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1" y="2057400"/>
            <a:ext cx="10035102" cy="3878789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5</a:t>
            </a:r>
            <a:r>
              <a:rPr lang="fr-CA" dirty="0"/>
              <a:t> : Tester ! </a:t>
            </a:r>
            <a:endParaRPr lang="en-CA" dirty="0"/>
          </a:p>
          <a:p>
            <a:pPr lvl="2"/>
            <a:r>
              <a:rPr lang="fr-CA" dirty="0"/>
              <a:t> Vous l’aurez deviné : Si on utilise un nom d’utilisateur </a:t>
            </a:r>
            <a:r>
              <a:rPr lang="fr-CA" b="1" dirty="0"/>
              <a:t>inconnu</a:t>
            </a:r>
            <a:r>
              <a:rPr lang="fr-CA" dirty="0"/>
              <a:t> ou un mot de passe </a:t>
            </a:r>
            <a:r>
              <a:rPr lang="fr-CA" b="1" dirty="0"/>
              <a:t>invalide</a:t>
            </a:r>
            <a:r>
              <a:rPr lang="fr-CA" dirty="0"/>
              <a:t>, on obtient une erreur.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E8629A-58DD-4ADD-9535-240AC019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190826"/>
            <a:ext cx="5912058" cy="156328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87F17E-E14F-41AC-A93B-D617CEBC4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5051372"/>
            <a:ext cx="4107410" cy="145068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5134D6-BE56-4583-9C13-A434D8C984DF}"/>
              </a:ext>
            </a:extLst>
          </p:cNvPr>
          <p:cNvCxnSpPr>
            <a:cxnSpLocks/>
          </p:cNvCxnSpPr>
          <p:nvPr/>
        </p:nvCxnSpPr>
        <p:spPr>
          <a:xfrm flipH="1">
            <a:off x="9586891" y="5966296"/>
            <a:ext cx="281078" cy="276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7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Token</a:t>
            </a:r>
            <a:r>
              <a:rPr lang="fr-CA" dirty="0"/>
              <a:t> JWT: Utilisation du </a:t>
            </a:r>
            <a:r>
              <a:rPr lang="fr-CA" dirty="0" err="1"/>
              <a:t>Token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03" y="1987430"/>
            <a:ext cx="10089580" cy="3948759"/>
          </a:xfrm>
        </p:spPr>
        <p:txBody>
          <a:bodyPr/>
          <a:lstStyle/>
          <a:p>
            <a:r>
              <a:rPr lang="fr-CA" dirty="0"/>
              <a:t>  Il faut </a:t>
            </a:r>
            <a:r>
              <a:rPr lang="fr-CA" b="1" dirty="0"/>
              <a:t>s</a:t>
            </a:r>
            <a:r>
              <a:rPr lang="en-CA" b="1" dirty="0"/>
              <a:t>tocker </a:t>
            </a:r>
            <a:r>
              <a:rPr lang="en-CA" dirty="0"/>
              <a:t>le </a:t>
            </a:r>
            <a:r>
              <a:rPr lang="en-CA" dirty="0">
                <a:solidFill>
                  <a:srgbClr val="FA4098"/>
                </a:solidFill>
              </a:rPr>
              <a:t>token</a:t>
            </a:r>
            <a:r>
              <a:rPr lang="en-CA" dirty="0"/>
              <a:t> ! On en a besoin !</a:t>
            </a:r>
          </a:p>
          <a:p>
            <a:pPr lvl="2"/>
            <a:r>
              <a:rPr lang="fr-CA" dirty="0"/>
              <a:t> Le glisser dans le </a:t>
            </a:r>
            <a:r>
              <a:rPr lang="fr-CA" dirty="0">
                <a:solidFill>
                  <a:srgbClr val="FA4098"/>
                </a:solidFill>
              </a:rPr>
              <a:t>stockage local </a:t>
            </a:r>
            <a:r>
              <a:rPr lang="fr-CA" dirty="0"/>
              <a:t>fait l’affaire, comme ça on est sûr que la donnée n’est pas perdue en changeant de composant. Notez que dans cet exemple, on ne gère pas l’</a:t>
            </a:r>
            <a:r>
              <a:rPr lang="fr-CA" dirty="0">
                <a:solidFill>
                  <a:srgbClr val="FA4098"/>
                </a:solidFill>
              </a:rPr>
              <a:t>invalidité</a:t>
            </a:r>
            <a:r>
              <a:rPr lang="fr-CA" dirty="0"/>
              <a:t> du </a:t>
            </a:r>
            <a:r>
              <a:rPr lang="fr-CA" dirty="0">
                <a:solidFill>
                  <a:srgbClr val="FA4098"/>
                </a:solidFill>
              </a:rPr>
              <a:t>token</a:t>
            </a:r>
            <a:r>
              <a:rPr lang="fr-CA" dirty="0"/>
              <a:t> qui risque de déranger dans 30 minutes. On pourrait cela dit récupérer le « </a:t>
            </a:r>
            <a:r>
              <a:rPr lang="fr-CA" dirty="0">
                <a:solidFill>
                  <a:srgbClr val="FA4098"/>
                </a:solidFill>
              </a:rPr>
              <a:t>validTo</a:t>
            </a:r>
            <a:r>
              <a:rPr lang="fr-CA" dirty="0"/>
              <a:t> » et s’en servir pour automatiquement inviter l’utilisateur à se re-connecter lorsque nécessaire.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D84696-2DCB-4D07-B572-7E5E2522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749062"/>
            <a:ext cx="7211567" cy="205353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6D3A2B-8DE5-4103-99CE-5420A9CF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5246074"/>
            <a:ext cx="5115189" cy="148854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3DC33BB-7348-417F-958E-EEEFC33CDCD6}"/>
              </a:ext>
            </a:extLst>
          </p:cNvPr>
          <p:cNvCxnSpPr>
            <a:cxnSpLocks/>
          </p:cNvCxnSpPr>
          <p:nvPr/>
        </p:nvCxnSpPr>
        <p:spPr>
          <a:xfrm flipH="1">
            <a:off x="9403732" y="5966296"/>
            <a:ext cx="281078" cy="276952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6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2042160"/>
            <a:ext cx="10157022" cy="3894029"/>
          </a:xfrm>
        </p:spPr>
        <p:txBody>
          <a:bodyPr/>
          <a:lstStyle/>
          <a:p>
            <a:r>
              <a:rPr lang="fr-CA" dirty="0"/>
              <a:t> Utilisation du token</a:t>
            </a:r>
          </a:p>
          <a:p>
            <a:pPr lvl="1"/>
            <a:r>
              <a:rPr lang="fr-CA" dirty="0"/>
              <a:t> Voici à quoi ressemblerait une fonction qui utilise le token d’authentification. On doit récupérer le token dans le </a:t>
            </a:r>
            <a:r>
              <a:rPr lang="fr-CA" dirty="0">
                <a:solidFill>
                  <a:srgbClr val="FA4098"/>
                </a:solidFill>
              </a:rPr>
              <a:t>stockage local </a:t>
            </a:r>
            <a:r>
              <a:rPr lang="fr-CA" dirty="0"/>
              <a:t>et créer un « </a:t>
            </a:r>
            <a:r>
              <a:rPr lang="fr-CA" dirty="0">
                <a:solidFill>
                  <a:srgbClr val="FA4098"/>
                </a:solidFill>
              </a:rPr>
              <a:t>httpOptions</a:t>
            </a:r>
            <a:r>
              <a:rPr lang="fr-CA" dirty="0"/>
              <a:t> » qui accompagnera la requête.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67A49B-E758-4751-8B75-15F7B146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8" y="3485352"/>
            <a:ext cx="9668345" cy="307696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051FBAE-77A3-4D37-B415-67D9AE25881A}"/>
              </a:ext>
            </a:extLst>
          </p:cNvPr>
          <p:cNvCxnSpPr>
            <a:cxnSpLocks/>
          </p:cNvCxnSpPr>
          <p:nvPr/>
        </p:nvCxnSpPr>
        <p:spPr>
          <a:xfrm flipH="1">
            <a:off x="8795949" y="5189164"/>
            <a:ext cx="281078" cy="276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426A7F3-3DA1-4549-B5D0-62BC952D24DC}"/>
              </a:ext>
            </a:extLst>
          </p:cNvPr>
          <p:cNvSpPr txBox="1"/>
          <p:nvPr/>
        </p:nvSpPr>
        <p:spPr>
          <a:xfrm>
            <a:off x="4974672" y="4819832"/>
            <a:ext cx="622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httpOptions</a:t>
            </a:r>
            <a:r>
              <a:rPr lang="fr-CA" dirty="0">
                <a:solidFill>
                  <a:srgbClr val="7385D1"/>
                </a:solidFill>
              </a:rPr>
              <a:t> doit être glissé en 2</a:t>
            </a:r>
            <a:r>
              <a:rPr lang="fr-CA" baseline="30000" dirty="0">
                <a:solidFill>
                  <a:srgbClr val="7385D1"/>
                </a:solidFill>
              </a:rPr>
              <a:t>e</a:t>
            </a:r>
            <a:r>
              <a:rPr lang="fr-CA" dirty="0">
                <a:solidFill>
                  <a:srgbClr val="7385D1"/>
                </a:solidFill>
              </a:rPr>
              <a:t> paramètre après l’URL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7EE6AF-8237-4298-A65B-C69A2BC5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7" y="4373682"/>
            <a:ext cx="3005647" cy="2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6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1" y="2042160"/>
            <a:ext cx="10157022" cy="3894029"/>
          </a:xfrm>
        </p:spPr>
        <p:txBody>
          <a:bodyPr/>
          <a:lstStyle/>
          <a:p>
            <a:r>
              <a:rPr lang="fr-CA" dirty="0"/>
              <a:t> Utilisation du token</a:t>
            </a:r>
          </a:p>
          <a:p>
            <a:pPr lvl="1"/>
            <a:r>
              <a:rPr lang="fr-CA" dirty="0"/>
              <a:t> Avec une requête de type </a:t>
            </a:r>
            <a:r>
              <a:rPr lang="fr-CA" dirty="0">
                <a:solidFill>
                  <a:srgbClr val="FA4098"/>
                </a:solidFill>
              </a:rPr>
              <a:t>POST</a:t>
            </a:r>
            <a:r>
              <a:rPr lang="fr-CA" dirty="0"/>
              <a:t> (ou </a:t>
            </a:r>
            <a:r>
              <a:rPr lang="fr-CA" dirty="0">
                <a:solidFill>
                  <a:srgbClr val="FA4098"/>
                </a:solidFill>
              </a:rPr>
              <a:t>put</a:t>
            </a:r>
            <a:r>
              <a:rPr lang="fr-CA" dirty="0"/>
              <a:t>), ça fait 3 paramètres : URL, corps, et options HTTP.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218EC7-5688-4D5C-9AB5-0C670A21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91" y="3829577"/>
            <a:ext cx="7142113" cy="15733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8C3F5DB-D667-485D-AC38-21E2D2B7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19" y="3408395"/>
            <a:ext cx="9148222" cy="258536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7988088-E718-40C8-B0DC-E00BAF5E316F}"/>
              </a:ext>
            </a:extLst>
          </p:cNvPr>
          <p:cNvCxnSpPr>
            <a:cxnSpLocks/>
          </p:cNvCxnSpPr>
          <p:nvPr/>
        </p:nvCxnSpPr>
        <p:spPr>
          <a:xfrm flipH="1">
            <a:off x="8656412" y="4940639"/>
            <a:ext cx="281078" cy="27695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38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996440"/>
            <a:ext cx="12085319" cy="3939749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Quand</a:t>
            </a:r>
            <a:r>
              <a:rPr lang="fr-CA" dirty="0"/>
              <a:t> utiliser un token ?</a:t>
            </a:r>
          </a:p>
          <a:p>
            <a:pPr lvl="1"/>
            <a:r>
              <a:rPr lang="fr-CA" dirty="0"/>
              <a:t> Si on veut que toutes les actions d’un contrôleur </a:t>
            </a:r>
            <a:r>
              <a:rPr lang="fr-CA" dirty="0">
                <a:solidFill>
                  <a:srgbClr val="FA4098"/>
                </a:solidFill>
              </a:rPr>
              <a:t>nécessitent l’authentification </a:t>
            </a:r>
            <a:r>
              <a:rPr lang="fr-CA" dirty="0"/>
              <a:t>de celui qui envoie la requête, on glisse </a:t>
            </a:r>
            <a:r>
              <a:rPr lang="fr-CA" dirty="0">
                <a:solidFill>
                  <a:srgbClr val="FA4098"/>
                </a:solidFill>
              </a:rPr>
              <a:t>[Authorize] </a:t>
            </a:r>
            <a:r>
              <a:rPr lang="fr-CA" dirty="0"/>
              <a:t>juste au-dessus.</a:t>
            </a:r>
          </a:p>
          <a:p>
            <a:pPr lvl="2"/>
            <a:r>
              <a:rPr lang="fr-CA" dirty="0"/>
              <a:t> Pour le moment, sans spécifier de rôle, </a:t>
            </a:r>
            <a:r>
              <a:rPr lang="fr-CA" u="sng" dirty="0"/>
              <a:t>n’importe quel utilisateur</a:t>
            </a:r>
            <a:r>
              <a:rPr lang="fr-CA" dirty="0"/>
              <a:t> authentifié est éligible à utiliser les actions du contrôle.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F5B151-7A08-4831-B2FA-F3E9A37A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51" y="3412573"/>
            <a:ext cx="3991299" cy="117182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D0D744-DACA-4A65-9698-97026FDA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5441780"/>
            <a:ext cx="4266599" cy="123565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C50C35-D49E-42D1-AA00-2EB0E6FA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03" y="5458677"/>
            <a:ext cx="4428707" cy="123565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785525-1884-4D8D-BCE9-6931BB94EDEE}"/>
              </a:ext>
            </a:extLst>
          </p:cNvPr>
          <p:cNvSpPr txBox="1"/>
          <p:nvPr/>
        </p:nvSpPr>
        <p:spPr>
          <a:xfrm>
            <a:off x="796362" y="4700539"/>
            <a:ext cx="479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on met [Authorize] au-dessus d’une action spécifique (et pas du contrôleur), c’est seulement cette action qui requiert l’authentification.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AF1967-83CF-42C1-87C5-9F73F72825F8}"/>
              </a:ext>
            </a:extLst>
          </p:cNvPr>
          <p:cNvSpPr txBox="1"/>
          <p:nvPr/>
        </p:nvSpPr>
        <p:spPr>
          <a:xfrm>
            <a:off x="6339279" y="4700539"/>
            <a:ext cx="5065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 on met [Authorize] au-dessus du contrôleur, MAIS qu’on met [AllowAnonymous] au-dessus d’une de ses actions, cette action ne nécessite pas l’authentification pour être utilisée.</a:t>
            </a:r>
          </a:p>
        </p:txBody>
      </p:sp>
    </p:spTree>
    <p:extLst>
      <p:ext uri="{BB962C8B-B14F-4D97-AF65-F5344CB8AC3E}">
        <p14:creationId xmlns:p14="http://schemas.microsoft.com/office/powerpoint/2010/main" val="3656565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CF5BC-54E0-496C-ADC6-6A050CDC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47700-6D41-4A0E-A60F-DCAABBE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Fonction de déconnexion</a:t>
            </a:r>
          </a:p>
          <a:p>
            <a:pPr lvl="1"/>
            <a:r>
              <a:rPr lang="fr-CA" dirty="0"/>
              <a:t> En théorie, il suffit de retirer le </a:t>
            </a:r>
            <a:r>
              <a:rPr lang="fr-CA" dirty="0" err="1"/>
              <a:t>token</a:t>
            </a:r>
            <a:r>
              <a:rPr lang="fr-CA" dirty="0"/>
              <a:t> du stockage local... !</a:t>
            </a:r>
          </a:p>
          <a:p>
            <a:pPr lvl="2"/>
            <a:r>
              <a:rPr lang="fr-CA" dirty="0"/>
              <a:t> C’est tout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258E8D-ED95-4584-8C68-33B8F6B0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7" y="3809022"/>
            <a:ext cx="4505954" cy="106694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7047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F3C87-CA91-4833-9D73-DF59217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ED931-D00B-478D-8EBE-13270009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129051"/>
            <a:ext cx="10141782" cy="3807138"/>
          </a:xfrm>
        </p:spPr>
        <p:txBody>
          <a:bodyPr/>
          <a:lstStyle/>
          <a:p>
            <a:r>
              <a:rPr lang="fr-CA" dirty="0"/>
              <a:t>  L’objectif de cette section sera de configurer « </a:t>
            </a:r>
            <a:r>
              <a:rPr lang="fr-CA" b="1" dirty="0">
                <a:solidFill>
                  <a:srgbClr val="FA4098"/>
                </a:solidFill>
              </a:rPr>
              <a:t>Identity</a:t>
            </a:r>
            <a:r>
              <a:rPr lang="fr-CA" dirty="0"/>
              <a:t> », qui est un outil simplifiant la </a:t>
            </a:r>
            <a:r>
              <a:rPr lang="fr-CA" b="1" dirty="0"/>
              <a:t>gestion des utilisateurs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Dans le contexte où on utilise également une application Angular, nous devrons également fournir un </a:t>
            </a:r>
            <a:r>
              <a:rPr lang="fr-CA" b="1" dirty="0">
                <a:solidFill>
                  <a:srgbClr val="FA4098"/>
                </a:solidFill>
              </a:rPr>
              <a:t>token</a:t>
            </a:r>
            <a:r>
              <a:rPr lang="fr-CA" dirty="0"/>
              <a:t> à </a:t>
            </a:r>
            <a:r>
              <a:rPr lang="fr-CA" b="1" dirty="0"/>
              <a:t>l’application cliente</a:t>
            </a:r>
            <a:r>
              <a:rPr lang="fr-CA" dirty="0"/>
              <a:t> pour assurer son </a:t>
            </a:r>
            <a:r>
              <a:rPr lang="fr-CA" b="1" dirty="0"/>
              <a:t>authentification</a:t>
            </a:r>
            <a:r>
              <a:rPr lang="fr-CA" dirty="0"/>
              <a:t> continue.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F46EDE-23EC-45BB-B1A2-F4242F2FCA8C}"/>
              </a:ext>
            </a:extLst>
          </p:cNvPr>
          <p:cNvSpPr txBox="1"/>
          <p:nvPr/>
        </p:nvSpPr>
        <p:spPr>
          <a:xfrm>
            <a:off x="4044696" y="4535112"/>
            <a:ext cx="410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>
                <a:solidFill>
                  <a:srgbClr val="739CD1"/>
                </a:solidFill>
              </a:rPr>
              <a:t>👤📝</a:t>
            </a:r>
            <a:endParaRPr lang="fr-CA" sz="9600" dirty="0">
              <a:solidFill>
                <a:srgbClr val="739C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89B611-90EA-4490-803F-4F4EE78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276600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0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en-CA" dirty="0"/>
              <a:t>Cacher la structure d’un utilisateur dans l’interface Swagger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43B2A6-ED0F-4309-A31A-5CA98D71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59" y="2788920"/>
            <a:ext cx="2998354" cy="389204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BD079B-6CE2-44AF-B058-0C7E93FA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696" y="4302648"/>
            <a:ext cx="3160972" cy="238441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ABA0CF7-495C-47CF-B8BA-CAB4D8ED40B9}"/>
              </a:ext>
            </a:extLst>
          </p:cNvPr>
          <p:cNvSpPr txBox="1"/>
          <p:nvPr/>
        </p:nvSpPr>
        <p:spPr>
          <a:xfrm>
            <a:off x="4216400" y="2788920"/>
            <a:ext cx="7295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• Swagger, plein de bonnes intentions, affiche toutes les propriétés d’un Utilisateur, car le Model Villager entretient une relation avec une List&lt;User&gt;. Toutefois, </a:t>
            </a:r>
            <a:r>
              <a:rPr lang="fr-CA" u="sng" dirty="0">
                <a:solidFill>
                  <a:schemeClr val="bg1"/>
                </a:solidFill>
              </a:rPr>
              <a:t>on ne veut pas</a:t>
            </a:r>
            <a:r>
              <a:rPr lang="fr-CA" dirty="0">
                <a:solidFill>
                  <a:schemeClr val="bg1"/>
                </a:solidFill>
              </a:rPr>
              <a:t> que la structure du Model d’utilisateur soit visible.</a:t>
            </a:r>
          </a:p>
          <a:p>
            <a:r>
              <a:rPr lang="fr-CA" dirty="0">
                <a:solidFill>
                  <a:schemeClr val="bg1"/>
                </a:solidFill>
              </a:rPr>
              <a:t>• </a:t>
            </a:r>
            <a:r>
              <a:rPr lang="fr-CA" b="1" dirty="0">
                <a:solidFill>
                  <a:schemeClr val="bg1"/>
                </a:solidFill>
              </a:rPr>
              <a:t>La solution </a:t>
            </a:r>
            <a:r>
              <a:rPr lang="fr-CA" dirty="0">
                <a:solidFill>
                  <a:schemeClr val="bg1"/>
                </a:solidFill>
              </a:rPr>
              <a:t>: Glisser [JsonIgnore] au-dessus du ou des propriétés que l’on souhaite camoufler.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916F87C-9A6F-4DEE-9562-64DA1903F051}"/>
              </a:ext>
            </a:extLst>
          </p:cNvPr>
          <p:cNvCxnSpPr>
            <a:cxnSpLocks/>
          </p:cNvCxnSpPr>
          <p:nvPr/>
        </p:nvCxnSpPr>
        <p:spPr>
          <a:xfrm flipH="1">
            <a:off x="10092605" y="6080986"/>
            <a:ext cx="403154" cy="1906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D379580-9FD4-4CD9-91DC-A4D189F03075}"/>
              </a:ext>
            </a:extLst>
          </p:cNvPr>
          <p:cNvSpPr/>
          <p:nvPr/>
        </p:nvSpPr>
        <p:spPr>
          <a:xfrm rot="10800000">
            <a:off x="3058067" y="5092185"/>
            <a:ext cx="587229" cy="805343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😠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58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AB74-7820-47BA-A2D0-C6226F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Token JWT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A9E9F-6005-4897-8A53-87999B88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6426"/>
            <a:ext cx="10294182" cy="3879763"/>
          </a:xfrm>
        </p:spPr>
        <p:txBody>
          <a:bodyPr/>
          <a:lstStyle/>
          <a:p>
            <a:r>
              <a:rPr lang="fr-CA" dirty="0"/>
              <a:t> Créer une entité qui possède une relation avec un compte utilisateur</a:t>
            </a:r>
          </a:p>
          <a:p>
            <a:pPr lvl="1"/>
            <a:r>
              <a:rPr lang="fr-CA" dirty="0"/>
              <a:t> Cela requiert d’envoyer du client au serveur :</a:t>
            </a:r>
          </a:p>
          <a:p>
            <a:pPr lvl="2"/>
            <a:r>
              <a:rPr lang="fr-CA" dirty="0"/>
              <a:t> Les données de l’entité. (Ici, le Name et le Job du Villager)</a:t>
            </a:r>
          </a:p>
          <a:p>
            <a:pPr lvl="2"/>
            <a:r>
              <a:rPr lang="fr-CA" dirty="0"/>
              <a:t> Les données de l’utilisateur avec qui le Villager est en relation. (On ne préfère pas envoyer ces données...)</a:t>
            </a:r>
          </a:p>
          <a:p>
            <a:pPr lvl="3"/>
            <a:r>
              <a:rPr lang="fr-CA" dirty="0"/>
              <a:t> On va donc seulement utiliser le nom de l’utilisateur pour retrouver ses données et ajouter une référence à cet utilisateur dans l’entité de typeVillager.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53B123-7B56-415E-88A1-D0EA7EFC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26" y="4252190"/>
            <a:ext cx="7154306" cy="23872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05B6229-1764-4D93-AC3B-F0390C0025D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636525" y="5485698"/>
            <a:ext cx="1936631" cy="52144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A68FA86-6A02-458B-A40D-65624CFD01F3}"/>
              </a:ext>
            </a:extLst>
          </p:cNvPr>
          <p:cNvSpPr txBox="1"/>
          <p:nvPr/>
        </p:nvSpPr>
        <p:spPr>
          <a:xfrm>
            <a:off x="7573156" y="5745531"/>
            <a:ext cx="3322041" cy="523220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85D1"/>
                </a:solidFill>
              </a:rPr>
              <a:t>N’oubliez pas d’instancier la liste d’utilisateurs associés à votre entité.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18267B-6E64-443F-B938-37FDBD6B51DC}"/>
              </a:ext>
            </a:extLst>
          </p:cNvPr>
          <p:cNvSpPr txBox="1"/>
          <p:nvPr/>
        </p:nvSpPr>
        <p:spPr>
          <a:xfrm>
            <a:off x="9347527" y="4458160"/>
            <a:ext cx="2494327" cy="954107"/>
          </a:xfrm>
          <a:prstGeom prst="rect">
            <a:avLst/>
          </a:prstGeom>
          <a:solidFill>
            <a:srgbClr val="FFFFFF"/>
          </a:solidFill>
          <a:ln w="12700">
            <a:solidFill>
              <a:srgbClr val="7385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On trouve l’utilisateur grâce au </a:t>
            </a:r>
            <a:r>
              <a:rPr lang="fr-CA" sz="1400" dirty="0" err="1">
                <a:solidFill>
                  <a:srgbClr val="FA4098"/>
                </a:solidFill>
              </a:rPr>
              <a:t>UserManager</a:t>
            </a:r>
            <a:r>
              <a:rPr lang="fr-CA" sz="1400" dirty="0">
                <a:solidFill>
                  <a:srgbClr val="7385D1"/>
                </a:solidFill>
              </a:rPr>
              <a:t> (N’oubliez pas d’injecter </a:t>
            </a:r>
            <a:r>
              <a:rPr lang="fr-CA" sz="1400" dirty="0" err="1">
                <a:solidFill>
                  <a:srgbClr val="FA4098"/>
                </a:solidFill>
              </a:rPr>
              <a:t>UserManager</a:t>
            </a:r>
            <a:r>
              <a:rPr lang="fr-CA" sz="1400" dirty="0">
                <a:solidFill>
                  <a:srgbClr val="7385D1"/>
                </a:solidFill>
              </a:rPr>
              <a:t> dans votre contrôleur !)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836302-EB73-4E2D-96B5-D0D753B08B00}"/>
              </a:ext>
            </a:extLst>
          </p:cNvPr>
          <p:cNvCxnSpPr>
            <a:cxnSpLocks/>
          </p:cNvCxnSpPr>
          <p:nvPr/>
        </p:nvCxnSpPr>
        <p:spPr>
          <a:xfrm flipH="1">
            <a:off x="6714699" y="5324226"/>
            <a:ext cx="2519477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64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Cette annexe vise à lister les problèmes / solutions fréquents</a:t>
            </a:r>
          </a:p>
          <a:p>
            <a:pPr lvl="1"/>
            <a:r>
              <a:rPr lang="fr-CA"/>
              <a:t> Recréer la base de données après avoir modifié ou ajouté un Model.</a:t>
            </a:r>
          </a:p>
          <a:p>
            <a:pPr lvl="2"/>
            <a:r>
              <a:rPr lang="fr-CA"/>
              <a:t> Également utile si vous avez la mention « </a:t>
            </a:r>
            <a:r>
              <a:rPr lang="fr-CA">
                <a:solidFill>
                  <a:srgbClr val="FA4098"/>
                </a:solidFill>
              </a:rPr>
              <a:t>Sql Exception</a:t>
            </a:r>
            <a:r>
              <a:rPr lang="fr-CA"/>
              <a:t> » en tentant de faire une requête !</a:t>
            </a:r>
          </a:p>
          <a:p>
            <a:pPr lvl="1"/>
            <a:r>
              <a:rPr lang="fr-CA"/>
              <a:t> ERROR 401 (Non autorisé)</a:t>
            </a:r>
          </a:p>
          <a:p>
            <a:pPr lvl="1"/>
            <a:r>
              <a:rPr lang="fr-CA"/>
              <a:t> ERROR 404 (Requête non trouvée)</a:t>
            </a:r>
          </a:p>
          <a:p>
            <a:pPr lvl="1"/>
            <a:r>
              <a:rPr lang="fr-CA"/>
              <a:t> ERROR 405 (Requête mal utilisée)</a:t>
            </a:r>
          </a:p>
          <a:p>
            <a:pPr lvl="1"/>
            <a:r>
              <a:rPr lang="fr-CA"/>
              <a:t> ERROR 500 (Erreur dans une opération effectuée sur le serveur)</a:t>
            </a:r>
          </a:p>
          <a:p>
            <a:pPr lvl="2"/>
            <a:r>
              <a:rPr lang="fr-CA"/>
              <a:t> Sera plutôt rencontré dans la semaine 10. Rare pour le moment.</a:t>
            </a:r>
          </a:p>
        </p:txBody>
      </p:sp>
    </p:spTree>
    <p:extLst>
      <p:ext uri="{BB962C8B-B14F-4D97-AF65-F5344CB8AC3E}">
        <p14:creationId xmlns:p14="http://schemas.microsoft.com/office/powerpoint/2010/main" val="3153204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1994854"/>
            <a:ext cx="10172262" cy="3941335"/>
          </a:xfrm>
        </p:spPr>
        <p:txBody>
          <a:bodyPr/>
          <a:lstStyle/>
          <a:p>
            <a:r>
              <a:rPr lang="fr-CA" dirty="0"/>
              <a:t> Recréer la base de données après avoir modifié / créé un Model</a:t>
            </a:r>
          </a:p>
          <a:p>
            <a:pPr lvl="1"/>
            <a:r>
              <a:rPr lang="fr-CA" dirty="0"/>
              <a:t> Dès que vous créez ou modifiez un Model, il faut absolument recréer la base de données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 Supprimez les 2 fichiers dans C:/Users/votre_nom</a:t>
            </a:r>
          </a:p>
          <a:p>
            <a:pPr marL="1371600" lvl="2" indent="-457200">
              <a:buFont typeface="+mj-lt"/>
              <a:buAutoNum type="arabicPeriod"/>
            </a:pPr>
            <a:endParaRPr lang="fr-CA" dirty="0"/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 Supprimez le dossier « Migrations »</a:t>
            </a:r>
          </a:p>
          <a:p>
            <a:pPr marL="1371600" lvl="2" indent="-457200">
              <a:buFont typeface="+mj-lt"/>
              <a:buAutoNum type="arabicPeriod"/>
            </a:pPr>
            <a:endParaRPr lang="fr-CA" dirty="0"/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 À l’aide du PowerShell ouvert via Visual Studio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CA505F-4BCD-44BA-BCB9-273569AB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61" y="2953100"/>
            <a:ext cx="3238798" cy="8502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F3DF7D7-3857-4B73-8454-2C898A552DA9}"/>
              </a:ext>
            </a:extLst>
          </p:cNvPr>
          <p:cNvCxnSpPr/>
          <p:nvPr/>
        </p:nvCxnSpPr>
        <p:spPr>
          <a:xfrm flipH="1">
            <a:off x="10303798" y="2958501"/>
            <a:ext cx="809625" cy="42862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41EB9EC-F27E-41F4-AC72-EB55AF35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39" y="4755312"/>
            <a:ext cx="4096322" cy="3238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923036D-5AED-415A-AA3E-1F7378B8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62" y="5136358"/>
            <a:ext cx="4477375" cy="3620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A3BB546-7705-49EC-B6DD-0D2225A72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259" y="5966585"/>
            <a:ext cx="5239481" cy="31436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FE85AE8-FB9F-426B-B9C0-7244E1A5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231" y="4080443"/>
            <a:ext cx="2471471" cy="84956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05DAC3E-2700-4345-9902-A3172E6AA08A}"/>
              </a:ext>
            </a:extLst>
          </p:cNvPr>
          <p:cNvCxnSpPr>
            <a:cxnSpLocks/>
          </p:cNvCxnSpPr>
          <p:nvPr/>
        </p:nvCxnSpPr>
        <p:spPr>
          <a:xfrm flipH="1" flipV="1">
            <a:off x="9663837" y="4262222"/>
            <a:ext cx="1071563" cy="1816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AD1504F7-C7F8-435C-B924-B7C603E5B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486" y="5565761"/>
            <a:ext cx="610637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9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8007"/>
            <a:ext cx="12085319" cy="3958182"/>
          </a:xfrm>
        </p:spPr>
        <p:txBody>
          <a:bodyPr/>
          <a:lstStyle/>
          <a:p>
            <a:r>
              <a:rPr lang="fr-CA" dirty="0"/>
              <a:t> ERROR 401</a:t>
            </a:r>
          </a:p>
          <a:p>
            <a:pPr lvl="1"/>
            <a:r>
              <a:rPr lang="fr-CA" dirty="0"/>
              <a:t> Vous n’avez pas l’autorisation de faire la requête ! C’est donc un problème qui peut être lié ...</a:t>
            </a:r>
          </a:p>
          <a:p>
            <a:pPr lvl="2"/>
            <a:r>
              <a:rPr lang="fr-CA" dirty="0"/>
              <a:t> Au </a:t>
            </a:r>
            <a:r>
              <a:rPr lang="fr-CA" dirty="0" err="1"/>
              <a:t>token</a:t>
            </a:r>
            <a:endParaRPr lang="fr-CA" dirty="0"/>
          </a:p>
          <a:p>
            <a:pPr lvl="2"/>
            <a:r>
              <a:rPr lang="fr-CA" dirty="0"/>
              <a:t> À la configuration de l’authentification / autorisation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Quelques exemples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65D031-B1BA-444E-9FEE-39CC4950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51" y="3642778"/>
            <a:ext cx="2857899" cy="96215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7D3F6C-A7B2-481F-B6D6-A4C765263379}"/>
              </a:ext>
            </a:extLst>
          </p:cNvPr>
          <p:cNvSpPr txBox="1"/>
          <p:nvPr/>
        </p:nvSpPr>
        <p:spPr>
          <a:xfrm>
            <a:off x="3465351" y="4608638"/>
            <a:ext cx="285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.UseAuthentication </a:t>
            </a:r>
            <a:r>
              <a:rPr lang="fr-CA" sz="1400">
                <a:solidFill>
                  <a:srgbClr val="9073D1"/>
                </a:solidFill>
              </a:rPr>
              <a:t>DOIT être avant </a:t>
            </a:r>
            <a:r>
              <a:rPr lang="fr-CA" sz="1400">
                <a:solidFill>
                  <a:srgbClr val="FA4098"/>
                </a:solidFill>
              </a:rPr>
              <a:t>.UseAuthorization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BD3C07-A0C6-4E21-875D-8D44719B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22" y="3429000"/>
            <a:ext cx="4646748" cy="144163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19D612-C2BB-4035-9D48-9586FC4497D5}"/>
              </a:ext>
            </a:extLst>
          </p:cNvPr>
          <p:cNvSpPr txBox="1"/>
          <p:nvPr/>
        </p:nvSpPr>
        <p:spPr>
          <a:xfrm>
            <a:off x="6545576" y="4889837"/>
            <a:ext cx="474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Une faute de frappe dans les </a:t>
            </a:r>
            <a:r>
              <a:rPr lang="fr-CA" sz="1400" dirty="0" err="1">
                <a:solidFill>
                  <a:schemeClr val="bg1"/>
                </a:solidFill>
              </a:rPr>
              <a:t>httpOptions</a:t>
            </a:r>
            <a:r>
              <a:rPr lang="fr-CA" sz="1400" dirty="0">
                <a:solidFill>
                  <a:schemeClr val="bg1"/>
                </a:solidFill>
              </a:rPr>
              <a:t> ... la plus populaire est oublier l’espace à la fin de "</a:t>
            </a:r>
            <a:r>
              <a:rPr lang="fr-CA" sz="1400" dirty="0" err="1">
                <a:solidFill>
                  <a:schemeClr val="bg1"/>
                </a:solidFill>
              </a:rPr>
              <a:t>Bearer</a:t>
            </a:r>
            <a:r>
              <a:rPr lang="fr-CA" sz="1400" dirty="0">
                <a:solidFill>
                  <a:schemeClr val="bg1"/>
                </a:solidFill>
              </a:rPr>
              <a:t> "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6536CAA-AD38-43DA-BBB9-BEB32408B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71" y="5998609"/>
            <a:ext cx="7663604" cy="46737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6A64A87-E4EE-4B63-ABFA-C21DD6460653}"/>
              </a:ext>
            </a:extLst>
          </p:cNvPr>
          <p:cNvSpPr txBox="1"/>
          <p:nvPr/>
        </p:nvSpPr>
        <p:spPr>
          <a:xfrm>
            <a:off x="2138797" y="6493622"/>
            <a:ext cx="771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Simplement oublier de glisser des </a:t>
            </a:r>
            <a:r>
              <a:rPr lang="fr-CA" sz="1400" dirty="0" err="1">
                <a:solidFill>
                  <a:schemeClr val="bg1"/>
                </a:solidFill>
              </a:rPr>
              <a:t>httpOptions</a:t>
            </a:r>
            <a:r>
              <a:rPr lang="fr-CA" sz="1400" dirty="0">
                <a:solidFill>
                  <a:schemeClr val="bg1"/>
                </a:solidFill>
              </a:rPr>
              <a:t> avec le </a:t>
            </a:r>
            <a:r>
              <a:rPr lang="fr-CA" sz="1400" dirty="0" err="1">
                <a:solidFill>
                  <a:schemeClr val="bg1"/>
                </a:solidFill>
              </a:rPr>
              <a:t>token</a:t>
            </a:r>
            <a:r>
              <a:rPr lang="fr-CA" sz="1400" dirty="0">
                <a:solidFill>
                  <a:schemeClr val="bg1"/>
                </a:solidFill>
              </a:rPr>
              <a:t> dans la requête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10D8796-6031-4F06-9DA8-4AC6FBBE9387}"/>
              </a:ext>
            </a:extLst>
          </p:cNvPr>
          <p:cNvCxnSpPr/>
          <p:nvPr/>
        </p:nvCxnSpPr>
        <p:spPr>
          <a:xfrm flipH="1">
            <a:off x="9219204" y="5711296"/>
            <a:ext cx="809625" cy="42862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5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ERROR 401</a:t>
            </a:r>
          </a:p>
          <a:p>
            <a:pPr lvl="1"/>
            <a:r>
              <a:rPr lang="fr-CA"/>
              <a:t> Quelques exemples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6ED36A-D9DC-4D5C-AF62-3C79CCE5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4" y="3165102"/>
            <a:ext cx="7078063" cy="33342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28FD06-B986-49EA-8EE4-46AC51C0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63" y="3528057"/>
            <a:ext cx="7278116" cy="35247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AF83C4-163B-42EF-9005-862C7FEE3E79}"/>
              </a:ext>
            </a:extLst>
          </p:cNvPr>
          <p:cNvSpPr txBox="1"/>
          <p:nvPr/>
        </p:nvSpPr>
        <p:spPr>
          <a:xfrm>
            <a:off x="4233563" y="3918631"/>
            <a:ext cx="771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Quand on stocke et quand on récupère le </a:t>
            </a:r>
            <a:r>
              <a:rPr lang="fr-CA" sz="1400" dirty="0" err="1">
                <a:solidFill>
                  <a:schemeClr val="bg1"/>
                </a:solidFill>
              </a:rPr>
              <a:t>token</a:t>
            </a:r>
            <a:r>
              <a:rPr lang="fr-CA" sz="1400" dirty="0">
                <a:solidFill>
                  <a:schemeClr val="bg1"/>
                </a:solidFill>
              </a:rPr>
              <a:t> dans le stockage local, la clé doit être identique !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8869466-BA1E-4B64-86CE-741DB7485FC0}"/>
              </a:ext>
            </a:extLst>
          </p:cNvPr>
          <p:cNvCxnSpPr/>
          <p:nvPr/>
        </p:nvCxnSpPr>
        <p:spPr>
          <a:xfrm flipH="1">
            <a:off x="4677626" y="2744995"/>
            <a:ext cx="809625" cy="42862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990197-0992-4FD8-965F-5676814685E9}"/>
              </a:ext>
            </a:extLst>
          </p:cNvPr>
          <p:cNvCxnSpPr/>
          <p:nvPr/>
        </p:nvCxnSpPr>
        <p:spPr>
          <a:xfrm flipH="1">
            <a:off x="10240272" y="3014784"/>
            <a:ext cx="809625" cy="42862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9100141D-6412-432D-B221-305B3B10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4" y="4359706"/>
            <a:ext cx="9141100" cy="95191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B6861AE-46B0-4D2D-9144-B99883565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914" y="5345698"/>
            <a:ext cx="9141100" cy="69586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11ACACD-C7D4-439D-A376-34474A4CC437}"/>
              </a:ext>
            </a:extLst>
          </p:cNvPr>
          <p:cNvSpPr txBox="1"/>
          <p:nvPr/>
        </p:nvSpPr>
        <p:spPr>
          <a:xfrm>
            <a:off x="2533914" y="6075636"/>
            <a:ext cx="914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Les configurations pour la clé de chiffrement et la clé de déchiffrement (</a:t>
            </a:r>
            <a:r>
              <a:rPr lang="fr-CA" sz="1400" dirty="0" err="1">
                <a:solidFill>
                  <a:schemeClr val="bg1"/>
                </a:solidFill>
              </a:rPr>
              <a:t>Startup.cs</a:t>
            </a:r>
            <a:r>
              <a:rPr lang="fr-CA" sz="1400" dirty="0">
                <a:solidFill>
                  <a:schemeClr val="bg1"/>
                </a:solidFill>
              </a:rPr>
              <a:t> et la fonction de Login) doivent être identiques !!</a:t>
            </a:r>
          </a:p>
        </p:txBody>
      </p:sp>
    </p:spTree>
    <p:extLst>
      <p:ext uri="{BB962C8B-B14F-4D97-AF65-F5344CB8AC3E}">
        <p14:creationId xmlns:p14="http://schemas.microsoft.com/office/powerpoint/2010/main" val="2346985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6440"/>
            <a:ext cx="11978639" cy="3939749"/>
          </a:xfrm>
        </p:spPr>
        <p:txBody>
          <a:bodyPr/>
          <a:lstStyle/>
          <a:p>
            <a:r>
              <a:rPr lang="fr-CA" dirty="0"/>
              <a:t> ERROR 404</a:t>
            </a:r>
          </a:p>
          <a:p>
            <a:pPr lvl="1"/>
            <a:r>
              <a:rPr lang="fr-CA" dirty="0"/>
              <a:t> Généralement car la requête n’existe pas ou est mal écrite... mais pas seulement !</a:t>
            </a:r>
          </a:p>
          <a:p>
            <a:pPr lvl="1"/>
            <a:r>
              <a:rPr lang="fr-CA" dirty="0"/>
              <a:t> Exemples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12AD85-CE85-42AD-B3FB-A99B807A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3138384"/>
            <a:ext cx="10097909" cy="14765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B4129E-3D78-4D13-8FE9-DC47AB1E87A1}"/>
              </a:ext>
            </a:extLst>
          </p:cNvPr>
          <p:cNvSpPr txBox="1"/>
          <p:nvPr/>
        </p:nvSpPr>
        <p:spPr>
          <a:xfrm>
            <a:off x="1047045" y="4614965"/>
            <a:ext cx="80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bloc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AddIdentity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doit absolument être avant le bloc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AddAuthentication</a:t>
            </a:r>
            <a:r>
              <a:rPr lang="fr-CA" dirty="0">
                <a:solidFill>
                  <a:srgbClr val="9073D1"/>
                </a:solidFill>
              </a:rPr>
              <a:t>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D89BD99-D749-47B0-8B55-9B014992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566" y="5699955"/>
            <a:ext cx="5482280" cy="39159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9952C7-ADD7-4176-B5B5-14F84C640E75}"/>
              </a:ext>
            </a:extLst>
          </p:cNvPr>
          <p:cNvSpPr txBox="1"/>
          <p:nvPr/>
        </p:nvSpPr>
        <p:spPr>
          <a:xfrm>
            <a:off x="3066566" y="6091546"/>
            <a:ext cx="539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y a une faute de frappe dans l’URL de la requête ?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2E65EE-7419-4A55-8928-209A07A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65" y="5305332"/>
            <a:ext cx="2633070" cy="46182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297345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C080A-7195-415B-B385-CA769E3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Annexe -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37EC0-C15A-45AF-99D8-A181EE0B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ERROR 405</a:t>
            </a:r>
          </a:p>
          <a:p>
            <a:pPr lvl="1"/>
            <a:r>
              <a:rPr lang="fr-CA"/>
              <a:t> La requête existe ... mais elle est mal utilisée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F32115-24FE-49CC-A893-BC0CD62E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369526"/>
            <a:ext cx="8792279" cy="42382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3143A31-7520-4409-95FC-08636F0B2B5E}"/>
              </a:ext>
            </a:extLst>
          </p:cNvPr>
          <p:cNvSpPr txBox="1"/>
          <p:nvPr/>
        </p:nvSpPr>
        <p:spPr>
          <a:xfrm>
            <a:off x="2593142" y="3776647"/>
            <a:ext cx="809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solidFill>
                  <a:schemeClr val="bg1"/>
                </a:solidFill>
              </a:rPr>
              <a:t>Est-ce vraiment </a:t>
            </a:r>
            <a:r>
              <a:rPr lang="fr-CA" sz="1600" dirty="0">
                <a:solidFill>
                  <a:srgbClr val="FA4098"/>
                </a:solidFill>
              </a:rPr>
              <a:t>.put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? Ou plutôt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9073D1"/>
                </a:solidFill>
              </a:rPr>
              <a:t>?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452E104-B798-4380-BC2F-2D515F660B76}"/>
              </a:ext>
            </a:extLst>
          </p:cNvPr>
          <p:cNvCxnSpPr>
            <a:cxnSpLocks/>
          </p:cNvCxnSpPr>
          <p:nvPr/>
        </p:nvCxnSpPr>
        <p:spPr>
          <a:xfrm flipH="1" flipV="1">
            <a:off x="3335801" y="3691376"/>
            <a:ext cx="658221" cy="35526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46CB2E8B-09E6-4E8C-B67E-4C997374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71" y="4552012"/>
            <a:ext cx="7173326" cy="50489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4BF9268-BB69-4C2F-B2A5-9AD61A4B1ABF}"/>
              </a:ext>
            </a:extLst>
          </p:cNvPr>
          <p:cNvSpPr txBox="1"/>
          <p:nvPr/>
        </p:nvSpPr>
        <p:spPr>
          <a:xfrm>
            <a:off x="3584152" y="5076465"/>
            <a:ext cx="717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 err="1">
                <a:solidFill>
                  <a:srgbClr val="FA4098"/>
                </a:solidFill>
              </a:rPr>
              <a:t>this.deleteId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est peut-être vide ? (Donc on fournit une requête incomplète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99D77D6-732E-4BC1-9666-67D445D1F4C7}"/>
              </a:ext>
            </a:extLst>
          </p:cNvPr>
          <p:cNvCxnSpPr>
            <a:cxnSpLocks/>
          </p:cNvCxnSpPr>
          <p:nvPr/>
        </p:nvCxnSpPr>
        <p:spPr>
          <a:xfrm flipH="1">
            <a:off x="10112024" y="4266874"/>
            <a:ext cx="686796" cy="45145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A82CA-1712-4827-8375-90B77C7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ECF7E-6CBF-4CBB-9C47-D23D17A8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5056"/>
            <a:ext cx="9183511" cy="4312691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Étapes préliminaires pour la configuration d’Identity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un </a:t>
            </a:r>
            <a:r>
              <a:rPr lang="fr-CA" b="1" dirty="0"/>
              <a:t>Model</a:t>
            </a:r>
            <a:r>
              <a:rPr lang="fr-CA" dirty="0"/>
              <a:t> d’entité lié à l’application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Créer le </a:t>
            </a:r>
            <a:r>
              <a:rPr lang="fr-CA" b="1" dirty="0"/>
              <a:t>contrôleur</a:t>
            </a:r>
            <a:r>
              <a:rPr lang="fr-CA" dirty="0"/>
              <a:t> API Entity Framework auto-généré associé à ce </a:t>
            </a:r>
            <a:r>
              <a:rPr lang="fr-CA" b="1" dirty="0"/>
              <a:t>Model</a:t>
            </a:r>
            <a:r>
              <a:rPr lang="fr-CA" dirty="0"/>
              <a:t>. (Voir cours 8)</a:t>
            </a:r>
          </a:p>
          <a:p>
            <a:pPr lvl="2"/>
            <a:r>
              <a:rPr lang="fr-CA" dirty="0"/>
              <a:t> Nous aurons besoin de ses méthodes get, post, put, etc.</a:t>
            </a:r>
          </a:p>
          <a:p>
            <a:pPr lvl="2"/>
            <a:r>
              <a:rPr lang="fr-CA" dirty="0"/>
              <a:t> La création de ce contrôleur permet d’installer automatiquement certaines </a:t>
            </a:r>
            <a:r>
              <a:rPr lang="fr-CA" b="1" dirty="0"/>
              <a:t>dépendances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Entity Framework </a:t>
            </a:r>
            <a:r>
              <a:rPr lang="fr-CA" dirty="0"/>
              <a:t>nécessaires.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Supprimer le dossier « migrations » s’il y en avait un. S’il y avait une base de données, la supprimer également pour éviter d’éventuelles erreurs.</a:t>
            </a:r>
          </a:p>
          <a:p>
            <a:pPr lvl="2"/>
            <a:r>
              <a:rPr lang="fr-CA" dirty="0"/>
              <a:t> La base de données est généralement localisée dans C:/Users/utilisateur et est représenté par un ou deux fichiers comme celui ci-dessous.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86990D-A036-4722-A981-6D6BAE0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12" y="954119"/>
            <a:ext cx="2789705" cy="263642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EB1684-A245-4D41-82F0-3149C41D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638" y="3663768"/>
            <a:ext cx="1855452" cy="3008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39D01F-C165-4D0A-BD74-35C7FDD2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247" y="4063995"/>
            <a:ext cx="2402233" cy="3066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D0B3912-344A-4DE5-A741-8F71458BE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092" y="6347748"/>
            <a:ext cx="725906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84032"/>
            <a:ext cx="8324803" cy="3852157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Installation de 3 packages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Assurez-vous de toujours prendre les </a:t>
            </a:r>
            <a:r>
              <a:rPr lang="fr-CA" dirty="0">
                <a:solidFill>
                  <a:srgbClr val="FA4098"/>
                </a:solidFill>
              </a:rPr>
              <a:t>version 6.0.x</a:t>
            </a:r>
            <a:r>
              <a:rPr lang="fr-CA" dirty="0"/>
              <a:t> ! Bien que des versions </a:t>
            </a:r>
            <a:r>
              <a:rPr lang="fr-CA" dirty="0">
                <a:solidFill>
                  <a:srgbClr val="FA4098"/>
                </a:solidFill>
              </a:rPr>
              <a:t>7.x</a:t>
            </a:r>
            <a:r>
              <a:rPr lang="fr-CA" dirty="0"/>
              <a:t> existent, à l’école, et nous allons nous y tenir, à la maison </a:t>
            </a:r>
            <a:r>
              <a:rPr lang="en-CA" dirty="0"/>
              <a:t>🏠</a:t>
            </a:r>
            <a:r>
              <a:rPr lang="fr-CA" dirty="0"/>
              <a:t> comme à l’école </a:t>
            </a:r>
            <a:r>
              <a:rPr lang="en-CA" dirty="0"/>
              <a:t>🏫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C65945-A4A6-4B85-93C4-9D5D9764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11" y="2503082"/>
            <a:ext cx="3079433" cy="1527147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B1CFA7-EBF5-4559-91F2-64E3D329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04" y="1118713"/>
            <a:ext cx="5490882" cy="252804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8BADD80-BC58-4D49-BE92-0977C4737A03}"/>
              </a:ext>
            </a:extLst>
          </p:cNvPr>
          <p:cNvCxnSpPr/>
          <p:nvPr/>
        </p:nvCxnSpPr>
        <p:spPr>
          <a:xfrm flipH="1">
            <a:off x="9072721" y="2084032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CA72EB-301F-4493-A88F-7AF54FE2F020}"/>
              </a:ext>
            </a:extLst>
          </p:cNvPr>
          <p:cNvCxnSpPr/>
          <p:nvPr/>
        </p:nvCxnSpPr>
        <p:spPr>
          <a:xfrm flipH="1">
            <a:off x="10187443" y="2516848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9A0A387-A2E4-467A-BBAD-C47A8CA9DE49}"/>
              </a:ext>
            </a:extLst>
          </p:cNvPr>
          <p:cNvCxnSpPr/>
          <p:nvPr/>
        </p:nvCxnSpPr>
        <p:spPr>
          <a:xfrm flipH="1">
            <a:off x="9120643" y="2967952"/>
            <a:ext cx="384048" cy="2987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5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69163"/>
            <a:ext cx="10294182" cy="3967026"/>
          </a:xfrm>
        </p:spPr>
        <p:txBody>
          <a:bodyPr/>
          <a:lstStyle/>
          <a:p>
            <a:r>
              <a:rPr lang="fr-CA" dirty="0"/>
              <a:t> 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Création d’une classe qui représentant les utilisateurs</a:t>
            </a:r>
          </a:p>
          <a:p>
            <a:pPr lvl="2"/>
            <a:r>
              <a:rPr lang="fr-CA" dirty="0"/>
              <a:t> Elle n’a pas forcément à être nommée « </a:t>
            </a:r>
            <a:r>
              <a:rPr lang="fr-CA" b="1" dirty="0"/>
              <a:t>User</a:t>
            </a:r>
            <a:r>
              <a:rPr lang="fr-CA" dirty="0"/>
              <a:t> », mais elle doit absolument </a:t>
            </a:r>
            <a:r>
              <a:rPr lang="fr-CA" i="1" dirty="0"/>
              <a:t>hériter</a:t>
            </a:r>
            <a:r>
              <a:rPr lang="fr-CA" dirty="0"/>
              <a:t> de </a:t>
            </a:r>
            <a:r>
              <a:rPr lang="fr-CA" dirty="0">
                <a:solidFill>
                  <a:srgbClr val="FA4098"/>
                </a:solidFill>
              </a:rPr>
              <a:t>IdentityUser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2114D6-4768-4B36-853E-B19BE79E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73" y="2765207"/>
            <a:ext cx="6667053" cy="12054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96B655-B27C-4CAC-BC8F-B8B2E3FC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58" y="4105607"/>
            <a:ext cx="3247281" cy="75631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4F4B9A-5E32-4AFB-B67A-0CBF20AD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325" y="4996915"/>
            <a:ext cx="5359049" cy="109736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495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29F3-4D2F-46EC-84A1-75E78C6B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E87E7-7FC7-4DD4-960B-5368C86B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33516"/>
            <a:ext cx="10294182" cy="3902673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Création d’une classe qui représentant les utilisateurs (C’est un </a:t>
            </a:r>
            <a:r>
              <a:rPr lang="fr-CA" b="1" dirty="0"/>
              <a:t>Model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Nous </a:t>
            </a:r>
            <a:r>
              <a:rPr lang="fr-CA" b="1" dirty="0"/>
              <a:t>n</a:t>
            </a:r>
            <a:r>
              <a:rPr lang="fr-CA" dirty="0"/>
              <a:t>’avons </a:t>
            </a:r>
            <a:r>
              <a:rPr lang="fr-CA" b="1" dirty="0"/>
              <a:t>pas</a:t>
            </a:r>
            <a:r>
              <a:rPr lang="fr-CA" dirty="0"/>
              <a:t> vraiment besoin de créer nous-mêmes des propriétés comme </a:t>
            </a:r>
            <a:r>
              <a:rPr lang="fr-CA" dirty="0">
                <a:solidFill>
                  <a:srgbClr val="FA4098"/>
                </a:solidFill>
              </a:rPr>
              <a:t>Username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FirstName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LastName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Email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Phone</a:t>
            </a:r>
            <a:r>
              <a:rPr lang="fr-CA" dirty="0"/>
              <a:t>, etc. car notre classe hérite de </a:t>
            </a:r>
            <a:r>
              <a:rPr lang="fr-CA" dirty="0">
                <a:solidFill>
                  <a:srgbClr val="FA4098"/>
                </a:solidFill>
              </a:rPr>
              <a:t>IdentityUser</a:t>
            </a:r>
            <a:r>
              <a:rPr lang="fr-CA" dirty="0"/>
              <a:t>, qui elle hérite de la classe </a:t>
            </a:r>
            <a:r>
              <a:rPr lang="fr-CA" dirty="0">
                <a:solidFill>
                  <a:srgbClr val="FA4098"/>
                </a:solidFill>
              </a:rPr>
              <a:t>IdentityUser&lt;string&gt;</a:t>
            </a:r>
            <a:r>
              <a:rPr lang="fr-CA" dirty="0"/>
              <a:t> qui possède déjà de nombreuses propriétés.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3C5B2F-B0D7-4AC4-8C6A-050875F4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5" y="3798698"/>
            <a:ext cx="3361808" cy="271514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34DF02-7EA2-45C5-9FDB-F5D81EB0F6A9}"/>
              </a:ext>
            </a:extLst>
          </p:cNvPr>
          <p:cNvSpPr txBox="1"/>
          <p:nvPr/>
        </p:nvSpPr>
        <p:spPr>
          <a:xfrm>
            <a:off x="2095751" y="4190819"/>
            <a:ext cx="2511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Portion des propriétés </a:t>
            </a:r>
            <a:r>
              <a:rPr lang="fr-CA" b="1" dirty="0">
                <a:solidFill>
                  <a:schemeClr val="bg1"/>
                </a:solidFill>
              </a:rPr>
              <a:t>héritées</a:t>
            </a:r>
            <a:r>
              <a:rPr lang="fr-CA" dirty="0">
                <a:solidFill>
                  <a:schemeClr val="bg1"/>
                </a:solidFill>
              </a:rPr>
              <a:t> par notre classe d’utilisateur car elle hérite de IdentityUser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6212C75-9751-436B-8C0C-1E52CDEDDB74}"/>
              </a:ext>
            </a:extLst>
          </p:cNvPr>
          <p:cNvSpPr/>
          <p:nvPr/>
        </p:nvSpPr>
        <p:spPr>
          <a:xfrm>
            <a:off x="4718304" y="4425696"/>
            <a:ext cx="774192" cy="730576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0135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EE728-BBF3-402E-9F72-823F04E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Configuration d’Identity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6E1A4-0052-44B3-A14F-D7A64D14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42271"/>
            <a:ext cx="10294182" cy="3893918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Faire une association </a:t>
            </a:r>
            <a:r>
              <a:rPr lang="fr-CA" dirty="0">
                <a:solidFill>
                  <a:srgbClr val="FA4098"/>
                </a:solidFill>
              </a:rPr>
              <a:t>One to One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One to Many</a:t>
            </a:r>
            <a:r>
              <a:rPr lang="fr-CA" dirty="0"/>
              <a:t> ou </a:t>
            </a:r>
            <a:r>
              <a:rPr lang="fr-CA" dirty="0">
                <a:solidFill>
                  <a:srgbClr val="FA4098"/>
                </a:solidFill>
              </a:rPr>
              <a:t>Many to Many </a:t>
            </a:r>
            <a:r>
              <a:rPr lang="fr-CA" dirty="0"/>
              <a:t>entre notre classe d’utilisateur et le Model qu’on a préparé.</a:t>
            </a:r>
          </a:p>
          <a:p>
            <a:pPr lvl="2"/>
            <a:r>
              <a:rPr lang="fr-CA" dirty="0"/>
              <a:t> De mon côté, j’ai décidé qu’un utilisateur pouvait être ami avec plusieurs Villagers et qu’un Villager pouvait être ami avec plusieurs utilisateurs. (Many to Many)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296881-38EA-4334-B7A4-2B0B70E3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79" y="3533006"/>
            <a:ext cx="5230072" cy="132246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A68ED9-CF47-46C0-A8BD-3F9A816C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92" y="3508262"/>
            <a:ext cx="3615918" cy="30042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5F650F-61E2-455E-A038-538B7235A442}"/>
              </a:ext>
            </a:extLst>
          </p:cNvPr>
          <p:cNvSpPr/>
          <p:nvPr/>
        </p:nvSpPr>
        <p:spPr>
          <a:xfrm>
            <a:off x="1755648" y="3602645"/>
            <a:ext cx="4760976" cy="554736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9B3EA-DBE6-4374-98E5-AD3F9249C9CD}"/>
              </a:ext>
            </a:extLst>
          </p:cNvPr>
          <p:cNvSpPr/>
          <p:nvPr/>
        </p:nvSpPr>
        <p:spPr>
          <a:xfrm>
            <a:off x="8150351" y="5666390"/>
            <a:ext cx="3226865" cy="352606"/>
          </a:xfrm>
          <a:prstGeom prst="rect">
            <a:avLst/>
          </a:prstGeom>
          <a:noFill/>
          <a:ln w="19050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175D47-47D5-4B23-87E2-520A3E52621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16624" y="3880013"/>
            <a:ext cx="1622157" cy="2385781"/>
          </a:xfrm>
          <a:prstGeom prst="straightConnector1">
            <a:avLst/>
          </a:prstGeom>
          <a:ln w="57150">
            <a:solidFill>
              <a:srgbClr val="FA409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520EF76C-4DB9-4444-9B10-C716A332EF60}"/>
              </a:ext>
            </a:extLst>
          </p:cNvPr>
          <p:cNvSpPr/>
          <p:nvPr/>
        </p:nvSpPr>
        <p:spPr>
          <a:xfrm>
            <a:off x="2735386" y="4802754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C2B46F6-9B80-4145-BAA9-EE759D9A6BE7}"/>
              </a:ext>
            </a:extLst>
          </p:cNvPr>
          <p:cNvSpPr/>
          <p:nvPr/>
        </p:nvSpPr>
        <p:spPr>
          <a:xfrm>
            <a:off x="4755890" y="4575037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118CA01-E090-4468-8E77-0813A2E36E54}"/>
              </a:ext>
            </a:extLst>
          </p:cNvPr>
          <p:cNvSpPr/>
          <p:nvPr/>
        </p:nvSpPr>
        <p:spPr>
          <a:xfrm>
            <a:off x="4755890" y="5108258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A1E884A-A8DF-401F-B4B3-D58487864729}"/>
              </a:ext>
            </a:extLst>
          </p:cNvPr>
          <p:cNvSpPr/>
          <p:nvPr/>
        </p:nvSpPr>
        <p:spPr>
          <a:xfrm>
            <a:off x="4755890" y="5641479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A9B661D-9147-446C-BF78-E8965654A69D}"/>
              </a:ext>
            </a:extLst>
          </p:cNvPr>
          <p:cNvSpPr/>
          <p:nvPr/>
        </p:nvSpPr>
        <p:spPr>
          <a:xfrm>
            <a:off x="4755890" y="6174700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CE752C-5839-449F-862A-5A22FC492C61}"/>
              </a:ext>
            </a:extLst>
          </p:cNvPr>
          <p:cNvSpPr/>
          <p:nvPr/>
        </p:nvSpPr>
        <p:spPr>
          <a:xfrm>
            <a:off x="2735386" y="5326169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FA11DC-35AA-43B6-A234-DE31CB982EBB}"/>
              </a:ext>
            </a:extLst>
          </p:cNvPr>
          <p:cNvSpPr/>
          <p:nvPr/>
        </p:nvSpPr>
        <p:spPr>
          <a:xfrm>
            <a:off x="2735386" y="5849584"/>
            <a:ext cx="731520" cy="416210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4B89826-4EC9-4711-960E-27D745257801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3466906" y="4783142"/>
            <a:ext cx="1288984" cy="227717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471A729-ADC7-415D-BBAE-4E3131FD4364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3466906" y="5010859"/>
            <a:ext cx="1288984" cy="305504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B8F1A6-E884-49E5-92E0-559910430AE8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466906" y="5316363"/>
            <a:ext cx="1288984" cy="217911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D2BBBF8-E900-4DC8-96C6-DF218D024C07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 flipV="1">
            <a:off x="3466906" y="5534274"/>
            <a:ext cx="1288984" cy="315310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2323D01-9C1E-4150-AA9B-358024D64582}"/>
              </a:ext>
            </a:extLst>
          </p:cNvPr>
          <p:cNvCxnSpPr>
            <a:cxnSpLocks/>
          </p:cNvCxnSpPr>
          <p:nvPr/>
        </p:nvCxnSpPr>
        <p:spPr>
          <a:xfrm flipH="1" flipV="1">
            <a:off x="3466906" y="6047883"/>
            <a:ext cx="1288984" cy="32511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9EAA4C6-3416-4E20-93E5-89D660076CD7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3466906" y="5849584"/>
            <a:ext cx="1288984" cy="208105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1DB85D5-DF98-451C-B2D7-A3FA56B73011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 flipV="1">
            <a:off x="3466906" y="5010859"/>
            <a:ext cx="1288984" cy="1371946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5574F65-F68B-4F5C-A6C1-15681CC91D97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 flipV="1">
            <a:off x="3466906" y="4783142"/>
            <a:ext cx="1288984" cy="1274547"/>
          </a:xfrm>
          <a:prstGeom prst="line">
            <a:avLst/>
          </a:prstGeom>
          <a:ln w="38100">
            <a:solidFill>
              <a:srgbClr val="73B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6D0A6B9F-D426-42C9-B83C-5D6ADC25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23" y="4540984"/>
            <a:ext cx="228406" cy="46941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6EC9B3E-067B-4080-9442-AF26FB927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23" y="5061066"/>
            <a:ext cx="228406" cy="46941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9116BDB-2ED8-43E6-A866-BD488ACD3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23" y="5614877"/>
            <a:ext cx="228406" cy="46941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E44BA95-6F82-4451-AC15-8ED70DBD1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23" y="6145888"/>
            <a:ext cx="228406" cy="46941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AA43D5E-B0CA-4D59-97AF-64DA74629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4711424"/>
            <a:ext cx="563491" cy="56349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C7CBF345-2359-4D67-B0B1-01CD5C252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5759270"/>
            <a:ext cx="563491" cy="56349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E3A02C7-A659-4B87-8C1E-45984760A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5223228"/>
            <a:ext cx="563491" cy="5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46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7715</TotalTime>
  <Words>3363</Words>
  <Application>Microsoft Office PowerPoint</Application>
  <PresentationFormat>Grand écran</PresentationFormat>
  <Paragraphs>268</Paragraphs>
  <Slides>47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Berlin</vt:lpstr>
      <vt:lpstr>Séance 11</vt:lpstr>
      <vt:lpstr>Plan de la séance</vt:lpstr>
      <vt:lpstr>Ms Identity</vt:lpstr>
      <vt:lpstr>Identity</vt:lpstr>
      <vt:lpstr>Identity</vt:lpstr>
      <vt:lpstr> Configuration d’Identity</vt:lpstr>
      <vt:lpstr>Configuration d’Identity</vt:lpstr>
      <vt:lpstr> Configuration d’Identity</vt:lpstr>
      <vt:lpstr> Configuration d’Identity</vt:lpstr>
      <vt:lpstr>Configuration d’Identity</vt:lpstr>
      <vt:lpstr>Configuration d’Identity</vt:lpstr>
      <vt:lpstr> Configuration d’Identity</vt:lpstr>
      <vt:lpstr> Configuration d’Identity</vt:lpstr>
      <vt:lpstr>Identity: Contrôleur pour les utilisateurs</vt:lpstr>
      <vt:lpstr>Identity: Méthode d’inscription  </vt:lpstr>
      <vt:lpstr>Identity: Méthode d’inscription </vt:lpstr>
      <vt:lpstr>Identity</vt:lpstr>
      <vt:lpstr>Identity: Méthode d’inscription </vt:lpstr>
      <vt:lpstr>Identity: Méthode d’inscription </vt:lpstr>
      <vt:lpstr>Identity</vt:lpstr>
      <vt:lpstr>Identity:  Méthode d’inscription </vt:lpstr>
      <vt:lpstr>Token JWT</vt:lpstr>
      <vt:lpstr>Token JWT</vt:lpstr>
      <vt:lpstr>Token JWT</vt:lpstr>
      <vt:lpstr>Token JWT</vt:lpstr>
      <vt:lpstr>Token JWT</vt:lpstr>
      <vt:lpstr>Token JWT: Fonction de connexion</vt:lpstr>
      <vt:lpstr>Token JWT</vt:lpstr>
      <vt:lpstr>Token JWT</vt:lpstr>
      <vt:lpstr>Token JWT:  Fonction de connexion</vt:lpstr>
      <vt:lpstr>Token JWT</vt:lpstr>
      <vt:lpstr>Token JWT:  Fonction de connexion</vt:lpstr>
      <vt:lpstr>Token JWT: Fonction de connexion</vt:lpstr>
      <vt:lpstr>Token JWT:  Fonction de connexion</vt:lpstr>
      <vt:lpstr>Token JWT: Utilisation du Token</vt:lpstr>
      <vt:lpstr>Token JWT</vt:lpstr>
      <vt:lpstr>Token JWT</vt:lpstr>
      <vt:lpstr>Token JWT</vt:lpstr>
      <vt:lpstr>Token JWT</vt:lpstr>
      <vt:lpstr>Token JWT</vt:lpstr>
      <vt:lpstr>Token JWT</vt:lpstr>
      <vt:lpstr>Annexe - Erreurs</vt:lpstr>
      <vt:lpstr>Annexe - Erreurs</vt:lpstr>
      <vt:lpstr>Annexe - Erreurs</vt:lpstr>
      <vt:lpstr>Annexe - Erreurs</vt:lpstr>
      <vt:lpstr>Annexe - Erreurs</vt:lpstr>
      <vt:lpstr>Annexe - Erreurs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17</cp:revision>
  <dcterms:created xsi:type="dcterms:W3CDTF">2023-01-29T23:12:55Z</dcterms:created>
  <dcterms:modified xsi:type="dcterms:W3CDTF">2023-10-14T00:00:50Z</dcterms:modified>
</cp:coreProperties>
</file>