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sldIdLst>
    <p:sldId id="256" r:id="rId2"/>
    <p:sldId id="258" r:id="rId3"/>
    <p:sldId id="29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92" r:id="rId17"/>
    <p:sldId id="393" r:id="rId18"/>
    <p:sldId id="394" r:id="rId19"/>
    <p:sldId id="380" r:id="rId20"/>
    <p:sldId id="383" r:id="rId21"/>
    <p:sldId id="384" r:id="rId22"/>
    <p:sldId id="381" r:id="rId23"/>
    <p:sldId id="382" r:id="rId24"/>
    <p:sldId id="386" r:id="rId25"/>
    <p:sldId id="385" r:id="rId26"/>
    <p:sldId id="387" r:id="rId27"/>
    <p:sldId id="395" r:id="rId28"/>
    <p:sldId id="388" r:id="rId29"/>
    <p:sldId id="389" r:id="rId30"/>
    <p:sldId id="390" r:id="rId31"/>
    <p:sldId id="391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B6F7-D4D7-323D-C0EC-A40C32EF38C8}" v="2" dt="2023-10-02T17:35:31.980"/>
    <p1510:client id="{76621B18-063F-45A6-872D-12E366FFB468}" v="5" dt="2023-03-17T00:42:50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333A0-579A-4C8A-9321-151F9D4E8A3A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4E428-1AB7-4BDF-98D2-3004DFB6DBC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139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53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62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81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364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488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25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908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9652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770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15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240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2221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4932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605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14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94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11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405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7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04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68E1-A2EB-4DF5-8A05-208FD0AD44E9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5E54-74C5-4A9A-ABD1-D4EED5BDFD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90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654" r:id="rId22"/>
    <p:sldLayoutId id="214748365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jsref_obj_regexp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>
            <a:normAutofit/>
          </a:bodyPr>
          <a:lstStyle/>
          <a:p>
            <a:r>
              <a:rPr lang="fr-CA" noProof="0" dirty="0"/>
              <a:t>Séance </a:t>
            </a:r>
            <a:r>
              <a:rPr lang="fr-CA" dirty="0"/>
              <a:t>12</a:t>
            </a:r>
            <a:endParaRPr lang="fr-CA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733" y="5101297"/>
            <a:ext cx="4692083" cy="1748495"/>
          </a:xfrm>
        </p:spPr>
        <p:txBody>
          <a:bodyPr>
            <a:normAutofit/>
          </a:bodyPr>
          <a:lstStyle/>
          <a:p>
            <a:r>
              <a:rPr lang="fr-CA" sz="1800" dirty="0"/>
              <a:t>Intercepteurs </a:t>
            </a:r>
          </a:p>
          <a:p>
            <a:r>
              <a:rPr lang="fr-CA" sz="1800" dirty="0" err="1"/>
              <a:t>Seed</a:t>
            </a:r>
            <a:endParaRPr lang="fr-CA" sz="1800" dirty="0"/>
          </a:p>
          <a:p>
            <a:r>
              <a:rPr lang="fr-CA" sz="1800" dirty="0"/>
              <a:t>redirections</a:t>
            </a:r>
          </a:p>
          <a:p>
            <a:r>
              <a:rPr lang="fr-CA" sz="1400" dirty="0">
                <a:solidFill>
                  <a:schemeClr val="bg1"/>
                </a:solidFill>
              </a:rPr>
              <a:t>Documentation Maxime Pelletier et Valérie Turgeon</a:t>
            </a:r>
            <a:r>
              <a:rPr lang="fr-CA" sz="1400" noProof="0" dirty="0">
                <a:solidFill>
                  <a:schemeClr val="bg1"/>
                </a:solidFill>
              </a:rPr>
              <a:t> </a:t>
            </a:r>
          </a:p>
          <a:p>
            <a:endParaRPr lang="fr-CA" sz="1800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1" y="605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Manipulation de la requête HTTP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35277"/>
            <a:ext cx="11149780" cy="4468762"/>
          </a:xfrm>
        </p:spPr>
        <p:txBody>
          <a:bodyPr>
            <a:normAutofit/>
          </a:bodyPr>
          <a:lstStyle/>
          <a:p>
            <a:r>
              <a:rPr lang="fr-CA" sz="2800" dirty="0"/>
              <a:t>Tri plus sophistiqué des URLs auxquels on souhaite ajouter le </a:t>
            </a:r>
            <a:r>
              <a:rPr lang="fr-CA" sz="2800" dirty="0" err="1"/>
              <a:t>token</a:t>
            </a:r>
            <a:r>
              <a:rPr lang="fr-CA" sz="2800" dirty="0"/>
              <a:t> ou non</a:t>
            </a:r>
          </a:p>
          <a:p>
            <a:pPr lvl="2"/>
            <a:r>
              <a:rPr lang="fr-CA" sz="2000" dirty="0"/>
              <a:t> Si nos requêtes sont plus variées, ex. certaines ont besoin d’un tel </a:t>
            </a:r>
            <a:r>
              <a:rPr lang="fr-CA" sz="2000" dirty="0">
                <a:solidFill>
                  <a:srgbClr val="FA4098"/>
                </a:solidFill>
              </a:rPr>
              <a:t>token</a:t>
            </a:r>
            <a:r>
              <a:rPr lang="fr-CA" sz="2000" dirty="0"/>
              <a:t> ou d’une autre </a:t>
            </a:r>
            <a:r>
              <a:rPr lang="fr-CA" sz="2000" dirty="0">
                <a:solidFill>
                  <a:srgbClr val="FA4098"/>
                </a:solidFill>
              </a:rPr>
              <a:t>en-tête</a:t>
            </a:r>
            <a:r>
              <a:rPr lang="fr-CA" sz="2000" dirty="0"/>
              <a:t> précise... Bref, lorsque ça devient plus compliqué de trier les requêtes et les </a:t>
            </a:r>
            <a:r>
              <a:rPr lang="fr-CA" sz="2000" dirty="0">
                <a:solidFill>
                  <a:srgbClr val="FA4098"/>
                </a:solidFill>
              </a:rPr>
              <a:t>if</a:t>
            </a:r>
            <a:r>
              <a:rPr lang="fr-CA" sz="2000" dirty="0"/>
              <a:t>, il est suggéré :</a:t>
            </a:r>
          </a:p>
          <a:p>
            <a:pPr lvl="3"/>
            <a:r>
              <a:rPr lang="fr-CA" sz="1800" dirty="0"/>
              <a:t> D’utiliser des </a:t>
            </a:r>
            <a:r>
              <a:rPr lang="fr-CA" sz="1800" dirty="0">
                <a:solidFill>
                  <a:srgbClr val="FA4098"/>
                </a:solidFill>
              </a:rPr>
              <a:t>regex </a:t>
            </a:r>
            <a:r>
              <a:rPr lang="fr-CA" sz="1800" dirty="0"/>
              <a:t>pour l’évaluation des urls conformes / non conformes</a:t>
            </a:r>
          </a:p>
          <a:p>
            <a:pPr lvl="3"/>
            <a:r>
              <a:rPr lang="fr-CA" sz="1800" dirty="0"/>
              <a:t> Créer d’autres fonctions dans la classe de l’</a:t>
            </a:r>
            <a:r>
              <a:rPr lang="fr-CA" sz="1800" dirty="0">
                <a:solidFill>
                  <a:srgbClr val="FA4098"/>
                </a:solidFill>
              </a:rPr>
              <a:t>Interceptor</a:t>
            </a:r>
            <a:r>
              <a:rPr lang="fr-CA" sz="1800" dirty="0"/>
              <a:t> qui vont gérer le tri. (Pour mieux organiser le code et ne pas trop encombrer la fonction </a:t>
            </a:r>
            <a:r>
              <a:rPr lang="fr-CA" sz="1800" dirty="0">
                <a:solidFill>
                  <a:srgbClr val="FA4098"/>
                </a:solidFill>
              </a:rPr>
              <a:t>intercept() </a:t>
            </a:r>
            <a:r>
              <a:rPr lang="fr-CA" sz="1800" dirty="0"/>
              <a:t>avec plein de </a:t>
            </a:r>
            <a:r>
              <a:rPr lang="fr-CA" sz="1800" dirty="0" err="1"/>
              <a:t>tamissage</a:t>
            </a:r>
            <a:r>
              <a:rPr lang="fr-CA" sz="1800" dirty="0"/>
              <a:t>. (</a:t>
            </a:r>
            <a:r>
              <a:rPr lang="fr-CA" sz="1800" dirty="0">
                <a:solidFill>
                  <a:srgbClr val="FA4098"/>
                </a:solidFill>
              </a:rPr>
              <a:t>if</a:t>
            </a:r>
            <a:r>
              <a:rPr lang="fr-CA" sz="1800" dirty="0"/>
              <a:t>, </a:t>
            </a:r>
            <a:r>
              <a:rPr lang="fr-CA" sz="1800" dirty="0">
                <a:solidFill>
                  <a:srgbClr val="FA4098"/>
                </a:solidFill>
              </a:rPr>
              <a:t>switch</a:t>
            </a:r>
            <a:r>
              <a:rPr lang="fr-CA" sz="1800" dirty="0"/>
              <a:t>, etc.)</a:t>
            </a:r>
          </a:p>
          <a:p>
            <a:pPr lvl="3"/>
            <a:r>
              <a:rPr lang="fr-CA" sz="1800" dirty="0"/>
              <a:t> Utiliser plusieurs </a:t>
            </a:r>
            <a:r>
              <a:rPr lang="fr-CA" sz="1800" dirty="0">
                <a:solidFill>
                  <a:srgbClr val="FA4098"/>
                </a:solidFill>
              </a:rPr>
              <a:t>intercepteurs</a:t>
            </a:r>
            <a:r>
              <a:rPr lang="fr-CA" sz="1800" dirty="0"/>
              <a:t> pour les tâches différentes.</a:t>
            </a:r>
          </a:p>
          <a:p>
            <a:pPr lvl="3"/>
            <a:endParaRPr lang="fr-CA" sz="1800" dirty="0"/>
          </a:p>
          <a:p>
            <a:pPr lvl="2"/>
            <a:r>
              <a:rPr lang="fr-CA" sz="2000" dirty="0"/>
              <a:t> Dans le contexte de ce cours, il sera acceptable d’utiliser un ou plusieurs </a:t>
            </a:r>
            <a:r>
              <a:rPr lang="fr-CA" sz="2000" dirty="0">
                <a:solidFill>
                  <a:srgbClr val="FA4098"/>
                </a:solidFill>
              </a:rPr>
              <a:t>if</a:t>
            </a:r>
            <a:r>
              <a:rPr lang="fr-CA" sz="2000" dirty="0"/>
              <a:t> puisque nos applications resteront relativement simples.</a:t>
            </a:r>
          </a:p>
          <a:p>
            <a:pPr lvl="2"/>
            <a:endParaRPr lang="fr-CA" sz="2000" dirty="0"/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84081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74D56-94A1-A916-F28E-DF91DCE2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Protéger les objets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FF75F-16A1-35FA-7CAB-289293584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767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Touche pas à MON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D881A-74BA-46DF-B7B8-AE6937A6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5780"/>
            <a:ext cx="11975689" cy="4852219"/>
          </a:xfrm>
        </p:spPr>
        <p:txBody>
          <a:bodyPr>
            <a:normAutofit/>
          </a:bodyPr>
          <a:lstStyle/>
          <a:p>
            <a:r>
              <a:rPr lang="fr-CA" dirty="0"/>
              <a:t> Protéger les objets des </a:t>
            </a:r>
            <a:r>
              <a:rPr lang="fr-CA" i="1" dirty="0"/>
              <a:t>mains baladeuses</a:t>
            </a:r>
            <a:r>
              <a:rPr lang="fr-CA" dirty="0"/>
              <a:t> </a:t>
            </a:r>
            <a:r>
              <a:rPr lang="en-CA" dirty="0"/>
              <a:t>✋</a:t>
            </a:r>
            <a:endParaRPr lang="fr-CA" dirty="0"/>
          </a:p>
          <a:p>
            <a:pPr lvl="1"/>
            <a:r>
              <a:rPr lang="fr-CA" dirty="0"/>
              <a:t> L’annotation </a:t>
            </a:r>
            <a:r>
              <a:rPr lang="fr-CA" dirty="0">
                <a:solidFill>
                  <a:srgbClr val="FA4098"/>
                </a:solidFill>
              </a:rPr>
              <a:t>[Authorize]</a:t>
            </a:r>
            <a:r>
              <a:rPr lang="fr-CA" dirty="0"/>
              <a:t> permet de réserver certaines actions à des utilisateurs authentifiés.</a:t>
            </a:r>
          </a:p>
          <a:p>
            <a:pPr lvl="1"/>
            <a:r>
              <a:rPr lang="fr-CA" dirty="0"/>
              <a:t> Les </a:t>
            </a:r>
            <a:r>
              <a:rPr lang="fr-CA" dirty="0">
                <a:solidFill>
                  <a:srgbClr val="FA4098"/>
                </a:solidFill>
              </a:rPr>
              <a:t>rôles</a:t>
            </a:r>
            <a:r>
              <a:rPr lang="fr-CA" dirty="0"/>
              <a:t> pourraient nous permettre de limiter certaines actions de manière « générale » (Ex : Tout permettre à un </a:t>
            </a:r>
            <a:r>
              <a:rPr lang="fr-CA" i="1" dirty="0">
                <a:solidFill>
                  <a:srgbClr val="FA4098"/>
                </a:solidFill>
              </a:rPr>
              <a:t>admin</a:t>
            </a:r>
            <a:r>
              <a:rPr lang="fr-CA" dirty="0"/>
              <a:t>, permettre à un </a:t>
            </a:r>
            <a:r>
              <a:rPr lang="fr-CA" i="1" dirty="0">
                <a:solidFill>
                  <a:srgbClr val="FA4098"/>
                </a:solidFill>
              </a:rPr>
              <a:t>modérateur</a:t>
            </a:r>
            <a:r>
              <a:rPr lang="fr-CA" dirty="0"/>
              <a:t> certaines actions disciplinaires, etc.)</a:t>
            </a:r>
          </a:p>
          <a:p>
            <a:pPr lvl="2"/>
            <a:r>
              <a:rPr lang="fr-CA" dirty="0"/>
              <a:t> Cela dit, pour découper quel utilisateur a le droit de manipuler tel ou tel objet, les </a:t>
            </a:r>
            <a:r>
              <a:rPr lang="fr-CA" dirty="0">
                <a:solidFill>
                  <a:srgbClr val="FA4098"/>
                </a:solidFill>
              </a:rPr>
              <a:t>rôles</a:t>
            </a:r>
            <a:r>
              <a:rPr lang="fr-CA" dirty="0"/>
              <a:t> ne sont </a:t>
            </a:r>
            <a:r>
              <a:rPr lang="fr-CA" b="1" dirty="0"/>
              <a:t>pas très adaptés</a:t>
            </a:r>
            <a:r>
              <a:rPr lang="fr-CA" dirty="0"/>
              <a:t>. (Il faudrait 1 </a:t>
            </a:r>
            <a:r>
              <a:rPr lang="fr-CA" dirty="0">
                <a:solidFill>
                  <a:srgbClr val="FA4098"/>
                </a:solidFill>
              </a:rPr>
              <a:t>rôle</a:t>
            </a:r>
            <a:r>
              <a:rPr lang="fr-CA" dirty="0"/>
              <a:t> par </a:t>
            </a:r>
            <a:r>
              <a:rPr lang="fr-CA" dirty="0">
                <a:solidFill>
                  <a:srgbClr val="FA4098"/>
                </a:solidFill>
              </a:rPr>
              <a:t>utilisateur </a:t>
            </a:r>
            <a:r>
              <a:rPr lang="fr-CA" dirty="0"/>
              <a:t>...)</a:t>
            </a:r>
          </a:p>
          <a:p>
            <a:pPr lvl="1"/>
            <a:r>
              <a:rPr lang="fr-CA" dirty="0"/>
              <a:t> L’alternative : </a:t>
            </a:r>
            <a:r>
              <a:rPr lang="fr-CA" dirty="0">
                <a:solidFill>
                  <a:srgbClr val="FA4098"/>
                </a:solidFill>
              </a:rPr>
              <a:t>Relations</a:t>
            </a:r>
            <a:r>
              <a:rPr lang="fr-CA" dirty="0"/>
              <a:t> entre le Model </a:t>
            </a:r>
            <a:r>
              <a:rPr lang="fr-CA" u="sng" dirty="0"/>
              <a:t>Utilisateur</a:t>
            </a:r>
            <a:r>
              <a:rPr lang="fr-CA" dirty="0"/>
              <a:t> et les Models </a:t>
            </a:r>
            <a:r>
              <a:rPr lang="fr-CA" u="sng" dirty="0"/>
              <a:t>objets</a:t>
            </a:r>
          </a:p>
          <a:p>
            <a:pPr lvl="2"/>
            <a:r>
              <a:rPr lang="fr-CA" dirty="0"/>
              <a:t> « Relations » : Références One-to-Many, Many-to-Many ou One-to-One</a:t>
            </a:r>
          </a:p>
          <a:p>
            <a:pPr lvl="2"/>
            <a:r>
              <a:rPr lang="fr-CA" dirty="0"/>
              <a:t> Ex. Le message d’un utilisateur, la galerie d’un utilisateur, l’avatar d’un utilisateur, etc. </a:t>
            </a:r>
          </a:p>
          <a:p>
            <a:pPr lvl="2"/>
            <a:r>
              <a:rPr lang="fr-CA" dirty="0"/>
              <a:t> On peut se servir de cette </a:t>
            </a:r>
            <a:r>
              <a:rPr lang="fr-CA" dirty="0">
                <a:solidFill>
                  <a:srgbClr val="FA4098"/>
                </a:solidFill>
              </a:rPr>
              <a:t>relation</a:t>
            </a:r>
            <a:r>
              <a:rPr lang="fr-CA" dirty="0"/>
              <a:t> pour vérifier si un </a:t>
            </a:r>
            <a:r>
              <a:rPr lang="fr-CA" dirty="0">
                <a:solidFill>
                  <a:srgbClr val="FA4098"/>
                </a:solidFill>
              </a:rPr>
              <a:t>objet</a:t>
            </a:r>
            <a:r>
              <a:rPr lang="fr-CA" dirty="0"/>
              <a:t> est </a:t>
            </a:r>
            <a:r>
              <a:rPr lang="fr-CA" u="sng" dirty="0">
                <a:solidFill>
                  <a:srgbClr val="FA4098"/>
                </a:solidFill>
              </a:rPr>
              <a:t>lié</a:t>
            </a:r>
            <a:r>
              <a:rPr lang="fr-CA" dirty="0"/>
              <a:t> à un </a:t>
            </a:r>
            <a:r>
              <a:rPr lang="fr-CA" dirty="0">
                <a:solidFill>
                  <a:srgbClr val="FA4098"/>
                </a:solidFill>
              </a:rPr>
              <a:t>utilisateur</a:t>
            </a:r>
            <a:r>
              <a:rPr lang="fr-CA" dirty="0"/>
              <a:t> et lui autoriser une action sur le pouce lorsqu’elle est déclenchée.</a:t>
            </a:r>
          </a:p>
          <a:p>
            <a:pPr lvl="3"/>
            <a:r>
              <a:rPr lang="fr-CA" dirty="0"/>
              <a:t> Ex. J’envoie une requête à la Web API pour modifier un « </a:t>
            </a:r>
            <a:r>
              <a:rPr lang="fr-CA" dirty="0">
                <a:solidFill>
                  <a:srgbClr val="FA4098"/>
                </a:solidFill>
              </a:rPr>
              <a:t>objet</a:t>
            </a:r>
            <a:r>
              <a:rPr lang="fr-CA" dirty="0"/>
              <a:t> ». Avant de faire la modification, on vérifie que l’</a:t>
            </a:r>
            <a:r>
              <a:rPr lang="fr-CA" dirty="0">
                <a:solidFill>
                  <a:srgbClr val="FA4098"/>
                </a:solidFill>
              </a:rPr>
              <a:t>objet</a:t>
            </a:r>
            <a:r>
              <a:rPr lang="fr-CA" dirty="0"/>
              <a:t> possède une </a:t>
            </a:r>
            <a:r>
              <a:rPr lang="fr-CA" dirty="0">
                <a:solidFill>
                  <a:srgbClr val="FA4098"/>
                </a:solidFill>
              </a:rPr>
              <a:t>référence </a:t>
            </a:r>
            <a:r>
              <a:rPr lang="fr-CA" dirty="0"/>
              <a:t>vers son « </a:t>
            </a:r>
            <a:r>
              <a:rPr lang="fr-CA" dirty="0">
                <a:solidFill>
                  <a:srgbClr val="FA4098"/>
                </a:solidFill>
              </a:rPr>
              <a:t>objet Utilisateur </a:t>
            </a:r>
            <a:r>
              <a:rPr lang="fr-CA" dirty="0"/>
              <a:t>». Si </a:t>
            </a:r>
            <a:r>
              <a:rPr lang="fr-CA" u="sng" dirty="0"/>
              <a:t>oui</a:t>
            </a:r>
            <a:r>
              <a:rPr lang="fr-CA" dirty="0"/>
              <a:t>, on fait la modification.</a:t>
            </a:r>
          </a:p>
        </p:txBody>
      </p:sp>
    </p:spTree>
    <p:extLst>
      <p:ext uri="{BB962C8B-B14F-4D97-AF65-F5344CB8AC3E}">
        <p14:creationId xmlns:p14="http://schemas.microsoft.com/office/powerpoint/2010/main" val="365108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Touche pas à MON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D881A-74BA-46DF-B7B8-AE6937A6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" y="2050026"/>
            <a:ext cx="10161447" cy="3886163"/>
          </a:xfrm>
        </p:spPr>
        <p:txBody>
          <a:bodyPr/>
          <a:lstStyle/>
          <a:p>
            <a:r>
              <a:rPr lang="fr-CA" dirty="0"/>
              <a:t> Retourner seulement les objets de l’utilisateur</a:t>
            </a:r>
          </a:p>
          <a:p>
            <a:pPr lvl="1"/>
            <a:r>
              <a:rPr lang="fr-CA" dirty="0"/>
              <a:t> ( Seulement accessible avec </a:t>
            </a:r>
            <a:r>
              <a:rPr lang="fr-CA" dirty="0">
                <a:solidFill>
                  <a:srgbClr val="FA4098"/>
                </a:solidFill>
              </a:rPr>
              <a:t>authentification</a:t>
            </a:r>
            <a:r>
              <a:rPr lang="fr-CA" dirty="0"/>
              <a:t> )</a:t>
            </a:r>
          </a:p>
          <a:p>
            <a:pPr lvl="2"/>
            <a:r>
              <a:rPr lang="fr-CA" dirty="0"/>
              <a:t> Donc l’action est bloquée par [Authorize]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19D29A-EE8F-41A4-8671-5DFFDECD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43" y="3419559"/>
            <a:ext cx="7335274" cy="241968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A7E948C-93F0-4A8F-9857-0EDC9D95AFBC}"/>
              </a:ext>
            </a:extLst>
          </p:cNvPr>
          <p:cNvSpPr txBox="1"/>
          <p:nvPr/>
        </p:nvSpPr>
        <p:spPr>
          <a:xfrm>
            <a:off x="7553278" y="2724403"/>
            <a:ext cx="4235785" cy="1477328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• </a:t>
            </a:r>
            <a:r>
              <a:rPr lang="fr-CA" dirty="0" err="1">
                <a:solidFill>
                  <a:srgbClr val="FA4098"/>
                </a:solidFill>
              </a:rPr>
              <a:t>Users</a:t>
            </a:r>
            <a:r>
              <a:rPr lang="fr-CA" dirty="0">
                <a:solidFill>
                  <a:srgbClr val="739CD1"/>
                </a:solidFill>
              </a:rPr>
              <a:t> : </a:t>
            </a:r>
            <a:r>
              <a:rPr lang="fr-CA" dirty="0">
                <a:solidFill>
                  <a:srgbClr val="FA4098"/>
                </a:solidFill>
              </a:rPr>
              <a:t>DbSet</a:t>
            </a:r>
            <a:r>
              <a:rPr lang="fr-CA" dirty="0">
                <a:solidFill>
                  <a:srgbClr val="739CD1"/>
                </a:solidFill>
              </a:rPr>
              <a:t> pour mon </a:t>
            </a:r>
            <a:r>
              <a:rPr lang="fr-CA" dirty="0">
                <a:solidFill>
                  <a:srgbClr val="FA4098"/>
                </a:solidFill>
              </a:rPr>
              <a:t>Model utilisateur</a:t>
            </a:r>
            <a:r>
              <a:rPr lang="fr-CA" dirty="0">
                <a:solidFill>
                  <a:srgbClr val="739CD1"/>
                </a:solidFill>
              </a:rPr>
              <a:t>. (Qui hérite de </a:t>
            </a:r>
            <a:r>
              <a:rPr lang="fr-CA" dirty="0">
                <a:solidFill>
                  <a:srgbClr val="FA4098"/>
                </a:solidFill>
              </a:rPr>
              <a:t>IdentityUser</a:t>
            </a:r>
            <a:r>
              <a:rPr lang="fr-CA" dirty="0">
                <a:solidFill>
                  <a:srgbClr val="739CD1"/>
                </a:solidFill>
              </a:rPr>
              <a:t>)</a:t>
            </a:r>
          </a:p>
          <a:p>
            <a:r>
              <a:rPr lang="fr-CA" dirty="0">
                <a:solidFill>
                  <a:srgbClr val="739CD1"/>
                </a:solidFill>
              </a:rPr>
              <a:t>• Ces instructions permettent de </a:t>
            </a:r>
            <a:r>
              <a:rPr lang="fr-CA" b="1" dirty="0">
                <a:solidFill>
                  <a:srgbClr val="739CD1"/>
                </a:solidFill>
              </a:rPr>
              <a:t>récupérer l’utilisateur </a:t>
            </a:r>
            <a:r>
              <a:rPr lang="fr-CA" dirty="0">
                <a:solidFill>
                  <a:srgbClr val="739CD1"/>
                </a:solidFill>
              </a:rPr>
              <a:t>associé au </a:t>
            </a:r>
            <a:r>
              <a:rPr lang="fr-CA" dirty="0">
                <a:solidFill>
                  <a:srgbClr val="FA4098"/>
                </a:solidFill>
              </a:rPr>
              <a:t>token</a:t>
            </a:r>
            <a:r>
              <a:rPr lang="fr-CA" dirty="0">
                <a:solidFill>
                  <a:srgbClr val="739CD1"/>
                </a:solidFill>
              </a:rPr>
              <a:t> reçu par la </a:t>
            </a:r>
            <a:r>
              <a:rPr lang="fr-CA" dirty="0">
                <a:solidFill>
                  <a:srgbClr val="FA4098"/>
                </a:solidFill>
              </a:rPr>
              <a:t>Web API</a:t>
            </a:r>
            <a:r>
              <a:rPr lang="fr-CA" dirty="0">
                <a:solidFill>
                  <a:srgbClr val="739CD1"/>
                </a:solidFill>
              </a:rPr>
              <a:t>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88656B9-B39B-419B-8FD6-C45E29C4DB36}"/>
              </a:ext>
            </a:extLst>
          </p:cNvPr>
          <p:cNvCxnSpPr>
            <a:cxnSpLocks/>
          </p:cNvCxnSpPr>
          <p:nvPr/>
        </p:nvCxnSpPr>
        <p:spPr>
          <a:xfrm flipH="1">
            <a:off x="6513084" y="4201731"/>
            <a:ext cx="1040195" cy="52216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376D77-B017-400B-9292-BBA54D1E1AF3}"/>
              </a:ext>
            </a:extLst>
          </p:cNvPr>
          <p:cNvSpPr/>
          <p:nvPr/>
        </p:nvSpPr>
        <p:spPr>
          <a:xfrm>
            <a:off x="1374156" y="4742179"/>
            <a:ext cx="6656832" cy="52216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1AA7573-968B-4C2D-9EDE-A02EE5E0D944}"/>
              </a:ext>
            </a:extLst>
          </p:cNvPr>
          <p:cNvSpPr txBox="1"/>
          <p:nvPr/>
        </p:nvSpPr>
        <p:spPr>
          <a:xfrm>
            <a:off x="4622170" y="5663301"/>
            <a:ext cx="7166894" cy="923330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• Si notre </a:t>
            </a:r>
            <a:r>
              <a:rPr lang="fr-CA" dirty="0">
                <a:solidFill>
                  <a:srgbClr val="FA4098"/>
                </a:solidFill>
              </a:rPr>
              <a:t>Model utilisateur</a:t>
            </a:r>
            <a:r>
              <a:rPr lang="fr-CA" dirty="0">
                <a:solidFill>
                  <a:srgbClr val="739CD1"/>
                </a:solidFill>
              </a:rPr>
              <a:t> possède une </a:t>
            </a:r>
            <a:r>
              <a:rPr lang="fr-CA" b="1" dirty="0">
                <a:solidFill>
                  <a:srgbClr val="739CD1"/>
                </a:solidFill>
              </a:rPr>
              <a:t>relation</a:t>
            </a:r>
            <a:r>
              <a:rPr lang="fr-CA" dirty="0">
                <a:solidFill>
                  <a:srgbClr val="739CD1"/>
                </a:solidFill>
              </a:rPr>
              <a:t> avec la Collection qu’on souhaite obtenir, il suffit de retourner la </a:t>
            </a:r>
            <a:r>
              <a:rPr lang="fr-CA" dirty="0">
                <a:solidFill>
                  <a:srgbClr val="FA4098"/>
                </a:solidFill>
              </a:rPr>
              <a:t>référence</a:t>
            </a:r>
            <a:r>
              <a:rPr lang="fr-CA" dirty="0">
                <a:solidFill>
                  <a:srgbClr val="739CD1"/>
                </a:solidFill>
              </a:rPr>
              <a:t> de la relation.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16A86A-FB2C-4BAB-9D78-036B48989CD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028286" y="5569630"/>
            <a:ext cx="1593884" cy="55533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0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Touche pas à MON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D881A-74BA-46DF-B7B8-AE6937A6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57799"/>
            <a:ext cx="11954128" cy="3978390"/>
          </a:xfrm>
        </p:spPr>
        <p:txBody>
          <a:bodyPr/>
          <a:lstStyle/>
          <a:p>
            <a:r>
              <a:rPr lang="fr-CA" dirty="0"/>
              <a:t> Autoriser une modification de l’objet seulement s’il est lié à l’utilisateur</a:t>
            </a:r>
          </a:p>
          <a:p>
            <a:pPr lvl="1"/>
            <a:r>
              <a:rPr lang="fr-CA" dirty="0"/>
              <a:t> ( Seulement accessible avec </a:t>
            </a:r>
            <a:r>
              <a:rPr lang="fr-CA" dirty="0">
                <a:solidFill>
                  <a:srgbClr val="FA4098"/>
                </a:solidFill>
              </a:rPr>
              <a:t>authentification</a:t>
            </a:r>
            <a:r>
              <a:rPr lang="fr-CA" dirty="0"/>
              <a:t> )</a:t>
            </a:r>
          </a:p>
          <a:p>
            <a:pPr lvl="2"/>
            <a:r>
              <a:rPr lang="fr-CA" dirty="0"/>
              <a:t> Donc l’action est bloquée par [Authorize]</a:t>
            </a:r>
          </a:p>
          <a:p>
            <a:pPr lvl="1"/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CCE18D-92ED-4F31-BD20-AB7FAE66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37" y="3097161"/>
            <a:ext cx="4778624" cy="359135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CAF17DF-784C-4857-9588-C11D01184190}"/>
              </a:ext>
            </a:extLst>
          </p:cNvPr>
          <p:cNvSpPr txBox="1"/>
          <p:nvPr/>
        </p:nvSpPr>
        <p:spPr>
          <a:xfrm>
            <a:off x="6096000" y="2684007"/>
            <a:ext cx="5555551" cy="954107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</a:t>
            </a:r>
            <a:r>
              <a:rPr lang="fr-CA" sz="1400" dirty="0">
                <a:solidFill>
                  <a:srgbClr val="FA4098"/>
                </a:solidFill>
              </a:rPr>
              <a:t>OwnerDTO </a:t>
            </a:r>
            <a:r>
              <a:rPr lang="fr-CA" sz="1400" dirty="0">
                <a:solidFill>
                  <a:srgbClr val="739CD1"/>
                </a:solidFill>
              </a:rPr>
              <a:t>: Ce paramètre peut varier. Dans ce cas-ci, c’est un Model de type DTO qui a permis de transférer les données nécessaires pour réaliser la modification de l’objet.</a:t>
            </a:r>
          </a:p>
          <a:p>
            <a:r>
              <a:rPr lang="fr-CA" sz="1400" dirty="0">
                <a:solidFill>
                  <a:srgbClr val="739CD1"/>
                </a:solidFill>
              </a:rPr>
              <a:t>• </a:t>
            </a:r>
            <a:r>
              <a:rPr lang="fr-CA" sz="1400" dirty="0">
                <a:solidFill>
                  <a:srgbClr val="FA4098"/>
                </a:solidFill>
              </a:rPr>
              <a:t>id</a:t>
            </a:r>
            <a:r>
              <a:rPr lang="fr-CA" sz="1400" dirty="0">
                <a:solidFill>
                  <a:srgbClr val="739CD1"/>
                </a:solidFill>
              </a:rPr>
              <a:t> : id de l’objet qu’on souhaite modifier.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2955A02-163B-45CF-A18E-5EFC01BB45C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293851" y="3161061"/>
            <a:ext cx="802149" cy="3424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6AE48-A0F3-451C-A069-481F6D31A75E}"/>
              </a:ext>
            </a:extLst>
          </p:cNvPr>
          <p:cNvSpPr/>
          <p:nvPr/>
        </p:nvSpPr>
        <p:spPr>
          <a:xfrm>
            <a:off x="1400667" y="3748954"/>
            <a:ext cx="2962294" cy="81707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AED0FA9-CAAD-442C-866D-78B61E9D9F12}"/>
              </a:ext>
            </a:extLst>
          </p:cNvPr>
          <p:cNvSpPr txBox="1"/>
          <p:nvPr/>
        </p:nvSpPr>
        <p:spPr>
          <a:xfrm>
            <a:off x="6085220" y="3718232"/>
            <a:ext cx="5555551" cy="523220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On tente de récupérer l’objet dans son </a:t>
            </a:r>
            <a:r>
              <a:rPr lang="fr-CA" sz="1400" dirty="0">
                <a:solidFill>
                  <a:srgbClr val="FA4098"/>
                </a:solidFill>
              </a:rPr>
              <a:t>DbSet</a:t>
            </a:r>
            <a:r>
              <a:rPr lang="fr-CA" sz="1400" dirty="0">
                <a:solidFill>
                  <a:srgbClr val="739CD1"/>
                </a:solidFill>
              </a:rPr>
              <a:t>. Si ne trouve pas, il faut return NotFound().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ACF94B8-A0FE-4E64-9A1E-2EDB0173345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483510" y="3979842"/>
            <a:ext cx="1601710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86BA6-EE2C-45DD-B084-158DA151A265}"/>
              </a:ext>
            </a:extLst>
          </p:cNvPr>
          <p:cNvSpPr/>
          <p:nvPr/>
        </p:nvSpPr>
        <p:spPr>
          <a:xfrm>
            <a:off x="1357798" y="4612142"/>
            <a:ext cx="4092026" cy="361991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8962B72-AB21-469F-A9B6-9402423CB1AD}"/>
              </a:ext>
            </a:extLst>
          </p:cNvPr>
          <p:cNvSpPr txBox="1"/>
          <p:nvPr/>
        </p:nvSpPr>
        <p:spPr>
          <a:xfrm>
            <a:off x="6136422" y="4297474"/>
            <a:ext cx="5895567" cy="738664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On tente de récupérer l’</a:t>
            </a:r>
            <a:r>
              <a:rPr lang="fr-CA" sz="1400" dirty="0">
                <a:solidFill>
                  <a:srgbClr val="FA4098"/>
                </a:solidFill>
              </a:rPr>
              <a:t>utilisateur</a:t>
            </a:r>
            <a:r>
              <a:rPr lang="fr-CA" sz="1400" dirty="0">
                <a:solidFill>
                  <a:srgbClr val="739CD1"/>
                </a:solidFill>
              </a:rPr>
              <a:t> associé au </a:t>
            </a:r>
            <a:r>
              <a:rPr lang="fr-CA" sz="1400" dirty="0">
                <a:solidFill>
                  <a:srgbClr val="FA4098"/>
                </a:solidFill>
              </a:rPr>
              <a:t>token</a:t>
            </a:r>
            <a:r>
              <a:rPr lang="fr-CA" sz="1400" dirty="0">
                <a:solidFill>
                  <a:srgbClr val="739CD1"/>
                </a:solidFill>
              </a:rPr>
              <a:t> reçu. Dans des circonstances où on sait qu’il se peut que l’utilisateur </a:t>
            </a:r>
            <a:r>
              <a:rPr lang="fr-CA" sz="1400" b="1" dirty="0">
                <a:solidFill>
                  <a:srgbClr val="739CD1"/>
                </a:solidFill>
              </a:rPr>
              <a:t>n’existe pas</a:t>
            </a:r>
            <a:r>
              <a:rPr lang="fr-CA" sz="1400" dirty="0">
                <a:solidFill>
                  <a:srgbClr val="739CD1"/>
                </a:solidFill>
              </a:rPr>
              <a:t>, utiliser </a:t>
            </a:r>
            <a:r>
              <a:rPr lang="fr-CA" sz="1400" dirty="0">
                <a:solidFill>
                  <a:srgbClr val="FA4098"/>
                </a:solidFill>
              </a:rPr>
              <a:t>SingleOrDefault</a:t>
            </a:r>
            <a:r>
              <a:rPr lang="fr-CA" sz="1400" dirty="0">
                <a:solidFill>
                  <a:srgbClr val="739CD1"/>
                </a:solidFill>
              </a:rPr>
              <a:t> et vérifier si le résultat est </a:t>
            </a:r>
            <a:r>
              <a:rPr lang="fr-CA" sz="1400" i="1" dirty="0">
                <a:solidFill>
                  <a:srgbClr val="FA4098"/>
                </a:solidFill>
              </a:rPr>
              <a:t>null</a:t>
            </a:r>
            <a:r>
              <a:rPr lang="fr-CA" sz="1400" dirty="0">
                <a:solidFill>
                  <a:srgbClr val="739CD1"/>
                </a:solidFill>
              </a:rPr>
              <a:t> est judicieux.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3044AA9-24DA-4BC7-8C75-9D5436C0F21E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5449824" y="4666806"/>
            <a:ext cx="686598" cy="12633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769D7-131E-4E72-8841-095CE4E7D6E5}"/>
              </a:ext>
            </a:extLst>
          </p:cNvPr>
          <p:cNvSpPr/>
          <p:nvPr/>
        </p:nvSpPr>
        <p:spPr>
          <a:xfrm>
            <a:off x="1161150" y="4965996"/>
            <a:ext cx="2337557" cy="652151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EE181CB-8991-4C83-9F70-12CAC40BA753}"/>
              </a:ext>
            </a:extLst>
          </p:cNvPr>
          <p:cNvSpPr txBox="1"/>
          <p:nvPr/>
        </p:nvSpPr>
        <p:spPr>
          <a:xfrm>
            <a:off x="4853861" y="5137681"/>
            <a:ext cx="6157979" cy="523220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Si l’</a:t>
            </a:r>
            <a:r>
              <a:rPr lang="fr-CA" sz="1400" dirty="0">
                <a:solidFill>
                  <a:srgbClr val="FA4098"/>
                </a:solidFill>
              </a:rPr>
              <a:t>objet</a:t>
            </a:r>
            <a:r>
              <a:rPr lang="fr-CA" sz="1400" dirty="0">
                <a:solidFill>
                  <a:srgbClr val="739CD1"/>
                </a:solidFill>
              </a:rPr>
              <a:t> </a:t>
            </a:r>
            <a:r>
              <a:rPr lang="fr-CA" sz="1400" b="1" dirty="0">
                <a:solidFill>
                  <a:srgbClr val="739CD1"/>
                </a:solidFill>
              </a:rPr>
              <a:t>ne possède pas</a:t>
            </a:r>
            <a:r>
              <a:rPr lang="fr-CA" sz="1400" dirty="0">
                <a:solidFill>
                  <a:srgbClr val="739CD1"/>
                </a:solidFill>
              </a:rPr>
              <a:t> de </a:t>
            </a:r>
            <a:r>
              <a:rPr lang="fr-CA" sz="1400" dirty="0">
                <a:solidFill>
                  <a:srgbClr val="FA4098"/>
                </a:solidFill>
              </a:rPr>
              <a:t>relation </a:t>
            </a:r>
            <a:r>
              <a:rPr lang="fr-CA" sz="1400" dirty="0">
                <a:solidFill>
                  <a:srgbClr val="739CD1"/>
                </a:solidFill>
              </a:rPr>
              <a:t>avec l’</a:t>
            </a:r>
            <a:r>
              <a:rPr lang="fr-CA" sz="1400" dirty="0">
                <a:solidFill>
                  <a:srgbClr val="FA4098"/>
                </a:solidFill>
              </a:rPr>
              <a:t>utilisateur</a:t>
            </a:r>
            <a:r>
              <a:rPr lang="fr-CA" sz="1400" dirty="0">
                <a:solidFill>
                  <a:srgbClr val="739CD1"/>
                </a:solidFill>
              </a:rPr>
              <a:t> spécifique qui fait la requête, on s’arrête ici et on refuse de faire la modification.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63AF554-74AF-4622-ACE6-9BE5AD7DF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92145" y="5014048"/>
            <a:ext cx="1361716" cy="38524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CC6C9A7-7071-4D77-8640-40289050B5E6}"/>
              </a:ext>
            </a:extLst>
          </p:cNvPr>
          <p:cNvSpPr txBox="1"/>
          <p:nvPr/>
        </p:nvSpPr>
        <p:spPr>
          <a:xfrm>
            <a:off x="4901080" y="6059822"/>
            <a:ext cx="5683694" cy="523220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Ne pas oublier de </a:t>
            </a:r>
            <a:r>
              <a:rPr lang="fr-CA" sz="1400" b="1" dirty="0">
                <a:solidFill>
                  <a:srgbClr val="739CD1"/>
                </a:solidFill>
              </a:rPr>
              <a:t>sauvegarder</a:t>
            </a:r>
            <a:r>
              <a:rPr lang="fr-CA" sz="1400" dirty="0">
                <a:solidFill>
                  <a:srgbClr val="739CD1"/>
                </a:solidFill>
              </a:rPr>
              <a:t> les modifications ! Pas nécessaire quand on fait un </a:t>
            </a:r>
            <a:r>
              <a:rPr lang="fr-CA" sz="1400" dirty="0">
                <a:solidFill>
                  <a:srgbClr val="FA4098"/>
                </a:solidFill>
              </a:rPr>
              <a:t>Get</a:t>
            </a:r>
            <a:r>
              <a:rPr lang="fr-CA" sz="1400" dirty="0">
                <a:solidFill>
                  <a:srgbClr val="739CD1"/>
                </a:solidFill>
              </a:rPr>
              <a:t> car rien n’a été modifié.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0EDC341-8C0B-45F9-BC14-90E4ADF6E5C0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691030" y="6139484"/>
            <a:ext cx="1210050" cy="18194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44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Touche pas à MON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D881A-74BA-46DF-B7B8-AE6937A6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51096"/>
            <a:ext cx="10294182" cy="3985093"/>
          </a:xfrm>
        </p:spPr>
        <p:txBody>
          <a:bodyPr/>
          <a:lstStyle/>
          <a:p>
            <a:r>
              <a:rPr lang="fr-CA" dirty="0"/>
              <a:t> Créer un objet</a:t>
            </a:r>
          </a:p>
          <a:p>
            <a:pPr lvl="1"/>
            <a:r>
              <a:rPr lang="fr-CA" dirty="0"/>
              <a:t> ( Seulement accessible avec </a:t>
            </a:r>
            <a:r>
              <a:rPr lang="fr-CA" dirty="0">
                <a:solidFill>
                  <a:srgbClr val="FA4098"/>
                </a:solidFill>
              </a:rPr>
              <a:t>authentification</a:t>
            </a:r>
            <a:r>
              <a:rPr lang="fr-CA" dirty="0"/>
              <a:t> )</a:t>
            </a:r>
          </a:p>
          <a:p>
            <a:pPr lvl="2"/>
            <a:r>
              <a:rPr lang="fr-CA" dirty="0"/>
              <a:t> Donc l’action est bloquée par [Authorize]</a:t>
            </a:r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835671-E5FA-4068-8782-623D6E54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4" y="3135142"/>
            <a:ext cx="5796365" cy="306324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F2A86-5D28-43AB-81DD-F3BC4086B012}"/>
              </a:ext>
            </a:extLst>
          </p:cNvPr>
          <p:cNvSpPr/>
          <p:nvPr/>
        </p:nvSpPr>
        <p:spPr>
          <a:xfrm>
            <a:off x="799262" y="4113415"/>
            <a:ext cx="5255741" cy="422702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DDC766-BF52-4871-8B5D-3C02F33B2B10}"/>
              </a:ext>
            </a:extLst>
          </p:cNvPr>
          <p:cNvSpPr txBox="1"/>
          <p:nvPr/>
        </p:nvSpPr>
        <p:spPr>
          <a:xfrm>
            <a:off x="6496114" y="2690336"/>
            <a:ext cx="5555551" cy="307777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On tente de récupérer l’</a:t>
            </a:r>
            <a:r>
              <a:rPr lang="fr-CA" sz="1400" dirty="0">
                <a:solidFill>
                  <a:srgbClr val="FA4098"/>
                </a:solidFill>
              </a:rPr>
              <a:t>utilisateur</a:t>
            </a:r>
            <a:r>
              <a:rPr lang="fr-CA" sz="1400" dirty="0">
                <a:solidFill>
                  <a:srgbClr val="739CD1"/>
                </a:solidFill>
              </a:rPr>
              <a:t> associé au </a:t>
            </a:r>
            <a:r>
              <a:rPr lang="fr-CA" sz="1400" dirty="0">
                <a:solidFill>
                  <a:srgbClr val="FA4098"/>
                </a:solidFill>
              </a:rPr>
              <a:t>token</a:t>
            </a:r>
            <a:r>
              <a:rPr lang="fr-CA" sz="1400" dirty="0">
                <a:solidFill>
                  <a:srgbClr val="739CD1"/>
                </a:solidFill>
              </a:rPr>
              <a:t> reçu.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F08BA4F-221E-4506-A4FC-370A7C4B3A45}"/>
              </a:ext>
            </a:extLst>
          </p:cNvPr>
          <p:cNvCxnSpPr>
            <a:cxnSpLocks/>
          </p:cNvCxnSpPr>
          <p:nvPr/>
        </p:nvCxnSpPr>
        <p:spPr>
          <a:xfrm flipH="1">
            <a:off x="5585612" y="3054766"/>
            <a:ext cx="935572" cy="105864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B509690-6F8A-44D3-AC1D-57565070A37B}"/>
              </a:ext>
            </a:extLst>
          </p:cNvPr>
          <p:cNvSpPr/>
          <p:nvPr/>
        </p:nvSpPr>
        <p:spPr>
          <a:xfrm>
            <a:off x="10591167" y="4666764"/>
            <a:ext cx="762000" cy="351118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rgbClr val="739CD1"/>
                </a:solidFill>
              </a:rPr>
              <a:t>Objet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BBA8B0-AB4D-4B83-912F-42413305C978}"/>
              </a:ext>
            </a:extLst>
          </p:cNvPr>
          <p:cNvSpPr/>
          <p:nvPr/>
        </p:nvSpPr>
        <p:spPr>
          <a:xfrm>
            <a:off x="7572513" y="5466565"/>
            <a:ext cx="1389368" cy="351112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rgbClr val="739CD1"/>
                </a:solidFill>
              </a:rPr>
              <a:t>Utilisateur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6570C1-9848-4648-A975-D1E6DEA79DAD}"/>
              </a:ext>
            </a:extLst>
          </p:cNvPr>
          <p:cNvSpPr/>
          <p:nvPr/>
        </p:nvSpPr>
        <p:spPr>
          <a:xfrm>
            <a:off x="10591167" y="5423394"/>
            <a:ext cx="762000" cy="351118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rgbClr val="739CD1"/>
                </a:solidFill>
              </a:rPr>
              <a:t>Objet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B87D1C9-CA89-4BC1-BB0F-409A90DEBFCA}"/>
              </a:ext>
            </a:extLst>
          </p:cNvPr>
          <p:cNvSpPr/>
          <p:nvPr/>
        </p:nvSpPr>
        <p:spPr>
          <a:xfrm>
            <a:off x="10591167" y="6180025"/>
            <a:ext cx="762000" cy="351118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rgbClr val="739CD1"/>
                </a:solidFill>
              </a:rPr>
              <a:t>Objet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101D7B1-ACF2-4485-9928-D529225ED08B}"/>
              </a:ext>
            </a:extLst>
          </p:cNvPr>
          <p:cNvCxnSpPr>
            <a:cxnSpLocks/>
          </p:cNvCxnSpPr>
          <p:nvPr/>
        </p:nvCxnSpPr>
        <p:spPr>
          <a:xfrm flipH="1">
            <a:off x="9012456" y="4928820"/>
            <a:ext cx="1458752" cy="489591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846B550-0248-4F9B-9EA7-FD4CF88BED2E}"/>
              </a:ext>
            </a:extLst>
          </p:cNvPr>
          <p:cNvCxnSpPr>
            <a:cxnSpLocks/>
          </p:cNvCxnSpPr>
          <p:nvPr/>
        </p:nvCxnSpPr>
        <p:spPr>
          <a:xfrm flipV="1">
            <a:off x="8786751" y="4850042"/>
            <a:ext cx="1682496" cy="561161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4426A88-A196-41D9-B2C7-7DDFCF22798D}"/>
              </a:ext>
            </a:extLst>
          </p:cNvPr>
          <p:cNvCxnSpPr>
            <a:cxnSpLocks/>
          </p:cNvCxnSpPr>
          <p:nvPr/>
        </p:nvCxnSpPr>
        <p:spPr>
          <a:xfrm>
            <a:off x="9092071" y="5598953"/>
            <a:ext cx="1389368" cy="0"/>
          </a:xfrm>
          <a:prstGeom prst="straightConnector1">
            <a:avLst/>
          </a:prstGeom>
          <a:ln w="28575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78B0927-32F7-403D-A6D7-9B63BD0D0CF6}"/>
              </a:ext>
            </a:extLst>
          </p:cNvPr>
          <p:cNvCxnSpPr>
            <a:cxnSpLocks/>
          </p:cNvCxnSpPr>
          <p:nvPr/>
        </p:nvCxnSpPr>
        <p:spPr>
          <a:xfrm flipH="1">
            <a:off x="9079879" y="5672604"/>
            <a:ext cx="1389368" cy="0"/>
          </a:xfrm>
          <a:prstGeom prst="straightConnector1">
            <a:avLst/>
          </a:prstGeom>
          <a:ln w="28575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F69A4A7-7A38-4DEF-8612-1E7419E041A5}"/>
              </a:ext>
            </a:extLst>
          </p:cNvPr>
          <p:cNvCxnSpPr>
            <a:cxnSpLocks/>
          </p:cNvCxnSpPr>
          <p:nvPr/>
        </p:nvCxnSpPr>
        <p:spPr>
          <a:xfrm flipH="1" flipV="1">
            <a:off x="8725791" y="5934613"/>
            <a:ext cx="1745417" cy="507660"/>
          </a:xfrm>
          <a:prstGeom prst="straightConnector1">
            <a:avLst/>
          </a:prstGeom>
          <a:ln w="28575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2D59453-4FAF-4F66-8636-33FC1B534900}"/>
              </a:ext>
            </a:extLst>
          </p:cNvPr>
          <p:cNvCxnSpPr>
            <a:cxnSpLocks/>
          </p:cNvCxnSpPr>
          <p:nvPr/>
        </p:nvCxnSpPr>
        <p:spPr>
          <a:xfrm>
            <a:off x="8961881" y="5934613"/>
            <a:ext cx="1509327" cy="420971"/>
          </a:xfrm>
          <a:prstGeom prst="straightConnector1">
            <a:avLst/>
          </a:prstGeom>
          <a:ln w="28575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6AABA0C4-430B-41C9-BD44-28F1995EDE70}"/>
              </a:ext>
            </a:extLst>
          </p:cNvPr>
          <p:cNvSpPr txBox="1"/>
          <p:nvPr/>
        </p:nvSpPr>
        <p:spPr>
          <a:xfrm>
            <a:off x="7247005" y="3312169"/>
            <a:ext cx="4804660" cy="1208423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</a:t>
            </a:r>
            <a:r>
              <a:rPr lang="fr-CA" sz="1400" b="1" u="sng" dirty="0">
                <a:solidFill>
                  <a:srgbClr val="FA4098"/>
                </a:solidFill>
              </a:rPr>
              <a:t>Attention</a:t>
            </a:r>
            <a:r>
              <a:rPr lang="fr-CA" sz="1400" dirty="0">
                <a:solidFill>
                  <a:srgbClr val="739CD1"/>
                </a:solidFill>
              </a:rPr>
              <a:t> ! Quand on crée un nouvel objet, s’il possède des </a:t>
            </a:r>
            <a:r>
              <a:rPr lang="fr-CA" sz="1400" dirty="0">
                <a:solidFill>
                  <a:srgbClr val="FA4098"/>
                </a:solidFill>
              </a:rPr>
              <a:t>relations</a:t>
            </a:r>
            <a:r>
              <a:rPr lang="fr-CA" sz="1400" dirty="0">
                <a:solidFill>
                  <a:srgbClr val="739CD1"/>
                </a:solidFill>
              </a:rPr>
              <a:t>, pour chaque de ces relations, il faut ajouter la référence dans l’</a:t>
            </a:r>
            <a:r>
              <a:rPr lang="fr-CA" sz="1400" dirty="0">
                <a:solidFill>
                  <a:srgbClr val="FA4098"/>
                </a:solidFill>
              </a:rPr>
              <a:t>objet créé </a:t>
            </a:r>
            <a:r>
              <a:rPr lang="fr-CA" sz="1400" dirty="0">
                <a:solidFill>
                  <a:srgbClr val="739CD1"/>
                </a:solidFill>
              </a:rPr>
              <a:t>ET dans l’</a:t>
            </a:r>
            <a:r>
              <a:rPr lang="fr-CA" sz="1400" dirty="0">
                <a:solidFill>
                  <a:srgbClr val="FA4098"/>
                </a:solidFill>
              </a:rPr>
              <a:t>objet relié</a:t>
            </a:r>
            <a:r>
              <a:rPr lang="fr-CA" sz="1400" dirty="0">
                <a:solidFill>
                  <a:srgbClr val="739CD1"/>
                </a:solidFill>
              </a:rPr>
              <a:t>. (Ici, on ajoute la « </a:t>
            </a:r>
            <a:r>
              <a:rPr lang="fr-CA" sz="1400" dirty="0">
                <a:solidFill>
                  <a:srgbClr val="FA4098"/>
                </a:solidFill>
              </a:rPr>
              <a:t>game</a:t>
            </a:r>
            <a:r>
              <a:rPr lang="fr-CA" sz="1400" dirty="0">
                <a:solidFill>
                  <a:srgbClr val="739CD1"/>
                </a:solidFill>
              </a:rPr>
              <a:t> » au « </a:t>
            </a:r>
            <a:r>
              <a:rPr lang="fr-CA" sz="1400" dirty="0">
                <a:solidFill>
                  <a:srgbClr val="FA4098"/>
                </a:solidFill>
              </a:rPr>
              <a:t>user </a:t>
            </a:r>
            <a:r>
              <a:rPr lang="fr-CA" sz="1400" dirty="0">
                <a:solidFill>
                  <a:srgbClr val="739CD1"/>
                </a:solidFill>
              </a:rPr>
              <a:t>» ET on ajoute l’« </a:t>
            </a:r>
            <a:r>
              <a:rPr lang="fr-CA" sz="1400" dirty="0">
                <a:solidFill>
                  <a:srgbClr val="FA4098"/>
                </a:solidFill>
              </a:rPr>
              <a:t>user</a:t>
            </a:r>
            <a:r>
              <a:rPr lang="fr-CA" sz="1400" dirty="0">
                <a:solidFill>
                  <a:srgbClr val="739CD1"/>
                </a:solidFill>
              </a:rPr>
              <a:t> » à la «</a:t>
            </a:r>
            <a:r>
              <a:rPr lang="fr-CA" sz="1400" dirty="0">
                <a:solidFill>
                  <a:srgbClr val="FA4098"/>
                </a:solidFill>
              </a:rPr>
              <a:t> game </a:t>
            </a:r>
            <a:r>
              <a:rPr lang="fr-CA" sz="1400" dirty="0">
                <a:solidFill>
                  <a:srgbClr val="739CD1"/>
                </a:solidFill>
              </a:rPr>
              <a:t>».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92287B-4F43-47D3-8079-B41C27D5A294}"/>
              </a:ext>
            </a:extLst>
          </p:cNvPr>
          <p:cNvSpPr/>
          <p:nvPr/>
        </p:nvSpPr>
        <p:spPr>
          <a:xfrm>
            <a:off x="795127" y="4558025"/>
            <a:ext cx="2692471" cy="620755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E2EED73-4D19-4E00-A904-9BA505C6653D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3487598" y="4631537"/>
            <a:ext cx="3784477" cy="23686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7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64989-0531-44EE-9B07-250A67B3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Supprimer un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91718-71E2-482B-8FE9-492B2B38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53846"/>
            <a:ext cx="10294182" cy="3882343"/>
          </a:xfrm>
        </p:spPr>
        <p:txBody>
          <a:bodyPr/>
          <a:lstStyle/>
          <a:p>
            <a:r>
              <a:rPr lang="fr-CA" dirty="0"/>
              <a:t>  Qui, par exemple, appartient à plusieurs utilisateurs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05C995-4D27-4DB5-9A11-4D5FF8CAD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83" y="2433158"/>
            <a:ext cx="4412325" cy="428083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BE9B0E-ADF9-4AB0-8921-B2120EB04522}"/>
              </a:ext>
            </a:extLst>
          </p:cNvPr>
          <p:cNvSpPr/>
          <p:nvPr/>
        </p:nvSpPr>
        <p:spPr>
          <a:xfrm>
            <a:off x="1818493" y="2773965"/>
            <a:ext cx="3304913" cy="775178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3EEB6A-6FD4-48BF-9419-ECCFB51E63FC}"/>
              </a:ext>
            </a:extLst>
          </p:cNvPr>
          <p:cNvSpPr txBox="1"/>
          <p:nvPr/>
        </p:nvSpPr>
        <p:spPr>
          <a:xfrm>
            <a:off x="6329360" y="2836787"/>
            <a:ext cx="5555551" cy="523220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On tente de récupérer l’objet dans son </a:t>
            </a:r>
            <a:r>
              <a:rPr lang="fr-CA" sz="1400" dirty="0">
                <a:solidFill>
                  <a:srgbClr val="FA4098"/>
                </a:solidFill>
              </a:rPr>
              <a:t>DbSet</a:t>
            </a:r>
            <a:r>
              <a:rPr lang="fr-CA" sz="1400" dirty="0">
                <a:solidFill>
                  <a:srgbClr val="739CD1"/>
                </a:solidFill>
              </a:rPr>
              <a:t>. Si ne trouve pas, il faut return NotFound().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D15B981-BD8E-4DC4-A91D-5B8ADA7BB5B8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123406" y="3098397"/>
            <a:ext cx="1205954" cy="6315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77FB3-71D4-4172-BDE6-8AF9B051756F}"/>
              </a:ext>
            </a:extLst>
          </p:cNvPr>
          <p:cNvSpPr/>
          <p:nvPr/>
        </p:nvSpPr>
        <p:spPr>
          <a:xfrm>
            <a:off x="1742574" y="3658983"/>
            <a:ext cx="4044420" cy="33603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E2B1A3-BFE3-44E8-938D-5CE343CE7B33}"/>
              </a:ext>
            </a:extLst>
          </p:cNvPr>
          <p:cNvSpPr txBox="1"/>
          <p:nvPr/>
        </p:nvSpPr>
        <p:spPr>
          <a:xfrm>
            <a:off x="6780014" y="3664664"/>
            <a:ext cx="5104897" cy="307777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On tente de récupérer l’</a:t>
            </a:r>
            <a:r>
              <a:rPr lang="fr-CA" sz="1400" dirty="0">
                <a:solidFill>
                  <a:srgbClr val="FA4098"/>
                </a:solidFill>
              </a:rPr>
              <a:t>utilisateur</a:t>
            </a:r>
            <a:r>
              <a:rPr lang="fr-CA" sz="1400" dirty="0">
                <a:solidFill>
                  <a:srgbClr val="739CD1"/>
                </a:solidFill>
              </a:rPr>
              <a:t> associé au </a:t>
            </a:r>
            <a:r>
              <a:rPr lang="fr-CA" sz="1400" dirty="0">
                <a:solidFill>
                  <a:srgbClr val="FA4098"/>
                </a:solidFill>
              </a:rPr>
              <a:t>token</a:t>
            </a:r>
            <a:r>
              <a:rPr lang="fr-CA" sz="1400" dirty="0">
                <a:solidFill>
                  <a:srgbClr val="739CD1"/>
                </a:solidFill>
              </a:rPr>
              <a:t> </a:t>
            </a:r>
            <a:r>
              <a:rPr lang="fr-CA" sz="1400">
                <a:solidFill>
                  <a:srgbClr val="739CD1"/>
                </a:solidFill>
              </a:rPr>
              <a:t>reçu.</a:t>
            </a:r>
            <a:endParaRPr lang="fr-CA" sz="1400" dirty="0">
              <a:solidFill>
                <a:srgbClr val="739CD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A9933D9-EE47-40CD-91A2-EF1A789D5209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5786994" y="3818553"/>
            <a:ext cx="993020" cy="844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403D6-FB90-4310-BBEA-F1B65ED836D8}"/>
              </a:ext>
            </a:extLst>
          </p:cNvPr>
          <p:cNvSpPr/>
          <p:nvPr/>
        </p:nvSpPr>
        <p:spPr>
          <a:xfrm>
            <a:off x="1819932" y="4058936"/>
            <a:ext cx="2358544" cy="667927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3047767-FF01-43E4-99D9-54EAF76C2711}"/>
              </a:ext>
            </a:extLst>
          </p:cNvPr>
          <p:cNvSpPr txBox="1"/>
          <p:nvPr/>
        </p:nvSpPr>
        <p:spPr>
          <a:xfrm>
            <a:off x="6329360" y="4438693"/>
            <a:ext cx="5555551" cy="738664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Si l’</a:t>
            </a:r>
            <a:r>
              <a:rPr lang="fr-CA" sz="1400" dirty="0">
                <a:solidFill>
                  <a:srgbClr val="FA4098"/>
                </a:solidFill>
              </a:rPr>
              <a:t>objet</a:t>
            </a:r>
            <a:r>
              <a:rPr lang="fr-CA" sz="1400" dirty="0">
                <a:solidFill>
                  <a:srgbClr val="739CD1"/>
                </a:solidFill>
              </a:rPr>
              <a:t> </a:t>
            </a:r>
            <a:r>
              <a:rPr lang="fr-CA" sz="1400" b="1" dirty="0">
                <a:solidFill>
                  <a:srgbClr val="739CD1"/>
                </a:solidFill>
              </a:rPr>
              <a:t>ne possède pas</a:t>
            </a:r>
            <a:r>
              <a:rPr lang="fr-CA" sz="1400" dirty="0">
                <a:solidFill>
                  <a:srgbClr val="739CD1"/>
                </a:solidFill>
              </a:rPr>
              <a:t> de </a:t>
            </a:r>
            <a:r>
              <a:rPr lang="fr-CA" sz="1400" dirty="0">
                <a:solidFill>
                  <a:srgbClr val="FA4098"/>
                </a:solidFill>
              </a:rPr>
              <a:t>relation </a:t>
            </a:r>
            <a:r>
              <a:rPr lang="fr-CA" sz="1400" dirty="0">
                <a:solidFill>
                  <a:srgbClr val="739CD1"/>
                </a:solidFill>
              </a:rPr>
              <a:t>avec l’</a:t>
            </a:r>
            <a:r>
              <a:rPr lang="fr-CA" sz="1400" dirty="0">
                <a:solidFill>
                  <a:srgbClr val="FA4098"/>
                </a:solidFill>
              </a:rPr>
              <a:t>utilisateur</a:t>
            </a:r>
            <a:r>
              <a:rPr lang="fr-CA" sz="1400" dirty="0">
                <a:solidFill>
                  <a:srgbClr val="739CD1"/>
                </a:solidFill>
              </a:rPr>
              <a:t> spécifique qui fait la requête, on s’arrête ici et on refuse de faire la modification.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9CF585A-C04E-44D5-AF19-2D861BE99F47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 flipV="1">
            <a:off x="4178476" y="4392900"/>
            <a:ext cx="2150884" cy="41512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48D5B-A358-4C98-B9E8-360C79339F33}"/>
              </a:ext>
            </a:extLst>
          </p:cNvPr>
          <p:cNvSpPr/>
          <p:nvPr/>
        </p:nvSpPr>
        <p:spPr>
          <a:xfrm>
            <a:off x="1819932" y="4835222"/>
            <a:ext cx="2358544" cy="958628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8115B6D-78EB-4042-A665-2037B4165B0A}"/>
              </a:ext>
            </a:extLst>
          </p:cNvPr>
          <p:cNvSpPr txBox="1"/>
          <p:nvPr/>
        </p:nvSpPr>
        <p:spPr>
          <a:xfrm>
            <a:off x="6329360" y="5412969"/>
            <a:ext cx="5555551" cy="523220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9CD1"/>
                </a:solidFill>
              </a:rPr>
              <a:t>• On retire les relations qu’avait l’objet dans les deux directions pour être sûr qu’il ne reste plus le moins lien.</a:t>
            </a:r>
            <a:endParaRPr lang="fr-CA" sz="1400" dirty="0">
              <a:solidFill>
                <a:srgbClr val="739CD1"/>
              </a:solidFill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AC50E32-A8DA-4C17-9F0D-B354A15AA553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4178476" y="5382372"/>
            <a:ext cx="2150884" cy="29220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4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F0967-C479-A26C-05C6-78963516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Seed</a:t>
            </a:r>
            <a:r>
              <a:rPr lang="fr-CA" dirty="0"/>
              <a:t> (</a:t>
            </a:r>
            <a:r>
              <a:rPr lang="fr-CA" dirty="0" err="1"/>
              <a:t>Entity</a:t>
            </a:r>
            <a:r>
              <a:rPr lang="fr-CA" dirty="0"/>
              <a:t> Framework)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85C50D-B27B-ACD9-3A03-FC68BC3CB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44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 (Entity Framework)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" y="2035277"/>
            <a:ext cx="10810568" cy="4247536"/>
          </a:xfrm>
        </p:spPr>
        <p:txBody>
          <a:bodyPr>
            <a:normAutofit/>
          </a:bodyPr>
          <a:lstStyle/>
          <a:p>
            <a:r>
              <a:rPr lang="fr-CA" dirty="0"/>
              <a:t>Permet de peupler une base de données avec un jeu de données initial.</a:t>
            </a:r>
          </a:p>
          <a:p>
            <a:pPr lvl="1"/>
            <a:r>
              <a:rPr lang="fr-CA" dirty="0"/>
              <a:t> Pertinent pour procéder à des tests de l’application</a:t>
            </a:r>
          </a:p>
          <a:p>
            <a:pPr lvl="1"/>
            <a:r>
              <a:rPr lang="fr-CA" dirty="0"/>
              <a:t> Accélère les tests (Pas besoin de recréer des données à chaque fois)</a:t>
            </a:r>
          </a:p>
          <a:p>
            <a:pPr lvl="1"/>
            <a:r>
              <a:rPr lang="fr-CA" dirty="0"/>
              <a:t> Si les données souhaitées sont déjà présentes, ne les duplique pas si on spécifie </a:t>
            </a:r>
            <a:r>
              <a:rPr lang="fr-CA" dirty="0" err="1"/>
              <a:t>l’</a:t>
            </a:r>
            <a:r>
              <a:rPr lang="fr-CA" dirty="0" err="1">
                <a:solidFill>
                  <a:srgbClr val="FA4098"/>
                </a:solidFill>
              </a:rPr>
              <a:t>Id</a:t>
            </a:r>
            <a:r>
              <a:rPr lang="fr-CA" dirty="0"/>
              <a:t> des objets.</a:t>
            </a:r>
          </a:p>
          <a:p>
            <a:pPr lvl="2"/>
            <a:r>
              <a:rPr lang="fr-CA" dirty="0"/>
              <a:t> Plusieurs tests consécutifs ne vont pas créer les mêmes données plusieurs fois.</a:t>
            </a:r>
          </a:p>
          <a:p>
            <a:pPr lvl="1"/>
            <a:r>
              <a:rPr lang="fr-CA" dirty="0"/>
              <a:t> Le </a:t>
            </a:r>
            <a:r>
              <a:rPr lang="fr-CA" dirty="0" err="1"/>
              <a:t>seed</a:t>
            </a:r>
            <a:r>
              <a:rPr lang="fr-CA" dirty="0"/>
              <a:t> est exécuté à chaque fois qu’on met à jour la base de données. (</a:t>
            </a:r>
            <a:r>
              <a:rPr lang="fr-CA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fr-CA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fr-CA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CA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  <a:r>
              <a:rPr lang="fr-CA" dirty="0"/>
              <a:t>)</a:t>
            </a:r>
          </a:p>
          <a:p>
            <a:r>
              <a:rPr lang="fr-CA" dirty="0"/>
              <a:t> Implique de redéfinir une méthode du </a:t>
            </a:r>
            <a:r>
              <a:rPr lang="fr-CA" dirty="0" err="1"/>
              <a:t>DbContext</a:t>
            </a:r>
            <a:r>
              <a:rPr lang="fr-CA" dirty="0"/>
              <a:t> et d’ajouter une Migration.</a:t>
            </a:r>
          </a:p>
          <a:p>
            <a:pPr lvl="1"/>
            <a:r>
              <a:rPr lang="fr-CA" dirty="0"/>
              <a:t> Le détail des étapes est présenté dans les diapos qui suivent.</a:t>
            </a:r>
          </a:p>
        </p:txBody>
      </p:sp>
    </p:spTree>
    <p:extLst>
      <p:ext uri="{BB962C8B-B14F-4D97-AF65-F5344CB8AC3E}">
        <p14:creationId xmlns:p14="http://schemas.microsoft.com/office/powerpoint/2010/main" val="236797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1" y="2168013"/>
            <a:ext cx="9925472" cy="3768176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Redéfinir la méthode </a:t>
            </a:r>
            <a:r>
              <a:rPr lang="fr-CA" dirty="0" err="1"/>
              <a:t>OnModelCreating</a:t>
            </a:r>
            <a:r>
              <a:rPr lang="fr-CA" dirty="0"/>
              <a:t> du </a:t>
            </a:r>
            <a:r>
              <a:rPr lang="fr-CA" dirty="0" err="1">
                <a:solidFill>
                  <a:srgbClr val="FA4098"/>
                </a:solidFill>
              </a:rPr>
              <a:t>DbContext</a:t>
            </a:r>
            <a:endParaRPr lang="fr-CA" dirty="0">
              <a:solidFill>
                <a:srgbClr val="FA4098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1FB170-7457-4ED7-A3F3-9F71158B1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83" y="3103732"/>
            <a:ext cx="7503046" cy="357653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CF2DA-121A-4243-95DE-FB2991E071A6}"/>
              </a:ext>
            </a:extLst>
          </p:cNvPr>
          <p:cNvSpPr/>
          <p:nvPr/>
        </p:nvSpPr>
        <p:spPr>
          <a:xfrm>
            <a:off x="932688" y="4822130"/>
            <a:ext cx="6163056" cy="1048512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247B8A-BBA5-43BD-B434-4D0ADA7CE954}"/>
              </a:ext>
            </a:extLst>
          </p:cNvPr>
          <p:cNvSpPr txBox="1"/>
          <p:nvPr/>
        </p:nvSpPr>
        <p:spPr>
          <a:xfrm>
            <a:off x="7552944" y="4427792"/>
            <a:ext cx="4542364" cy="1569660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On ajoute une fonction nommée </a:t>
            </a:r>
            <a:r>
              <a:rPr lang="fr-CA" sz="1600" dirty="0" err="1">
                <a:solidFill>
                  <a:srgbClr val="FA4098"/>
                </a:solidFill>
              </a:rPr>
              <a:t>OnModelCreating</a:t>
            </a:r>
            <a:r>
              <a:rPr lang="fr-CA" sz="1600" dirty="0">
                <a:solidFill>
                  <a:srgbClr val="7385D1"/>
                </a:solidFill>
              </a:rPr>
              <a:t> pour la </a:t>
            </a:r>
            <a:r>
              <a:rPr lang="fr-CA" sz="1600" b="1" dirty="0">
                <a:solidFill>
                  <a:srgbClr val="FA4098"/>
                </a:solidFill>
              </a:rPr>
              <a:t>redéfinir</a:t>
            </a:r>
            <a:r>
              <a:rPr lang="fr-CA" sz="1600" dirty="0">
                <a:solidFill>
                  <a:srgbClr val="7385D1"/>
                </a:solidFill>
              </a:rPr>
              <a:t>. (Une classe parente la définit déjà, mais on veut changer son comportement) </a:t>
            </a:r>
            <a:r>
              <a:rPr lang="fr-CA" sz="1600" b="1" dirty="0">
                <a:solidFill>
                  <a:srgbClr val="7385D1"/>
                </a:solidFill>
              </a:rPr>
              <a:t>Pas besoin </a:t>
            </a:r>
            <a:r>
              <a:rPr lang="fr-CA" sz="1600" dirty="0">
                <a:solidFill>
                  <a:srgbClr val="7385D1"/>
                </a:solidFill>
              </a:rPr>
              <a:t>d’ajouter un </a:t>
            </a:r>
            <a:r>
              <a:rPr lang="fr-CA" sz="1600" dirty="0">
                <a:solidFill>
                  <a:srgbClr val="FA4098"/>
                </a:solidFill>
              </a:rPr>
              <a:t>appel</a:t>
            </a:r>
            <a:r>
              <a:rPr lang="fr-CA" sz="1600" dirty="0">
                <a:solidFill>
                  <a:srgbClr val="7385D1"/>
                </a:solidFill>
              </a:rPr>
              <a:t> à cette fonction, car une classe parente fait déjà l’appel dans son constructeur.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491E990-18B5-409F-8A50-3EF21B857A31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095744" y="5212622"/>
            <a:ext cx="457200" cy="13376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7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Plan de la séance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  Intercepteurs </a:t>
            </a:r>
          </a:p>
          <a:p>
            <a:r>
              <a:rPr lang="fr-CA" noProof="0" dirty="0"/>
              <a:t> Touche pas à MON objet </a:t>
            </a:r>
          </a:p>
          <a:p>
            <a:r>
              <a:rPr lang="fr-CA" noProof="0" dirty="0"/>
              <a:t> </a:t>
            </a:r>
            <a:r>
              <a:rPr lang="fr-CA" noProof="0" dirty="0" err="1"/>
              <a:t>Seed</a:t>
            </a:r>
            <a:r>
              <a:rPr lang="fr-CA" noProof="0" dirty="0"/>
              <a:t> (</a:t>
            </a:r>
            <a:r>
              <a:rPr lang="fr-CA" noProof="0" dirty="0" err="1"/>
              <a:t>Entity</a:t>
            </a:r>
            <a:r>
              <a:rPr lang="fr-CA" noProof="0" dirty="0"/>
              <a:t> Framework) </a:t>
            </a:r>
          </a:p>
          <a:p>
            <a:r>
              <a:rPr lang="fr-CA" noProof="0" dirty="0"/>
              <a:t> Redirections </a:t>
            </a:r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50026"/>
            <a:ext cx="10294182" cy="3886163"/>
          </a:xfrm>
        </p:spPr>
        <p:txBody>
          <a:bodyPr/>
          <a:lstStyle/>
          <a:p>
            <a:r>
              <a:rPr lang="fr-CA" dirty="0"/>
              <a:t> 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Spécifier des données de test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Ex. Ajouter un objet à la BD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7978281-DCF9-41D8-B72C-1590ECAF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97" y="3090434"/>
            <a:ext cx="6582694" cy="308653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EE1F85-EB76-4C11-BFE7-02DF9290855A}"/>
              </a:ext>
            </a:extLst>
          </p:cNvPr>
          <p:cNvSpPr/>
          <p:nvPr/>
        </p:nvSpPr>
        <p:spPr>
          <a:xfrm>
            <a:off x="890016" y="4108704"/>
            <a:ext cx="5205984" cy="1749552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0AE2167-F988-4417-A6E3-4662D8D82B27}"/>
              </a:ext>
            </a:extLst>
          </p:cNvPr>
          <p:cNvSpPr txBox="1"/>
          <p:nvPr/>
        </p:nvSpPr>
        <p:spPr>
          <a:xfrm>
            <a:off x="5949695" y="3496215"/>
            <a:ext cx="2814289" cy="338554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Nom de la classe du </a:t>
            </a:r>
            <a:r>
              <a:rPr lang="fr-CA" sz="1600" dirty="0">
                <a:solidFill>
                  <a:srgbClr val="FA4098"/>
                </a:solidFill>
              </a:rPr>
              <a:t>Model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D9E84B5-D12A-4AF7-9C84-747A5461E57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11424" y="3665492"/>
            <a:ext cx="2938271" cy="49807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7E07E61-8664-4B5B-9429-968353130410}"/>
              </a:ext>
            </a:extLst>
          </p:cNvPr>
          <p:cNvCxnSpPr>
            <a:cxnSpLocks/>
          </p:cNvCxnSpPr>
          <p:nvPr/>
        </p:nvCxnSpPr>
        <p:spPr>
          <a:xfrm flipH="1">
            <a:off x="5297424" y="3834770"/>
            <a:ext cx="652272" cy="32879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64DA24A5-DD2A-4DE9-99F0-BB936B78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199" y="3914530"/>
            <a:ext cx="2796627" cy="226452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9FC5919E-7A03-4E96-AE01-8DB02DD0EC39}"/>
              </a:ext>
            </a:extLst>
          </p:cNvPr>
          <p:cNvSpPr txBox="1"/>
          <p:nvPr/>
        </p:nvSpPr>
        <p:spPr>
          <a:xfrm>
            <a:off x="9784080" y="3543107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chemeClr val="bg1"/>
                </a:solidFill>
              </a:rPr>
              <a:t>Model associé</a:t>
            </a:r>
          </a:p>
        </p:txBody>
      </p:sp>
    </p:spTree>
    <p:extLst>
      <p:ext uri="{BB962C8B-B14F-4D97-AF65-F5344CB8AC3E}">
        <p14:creationId xmlns:p14="http://schemas.microsoft.com/office/powerpoint/2010/main" val="158439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20529"/>
            <a:ext cx="10294182" cy="3915660"/>
          </a:xfrm>
        </p:spPr>
        <p:txBody>
          <a:bodyPr/>
          <a:lstStyle/>
          <a:p>
            <a:r>
              <a:rPr lang="fr-CA" dirty="0"/>
              <a:t> 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Spécifier des données de test</a:t>
            </a:r>
          </a:p>
          <a:p>
            <a:pPr lvl="2"/>
            <a:r>
              <a:rPr lang="fr-CA" dirty="0"/>
              <a:t> Ex. Ajouter deux objets à la BD</a:t>
            </a:r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7E412-26B2-42C9-889D-B4E44671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0" y="3066288"/>
            <a:ext cx="7436040" cy="281694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66BCC3-C180-4BF0-BE7C-8A53D28C99F1}"/>
              </a:ext>
            </a:extLst>
          </p:cNvPr>
          <p:cNvSpPr/>
          <p:nvPr/>
        </p:nvSpPr>
        <p:spPr>
          <a:xfrm>
            <a:off x="553083" y="3938611"/>
            <a:ext cx="6965590" cy="1749552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EFBDBC-0CCA-4A05-82CD-F73914A26164}"/>
              </a:ext>
            </a:extLst>
          </p:cNvPr>
          <p:cNvSpPr txBox="1"/>
          <p:nvPr/>
        </p:nvSpPr>
        <p:spPr>
          <a:xfrm>
            <a:off x="8089391" y="3066288"/>
            <a:ext cx="3902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•</a:t>
            </a: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Ne pas oublier de spécifier un </a:t>
            </a:r>
            <a:r>
              <a:rPr lang="fr-CA" dirty="0">
                <a:solidFill>
                  <a:srgbClr val="FA4098"/>
                </a:solidFill>
              </a:rPr>
              <a:t>id</a:t>
            </a: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pour chaque objet. </a:t>
            </a:r>
          </a:p>
          <a:p>
            <a:r>
              <a:rPr lang="fr-CA" dirty="0">
                <a:solidFill>
                  <a:schemeClr val="bg1"/>
                </a:solidFill>
              </a:rPr>
              <a:t>• Sans </a:t>
            </a:r>
            <a:r>
              <a:rPr lang="fr-CA" dirty="0">
                <a:solidFill>
                  <a:srgbClr val="FA4098"/>
                </a:solidFill>
              </a:rPr>
              <a:t>id</a:t>
            </a:r>
            <a:r>
              <a:rPr lang="fr-CA" dirty="0">
                <a:solidFill>
                  <a:schemeClr val="bg1"/>
                </a:solidFill>
              </a:rPr>
              <a:t>, il y aura duplication de données car ces données de test seront ajoutées à chaque mise à jour de la base de données, même si elles sont déjà présentes.</a:t>
            </a:r>
          </a:p>
        </p:txBody>
      </p:sp>
    </p:spTree>
    <p:extLst>
      <p:ext uri="{BB962C8B-B14F-4D97-AF65-F5344CB8AC3E}">
        <p14:creationId xmlns:p14="http://schemas.microsoft.com/office/powerpoint/2010/main" val="197118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9" y="2020362"/>
            <a:ext cx="10190943" cy="3915827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Cas spécial </a:t>
            </a:r>
            <a:r>
              <a:rPr lang="fr-CA" dirty="0"/>
              <a:t>: Créer des objets utilisateurs Identity</a:t>
            </a:r>
          </a:p>
          <a:p>
            <a:pPr lvl="2"/>
            <a:r>
              <a:rPr lang="fr-CA" dirty="0"/>
              <a:t> Problèmes : Mot de passe </a:t>
            </a:r>
            <a:r>
              <a:rPr lang="fr-CA" dirty="0">
                <a:solidFill>
                  <a:srgbClr val="FA4098"/>
                </a:solidFill>
              </a:rPr>
              <a:t>haché</a:t>
            </a:r>
            <a:r>
              <a:rPr lang="fr-CA" dirty="0"/>
              <a:t> et le « </a:t>
            </a:r>
            <a:r>
              <a:rPr lang="fr-CA" dirty="0">
                <a:solidFill>
                  <a:srgbClr val="FA4098"/>
                </a:solidFill>
              </a:rPr>
              <a:t>GUID</a:t>
            </a:r>
            <a:r>
              <a:rPr lang="fr-CA" dirty="0"/>
              <a:t> » autogénéré.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45DB58-0A26-4957-8282-8F6EEDB6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1" y="2856612"/>
            <a:ext cx="6459605" cy="355697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5B2036B-2716-4E15-8C07-33C74AB5C69F}"/>
              </a:ext>
            </a:extLst>
          </p:cNvPr>
          <p:cNvSpPr txBox="1"/>
          <p:nvPr/>
        </p:nvSpPr>
        <p:spPr>
          <a:xfrm>
            <a:off x="7331333" y="2890391"/>
            <a:ext cx="4585364" cy="1077218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User</a:t>
            </a:r>
            <a:r>
              <a:rPr lang="fr-CA" sz="1600" dirty="0">
                <a:solidFill>
                  <a:srgbClr val="7385D1"/>
                </a:solidFill>
              </a:rPr>
              <a:t> : Nom de votre Model utilisateur héritant de </a:t>
            </a:r>
            <a:r>
              <a:rPr lang="fr-CA" sz="1600" dirty="0" err="1">
                <a:solidFill>
                  <a:srgbClr val="7385D1"/>
                </a:solidFill>
              </a:rPr>
              <a:t>IdentityUser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r>
              <a:rPr lang="fr-CA" sz="1600" dirty="0">
                <a:solidFill>
                  <a:srgbClr val="7385D1"/>
                </a:solidFill>
              </a:rPr>
              <a:t>• </a:t>
            </a:r>
            <a:r>
              <a:rPr lang="fr-CA" sz="1600" dirty="0" err="1">
                <a:solidFill>
                  <a:srgbClr val="FA4098"/>
                </a:solidFill>
              </a:rPr>
              <a:t>PasswordHasher</a:t>
            </a:r>
            <a:r>
              <a:rPr lang="fr-CA" sz="1600" dirty="0">
                <a:solidFill>
                  <a:srgbClr val="FA4098"/>
                </a:solidFill>
              </a:rPr>
              <a:t>&lt;</a:t>
            </a:r>
            <a:r>
              <a:rPr lang="fr-CA" sz="1600" dirty="0">
                <a:solidFill>
                  <a:srgbClr val="7385D1"/>
                </a:solidFill>
              </a:rPr>
              <a:t>T</a:t>
            </a:r>
            <a:r>
              <a:rPr lang="fr-CA" sz="1600" dirty="0">
                <a:solidFill>
                  <a:srgbClr val="FA4098"/>
                </a:solidFill>
              </a:rPr>
              <a:t>&gt;</a:t>
            </a:r>
            <a:r>
              <a:rPr lang="fr-CA" sz="1600" dirty="0">
                <a:solidFill>
                  <a:srgbClr val="7385D1"/>
                </a:solidFill>
              </a:rPr>
              <a:t> : On prépare un objet qui permettra de hacher le mot de passe désiré.</a:t>
            </a:r>
            <a:endParaRPr lang="fr-CA" sz="1600" dirty="0">
              <a:solidFill>
                <a:srgbClr val="FA4098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37476FE-A254-4604-B324-512C133B04A7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6096000" y="3429000"/>
            <a:ext cx="1235333" cy="48158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D7F929-FE7D-471A-821C-BCE0C087F53C}"/>
              </a:ext>
            </a:extLst>
          </p:cNvPr>
          <p:cNvSpPr/>
          <p:nvPr/>
        </p:nvSpPr>
        <p:spPr>
          <a:xfrm>
            <a:off x="859536" y="3779520"/>
            <a:ext cx="5236464" cy="262128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A163C9-B890-4D87-8A14-3E7D75ECA5D4}"/>
              </a:ext>
            </a:extLst>
          </p:cNvPr>
          <p:cNvSpPr txBox="1"/>
          <p:nvPr/>
        </p:nvSpPr>
        <p:spPr>
          <a:xfrm>
            <a:off x="7331333" y="4164455"/>
            <a:ext cx="4585364" cy="1077218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Id</a:t>
            </a:r>
            <a:r>
              <a:rPr lang="fr-CA" sz="1600" dirty="0">
                <a:solidFill>
                  <a:srgbClr val="7385D1"/>
                </a:solidFill>
              </a:rPr>
              <a:t> : Doit respecter un format strict. (GUID)</a:t>
            </a:r>
          </a:p>
          <a:p>
            <a:r>
              <a:rPr lang="fr-CA" sz="1600" dirty="0">
                <a:solidFill>
                  <a:srgbClr val="7385D1"/>
                </a:solidFill>
              </a:rPr>
              <a:t>•</a:t>
            </a:r>
            <a:r>
              <a:rPr lang="fr-CA" sz="1600" dirty="0">
                <a:solidFill>
                  <a:srgbClr val="FA4098"/>
                </a:solidFill>
              </a:rPr>
              <a:t> </a:t>
            </a:r>
            <a:r>
              <a:rPr lang="fr-CA" sz="1600" dirty="0" err="1">
                <a:solidFill>
                  <a:srgbClr val="FA4098"/>
                </a:solidFill>
              </a:rPr>
              <a:t>Normalized</a:t>
            </a:r>
            <a:r>
              <a:rPr lang="fr-CA" sz="1600" dirty="0">
                <a:solidFill>
                  <a:srgbClr val="FA4098"/>
                </a:solidFill>
              </a:rPr>
              <a:t>...</a:t>
            </a:r>
            <a:r>
              <a:rPr lang="fr-CA" sz="1600" dirty="0">
                <a:solidFill>
                  <a:srgbClr val="7385D1"/>
                </a:solidFill>
              </a:rPr>
              <a:t> : Ces deux propriétés doivent être remplies et permettent de à Identity de faire des comparaisons insensibles à la casse.</a:t>
            </a:r>
            <a:endParaRPr lang="fr-CA" sz="1600" dirty="0">
              <a:solidFill>
                <a:srgbClr val="FA4098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473B98-B958-4A9E-8BFB-20CBC9DC739C}"/>
              </a:ext>
            </a:extLst>
          </p:cNvPr>
          <p:cNvSpPr/>
          <p:nvPr/>
        </p:nvSpPr>
        <p:spPr>
          <a:xfrm>
            <a:off x="1133856" y="4392168"/>
            <a:ext cx="5687568" cy="1173480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92C430F-6E2E-49E0-9A91-C706878FBEE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449568" y="4703064"/>
            <a:ext cx="881765" cy="27584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FB19FE2-9FAB-4C9F-BFF5-BBC4E794CD03}"/>
              </a:ext>
            </a:extLst>
          </p:cNvPr>
          <p:cNvSpPr txBox="1"/>
          <p:nvPr/>
        </p:nvSpPr>
        <p:spPr>
          <a:xfrm>
            <a:off x="7331333" y="5427869"/>
            <a:ext cx="4585364" cy="830997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• On hache le mot de passe de notre choix et on ajoute notre utilisateur Identity dans les données de test du </a:t>
            </a:r>
            <a:r>
              <a:rPr lang="fr-CA" sz="1600" dirty="0" err="1">
                <a:solidFill>
                  <a:srgbClr val="7385D1"/>
                </a:solidFill>
              </a:rPr>
              <a:t>Seed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  <a:endParaRPr lang="fr-CA" sz="1600" dirty="0">
              <a:solidFill>
                <a:srgbClr val="FA4098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FADC21-5BA8-46A0-A0EC-FCFD1921BB3C}"/>
              </a:ext>
            </a:extLst>
          </p:cNvPr>
          <p:cNvSpPr/>
          <p:nvPr/>
        </p:nvSpPr>
        <p:spPr>
          <a:xfrm>
            <a:off x="859536" y="5721027"/>
            <a:ext cx="5132832" cy="455938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4515248-38B1-4976-B16A-09CE389C8C89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5992368" y="5843368"/>
            <a:ext cx="1338965" cy="10562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52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05781"/>
            <a:ext cx="9613861" cy="3930408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Cas spécial </a:t>
            </a:r>
            <a:r>
              <a:rPr lang="fr-CA" dirty="0"/>
              <a:t>: Objets avec une relation One-To-</a:t>
            </a:r>
            <a:r>
              <a:rPr lang="fr-CA" dirty="0" err="1"/>
              <a:t>Many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8CBC57-EFDE-44D9-9F86-271B8613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4" y="2567715"/>
            <a:ext cx="4286264" cy="413259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F6EF05-ABF8-45F5-A793-E3102951B52C}"/>
              </a:ext>
            </a:extLst>
          </p:cNvPr>
          <p:cNvSpPr/>
          <p:nvPr/>
        </p:nvSpPr>
        <p:spPr>
          <a:xfrm>
            <a:off x="910841" y="3148622"/>
            <a:ext cx="3915488" cy="1139222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A25C1-2C59-4BD8-A4B6-719206CD8897}"/>
              </a:ext>
            </a:extLst>
          </p:cNvPr>
          <p:cNvSpPr/>
          <p:nvPr/>
        </p:nvSpPr>
        <p:spPr>
          <a:xfrm>
            <a:off x="866597" y="4384095"/>
            <a:ext cx="3915488" cy="2130564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41AB2B-BF89-4358-8D01-6FB0DB2BBFAB}"/>
              </a:ext>
            </a:extLst>
          </p:cNvPr>
          <p:cNvSpPr txBox="1"/>
          <p:nvPr/>
        </p:nvSpPr>
        <p:spPr>
          <a:xfrm>
            <a:off x="6096000" y="2463671"/>
            <a:ext cx="4339884" cy="584775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85D1"/>
                </a:solidFill>
              </a:rPr>
              <a:t>• Création d’un utilisateur Identity. Notons que l’</a:t>
            </a:r>
            <a:r>
              <a:rPr lang="fr-CA" sz="1600">
                <a:solidFill>
                  <a:srgbClr val="FA4098"/>
                </a:solidFill>
              </a:rPr>
              <a:t>Id</a:t>
            </a:r>
            <a:r>
              <a:rPr lang="fr-CA" sz="1600">
                <a:solidFill>
                  <a:srgbClr val="7385D1"/>
                </a:solidFill>
              </a:rPr>
              <a:t> sera important.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B3907A6-786E-4897-904D-2966AD6B0C4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852416" y="2756059"/>
            <a:ext cx="1243584" cy="62112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E02286D-1AED-40D5-B48E-9403B0A07B23}"/>
              </a:ext>
            </a:extLst>
          </p:cNvPr>
          <p:cNvSpPr txBox="1"/>
          <p:nvPr/>
        </p:nvSpPr>
        <p:spPr>
          <a:xfrm>
            <a:off x="6096000" y="3899912"/>
            <a:ext cx="5937504" cy="2062103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85D1"/>
                </a:solidFill>
              </a:rPr>
              <a:t>• Pour nos objets </a:t>
            </a:r>
            <a:r>
              <a:rPr lang="fr-CA" sz="1600">
                <a:solidFill>
                  <a:srgbClr val="FA4098"/>
                </a:solidFill>
              </a:rPr>
              <a:t>-To-Many</a:t>
            </a:r>
            <a:r>
              <a:rPr lang="fr-CA" sz="1600">
                <a:solidFill>
                  <a:srgbClr val="7385D1"/>
                </a:solidFill>
              </a:rPr>
              <a:t>, on utilise l’</a:t>
            </a:r>
            <a:r>
              <a:rPr lang="fr-CA" sz="1600">
                <a:solidFill>
                  <a:srgbClr val="FA4098"/>
                </a:solidFill>
              </a:rPr>
              <a:t>Id</a:t>
            </a:r>
            <a:r>
              <a:rPr lang="fr-CA" sz="1600">
                <a:solidFill>
                  <a:srgbClr val="7385D1"/>
                </a:solidFill>
              </a:rPr>
              <a:t> de l’utilisateur.</a:t>
            </a:r>
          </a:p>
          <a:p>
            <a:r>
              <a:rPr lang="fr-CA" sz="1600">
                <a:solidFill>
                  <a:srgbClr val="7385D1"/>
                </a:solidFill>
              </a:rPr>
              <a:t>• </a:t>
            </a:r>
            <a:r>
              <a:rPr lang="fr-CA" sz="1600">
                <a:solidFill>
                  <a:srgbClr val="FA4098"/>
                </a:solidFill>
              </a:rPr>
              <a:t>Objets anonymes </a:t>
            </a:r>
            <a:r>
              <a:rPr lang="fr-CA" sz="1600">
                <a:solidFill>
                  <a:srgbClr val="7385D1"/>
                </a:solidFill>
              </a:rPr>
              <a:t>: Remarquez qu’on utilise </a:t>
            </a:r>
            <a:r>
              <a:rPr lang="fr-CA" sz="1600">
                <a:solidFill>
                  <a:srgbClr val="FA4098"/>
                </a:solidFill>
              </a:rPr>
              <a:t>new</a:t>
            </a:r>
            <a:r>
              <a:rPr lang="fr-CA" sz="1600">
                <a:solidFill>
                  <a:srgbClr val="7385D1"/>
                </a:solidFill>
              </a:rPr>
              <a:t> sans spécifier la classe. Cela permet de mettre la propriété </a:t>
            </a:r>
            <a:r>
              <a:rPr lang="fr-CA" sz="1600">
                <a:solidFill>
                  <a:srgbClr val="FA4098"/>
                </a:solidFill>
              </a:rPr>
              <a:t>UserId</a:t>
            </a:r>
            <a:r>
              <a:rPr lang="fr-CA" sz="1600">
                <a:solidFill>
                  <a:srgbClr val="7385D1"/>
                </a:solidFill>
              </a:rPr>
              <a:t>, (Si votre classe utilisateur s’appelle </a:t>
            </a:r>
            <a:r>
              <a:rPr lang="fr-CA" sz="1600">
                <a:solidFill>
                  <a:srgbClr val="FA4098"/>
                </a:solidFill>
              </a:rPr>
              <a:t>SalutUser</a:t>
            </a:r>
            <a:r>
              <a:rPr lang="fr-CA" sz="1600">
                <a:solidFill>
                  <a:srgbClr val="7385D1"/>
                </a:solidFill>
              </a:rPr>
              <a:t>, ça aurait plutôt été </a:t>
            </a:r>
            <a:r>
              <a:rPr lang="fr-CA" sz="1600">
                <a:solidFill>
                  <a:srgbClr val="FA4098"/>
                </a:solidFill>
              </a:rPr>
              <a:t>SalutUserId</a:t>
            </a:r>
            <a:r>
              <a:rPr lang="fr-CA" sz="1600">
                <a:solidFill>
                  <a:srgbClr val="7385D1"/>
                </a:solidFill>
              </a:rPr>
              <a:t>) car dans la table de la base de données, on n’a pas un champ de type </a:t>
            </a:r>
            <a:r>
              <a:rPr lang="fr-CA" sz="1600">
                <a:solidFill>
                  <a:srgbClr val="FA4098"/>
                </a:solidFill>
              </a:rPr>
              <a:t>User</a:t>
            </a:r>
            <a:r>
              <a:rPr lang="fr-CA" sz="1600">
                <a:solidFill>
                  <a:srgbClr val="7385D1"/>
                </a:solidFill>
              </a:rPr>
              <a:t> pour la référence vers le </a:t>
            </a:r>
            <a:r>
              <a:rPr lang="fr-CA" sz="1600">
                <a:solidFill>
                  <a:srgbClr val="FA4098"/>
                </a:solidFill>
              </a:rPr>
              <a:t>-To-One</a:t>
            </a:r>
            <a:r>
              <a:rPr lang="fr-CA" sz="1600">
                <a:solidFill>
                  <a:srgbClr val="7385D1"/>
                </a:solidFill>
              </a:rPr>
              <a:t>, mais une </a:t>
            </a:r>
            <a:r>
              <a:rPr lang="fr-CA" sz="1600" b="1">
                <a:solidFill>
                  <a:srgbClr val="7385D1"/>
                </a:solidFill>
              </a:rPr>
              <a:t>clé étrangère</a:t>
            </a:r>
            <a:r>
              <a:rPr lang="fr-CA" sz="1600">
                <a:solidFill>
                  <a:srgbClr val="7385D1"/>
                </a:solidFill>
              </a:rPr>
              <a:t>.</a:t>
            </a:r>
          </a:p>
          <a:p>
            <a:r>
              <a:rPr lang="fr-CA" sz="1600">
                <a:solidFill>
                  <a:srgbClr val="7385D1"/>
                </a:solidFill>
              </a:rPr>
              <a:t>• </a:t>
            </a:r>
            <a:r>
              <a:rPr lang="fr-CA" sz="1600">
                <a:solidFill>
                  <a:srgbClr val="FA4098"/>
                </a:solidFill>
              </a:rPr>
              <a:t>Intégrité référentielle </a:t>
            </a:r>
            <a:r>
              <a:rPr lang="fr-CA" sz="1600">
                <a:solidFill>
                  <a:srgbClr val="7385D1"/>
                </a:solidFill>
              </a:rPr>
              <a:t>: Bien entendu, assurez-vous que l’Id de l’utilisateur existe.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4B5BFD0-3E74-48ED-84F6-AB55E1C36ED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614672" y="4930964"/>
            <a:ext cx="1481328" cy="40913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9C83CF-F51C-45A8-8FE3-92ACC86A9A30}"/>
              </a:ext>
            </a:extLst>
          </p:cNvPr>
          <p:cNvSpPr/>
          <p:nvPr/>
        </p:nvSpPr>
        <p:spPr>
          <a:xfrm>
            <a:off x="957058" y="6246498"/>
            <a:ext cx="158510" cy="157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8996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35277"/>
            <a:ext cx="6572394" cy="3900912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Cas spécial </a:t>
            </a:r>
            <a:r>
              <a:rPr lang="fr-CA" dirty="0"/>
              <a:t>: Objets avec une relation</a:t>
            </a:r>
          </a:p>
          <a:p>
            <a:pPr marL="0" indent="0">
              <a:buNone/>
            </a:pP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-To-</a:t>
            </a:r>
            <a:r>
              <a:rPr lang="fr-CA" dirty="0" err="1"/>
              <a:t>Many</a:t>
            </a:r>
            <a:endParaRPr lang="fr-CA" dirty="0"/>
          </a:p>
          <a:p>
            <a:pPr lvl="2"/>
            <a:r>
              <a:rPr lang="fr-CA" dirty="0"/>
              <a:t> Un utilisateur Identity peut être ami avec plusieurs </a:t>
            </a:r>
            <a:r>
              <a:rPr lang="fr-CA" dirty="0" err="1"/>
              <a:t>Villagers</a:t>
            </a:r>
            <a:r>
              <a:rPr lang="fr-CA" dirty="0"/>
              <a:t>. Un </a:t>
            </a:r>
            <a:r>
              <a:rPr lang="fr-CA" dirty="0" err="1"/>
              <a:t>Villager</a:t>
            </a:r>
            <a:r>
              <a:rPr lang="fr-CA" dirty="0"/>
              <a:t> peut être ami avec plusieurs utilisateurs.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CE1FCA-2219-4417-9256-33E2E80B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91" y="1328928"/>
            <a:ext cx="5550210" cy="5235600"/>
          </a:xfrm>
          <a:prstGeom prst="rect">
            <a:avLst/>
          </a:prstGeom>
          <a:ln w="19050">
            <a:solidFill>
              <a:srgbClr val="7385D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CCE0FF-961C-4088-B143-883DBB6D832E}"/>
              </a:ext>
            </a:extLst>
          </p:cNvPr>
          <p:cNvSpPr/>
          <p:nvPr/>
        </p:nvSpPr>
        <p:spPr>
          <a:xfrm>
            <a:off x="6669024" y="1834896"/>
            <a:ext cx="4572000" cy="232257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50956D-92D8-4BC8-A502-79C0D970CED9}"/>
              </a:ext>
            </a:extLst>
          </p:cNvPr>
          <p:cNvSpPr/>
          <p:nvPr/>
        </p:nvSpPr>
        <p:spPr>
          <a:xfrm>
            <a:off x="6669024" y="4224528"/>
            <a:ext cx="5260848" cy="67665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7A29E-E7E4-4D78-801E-4945CBB8C5A1}"/>
              </a:ext>
            </a:extLst>
          </p:cNvPr>
          <p:cNvSpPr/>
          <p:nvPr/>
        </p:nvSpPr>
        <p:spPr>
          <a:xfrm>
            <a:off x="6669024" y="4968240"/>
            <a:ext cx="5260848" cy="146913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A5736A1-03A7-43A3-A980-CE4427DE9EE1}"/>
              </a:ext>
            </a:extLst>
          </p:cNvPr>
          <p:cNvSpPr txBox="1"/>
          <p:nvPr/>
        </p:nvSpPr>
        <p:spPr>
          <a:xfrm>
            <a:off x="1022185" y="3897095"/>
            <a:ext cx="3424051" cy="338554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• Création des utilisateurs Identity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5370E74-BDFD-4EB2-BBA3-D0722A05193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446236" y="3560405"/>
            <a:ext cx="2200656" cy="50596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B60690E-FC36-4331-86AE-EB8F908AEFBA}"/>
              </a:ext>
            </a:extLst>
          </p:cNvPr>
          <p:cNvSpPr txBox="1"/>
          <p:nvPr/>
        </p:nvSpPr>
        <p:spPr>
          <a:xfrm>
            <a:off x="1433402" y="4341672"/>
            <a:ext cx="3012834" cy="338554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85D1"/>
                </a:solidFill>
              </a:rPr>
              <a:t>• Création des Villagers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090262B-FBAC-4C6F-844D-2CA5A3A2BA0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446236" y="4510949"/>
            <a:ext cx="2222788" cy="1170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B8B2FB1-0E1E-42A8-97E3-8571225FFFB6}"/>
              </a:ext>
            </a:extLst>
          </p:cNvPr>
          <p:cNvSpPr txBox="1"/>
          <p:nvPr/>
        </p:nvSpPr>
        <p:spPr>
          <a:xfrm>
            <a:off x="262128" y="5425776"/>
            <a:ext cx="5628018" cy="523220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• Cette portion permet de peupler la table de relations </a:t>
            </a:r>
            <a:r>
              <a:rPr lang="fr-CA" sz="1400" dirty="0" err="1">
                <a:solidFill>
                  <a:srgbClr val="7385D1"/>
                </a:solidFill>
              </a:rPr>
              <a:t>Many</a:t>
            </a:r>
            <a:r>
              <a:rPr lang="fr-CA" sz="1400" dirty="0">
                <a:solidFill>
                  <a:srgbClr val="7385D1"/>
                </a:solidFill>
              </a:rPr>
              <a:t>-To-</a:t>
            </a:r>
            <a:r>
              <a:rPr lang="fr-CA" sz="1400" dirty="0" err="1">
                <a:solidFill>
                  <a:srgbClr val="7385D1"/>
                </a:solidFill>
              </a:rPr>
              <a:t>Many</a:t>
            </a:r>
            <a:r>
              <a:rPr lang="fr-CA" sz="1400" dirty="0">
                <a:solidFill>
                  <a:srgbClr val="7385D1"/>
                </a:solidFill>
              </a:rPr>
              <a:t>. Plus de détails dans la prochaine diapositive.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C2269DC-B606-4A16-98BA-7F2BDC5E7B25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>
            <a:off x="5890146" y="5687386"/>
            <a:ext cx="778878" cy="1542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16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89" y="2122596"/>
            <a:ext cx="10085093" cy="3813593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Cas spécial </a:t>
            </a:r>
            <a:r>
              <a:rPr lang="fr-CA" dirty="0"/>
              <a:t>: Objets avec une relation </a:t>
            </a:r>
            <a:r>
              <a:rPr lang="fr-CA" dirty="0" err="1"/>
              <a:t>Many</a:t>
            </a:r>
            <a:r>
              <a:rPr lang="fr-CA" dirty="0"/>
              <a:t>-To-</a:t>
            </a:r>
            <a:r>
              <a:rPr lang="fr-CA" dirty="0" err="1"/>
              <a:t>Many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9AEB5B-D190-4A77-B565-A5F21AEE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6" y="3193049"/>
            <a:ext cx="6036161" cy="188310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69CE9-30DD-41DF-BB23-12FD1BF98929}"/>
              </a:ext>
            </a:extLst>
          </p:cNvPr>
          <p:cNvSpPr txBox="1"/>
          <p:nvPr/>
        </p:nvSpPr>
        <p:spPr>
          <a:xfrm>
            <a:off x="7023580" y="2983269"/>
            <a:ext cx="5002003" cy="1754326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>
            <a:spAutoFit/>
          </a:bodyPr>
          <a:lstStyle/>
          <a:p>
            <a:r>
              <a:rPr lang="fr-CA" sz="1800">
                <a:solidFill>
                  <a:srgbClr val="7385D1"/>
                </a:solidFill>
              </a:rPr>
              <a:t>• </a:t>
            </a:r>
            <a:r>
              <a:rPr lang="fr-CA" sz="1800">
                <a:solidFill>
                  <a:srgbClr val="FA4098"/>
                </a:solidFill>
              </a:rPr>
              <a:t>UserFriends</a:t>
            </a:r>
            <a:r>
              <a:rPr lang="fr-CA" sz="1800">
                <a:solidFill>
                  <a:srgbClr val="7385D1"/>
                </a:solidFill>
              </a:rPr>
              <a:t> et </a:t>
            </a:r>
            <a:r>
              <a:rPr lang="fr-CA" sz="1800">
                <a:solidFill>
                  <a:srgbClr val="FA4098"/>
                </a:solidFill>
              </a:rPr>
              <a:t>VillagerFriends</a:t>
            </a:r>
            <a:r>
              <a:rPr lang="fr-CA" sz="1800">
                <a:solidFill>
                  <a:srgbClr val="7385D1"/>
                </a:solidFill>
              </a:rPr>
              <a:t> : Ce sont les noms des propriétés dans mes classes Villager et User qui contiennent un tableau de références pour la relation </a:t>
            </a:r>
            <a:r>
              <a:rPr lang="fr-CA" sz="1800">
                <a:solidFill>
                  <a:srgbClr val="FA4098"/>
                </a:solidFill>
              </a:rPr>
              <a:t>Many-To-Many</a:t>
            </a:r>
            <a:r>
              <a:rPr lang="fr-CA" sz="1800">
                <a:solidFill>
                  <a:srgbClr val="7385D1"/>
                </a:solidFill>
              </a:rPr>
              <a:t>.</a:t>
            </a:r>
          </a:p>
          <a:p>
            <a:r>
              <a:rPr lang="fr-CA">
                <a:solidFill>
                  <a:srgbClr val="7385D1"/>
                </a:solidFill>
              </a:rPr>
              <a:t>• </a:t>
            </a:r>
            <a:r>
              <a:rPr lang="fr-CA">
                <a:solidFill>
                  <a:srgbClr val="FA4098"/>
                </a:solidFill>
              </a:rPr>
              <a:t>UserFriendsId </a:t>
            </a:r>
            <a:r>
              <a:rPr lang="fr-CA">
                <a:solidFill>
                  <a:srgbClr val="7385D1"/>
                </a:solidFill>
              </a:rPr>
              <a:t>et </a:t>
            </a:r>
            <a:r>
              <a:rPr lang="fr-CA">
                <a:solidFill>
                  <a:srgbClr val="FA4098"/>
                </a:solidFill>
              </a:rPr>
              <a:t>VillagerFriendsId</a:t>
            </a:r>
            <a:r>
              <a:rPr lang="fr-CA">
                <a:solidFill>
                  <a:srgbClr val="7385D1"/>
                </a:solidFill>
              </a:rPr>
              <a:t> sont dérivés de ces deux noms.</a:t>
            </a:r>
            <a:endParaRPr lang="fr-CA" sz="1800">
              <a:solidFill>
                <a:srgbClr val="7385D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1E1503-0009-408C-8B18-3D9AE06B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623" y="5253060"/>
            <a:ext cx="3885199" cy="32321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8D2ED5-6C4C-4A35-A9CB-F67D4AA5E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623" y="5968417"/>
            <a:ext cx="3885199" cy="26834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C46B55D-8D36-440F-8B41-A5E30A125F18}"/>
              </a:ext>
            </a:extLst>
          </p:cNvPr>
          <p:cNvCxnSpPr>
            <a:cxnSpLocks/>
          </p:cNvCxnSpPr>
          <p:nvPr/>
        </p:nvCxnSpPr>
        <p:spPr>
          <a:xfrm flipH="1">
            <a:off x="3675557" y="3416106"/>
            <a:ext cx="3262348" cy="24366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61C0D7D-8803-44E3-8EFF-0C9C487F5EA1}"/>
              </a:ext>
            </a:extLst>
          </p:cNvPr>
          <p:cNvCxnSpPr>
            <a:cxnSpLocks/>
          </p:cNvCxnSpPr>
          <p:nvPr/>
        </p:nvCxnSpPr>
        <p:spPr>
          <a:xfrm flipH="1">
            <a:off x="6369989" y="4288156"/>
            <a:ext cx="567916" cy="6982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29720-FC75-403C-AA45-C70C94DBE123}"/>
              </a:ext>
            </a:extLst>
          </p:cNvPr>
          <p:cNvSpPr/>
          <p:nvPr/>
        </p:nvSpPr>
        <p:spPr>
          <a:xfrm>
            <a:off x="966882" y="3870811"/>
            <a:ext cx="5378932" cy="91282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B2B27-4B73-4D68-9BE9-5C8F227AB743}"/>
              </a:ext>
            </a:extLst>
          </p:cNvPr>
          <p:cNvSpPr/>
          <p:nvPr/>
        </p:nvSpPr>
        <p:spPr>
          <a:xfrm>
            <a:off x="971848" y="3480114"/>
            <a:ext cx="2684500" cy="390697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4869586-09C1-477B-9112-B4159CF876B9}"/>
              </a:ext>
            </a:extLst>
          </p:cNvPr>
          <p:cNvSpPr txBox="1"/>
          <p:nvPr/>
        </p:nvSpPr>
        <p:spPr>
          <a:xfrm>
            <a:off x="7888623" y="4881810"/>
            <a:ext cx="3885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>
                <a:solidFill>
                  <a:schemeClr val="bg1"/>
                </a:solidFill>
              </a:rPr>
              <a:t>Propriété relationnelle dans la classe </a:t>
            </a:r>
            <a:r>
              <a:rPr lang="fr-CA" sz="1200" dirty="0" err="1">
                <a:solidFill>
                  <a:schemeClr val="bg1"/>
                </a:solidFill>
              </a:rPr>
              <a:t>Villager</a:t>
            </a:r>
            <a:endParaRPr lang="fr-CA" sz="1200" dirty="0">
              <a:solidFill>
                <a:schemeClr val="bg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7A091E2-1C09-479D-A5F5-48C1567BDA0B}"/>
              </a:ext>
            </a:extLst>
          </p:cNvPr>
          <p:cNvSpPr txBox="1"/>
          <p:nvPr/>
        </p:nvSpPr>
        <p:spPr>
          <a:xfrm>
            <a:off x="8707772" y="5679987"/>
            <a:ext cx="327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Propriété relationnelle dans la classe User</a:t>
            </a:r>
          </a:p>
        </p:txBody>
      </p:sp>
    </p:spTree>
    <p:extLst>
      <p:ext uri="{BB962C8B-B14F-4D97-AF65-F5344CB8AC3E}">
        <p14:creationId xmlns:p14="http://schemas.microsoft.com/office/powerpoint/2010/main" val="83763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" y="2050026"/>
            <a:ext cx="10161447" cy="3886163"/>
          </a:xfrm>
        </p:spPr>
        <p:txBody>
          <a:bodyPr/>
          <a:lstStyle/>
          <a:p>
            <a:r>
              <a:rPr lang="fr-CA" dirty="0"/>
              <a:t>Exécution</a:t>
            </a:r>
          </a:p>
          <a:p>
            <a:pPr lvl="1"/>
            <a:r>
              <a:rPr lang="fr-CA" dirty="0"/>
              <a:t> À chaque fois que le </a:t>
            </a:r>
            <a:r>
              <a:rPr lang="fr-CA" dirty="0" err="1"/>
              <a:t>Seed</a:t>
            </a:r>
            <a:r>
              <a:rPr lang="fr-CA" dirty="0"/>
              <a:t> est modifié, il faut ajouter une migration</a:t>
            </a:r>
          </a:p>
          <a:p>
            <a:pPr lvl="2"/>
            <a:r>
              <a:rPr lang="fr-CA" dirty="0"/>
              <a:t>VSC: 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migrations 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endParaRPr lang="fr-CA" b="1" dirty="0">
              <a:solidFill>
                <a:srgbClr val="FA40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CA" dirty="0"/>
              <a:t>VS: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-migration 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AddSeed</a:t>
            </a:r>
            <a:endParaRPr lang="fr-CA" b="1" dirty="0">
              <a:solidFill>
                <a:srgbClr val="FA40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dirty="0"/>
              <a:t> À chaque fois qu’une migration est ajoutée, qu’on teste le projet sur une nouvelle machine OU que la base de donnée est supprimée, on doit mettre à jour la base de données :</a:t>
            </a:r>
          </a:p>
          <a:p>
            <a:pPr lvl="2"/>
            <a:r>
              <a:rPr lang="fr-CA" dirty="0"/>
              <a:t> VSC: 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</a:p>
          <a:p>
            <a:pPr lvl="2"/>
            <a:r>
              <a:rPr lang="fr-CA"/>
              <a:t>VS: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Update-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endParaRPr lang="fr-CA" b="1" dirty="0">
              <a:solidFill>
                <a:srgbClr val="FA40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86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C2574-5784-A03A-0D3B-D5CB5914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Regex (bonus)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70D282-A53E-47ED-8476-D702D31BE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107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9D43F-D9C3-4DC5-9C8D-12A0C892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Regex (bonus)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0C992-410D-4F48-9446-0A3EF582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1680"/>
            <a:ext cx="11612879" cy="4617720"/>
          </a:xfrm>
        </p:spPr>
        <p:txBody>
          <a:bodyPr>
            <a:normAutofit/>
          </a:bodyPr>
          <a:lstStyle/>
          <a:p>
            <a:r>
              <a:rPr lang="fr-CA" dirty="0"/>
              <a:t> Regex (« </a:t>
            </a:r>
            <a:r>
              <a:rPr lang="fr-CA" dirty="0">
                <a:solidFill>
                  <a:srgbClr val="FA4098"/>
                </a:solidFill>
              </a:rPr>
              <a:t>Reg</a:t>
            </a:r>
            <a:r>
              <a:rPr lang="fr-CA" dirty="0"/>
              <a:t>ular </a:t>
            </a:r>
            <a:r>
              <a:rPr lang="fr-CA" dirty="0">
                <a:solidFill>
                  <a:srgbClr val="FA4098"/>
                </a:solidFill>
              </a:rPr>
              <a:t>ex</a:t>
            </a:r>
            <a:r>
              <a:rPr lang="fr-CA" dirty="0"/>
              <a:t>pression »)</a:t>
            </a:r>
          </a:p>
          <a:p>
            <a:pPr lvl="1"/>
            <a:r>
              <a:rPr lang="fr-CA" dirty="0"/>
              <a:t> C’est quoi ?</a:t>
            </a:r>
          </a:p>
          <a:p>
            <a:pPr lvl="2"/>
            <a:r>
              <a:rPr lang="fr-CA" dirty="0"/>
              <a:t> C’est une </a:t>
            </a:r>
            <a:r>
              <a:rPr lang="fr-CA" b="1" dirty="0"/>
              <a:t>séquence de caractères </a:t>
            </a:r>
            <a:r>
              <a:rPr lang="fr-CA" dirty="0"/>
              <a:t>qui spécifie un « </a:t>
            </a:r>
            <a:r>
              <a:rPr lang="fr-CA" b="1" dirty="0"/>
              <a:t>pattern</a:t>
            </a:r>
            <a:r>
              <a:rPr lang="fr-CA" dirty="0"/>
              <a:t> » recherché.</a:t>
            </a:r>
          </a:p>
          <a:p>
            <a:pPr lvl="2"/>
            <a:endParaRPr lang="fr-CA" dirty="0"/>
          </a:p>
          <a:p>
            <a:pPr lvl="1"/>
            <a:r>
              <a:rPr lang="fr-CA" dirty="0"/>
              <a:t> Les Regex sont utilisables dans la plupart des langages de programmation et leur spécification est standardisée !</a:t>
            </a:r>
          </a:p>
          <a:p>
            <a:pPr lvl="2"/>
            <a:r>
              <a:rPr lang="fr-CA" dirty="0"/>
              <a:t> C’est un outil précieux qu’on peut utiliser avec pas mal tous les langages !</a:t>
            </a:r>
          </a:p>
          <a:p>
            <a:pPr lvl="2"/>
            <a:r>
              <a:rPr lang="fr-CA" dirty="0"/>
              <a:t> En </a:t>
            </a:r>
            <a:r>
              <a:rPr lang="fr-CA" dirty="0">
                <a:solidFill>
                  <a:srgbClr val="FA4098"/>
                </a:solidFill>
              </a:rPr>
              <a:t>JavaScript</a:t>
            </a:r>
            <a:r>
              <a:rPr lang="fr-CA" dirty="0"/>
              <a:t>, (et donc en </a:t>
            </a:r>
            <a:r>
              <a:rPr lang="fr-CA" dirty="0" err="1"/>
              <a:t>TypeScript</a:t>
            </a:r>
            <a:r>
              <a:rPr lang="fr-CA" dirty="0"/>
              <a:t>) la fonction </a:t>
            </a:r>
            <a:r>
              <a:rPr lang="fr-CA" dirty="0" err="1"/>
              <a:t>x</a:t>
            </a:r>
            <a:r>
              <a:rPr lang="fr-CA" dirty="0" err="1">
                <a:solidFill>
                  <a:srgbClr val="FA4098"/>
                </a:solidFill>
              </a:rPr>
              <a:t>.match</a:t>
            </a:r>
            <a:r>
              <a:rPr lang="fr-CA" dirty="0">
                <a:solidFill>
                  <a:srgbClr val="FA4098"/>
                </a:solidFill>
              </a:rPr>
              <a:t>(</a:t>
            </a:r>
            <a:r>
              <a:rPr lang="fr-CA" dirty="0"/>
              <a:t>...pattern...</a:t>
            </a:r>
            <a:r>
              <a:rPr lang="fr-CA" dirty="0">
                <a:solidFill>
                  <a:srgbClr val="FA4098"/>
                </a:solidFill>
              </a:rPr>
              <a:t>)</a:t>
            </a:r>
            <a:r>
              <a:rPr lang="fr-CA" dirty="0"/>
              <a:t> retourne </a:t>
            </a:r>
            <a:r>
              <a:rPr lang="fr-CA" dirty="0" err="1">
                <a:solidFill>
                  <a:srgbClr val="FA4098"/>
                </a:solidFill>
              </a:rPr>
              <a:t>true</a:t>
            </a:r>
            <a:r>
              <a:rPr lang="fr-CA" dirty="0"/>
              <a:t> si le </a:t>
            </a:r>
            <a:r>
              <a:rPr lang="fr-CA" b="1" dirty="0"/>
              <a:t>pattern </a:t>
            </a:r>
            <a:r>
              <a:rPr lang="fr-CA" dirty="0"/>
              <a:t>est respecté par la chaîne </a:t>
            </a:r>
            <a:r>
              <a:rPr lang="fr-CA" dirty="0">
                <a:solidFill>
                  <a:srgbClr val="FA4098"/>
                </a:solidFill>
              </a:rPr>
              <a:t>x</a:t>
            </a:r>
            <a:r>
              <a:rPr lang="fr-CA" dirty="0"/>
              <a:t>, et </a:t>
            </a:r>
            <a:r>
              <a:rPr lang="fr-CA" dirty="0">
                <a:solidFill>
                  <a:srgbClr val="FA4098"/>
                </a:solidFill>
              </a:rPr>
              <a:t>false</a:t>
            </a:r>
            <a:r>
              <a:rPr lang="fr-CA" dirty="0"/>
              <a:t> sinon.</a:t>
            </a:r>
          </a:p>
          <a:p>
            <a:pPr lvl="2"/>
            <a:r>
              <a:rPr lang="fr-CA" dirty="0"/>
              <a:t> En </a:t>
            </a:r>
            <a:r>
              <a:rPr lang="fr-CA" dirty="0">
                <a:solidFill>
                  <a:srgbClr val="FA4098"/>
                </a:solidFill>
              </a:rPr>
              <a:t>Java</a:t>
            </a:r>
            <a:r>
              <a:rPr lang="fr-CA" dirty="0"/>
              <a:t>, la méthode </a:t>
            </a:r>
            <a:r>
              <a:rPr lang="fr-CA" dirty="0" err="1"/>
              <a:t>x</a:t>
            </a:r>
            <a:r>
              <a:rPr lang="fr-CA" dirty="0" err="1">
                <a:solidFill>
                  <a:srgbClr val="FA4098"/>
                </a:solidFill>
              </a:rPr>
              <a:t>.matches</a:t>
            </a:r>
            <a:r>
              <a:rPr lang="fr-CA" dirty="0">
                <a:solidFill>
                  <a:srgbClr val="FA4098"/>
                </a:solidFill>
              </a:rPr>
              <a:t>(</a:t>
            </a:r>
            <a:r>
              <a:rPr lang="fr-CA" dirty="0"/>
              <a:t>...pattern...</a:t>
            </a:r>
            <a:r>
              <a:rPr lang="fr-CA" dirty="0">
                <a:solidFill>
                  <a:srgbClr val="FA4098"/>
                </a:solidFill>
              </a:rPr>
              <a:t>)</a:t>
            </a:r>
            <a:r>
              <a:rPr lang="fr-CA" dirty="0"/>
              <a:t> fait pareil.</a:t>
            </a:r>
          </a:p>
          <a:p>
            <a:pPr lvl="2"/>
            <a:r>
              <a:rPr lang="fr-CA" dirty="0"/>
              <a:t> En </a:t>
            </a:r>
            <a:r>
              <a:rPr lang="fr-CA" dirty="0">
                <a:solidFill>
                  <a:srgbClr val="FA4098"/>
                </a:solidFill>
              </a:rPr>
              <a:t>C#</a:t>
            </a:r>
            <a:r>
              <a:rPr lang="fr-CA" dirty="0"/>
              <a:t>, la méthode </a:t>
            </a:r>
            <a:r>
              <a:rPr lang="fr-CA" dirty="0" err="1"/>
              <a:t>x</a:t>
            </a:r>
            <a:r>
              <a:rPr lang="fr-CA" dirty="0" err="1">
                <a:solidFill>
                  <a:srgbClr val="FA4098"/>
                </a:solidFill>
              </a:rPr>
              <a:t>.Matches</a:t>
            </a:r>
            <a:r>
              <a:rPr lang="fr-CA" dirty="0">
                <a:solidFill>
                  <a:srgbClr val="FA4098"/>
                </a:solidFill>
              </a:rPr>
              <a:t>(</a:t>
            </a:r>
            <a:r>
              <a:rPr lang="fr-CA" dirty="0"/>
              <a:t>...pattern...</a:t>
            </a:r>
            <a:r>
              <a:rPr lang="fr-CA" dirty="0">
                <a:solidFill>
                  <a:srgbClr val="FA4098"/>
                </a:solidFill>
              </a:rPr>
              <a:t>)</a:t>
            </a:r>
            <a:r>
              <a:rPr lang="fr-CA" dirty="0"/>
              <a:t> fait pareil.</a:t>
            </a:r>
          </a:p>
          <a:p>
            <a:pPr lvl="2"/>
            <a:r>
              <a:rPr lang="fr-CA" dirty="0"/>
              <a:t> etc...</a:t>
            </a:r>
          </a:p>
        </p:txBody>
      </p:sp>
    </p:spTree>
    <p:extLst>
      <p:ext uri="{BB962C8B-B14F-4D97-AF65-F5344CB8AC3E}">
        <p14:creationId xmlns:p14="http://schemas.microsoft.com/office/powerpoint/2010/main" val="2953686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D6C36-9F77-4BE0-8631-C62EB4DC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Regex (bonus)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E0D98-CF8D-47FB-910B-E4251DB8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42160"/>
            <a:ext cx="10294182" cy="3894029"/>
          </a:xfrm>
        </p:spPr>
        <p:txBody>
          <a:bodyPr>
            <a:normAutofit fontScale="92500" lnSpcReduction="10000"/>
          </a:bodyPr>
          <a:lstStyle/>
          <a:p>
            <a:r>
              <a:rPr lang="fr-CA"/>
              <a:t> Quelques exemples</a:t>
            </a:r>
          </a:p>
          <a:p>
            <a:pPr lvl="1"/>
            <a:r>
              <a:rPr lang="fr-CA" sz="2200"/>
              <a:t> </a:t>
            </a:r>
            <a:r>
              <a:rPr lang="fr-CA" sz="2200">
                <a:solidFill>
                  <a:srgbClr val="FA4098"/>
                </a:solidFill>
              </a:rPr>
              <a:t>x</a:t>
            </a:r>
            <a:r>
              <a:rPr lang="fr-CA" sz="2200"/>
              <a:t>.match(</a:t>
            </a:r>
            <a:r>
              <a:rPr lang="fr-CA" sz="2200">
                <a:solidFill>
                  <a:srgbClr val="FA4098"/>
                </a:solidFill>
              </a:rPr>
              <a:t>"allo"</a:t>
            </a:r>
            <a:r>
              <a:rPr lang="fr-CA" sz="2200"/>
              <a:t>) -&gt; </a:t>
            </a:r>
            <a:r>
              <a:rPr lang="fr-CA" sz="2200">
                <a:solidFill>
                  <a:srgbClr val="FA4098"/>
                </a:solidFill>
              </a:rPr>
              <a:t>true</a:t>
            </a:r>
            <a:r>
              <a:rPr lang="fr-CA" sz="2200"/>
              <a:t> si </a:t>
            </a:r>
            <a:r>
              <a:rPr lang="fr-CA" sz="2200">
                <a:solidFill>
                  <a:srgbClr val="FA4098"/>
                </a:solidFill>
              </a:rPr>
              <a:t>x</a:t>
            </a:r>
            <a:r>
              <a:rPr lang="fr-CA" sz="2200"/>
              <a:t> contient exactement la chaîne </a:t>
            </a:r>
            <a:r>
              <a:rPr lang="fr-CA" sz="2200">
                <a:solidFill>
                  <a:srgbClr val="FA4098"/>
                </a:solidFill>
              </a:rPr>
              <a:t>"allo"</a:t>
            </a:r>
            <a:r>
              <a:rPr lang="fr-CA" sz="2200"/>
              <a:t>.</a:t>
            </a:r>
          </a:p>
          <a:p>
            <a:pPr lvl="1"/>
            <a:endParaRPr lang="fr-CA" sz="2200"/>
          </a:p>
          <a:p>
            <a:pPr lvl="1"/>
            <a:r>
              <a:rPr lang="fr-CA" sz="2200"/>
              <a:t> </a:t>
            </a:r>
            <a:r>
              <a:rPr lang="fr-CA" sz="2200">
                <a:solidFill>
                  <a:srgbClr val="FA4098"/>
                </a:solidFill>
              </a:rPr>
              <a:t>x</a:t>
            </a:r>
            <a:r>
              <a:rPr lang="fr-CA" sz="2200"/>
              <a:t>.match(</a:t>
            </a:r>
            <a:r>
              <a:rPr lang="fr-CA" sz="2200">
                <a:solidFill>
                  <a:srgbClr val="FA4098"/>
                </a:solidFill>
              </a:rPr>
              <a:t>"a|b"</a:t>
            </a:r>
            <a:r>
              <a:rPr lang="fr-CA" sz="2200"/>
              <a:t>) -&gt; </a:t>
            </a:r>
            <a:r>
              <a:rPr lang="fr-CA" sz="2200">
                <a:solidFill>
                  <a:srgbClr val="FA4098"/>
                </a:solidFill>
              </a:rPr>
              <a:t>true</a:t>
            </a:r>
            <a:r>
              <a:rPr lang="fr-CA" sz="2200"/>
              <a:t> si </a:t>
            </a:r>
            <a:r>
              <a:rPr lang="fr-CA" sz="2200">
                <a:solidFill>
                  <a:srgbClr val="FA4098"/>
                </a:solidFill>
              </a:rPr>
              <a:t>x</a:t>
            </a:r>
            <a:r>
              <a:rPr lang="fr-CA" sz="2200"/>
              <a:t> contient exactement </a:t>
            </a:r>
            <a:r>
              <a:rPr lang="fr-CA" sz="2200">
                <a:solidFill>
                  <a:srgbClr val="FA4098"/>
                </a:solidFill>
              </a:rPr>
              <a:t>"a"</a:t>
            </a:r>
            <a:r>
              <a:rPr lang="fr-CA" sz="2200"/>
              <a:t> ou exactement </a:t>
            </a:r>
            <a:r>
              <a:rPr lang="fr-CA" sz="2200">
                <a:solidFill>
                  <a:srgbClr val="FA4098"/>
                </a:solidFill>
              </a:rPr>
              <a:t>"b"</a:t>
            </a:r>
            <a:r>
              <a:rPr lang="fr-CA" sz="2200"/>
              <a:t>.</a:t>
            </a:r>
          </a:p>
          <a:p>
            <a:pPr lvl="2"/>
            <a:r>
              <a:rPr lang="fr-CA" sz="1800"/>
              <a:t>y Le symbole </a:t>
            </a:r>
            <a:r>
              <a:rPr lang="fr-CA" sz="1800">
                <a:solidFill>
                  <a:srgbClr val="FA4098"/>
                </a:solidFill>
              </a:rPr>
              <a:t>|</a:t>
            </a:r>
            <a:r>
              <a:rPr lang="fr-CA" sz="1800"/>
              <a:t> veut dire « OU ».</a:t>
            </a:r>
          </a:p>
          <a:p>
            <a:pPr lvl="1"/>
            <a:endParaRPr lang="fr-CA" sz="2200"/>
          </a:p>
          <a:p>
            <a:pPr lvl="1"/>
            <a:r>
              <a:rPr lang="fr-CA" sz="2200"/>
              <a:t> </a:t>
            </a:r>
            <a:r>
              <a:rPr lang="fr-CA" sz="2200">
                <a:solidFill>
                  <a:srgbClr val="FA4098"/>
                </a:solidFill>
              </a:rPr>
              <a:t>x</a:t>
            </a:r>
            <a:r>
              <a:rPr lang="fr-CA" sz="2200"/>
              <a:t>.match(</a:t>
            </a:r>
            <a:r>
              <a:rPr lang="fr-CA" sz="2200">
                <a:solidFill>
                  <a:srgbClr val="FA4098"/>
                </a:solidFill>
              </a:rPr>
              <a:t>"ab+"</a:t>
            </a:r>
            <a:r>
              <a:rPr lang="fr-CA" sz="2200"/>
              <a:t>) -&gt; </a:t>
            </a:r>
            <a:r>
              <a:rPr lang="fr-CA" sz="2200">
                <a:solidFill>
                  <a:srgbClr val="FA4098"/>
                </a:solidFill>
              </a:rPr>
              <a:t>true</a:t>
            </a:r>
            <a:r>
              <a:rPr lang="fr-CA" sz="2200"/>
              <a:t> si </a:t>
            </a:r>
            <a:r>
              <a:rPr lang="fr-CA" sz="2200">
                <a:solidFill>
                  <a:srgbClr val="FA4098"/>
                </a:solidFill>
              </a:rPr>
              <a:t>x</a:t>
            </a:r>
            <a:r>
              <a:rPr lang="fr-CA" sz="2200"/>
              <a:t> contient </a:t>
            </a:r>
            <a:r>
              <a:rPr lang="fr-CA" sz="2200">
                <a:solidFill>
                  <a:srgbClr val="FA4098"/>
                </a:solidFill>
              </a:rPr>
              <a:t>"a"</a:t>
            </a:r>
            <a:r>
              <a:rPr lang="fr-CA" sz="2200"/>
              <a:t> suivi de 1 ou plusieurs </a:t>
            </a:r>
            <a:r>
              <a:rPr lang="fr-CA" sz="2200">
                <a:solidFill>
                  <a:srgbClr val="FA4098"/>
                </a:solidFill>
              </a:rPr>
              <a:t>"b"</a:t>
            </a:r>
            <a:r>
              <a:rPr lang="fr-CA" sz="2200"/>
              <a:t>. (</a:t>
            </a:r>
            <a:r>
              <a:rPr lang="fr-CA" sz="2200">
                <a:solidFill>
                  <a:srgbClr val="FA4098"/>
                </a:solidFill>
              </a:rPr>
              <a:t>"ab"</a:t>
            </a:r>
            <a:r>
              <a:rPr lang="fr-CA" sz="2200"/>
              <a:t>, </a:t>
            </a:r>
            <a:r>
              <a:rPr lang="fr-CA" sz="2200">
                <a:solidFill>
                  <a:srgbClr val="FA4098"/>
                </a:solidFill>
              </a:rPr>
              <a:t>"abb"</a:t>
            </a:r>
            <a:r>
              <a:rPr lang="fr-CA" sz="2200"/>
              <a:t>, </a:t>
            </a:r>
            <a:r>
              <a:rPr lang="fr-CA" sz="2200">
                <a:solidFill>
                  <a:srgbClr val="FA4098"/>
                </a:solidFill>
              </a:rPr>
              <a:t>"abbb"</a:t>
            </a:r>
            <a:r>
              <a:rPr lang="fr-CA" sz="2200"/>
              <a:t>, </a:t>
            </a:r>
            <a:r>
              <a:rPr lang="fr-CA" sz="2200">
                <a:solidFill>
                  <a:srgbClr val="FA4098"/>
                </a:solidFill>
              </a:rPr>
              <a:t>"abbbb"</a:t>
            </a:r>
            <a:r>
              <a:rPr lang="fr-CA" sz="2200"/>
              <a:t>, </a:t>
            </a:r>
            <a:r>
              <a:rPr lang="fr-CA" sz="2200">
                <a:solidFill>
                  <a:srgbClr val="FA4098"/>
                </a:solidFill>
              </a:rPr>
              <a:t>"abbbbb"</a:t>
            </a:r>
            <a:r>
              <a:rPr lang="fr-CA" sz="2200"/>
              <a:t>, etc.)</a:t>
            </a:r>
          </a:p>
          <a:p>
            <a:pPr lvl="2"/>
            <a:r>
              <a:rPr lang="fr-CA" sz="1800"/>
              <a:t> Le symbole </a:t>
            </a:r>
            <a:r>
              <a:rPr lang="fr-CA" sz="1800">
                <a:solidFill>
                  <a:srgbClr val="FA4098"/>
                </a:solidFill>
              </a:rPr>
              <a:t>+</a:t>
            </a:r>
            <a:r>
              <a:rPr lang="fr-CA" sz="1800"/>
              <a:t> veut dire « au moins une fois le caractère précédent »</a:t>
            </a:r>
          </a:p>
          <a:p>
            <a:pPr lvl="1"/>
            <a:endParaRPr lang="fr-CA" sz="2200"/>
          </a:p>
          <a:p>
            <a:pPr lvl="1"/>
            <a:r>
              <a:rPr lang="fr-CA" sz="2200"/>
              <a:t> </a:t>
            </a:r>
            <a:r>
              <a:rPr lang="fr-CA" sz="2200">
                <a:solidFill>
                  <a:srgbClr val="FA4098"/>
                </a:solidFill>
              </a:rPr>
              <a:t>x</a:t>
            </a:r>
            <a:r>
              <a:rPr lang="fr-CA" sz="2200"/>
              <a:t>.match(</a:t>
            </a:r>
            <a:r>
              <a:rPr lang="fr-CA" sz="2200">
                <a:solidFill>
                  <a:srgbClr val="FA4098"/>
                </a:solidFill>
              </a:rPr>
              <a:t>"ab*"</a:t>
            </a:r>
            <a:r>
              <a:rPr lang="fr-CA" sz="2200"/>
              <a:t>) -&gt; true si </a:t>
            </a:r>
            <a:r>
              <a:rPr lang="fr-CA" sz="2200">
                <a:solidFill>
                  <a:srgbClr val="FA4098"/>
                </a:solidFill>
              </a:rPr>
              <a:t>x</a:t>
            </a:r>
            <a:r>
              <a:rPr lang="fr-CA" sz="2200"/>
              <a:t> contient </a:t>
            </a:r>
            <a:r>
              <a:rPr lang="fr-CA" sz="2200">
                <a:solidFill>
                  <a:srgbClr val="FA4098"/>
                </a:solidFill>
              </a:rPr>
              <a:t>"a"</a:t>
            </a:r>
            <a:r>
              <a:rPr lang="fr-CA" sz="2200"/>
              <a:t> optionnellement suivi de 1 ou plusieurs "b". (</a:t>
            </a:r>
            <a:r>
              <a:rPr lang="fr-CA" sz="2200">
                <a:solidFill>
                  <a:srgbClr val="FA4098"/>
                </a:solidFill>
              </a:rPr>
              <a:t>"a"</a:t>
            </a:r>
            <a:r>
              <a:rPr lang="fr-CA" sz="2200"/>
              <a:t>, </a:t>
            </a:r>
            <a:r>
              <a:rPr lang="fr-CA" sz="2200">
                <a:solidFill>
                  <a:srgbClr val="FA4098"/>
                </a:solidFill>
              </a:rPr>
              <a:t>"ab"</a:t>
            </a:r>
            <a:r>
              <a:rPr lang="fr-CA" sz="2200"/>
              <a:t>, </a:t>
            </a:r>
            <a:r>
              <a:rPr lang="fr-CA" sz="2200">
                <a:solidFill>
                  <a:srgbClr val="FA4098"/>
                </a:solidFill>
              </a:rPr>
              <a:t>"abb"</a:t>
            </a:r>
            <a:r>
              <a:rPr lang="fr-CA" sz="2200"/>
              <a:t>, </a:t>
            </a:r>
            <a:r>
              <a:rPr lang="fr-CA" sz="2200">
                <a:solidFill>
                  <a:srgbClr val="FA4098"/>
                </a:solidFill>
              </a:rPr>
              <a:t>"abbb"</a:t>
            </a:r>
            <a:r>
              <a:rPr lang="fr-CA" sz="2200"/>
              <a:t>)</a:t>
            </a:r>
          </a:p>
          <a:p>
            <a:pPr lvl="2"/>
            <a:r>
              <a:rPr lang="fr-CA" sz="1800"/>
              <a:t> Le symbole </a:t>
            </a:r>
            <a:r>
              <a:rPr lang="fr-CA" sz="1800">
                <a:solidFill>
                  <a:srgbClr val="FA4098"/>
                </a:solidFill>
              </a:rPr>
              <a:t>*</a:t>
            </a:r>
            <a:r>
              <a:rPr lang="fr-CA" sz="1800"/>
              <a:t> veut dire « 0, un ou plusieurs fois le caractère précédent »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979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35F76-8CB3-7546-F4A2-39433D20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Intercepteurs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9991FC-EB25-061D-79FE-699FAE98A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Interceptors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2346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D6C36-9F77-4BE0-8631-C62EB4DC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Regex (bonus)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E0D98-CF8D-47FB-910B-E4251DB8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6920"/>
            <a:ext cx="11932919" cy="4251960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 Quelques exemples</a:t>
            </a:r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"[</a:t>
            </a:r>
            <a:r>
              <a:rPr lang="fr-CA" sz="2000" dirty="0" err="1">
                <a:solidFill>
                  <a:srgbClr val="FA4098"/>
                </a:solidFill>
              </a:rPr>
              <a:t>bchm</a:t>
            </a:r>
            <a:r>
              <a:rPr lang="fr-CA" sz="2000" dirty="0">
                <a:solidFill>
                  <a:srgbClr val="FA4098"/>
                </a:solidFill>
              </a:rPr>
              <a:t>]at" </a:t>
            </a:r>
            <a:r>
              <a:rPr lang="fr-CA" sz="2000" dirty="0"/>
              <a:t>-&gt; Les </a:t>
            </a:r>
            <a:r>
              <a:rPr lang="fr-CA" sz="2000" dirty="0">
                <a:solidFill>
                  <a:srgbClr val="FA4098"/>
                </a:solidFill>
              </a:rPr>
              <a:t>[ ]</a:t>
            </a:r>
            <a:r>
              <a:rPr lang="fr-CA" sz="2000" dirty="0"/>
              <a:t> signifient « une de ces lettres »</a:t>
            </a:r>
          </a:p>
          <a:p>
            <a:pPr lvl="2"/>
            <a:r>
              <a:rPr lang="fr-CA" sz="1800" dirty="0"/>
              <a:t> On accepte donc </a:t>
            </a:r>
            <a:r>
              <a:rPr lang="fr-CA" sz="1800" dirty="0">
                <a:solidFill>
                  <a:srgbClr val="FA4098"/>
                </a:solidFill>
              </a:rPr>
              <a:t>bat</a:t>
            </a:r>
            <a:r>
              <a:rPr lang="fr-CA" sz="1800" dirty="0"/>
              <a:t>, </a:t>
            </a:r>
            <a:r>
              <a:rPr lang="fr-CA" sz="1800" dirty="0">
                <a:solidFill>
                  <a:srgbClr val="FA4098"/>
                </a:solidFill>
              </a:rPr>
              <a:t>cat</a:t>
            </a:r>
            <a:r>
              <a:rPr lang="fr-CA" sz="1800" dirty="0"/>
              <a:t>, </a:t>
            </a:r>
            <a:r>
              <a:rPr lang="fr-CA" sz="1800" dirty="0" err="1">
                <a:solidFill>
                  <a:srgbClr val="FA4098"/>
                </a:solidFill>
              </a:rPr>
              <a:t>hat</a:t>
            </a:r>
            <a:r>
              <a:rPr lang="fr-CA" sz="1800" dirty="0"/>
              <a:t> et </a:t>
            </a:r>
            <a:r>
              <a:rPr lang="fr-CA" sz="1800" dirty="0">
                <a:solidFill>
                  <a:srgbClr val="FA4098"/>
                </a:solidFill>
              </a:rPr>
              <a:t>mat</a:t>
            </a:r>
            <a:r>
              <a:rPr lang="fr-CA" sz="1800" dirty="0"/>
              <a:t>.</a:t>
            </a:r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"[0-9]" </a:t>
            </a:r>
            <a:r>
              <a:rPr lang="fr-CA" sz="2000" dirty="0"/>
              <a:t>-&gt; On accepte n’importe quel caractère numérique. Ex. </a:t>
            </a:r>
            <a:r>
              <a:rPr lang="fr-CA" sz="2000" dirty="0">
                <a:solidFill>
                  <a:srgbClr val="FA4098"/>
                </a:solidFill>
              </a:rPr>
              <a:t>0</a:t>
            </a:r>
            <a:r>
              <a:rPr lang="fr-CA" sz="2000" dirty="0"/>
              <a:t>, </a:t>
            </a:r>
            <a:r>
              <a:rPr lang="fr-CA" sz="2000" dirty="0">
                <a:solidFill>
                  <a:srgbClr val="FA4098"/>
                </a:solidFill>
              </a:rPr>
              <a:t>2</a:t>
            </a:r>
            <a:r>
              <a:rPr lang="fr-CA" sz="2000" dirty="0"/>
              <a:t>, </a:t>
            </a:r>
            <a:r>
              <a:rPr lang="fr-CA" sz="2000" dirty="0">
                <a:solidFill>
                  <a:srgbClr val="FA4098"/>
                </a:solidFill>
              </a:rPr>
              <a:t>6</a:t>
            </a:r>
            <a:r>
              <a:rPr lang="fr-CA" sz="2000" dirty="0"/>
              <a:t>, </a:t>
            </a:r>
            <a:r>
              <a:rPr lang="fr-CA" sz="2000" dirty="0">
                <a:solidFill>
                  <a:srgbClr val="FA4098"/>
                </a:solidFill>
              </a:rPr>
              <a:t>1</a:t>
            </a:r>
            <a:r>
              <a:rPr lang="fr-CA" sz="2000" dirty="0"/>
              <a:t>, </a:t>
            </a:r>
            <a:r>
              <a:rPr lang="fr-CA" sz="2000" dirty="0">
                <a:solidFill>
                  <a:srgbClr val="FA4098"/>
                </a:solidFill>
              </a:rPr>
              <a:t>3</a:t>
            </a:r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"[0-9]+" </a:t>
            </a:r>
            <a:r>
              <a:rPr lang="fr-CA" sz="2000" dirty="0"/>
              <a:t>-&gt; On accepte n’importe quelle chaîne composée d’un ou plusieurs caractères numériques. Ex. </a:t>
            </a:r>
            <a:r>
              <a:rPr lang="fr-CA" sz="2000" dirty="0">
                <a:solidFill>
                  <a:srgbClr val="FA4098"/>
                </a:solidFill>
              </a:rPr>
              <a:t>0014221</a:t>
            </a:r>
            <a:r>
              <a:rPr lang="fr-CA" sz="2000" dirty="0"/>
              <a:t>, </a:t>
            </a:r>
            <a:r>
              <a:rPr lang="fr-CA" sz="2000" dirty="0">
                <a:solidFill>
                  <a:srgbClr val="FA4098"/>
                </a:solidFill>
              </a:rPr>
              <a:t>126429</a:t>
            </a:r>
            <a:r>
              <a:rPr lang="fr-CA" sz="2000" dirty="0"/>
              <a:t>, </a:t>
            </a:r>
            <a:r>
              <a:rPr lang="fr-CA" sz="2000" dirty="0">
                <a:solidFill>
                  <a:srgbClr val="FA4098"/>
                </a:solidFill>
              </a:rPr>
              <a:t>32</a:t>
            </a:r>
            <a:r>
              <a:rPr lang="fr-CA" sz="2000" dirty="0"/>
              <a:t>, </a:t>
            </a:r>
            <a:r>
              <a:rPr lang="fr-CA" sz="2000" dirty="0">
                <a:solidFill>
                  <a:srgbClr val="FA4098"/>
                </a:solidFill>
              </a:rPr>
              <a:t>7</a:t>
            </a:r>
            <a:r>
              <a:rPr lang="fr-CA" sz="2000" dirty="0"/>
              <a:t>.</a:t>
            </a:r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"a.*" </a:t>
            </a:r>
            <a:r>
              <a:rPr lang="fr-CA" sz="2000" dirty="0"/>
              <a:t>-&gt; On accepte n’importe quelle débutant par </a:t>
            </a:r>
            <a:r>
              <a:rPr lang="fr-CA" sz="2000" dirty="0">
                <a:solidFill>
                  <a:srgbClr val="FA4098"/>
                </a:solidFill>
              </a:rPr>
              <a:t>a</a:t>
            </a:r>
            <a:r>
              <a:rPr lang="fr-CA" sz="2000" dirty="0"/>
              <a:t>. Le symbole </a:t>
            </a:r>
            <a:r>
              <a:rPr lang="fr-CA" sz="2000" dirty="0">
                <a:solidFill>
                  <a:srgbClr val="FA4098"/>
                </a:solidFill>
              </a:rPr>
              <a:t>.</a:t>
            </a:r>
            <a:r>
              <a:rPr lang="fr-CA" sz="2000" dirty="0"/>
              <a:t> signifie « n’importe quoi » et le symbole </a:t>
            </a:r>
            <a:r>
              <a:rPr lang="fr-CA" sz="2000" dirty="0">
                <a:solidFill>
                  <a:srgbClr val="FA4098"/>
                </a:solidFill>
              </a:rPr>
              <a:t>*</a:t>
            </a:r>
            <a:r>
              <a:rPr lang="fr-CA" sz="2000" dirty="0"/>
              <a:t> signifie « aucune, une ou plusieurs fois ». Ex. </a:t>
            </a:r>
            <a:r>
              <a:rPr lang="fr-CA" sz="2000" dirty="0">
                <a:solidFill>
                  <a:srgbClr val="FA4098"/>
                </a:solidFill>
              </a:rPr>
              <a:t>a</a:t>
            </a:r>
            <a:r>
              <a:rPr lang="fr-CA" sz="2000" dirty="0"/>
              <a:t>, </a:t>
            </a:r>
            <a:r>
              <a:rPr lang="fr-CA" sz="2000" dirty="0">
                <a:solidFill>
                  <a:srgbClr val="FA4098"/>
                </a:solidFill>
              </a:rPr>
              <a:t>a@01m4</a:t>
            </a:r>
            <a:r>
              <a:rPr lang="fr-CA" sz="2000" dirty="0"/>
              <a:t>, </a:t>
            </a:r>
            <a:r>
              <a:rPr lang="fr-CA" sz="2000" dirty="0">
                <a:solidFill>
                  <a:srgbClr val="FA4098"/>
                </a:solidFill>
              </a:rPr>
              <a:t>aaabbi32bruh</a:t>
            </a:r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"[a-z]+|[0-9]+" </a:t>
            </a:r>
            <a:r>
              <a:rPr lang="fr-CA" sz="2000" dirty="0"/>
              <a:t>-&gt; On accepte une suite composée uniquement de lettres OU une suite composée uniquement de chiffres. Ex. </a:t>
            </a:r>
            <a:r>
              <a:rPr lang="fr-CA" sz="2000" dirty="0" err="1">
                <a:solidFill>
                  <a:srgbClr val="FA4098"/>
                </a:solidFill>
              </a:rPr>
              <a:t>afnoijwfse</a:t>
            </a:r>
            <a:r>
              <a:rPr lang="fr-CA" sz="2000" dirty="0"/>
              <a:t>, </a:t>
            </a:r>
            <a:r>
              <a:rPr lang="fr-CA" sz="2000" dirty="0" err="1">
                <a:solidFill>
                  <a:srgbClr val="FA4098"/>
                </a:solidFill>
              </a:rPr>
              <a:t>senddudes</a:t>
            </a:r>
            <a:r>
              <a:rPr lang="fr-CA" sz="2000" dirty="0"/>
              <a:t>, </a:t>
            </a:r>
            <a:r>
              <a:rPr lang="fr-CA" sz="2000" dirty="0">
                <a:solidFill>
                  <a:srgbClr val="FA4098"/>
                </a:solidFill>
              </a:rPr>
              <a:t>a</a:t>
            </a:r>
            <a:r>
              <a:rPr lang="fr-CA" sz="2000" dirty="0"/>
              <a:t>, </a:t>
            </a:r>
            <a:r>
              <a:rPr lang="fr-CA" sz="2000" dirty="0">
                <a:solidFill>
                  <a:srgbClr val="FA4098"/>
                </a:solidFill>
              </a:rPr>
              <a:t>0</a:t>
            </a:r>
            <a:r>
              <a:rPr lang="fr-CA" sz="2000" dirty="0"/>
              <a:t>, </a:t>
            </a:r>
            <a:r>
              <a:rPr lang="fr-CA" sz="2000" dirty="0">
                <a:solidFill>
                  <a:srgbClr val="FA4098"/>
                </a:solidFill>
              </a:rPr>
              <a:t>314</a:t>
            </a:r>
            <a:r>
              <a:rPr lang="fr-CA" sz="2000" dirty="0"/>
              <a:t>, </a:t>
            </a:r>
            <a:r>
              <a:rPr lang="fr-CA" sz="2000" dirty="0">
                <a:solidFill>
                  <a:srgbClr val="FA4098"/>
                </a:solidFill>
              </a:rPr>
              <a:t>42</a:t>
            </a:r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"Je t'(</a:t>
            </a:r>
            <a:r>
              <a:rPr lang="fr-CA" sz="2000" dirty="0" err="1">
                <a:solidFill>
                  <a:srgbClr val="FA4098"/>
                </a:solidFill>
              </a:rPr>
              <a:t>aime|haïs</a:t>
            </a:r>
            <a:r>
              <a:rPr lang="fr-CA" sz="2000" dirty="0">
                <a:solidFill>
                  <a:srgbClr val="FA4098"/>
                </a:solidFill>
              </a:rPr>
              <a:t>)"</a:t>
            </a:r>
            <a:r>
              <a:rPr lang="fr-CA" sz="2000" dirty="0"/>
              <a:t> -&gt; On accepte </a:t>
            </a:r>
            <a:r>
              <a:rPr lang="fr-CA" sz="2000" dirty="0">
                <a:solidFill>
                  <a:srgbClr val="FA4098"/>
                </a:solidFill>
              </a:rPr>
              <a:t>"Je t'aime"</a:t>
            </a:r>
            <a:r>
              <a:rPr lang="fr-CA" sz="2000" dirty="0"/>
              <a:t> et </a:t>
            </a:r>
            <a:r>
              <a:rPr lang="fr-CA" sz="2000" dirty="0">
                <a:solidFill>
                  <a:srgbClr val="FA4098"/>
                </a:solidFill>
              </a:rPr>
              <a:t>"Je t'haïs"</a:t>
            </a:r>
            <a:r>
              <a:rPr lang="fr-CA" sz="2000" dirty="0"/>
              <a:t>. Les parenthèses </a:t>
            </a:r>
            <a:r>
              <a:rPr lang="fr-CA" sz="2000" dirty="0">
                <a:solidFill>
                  <a:srgbClr val="FA4098"/>
                </a:solidFill>
              </a:rPr>
              <a:t>( )</a:t>
            </a:r>
            <a:r>
              <a:rPr lang="fr-CA" sz="2000" dirty="0"/>
              <a:t> servent à limiter la portée d’un </a:t>
            </a:r>
            <a:r>
              <a:rPr lang="fr-CA" sz="2000" dirty="0">
                <a:solidFill>
                  <a:srgbClr val="FA4098"/>
                </a:solidFill>
              </a:rPr>
              <a:t>|</a:t>
            </a:r>
            <a:r>
              <a:rPr lang="fr-CA" sz="2000" dirty="0"/>
              <a:t>. </a:t>
            </a:r>
          </a:p>
          <a:p>
            <a:pPr lvl="1"/>
            <a:endParaRPr lang="fr-CA" sz="2000" dirty="0"/>
          </a:p>
          <a:p>
            <a:pPr lvl="1"/>
            <a:r>
              <a:rPr lang="fr-CA" sz="2000" dirty="0"/>
              <a:t> Il existe une pléthore d’autres gadgets en Regex. Mieux on les connait, mieux on peut tester des patterns complexes efficacement.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A9CB26-F83C-47FD-9C02-9D6200C679AF}"/>
              </a:ext>
            </a:extLst>
          </p:cNvPr>
          <p:cNvSpPr txBox="1"/>
          <p:nvPr/>
        </p:nvSpPr>
        <p:spPr>
          <a:xfrm>
            <a:off x="0" y="6491460"/>
            <a:ext cx="596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hlinkClick r:id="rId2"/>
              </a:rPr>
              <a:t>https://www.w3schools.com/jsref/jsref_obj_regexp.asp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325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3BA62-9B38-435D-AD48-D03819BE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Regex (bonus)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DFAD2-D8C3-421C-8B1A-66179743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1" y="2040059"/>
            <a:ext cx="10096062" cy="3896130"/>
          </a:xfrm>
        </p:spPr>
        <p:txBody>
          <a:bodyPr/>
          <a:lstStyle/>
          <a:p>
            <a:r>
              <a:rPr lang="fr-CA" dirty="0"/>
              <a:t> Exemple </a:t>
            </a:r>
            <a:r>
              <a:rPr lang="fr-CA" sz="1800" i="1" dirty="0" err="1"/>
              <a:t>actually</a:t>
            </a:r>
            <a:r>
              <a:rPr lang="fr-CA" dirty="0"/>
              <a:t> pertinent</a:t>
            </a:r>
          </a:p>
          <a:p>
            <a:pPr lvl="1"/>
            <a:r>
              <a:rPr lang="fr-CA" dirty="0"/>
              <a:t> On peut se servir des </a:t>
            </a:r>
            <a:r>
              <a:rPr lang="fr-CA" dirty="0">
                <a:solidFill>
                  <a:srgbClr val="FA4098"/>
                </a:solidFill>
              </a:rPr>
              <a:t>Regex</a:t>
            </a:r>
            <a:r>
              <a:rPr lang="fr-CA" dirty="0"/>
              <a:t> pour vérifier les </a:t>
            </a:r>
            <a:r>
              <a:rPr lang="fr-CA" dirty="0">
                <a:solidFill>
                  <a:srgbClr val="FA4098"/>
                </a:solidFill>
              </a:rPr>
              <a:t>URLs</a:t>
            </a:r>
            <a:r>
              <a:rPr lang="fr-CA" dirty="0"/>
              <a:t> dans notre </a:t>
            </a:r>
            <a:r>
              <a:rPr lang="fr-CA" dirty="0" err="1"/>
              <a:t>Interceptor</a:t>
            </a:r>
            <a:r>
              <a:rPr lang="fr-CA" dirty="0"/>
              <a:t> !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1537ED9-E1F8-4D0E-B25E-F4F4B7C0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044" y="2832326"/>
            <a:ext cx="7128001" cy="389613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198124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Intercepteurs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0529"/>
            <a:ext cx="11960941" cy="3878826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Interceptors</a:t>
            </a:r>
          </a:p>
          <a:p>
            <a:pPr lvl="1"/>
            <a:r>
              <a:rPr lang="fr-CA" dirty="0"/>
              <a:t> On remarque qu’il est fastidieux de toujours construire les options HTTP à placer dans l’en-tête de la requête. (Par exemple pour utiliser un </a:t>
            </a:r>
            <a:r>
              <a:rPr lang="fr-CA" dirty="0">
                <a:solidFill>
                  <a:srgbClr val="FA4098"/>
                </a:solidFill>
              </a:rPr>
              <a:t>token d’authentification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Il doit bien y avoir une manière de simplifier cet ajout répétitif ? </a:t>
            </a:r>
            <a:r>
              <a:rPr lang="en-CA" dirty="0"/>
              <a:t>🤔😪</a:t>
            </a:r>
            <a:endParaRPr lang="fr-CA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0E9BF44-8A59-FDF3-88B0-2B26CD9C2FD3}"/>
              </a:ext>
            </a:extLst>
          </p:cNvPr>
          <p:cNvGrpSpPr/>
          <p:nvPr/>
        </p:nvGrpSpPr>
        <p:grpSpPr>
          <a:xfrm>
            <a:off x="1941225" y="3429000"/>
            <a:ext cx="9108163" cy="3392483"/>
            <a:chOff x="1941225" y="3429000"/>
            <a:chExt cx="9108163" cy="3392483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D52FE3D-7982-464A-B42A-EB35D4F7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1225" y="3429000"/>
              <a:ext cx="9108163" cy="3392483"/>
            </a:xfrm>
            <a:prstGeom prst="rect">
              <a:avLst/>
            </a:prstGeom>
            <a:ln w="28575">
              <a:solidFill>
                <a:srgbClr val="73B3D1"/>
              </a:solidFill>
            </a:ln>
          </p:spPr>
        </p:pic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DE62AEA8-625B-42D4-816D-DD2948E832E1}"/>
                </a:ext>
              </a:extLst>
            </p:cNvPr>
            <p:cNvCxnSpPr/>
            <p:nvPr/>
          </p:nvCxnSpPr>
          <p:spPr>
            <a:xfrm flipH="1">
              <a:off x="8638458" y="5448883"/>
              <a:ext cx="419450" cy="343949"/>
            </a:xfrm>
            <a:prstGeom prst="straightConnector1">
              <a:avLst/>
            </a:prstGeom>
            <a:ln w="57150">
              <a:solidFill>
                <a:srgbClr val="FA40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EB455C-0488-4768-83C0-9A538903AD47}"/>
                </a:ext>
              </a:extLst>
            </p:cNvPr>
            <p:cNvSpPr/>
            <p:nvPr/>
          </p:nvSpPr>
          <p:spPr>
            <a:xfrm>
              <a:off x="2118206" y="3793388"/>
              <a:ext cx="4261607" cy="1711354"/>
            </a:xfrm>
            <a:prstGeom prst="rect">
              <a:avLst/>
            </a:prstGeom>
            <a:noFill/>
            <a:ln w="19050">
              <a:solidFill>
                <a:srgbClr val="FA409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8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intercepteur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99578"/>
            <a:ext cx="10294182" cy="3936611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Entrer la commande suivante</a:t>
            </a:r>
          </a:p>
          <a:p>
            <a:pPr lvl="1"/>
            <a:endParaRPr lang="fr-CA" dirty="0"/>
          </a:p>
          <a:p>
            <a:pPr lvl="2"/>
            <a:r>
              <a:rPr lang="fr-CA" dirty="0"/>
              <a:t> Résultat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260A23-51FE-479D-B6C6-B52FFA3E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68" y="2426427"/>
            <a:ext cx="8564170" cy="2667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40AAA1-CE8E-4306-A2D6-1248B72F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117" y="3037963"/>
            <a:ext cx="3677163" cy="64779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60396D2-9B8A-45F1-9224-62BC6B701EAD}"/>
              </a:ext>
            </a:extLst>
          </p:cNvPr>
          <p:cNvCxnSpPr>
            <a:cxnSpLocks/>
          </p:cNvCxnSpPr>
          <p:nvPr/>
        </p:nvCxnSpPr>
        <p:spPr>
          <a:xfrm flipH="1">
            <a:off x="9253732" y="2231353"/>
            <a:ext cx="369114" cy="27144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C8E0874-CE6F-4D43-972C-DA3EBA68D024}"/>
              </a:ext>
            </a:extLst>
          </p:cNvPr>
          <p:cNvSpPr txBox="1"/>
          <p:nvPr/>
        </p:nvSpPr>
        <p:spPr>
          <a:xfrm>
            <a:off x="8817504" y="1909019"/>
            <a:ext cx="2172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Nom de votre choix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9475281-8A7F-4373-B67D-3D93A34A5FCC}"/>
              </a:ext>
            </a:extLst>
          </p:cNvPr>
          <p:cNvCxnSpPr>
            <a:cxnSpLocks/>
          </p:cNvCxnSpPr>
          <p:nvPr/>
        </p:nvCxnSpPr>
        <p:spPr>
          <a:xfrm flipH="1">
            <a:off x="6437064" y="3233058"/>
            <a:ext cx="829110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B1ACD32-17D4-471F-9634-48ADE42535A9}"/>
              </a:ext>
            </a:extLst>
          </p:cNvPr>
          <p:cNvSpPr txBox="1"/>
          <p:nvPr/>
        </p:nvSpPr>
        <p:spPr>
          <a:xfrm>
            <a:off x="7353854" y="2879121"/>
            <a:ext cx="414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Vous êtes des </a:t>
            </a:r>
            <a:r>
              <a:rPr lang="fr-CA" sz="1600" i="1" dirty="0">
                <a:solidFill>
                  <a:schemeClr val="bg1"/>
                </a:solidFill>
              </a:rPr>
              <a:t>adultes</a:t>
            </a:r>
            <a:r>
              <a:rPr lang="fr-CA" sz="1600" dirty="0">
                <a:solidFill>
                  <a:schemeClr val="bg1"/>
                </a:solidFill>
              </a:rPr>
              <a:t>, vous avez le droit de supprimer les fichiers </a:t>
            </a:r>
            <a:r>
              <a:rPr lang="fr-CA" sz="1600" dirty="0">
                <a:solidFill>
                  <a:srgbClr val="FA4098"/>
                </a:solidFill>
              </a:rPr>
              <a:t>.spec.ts </a:t>
            </a:r>
            <a:r>
              <a:rPr lang="fr-CA" sz="1600" dirty="0">
                <a:solidFill>
                  <a:schemeClr val="bg1"/>
                </a:solidFill>
              </a:rPr>
              <a:t>de vos projets Angular.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082F560-7D3F-44A9-970D-0558EAA38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427" y="4023061"/>
            <a:ext cx="8283653" cy="203769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45D9B15-CBEF-4E0F-844E-54B998E3D248}"/>
              </a:ext>
            </a:extLst>
          </p:cNvPr>
          <p:cNvSpPr txBox="1"/>
          <p:nvPr/>
        </p:nvSpPr>
        <p:spPr>
          <a:xfrm>
            <a:off x="1721316" y="6129054"/>
            <a:ext cx="8717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La fonction </a:t>
            </a:r>
            <a:r>
              <a:rPr lang="fr-CA" sz="1600" dirty="0">
                <a:solidFill>
                  <a:srgbClr val="FA4098"/>
                </a:solidFill>
              </a:rPr>
              <a:t>intercept() </a:t>
            </a:r>
            <a:r>
              <a:rPr lang="fr-CA" sz="1600" dirty="0">
                <a:solidFill>
                  <a:schemeClr val="bg1"/>
                </a:solidFill>
              </a:rPr>
              <a:t>sera automatiquement appelée lorsqu’une requête est envoyée.</a:t>
            </a:r>
          </a:p>
          <a:p>
            <a:pPr algn="ctr"/>
            <a:r>
              <a:rPr lang="fr-CA" sz="1600" dirty="0">
                <a:solidFill>
                  <a:schemeClr val="bg1"/>
                </a:solidFill>
              </a:rPr>
              <a:t>Dans cet état, elle ne fera absolument rien et le comportement des requêtes sera identique.</a:t>
            </a:r>
          </a:p>
        </p:txBody>
      </p:sp>
    </p:spTree>
    <p:extLst>
      <p:ext uri="{BB962C8B-B14F-4D97-AF65-F5344CB8AC3E}">
        <p14:creationId xmlns:p14="http://schemas.microsoft.com/office/powerpoint/2010/main" val="81142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intercepteur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03" y="2020189"/>
            <a:ext cx="10016679" cy="3916000"/>
          </a:xfrm>
        </p:spPr>
        <p:txBody>
          <a:bodyPr/>
          <a:lstStyle/>
          <a:p>
            <a:r>
              <a:rPr lang="fr-CA" dirty="0"/>
              <a:t>  </a:t>
            </a:r>
            <a:r>
              <a:rPr lang="fr-CA" dirty="0">
                <a:solidFill>
                  <a:srgbClr val="FA4098"/>
                </a:solidFill>
              </a:rPr>
              <a:t>Étape 2 </a:t>
            </a:r>
            <a:r>
              <a:rPr lang="fr-CA" dirty="0"/>
              <a:t>: Modification de </a:t>
            </a:r>
            <a:r>
              <a:rPr lang="fr-CA" dirty="0">
                <a:solidFill>
                  <a:srgbClr val="FA4098"/>
                </a:solidFill>
              </a:rPr>
              <a:t>app.module.ts</a:t>
            </a: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/>
          </a:p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 </a:t>
            </a:r>
            <a:r>
              <a:rPr lang="fr-CA" dirty="0"/>
              <a:t>: Personnaliser l’intercepteur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F56C62-D9DA-4D1D-8EF0-DC89CC11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76" y="2780287"/>
            <a:ext cx="9240540" cy="8192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CC565D8-F853-4550-81E9-00237AB799C3}"/>
              </a:ext>
            </a:extLst>
          </p:cNvPr>
          <p:cNvCxnSpPr>
            <a:cxnSpLocks/>
          </p:cNvCxnSpPr>
          <p:nvPr/>
        </p:nvCxnSpPr>
        <p:spPr>
          <a:xfrm flipH="1">
            <a:off x="9291484" y="2466872"/>
            <a:ext cx="200659" cy="65697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4506742-8356-409A-8467-BD49FA7A7CBA}"/>
              </a:ext>
            </a:extLst>
          </p:cNvPr>
          <p:cNvSpPr txBox="1"/>
          <p:nvPr/>
        </p:nvSpPr>
        <p:spPr>
          <a:xfrm>
            <a:off x="7045010" y="1935557"/>
            <a:ext cx="4894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Permettre plusieurs instances de l’intercepteur. (Par exemple, si plusieurs requêtes sont lancées simultanément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C74462-BCDA-4F55-BD2D-DB65C9F257E5}"/>
              </a:ext>
            </a:extLst>
          </p:cNvPr>
          <p:cNvSpPr txBox="1"/>
          <p:nvPr/>
        </p:nvSpPr>
        <p:spPr>
          <a:xfrm>
            <a:off x="1459579" y="3732858"/>
            <a:ext cx="8032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Sans cette modification, l’intercepteur n’est rattaché à rien et ne s’activera jamais.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E85437A-11DC-4555-8DD2-5E2218EDA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296" y="4660565"/>
            <a:ext cx="8591100" cy="146809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ABBB9C-9983-4010-BC88-B9012789CB02}"/>
              </a:ext>
            </a:extLst>
          </p:cNvPr>
          <p:cNvSpPr txBox="1"/>
          <p:nvPr/>
        </p:nvSpPr>
        <p:spPr>
          <a:xfrm>
            <a:off x="1459579" y="6273225"/>
            <a:ext cx="924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Avec cette modification, à chaque fois qu’on lancera une requête HTTP, la phrase « Trois tortues trottaient sur un trottoir très étroit. » sera imprimée dans la console.</a:t>
            </a:r>
          </a:p>
        </p:txBody>
      </p:sp>
    </p:spTree>
    <p:extLst>
      <p:ext uri="{BB962C8B-B14F-4D97-AF65-F5344CB8AC3E}">
        <p14:creationId xmlns:p14="http://schemas.microsoft.com/office/powerpoint/2010/main" val="39146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intercepteur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5276"/>
            <a:ext cx="12034683" cy="4822723"/>
          </a:xfrm>
        </p:spPr>
        <p:txBody>
          <a:bodyPr>
            <a:normAutofit fontScale="92500" lnSpcReduction="20000"/>
          </a:bodyPr>
          <a:lstStyle/>
          <a:p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Personnaliser l’intercepteur</a:t>
            </a:r>
          </a:p>
          <a:p>
            <a:pPr lvl="2"/>
            <a:r>
              <a:rPr lang="fr-CA" dirty="0"/>
              <a:t> Exemple plus pertinent : Ajouter des en-têtes aux requêtes HTTP interceptées pour y joindre un token d’authentification.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request</a:t>
            </a:r>
            <a:r>
              <a:rPr lang="fr-CA" dirty="0"/>
              <a:t> : Ce </a:t>
            </a:r>
            <a:r>
              <a:rPr lang="fr-CA" b="1" dirty="0"/>
              <a:t>paramètre</a:t>
            </a:r>
            <a:r>
              <a:rPr lang="fr-CA" dirty="0"/>
              <a:t> représente la requête (son URL, ses en-têtes, son corps, etc. c’est un objet avec plusieurs données)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clone()</a:t>
            </a:r>
            <a:r>
              <a:rPr lang="fr-CA" dirty="0"/>
              <a:t> permet de modifier cet objet qui représente une requête.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next.handle(request)</a:t>
            </a:r>
            <a:r>
              <a:rPr lang="fr-CA" dirty="0"/>
              <a:t> permet ensuite de gérer (d’envoyer) la requête telle que modifiée.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111B8F-B615-486C-AF75-D9267709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2" y="2913309"/>
            <a:ext cx="8335538" cy="248637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7D9A8AD-002A-4771-9FE5-33F209EEA9C2}"/>
              </a:ext>
            </a:extLst>
          </p:cNvPr>
          <p:cNvCxnSpPr>
            <a:cxnSpLocks/>
          </p:cNvCxnSpPr>
          <p:nvPr/>
        </p:nvCxnSpPr>
        <p:spPr>
          <a:xfrm flipH="1">
            <a:off x="2399284" y="3168917"/>
            <a:ext cx="343950" cy="24095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B0860DF-5F22-4334-8CC6-19CCE98A0991}"/>
              </a:ext>
            </a:extLst>
          </p:cNvPr>
          <p:cNvCxnSpPr/>
          <p:nvPr/>
        </p:nvCxnSpPr>
        <p:spPr>
          <a:xfrm>
            <a:off x="3775046" y="3338818"/>
            <a:ext cx="427838" cy="0"/>
          </a:xfrm>
          <a:prstGeom prst="line">
            <a:avLst/>
          </a:prstGeom>
          <a:ln w="1270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1F53056-BC96-42E7-BAEF-5DEA963A6903}"/>
              </a:ext>
            </a:extLst>
          </p:cNvPr>
          <p:cNvCxnSpPr>
            <a:cxnSpLocks/>
          </p:cNvCxnSpPr>
          <p:nvPr/>
        </p:nvCxnSpPr>
        <p:spPr>
          <a:xfrm>
            <a:off x="2822897" y="4883791"/>
            <a:ext cx="1648435" cy="0"/>
          </a:xfrm>
          <a:prstGeom prst="line">
            <a:avLst/>
          </a:prstGeom>
          <a:ln w="1270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34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intercepteur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76284"/>
            <a:ext cx="11842954" cy="4616245"/>
          </a:xfrm>
        </p:spPr>
        <p:txBody>
          <a:bodyPr>
            <a:normAutofit/>
          </a:bodyPr>
          <a:lstStyle/>
          <a:p>
            <a:r>
              <a:rPr lang="fr-CA" dirty="0"/>
              <a:t>  Et si on ne veut pas modifier les en-têtes de certaines requêtes ?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Ici, on a glissé l’ajout des </a:t>
            </a:r>
            <a:r>
              <a:rPr lang="fr-CA" dirty="0">
                <a:solidFill>
                  <a:srgbClr val="FA4098"/>
                </a:solidFill>
              </a:rPr>
              <a:t>en-têtes</a:t>
            </a:r>
            <a:r>
              <a:rPr lang="fr-CA" dirty="0"/>
              <a:t> dans un </a:t>
            </a:r>
            <a:r>
              <a:rPr lang="fr-CA" dirty="0">
                <a:solidFill>
                  <a:srgbClr val="FA4098"/>
                </a:solidFill>
              </a:rPr>
              <a:t>if</a:t>
            </a:r>
            <a:r>
              <a:rPr lang="fr-CA" dirty="0"/>
              <a:t> qui permet de ne pas ajouter ces </a:t>
            </a:r>
            <a:r>
              <a:rPr lang="fr-CA" dirty="0">
                <a:solidFill>
                  <a:srgbClr val="FA4098"/>
                </a:solidFill>
              </a:rPr>
              <a:t>en-têtes</a:t>
            </a:r>
            <a:r>
              <a:rPr lang="fr-CA" dirty="0"/>
              <a:t> lorsque l’on inscrit un nouvel utilisateur. (Pas besoin de </a:t>
            </a:r>
            <a:r>
              <a:rPr lang="fr-CA" dirty="0">
                <a:solidFill>
                  <a:srgbClr val="FA4098"/>
                </a:solidFill>
              </a:rPr>
              <a:t>token</a:t>
            </a:r>
            <a:r>
              <a:rPr lang="fr-CA" dirty="0"/>
              <a:t> quand on </a:t>
            </a:r>
            <a:r>
              <a:rPr lang="fr-CA" dirty="0">
                <a:solidFill>
                  <a:srgbClr val="FA4098"/>
                </a:solidFill>
              </a:rPr>
              <a:t>s’inscrit</a:t>
            </a:r>
            <a:r>
              <a:rPr lang="fr-CA" dirty="0"/>
              <a:t> ou qu’on se </a:t>
            </a:r>
            <a:r>
              <a:rPr lang="fr-CA" dirty="0">
                <a:solidFill>
                  <a:srgbClr val="FA4098"/>
                </a:solidFill>
              </a:rPr>
              <a:t>connecte</a:t>
            </a:r>
            <a:r>
              <a:rPr lang="fr-CA" dirty="0"/>
              <a:t>...)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0DEFB9-1EC7-4FF8-9E2A-EF4B3FA2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78" y="2600422"/>
            <a:ext cx="6277851" cy="242921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9439503-FF0A-438F-A9F7-A6F9E155F85D}"/>
              </a:ext>
            </a:extLst>
          </p:cNvPr>
          <p:cNvCxnSpPr>
            <a:cxnSpLocks/>
          </p:cNvCxnSpPr>
          <p:nvPr/>
        </p:nvCxnSpPr>
        <p:spPr>
          <a:xfrm flipH="1">
            <a:off x="8307808" y="2863110"/>
            <a:ext cx="880841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6DB1BE6-A38B-49B0-8F57-E7A8BF5ACF86}"/>
              </a:ext>
            </a:extLst>
          </p:cNvPr>
          <p:cNvSpPr txBox="1"/>
          <p:nvPr/>
        </p:nvSpPr>
        <p:spPr>
          <a:xfrm>
            <a:off x="6046839" y="4565878"/>
            <a:ext cx="5479543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73B3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Il se peut que votre token soit stocké dans un service. Dans ce cas-ci il est récupéré directement dans le stockage local.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13D020E-6D85-46F9-A32B-07E3F4C1A42E}"/>
              </a:ext>
            </a:extLst>
          </p:cNvPr>
          <p:cNvCxnSpPr>
            <a:cxnSpLocks/>
          </p:cNvCxnSpPr>
          <p:nvPr/>
        </p:nvCxnSpPr>
        <p:spPr>
          <a:xfrm flipH="1" flipV="1">
            <a:off x="7905137" y="4088952"/>
            <a:ext cx="483719" cy="3559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0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Manipulation de la requête HTTP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9" y="2035277"/>
            <a:ext cx="10190943" cy="3900912"/>
          </a:xfrm>
        </p:spPr>
        <p:txBody>
          <a:bodyPr/>
          <a:lstStyle/>
          <a:p>
            <a:r>
              <a:rPr lang="fr-CA" dirty="0"/>
              <a:t>  On peut manipuler plus minutieusement l’URL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682B2A-8E14-46E9-BDB8-A0D794F6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61" y="2450693"/>
            <a:ext cx="8430802" cy="98121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CB7CA7-803E-4981-B86E-DFB1B889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800" y="3490956"/>
            <a:ext cx="7714400" cy="199293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49520DC-C7EB-427C-98A3-F1CD9384FCD8}"/>
              </a:ext>
            </a:extLst>
          </p:cNvPr>
          <p:cNvCxnSpPr>
            <a:cxnSpLocks/>
          </p:cNvCxnSpPr>
          <p:nvPr/>
        </p:nvCxnSpPr>
        <p:spPr>
          <a:xfrm flipH="1">
            <a:off x="3867954" y="3306452"/>
            <a:ext cx="1174456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FC59A68-C9CC-47F9-91C5-F662E8BE88C0}"/>
              </a:ext>
            </a:extLst>
          </p:cNvPr>
          <p:cNvSpPr txBox="1"/>
          <p:nvPr/>
        </p:nvSpPr>
        <p:spPr>
          <a:xfrm>
            <a:off x="1524627" y="5562516"/>
            <a:ext cx="9395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Grâce à des paramètres comme url</a:t>
            </a:r>
            <a:r>
              <a:rPr lang="fr-CA" dirty="0">
                <a:solidFill>
                  <a:srgbClr val="FA4098"/>
                </a:solidFill>
              </a:rPr>
              <a:t>.hostname</a:t>
            </a:r>
            <a:r>
              <a:rPr lang="fr-CA" dirty="0">
                <a:solidFill>
                  <a:schemeClr val="bg1"/>
                </a:solidFill>
              </a:rPr>
              <a:t>, on peut créer des </a:t>
            </a:r>
            <a:r>
              <a:rPr lang="fr-CA" dirty="0">
                <a:solidFill>
                  <a:srgbClr val="FA4098"/>
                </a:solidFill>
              </a:rPr>
              <a:t>if</a:t>
            </a:r>
            <a:r>
              <a:rPr lang="fr-CA" dirty="0">
                <a:solidFill>
                  <a:srgbClr val="73B3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un peu plus généraux. (Par exemple, n’ajouter le </a:t>
            </a:r>
            <a:r>
              <a:rPr lang="fr-CA" dirty="0">
                <a:solidFill>
                  <a:srgbClr val="FA4098"/>
                </a:solidFill>
              </a:rPr>
              <a:t>token</a:t>
            </a:r>
            <a:r>
              <a:rPr lang="fr-CA" dirty="0">
                <a:solidFill>
                  <a:srgbClr val="73B3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que pour les requêtes destinées à un </a:t>
            </a:r>
            <a:r>
              <a:rPr lang="fr-CA" dirty="0">
                <a:solidFill>
                  <a:srgbClr val="FA4098"/>
                </a:solidFill>
              </a:rPr>
              <a:t>domaine</a:t>
            </a:r>
            <a:r>
              <a:rPr lang="fr-CA" dirty="0">
                <a:solidFill>
                  <a:srgbClr val="73B3D1"/>
                </a:solidFill>
              </a:rPr>
              <a:t> particulier)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FD0996-5EDF-4640-92A3-96390A9C4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243" y="6304493"/>
            <a:ext cx="3962953" cy="4572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5FE3DEA-2007-47B7-83BA-2104D86B5F1C}"/>
              </a:ext>
            </a:extLst>
          </p:cNvPr>
          <p:cNvSpPr txBox="1"/>
          <p:nvPr/>
        </p:nvSpPr>
        <p:spPr>
          <a:xfrm>
            <a:off x="6392410" y="6266909"/>
            <a:ext cx="423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Bien entendu, généralement, ce serait un nom de domaine et non </a:t>
            </a:r>
            <a:r>
              <a:rPr lang="fr-CA" sz="1400" dirty="0">
                <a:solidFill>
                  <a:srgbClr val="FA4098"/>
                </a:solidFill>
              </a:rPr>
              <a:t>localhost</a:t>
            </a:r>
            <a:r>
              <a:rPr lang="fr-CA" sz="1400" dirty="0">
                <a:solidFill>
                  <a:srgbClr val="73B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307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</TotalTime>
  <Words>2539</Words>
  <Application>Microsoft Office PowerPoint</Application>
  <PresentationFormat>Grand écran</PresentationFormat>
  <Paragraphs>221</Paragraphs>
  <Slides>31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Berlin</vt:lpstr>
      <vt:lpstr>Séance 12</vt:lpstr>
      <vt:lpstr>Plan de la séance</vt:lpstr>
      <vt:lpstr>Intercepteurs</vt:lpstr>
      <vt:lpstr>Intercepteurs</vt:lpstr>
      <vt:lpstr>Création d’un intercepteur</vt:lpstr>
      <vt:lpstr>Création d’un intercepteur</vt:lpstr>
      <vt:lpstr>Création d’un intercepteur</vt:lpstr>
      <vt:lpstr>Création d’un intercepteur</vt:lpstr>
      <vt:lpstr>Manipulation de la requête HTTP</vt:lpstr>
      <vt:lpstr>Manipulation de la requête HTTP</vt:lpstr>
      <vt:lpstr>Protéger les objets</vt:lpstr>
      <vt:lpstr>Touche pas à MON objet</vt:lpstr>
      <vt:lpstr>Touche pas à MON objet</vt:lpstr>
      <vt:lpstr>Touche pas à MON objet</vt:lpstr>
      <vt:lpstr>Touche pas à MON objet</vt:lpstr>
      <vt:lpstr>Supprimer un objet</vt:lpstr>
      <vt:lpstr>Seed (Entity Framework)</vt:lpstr>
      <vt:lpstr>Seed (Entity Framework)</vt:lpstr>
      <vt:lpstr>Seed</vt:lpstr>
      <vt:lpstr>Seed</vt:lpstr>
      <vt:lpstr>Seed</vt:lpstr>
      <vt:lpstr>Seed</vt:lpstr>
      <vt:lpstr>Seed</vt:lpstr>
      <vt:lpstr>Seed</vt:lpstr>
      <vt:lpstr>Seed</vt:lpstr>
      <vt:lpstr>Seed</vt:lpstr>
      <vt:lpstr>Regex (bonus)</vt:lpstr>
      <vt:lpstr>Regex (bonus) </vt:lpstr>
      <vt:lpstr>Regex (bonus)</vt:lpstr>
      <vt:lpstr>Regex (bonus)</vt:lpstr>
      <vt:lpstr>Regex (bonus)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Semaine 2</dc:title>
  <dc:creator>Turgeon Valérie</dc:creator>
  <cp:lastModifiedBy>Turgeon Valérie</cp:lastModifiedBy>
  <cp:revision>17</cp:revision>
  <dcterms:created xsi:type="dcterms:W3CDTF">2023-01-29T23:12:55Z</dcterms:created>
  <dcterms:modified xsi:type="dcterms:W3CDTF">2023-10-14T00:01:10Z</dcterms:modified>
</cp:coreProperties>
</file>