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6" r:id="rId2"/>
    <p:sldId id="258" r:id="rId3"/>
    <p:sldId id="296" r:id="rId4"/>
    <p:sldId id="369" r:id="rId5"/>
    <p:sldId id="382" r:id="rId6"/>
    <p:sldId id="371" r:id="rId7"/>
    <p:sldId id="372" r:id="rId8"/>
    <p:sldId id="373" r:id="rId9"/>
    <p:sldId id="383" r:id="rId10"/>
    <p:sldId id="384" r:id="rId11"/>
    <p:sldId id="385" r:id="rId12"/>
    <p:sldId id="386" r:id="rId13"/>
    <p:sldId id="367" r:id="rId14"/>
    <p:sldId id="368" r:id="rId15"/>
    <p:sldId id="370" r:id="rId16"/>
    <p:sldId id="376" r:id="rId17"/>
    <p:sldId id="377" r:id="rId18"/>
    <p:sldId id="396" r:id="rId19"/>
    <p:sldId id="378" r:id="rId20"/>
    <p:sldId id="379" r:id="rId21"/>
    <p:sldId id="391" r:id="rId22"/>
    <p:sldId id="398" r:id="rId23"/>
    <p:sldId id="397" r:id="rId24"/>
    <p:sldId id="387" r:id="rId25"/>
    <p:sldId id="388" r:id="rId26"/>
    <p:sldId id="389" r:id="rId27"/>
    <p:sldId id="399" r:id="rId28"/>
    <p:sldId id="392" r:id="rId29"/>
    <p:sldId id="393" r:id="rId30"/>
    <p:sldId id="394" r:id="rId31"/>
    <p:sldId id="395"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325" autoAdjust="0"/>
    <p:restoredTop sz="94660"/>
  </p:normalViewPr>
  <p:slideViewPr>
    <p:cSldViewPr snapToGrid="0">
      <p:cViewPr varScale="1">
        <p:scale>
          <a:sx n="114" d="100"/>
          <a:sy n="114" d="100"/>
        </p:scale>
        <p:origin x="10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333A0-579A-4C8A-9321-151F9D4E8A3A}" type="datetimeFigureOut">
              <a:rPr lang="fr-CA" smtClean="0"/>
              <a:t>2023-10-13</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4E428-1AB7-4BDF-98D2-3004DFB6DBCC}" type="slidenum">
              <a:rPr lang="fr-CA" smtClean="0"/>
              <a:t>‹n°›</a:t>
            </a:fld>
            <a:endParaRPr lang="fr-CA"/>
          </a:p>
        </p:txBody>
      </p:sp>
    </p:spTree>
    <p:extLst>
      <p:ext uri="{BB962C8B-B14F-4D97-AF65-F5344CB8AC3E}">
        <p14:creationId xmlns:p14="http://schemas.microsoft.com/office/powerpoint/2010/main" val="397139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2</a:t>
            </a:fld>
            <a:endParaRPr lang="fr-CA" dirty="0"/>
          </a:p>
        </p:txBody>
      </p:sp>
    </p:spTree>
    <p:extLst>
      <p:ext uri="{BB962C8B-B14F-4D97-AF65-F5344CB8AC3E}">
        <p14:creationId xmlns:p14="http://schemas.microsoft.com/office/powerpoint/2010/main" val="70108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dirty="0"/>
              <a:t>Modifiez le style du titre</a:t>
            </a:r>
            <a:endParaRPr lang="en-US" dirty="0"/>
          </a:p>
        </p:txBody>
      </p:sp>
      <p:sp>
        <p:nvSpPr>
          <p:cNvPr id="3" name="Subtitle 2"/>
          <p:cNvSpPr>
            <a:spLocks noGrp="1"/>
          </p:cNvSpPr>
          <p:nvPr>
            <p:ph type="subTitle" idx="1"/>
          </p:nvPr>
        </p:nvSpPr>
        <p:spPr>
          <a:xfrm>
            <a:off x="680322" y="4394039"/>
            <a:ext cx="8144134" cy="1117687"/>
          </a:xfrm>
          <a:ln>
            <a:noFill/>
          </a:ln>
          <a:effectLst/>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4070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a:xfrm>
            <a:off x="10729455" y="4711309"/>
            <a:ext cx="1154151" cy="1090789"/>
          </a:xfrm>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411536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a:xfrm>
            <a:off x="10729455" y="4711615"/>
            <a:ext cx="1154151" cy="1090789"/>
          </a:xfrm>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211628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a:xfrm>
            <a:off x="10729455" y="4709925"/>
            <a:ext cx="1154151" cy="1090789"/>
          </a:xfrm>
        </p:spPr>
        <p:txBody>
          <a:bodyPr/>
          <a:lstStyle/>
          <a:p>
            <a:fld id="{C2CBE6A3-4AEF-4734-8AB8-E4DE745DFB5E}" type="slidenum">
              <a:rPr lang="fr-CA" smtClean="0"/>
              <a:t>‹n°›</a:t>
            </a:fld>
            <a:endParaRPr lang="fr-C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2881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a:xfrm>
            <a:off x="10729455" y="4709925"/>
            <a:ext cx="1154151" cy="1090789"/>
          </a:xfrm>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93364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FA36C02-C10D-4F70-ADA5-0F3523AD6F2E}" type="datetimeFigureOut">
              <a:rPr lang="fr-CA" smtClean="0"/>
              <a:t>2023-10-13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1004889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FA36C02-C10D-4F70-ADA5-0F3523AD6F2E}" type="datetimeFigureOut">
              <a:rPr lang="fr-CA" smtClean="0"/>
              <a:t>2023-10-13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72425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A36C02-C10D-4F70-ADA5-0F3523AD6F2E}" type="datetimeFigureOut">
              <a:rPr lang="fr-CA" smtClean="0"/>
              <a:t>2023-10-13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3948908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FA36C02-C10D-4F70-ADA5-0F3523AD6F2E}" type="datetimeFigureOut">
              <a:rPr lang="fr-CA" smtClean="0"/>
              <a:t>2023-10-13</a:t>
            </a:fld>
            <a:endParaRPr lang="fr-CA"/>
          </a:p>
        </p:txBody>
      </p:sp>
      <p:sp>
        <p:nvSpPr>
          <p:cNvPr id="5" name="Footer Placeholder 4"/>
          <p:cNvSpPr>
            <a:spLocks noGrp="1"/>
          </p:cNvSpPr>
          <p:nvPr>
            <p:ph type="ftr" sz="quarter" idx="11"/>
          </p:nvPr>
        </p:nvSpPr>
        <p:spPr>
          <a:xfrm>
            <a:off x="680321" y="5936188"/>
            <a:ext cx="6126805" cy="365125"/>
          </a:xfrm>
        </p:spPr>
        <p:txBody>
          <a:bodyPr/>
          <a:lstStyle/>
          <a:p>
            <a:endParaRPr lang="fr-C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2CBE6A3-4AEF-4734-8AB8-E4DE745DFB5E}" type="slidenum">
              <a:rPr lang="fr-CA" smtClean="0"/>
              <a:t>‹n°›</a:t>
            </a:fld>
            <a:endParaRPr lang="fr-CA"/>
          </a:p>
        </p:txBody>
      </p:sp>
    </p:spTree>
    <p:extLst>
      <p:ext uri="{BB962C8B-B14F-4D97-AF65-F5344CB8AC3E}">
        <p14:creationId xmlns:p14="http://schemas.microsoft.com/office/powerpoint/2010/main" val="2909652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urquoi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67BF9C4-08FF-48BA-ACF1-CA268AE923E8}"/>
              </a:ext>
            </a:extLst>
          </p:cNvPr>
          <p:cNvPicPr>
            <a:picLocks noChangeAspect="1"/>
          </p:cNvPicPr>
          <p:nvPr userDrawn="1"/>
        </p:nvPicPr>
        <p:blipFill>
          <a:blip r:embed="rId2"/>
          <a:stretch>
            <a:fillRect/>
          </a:stretch>
        </p:blipFill>
        <p:spPr>
          <a:xfrm>
            <a:off x="-1800" y="24745"/>
            <a:ext cx="12192000" cy="952500"/>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97708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eu">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831C0DA-CDEB-46FB-8048-815015FFBA41}"/>
              </a:ext>
            </a:extLst>
          </p:cNvPr>
          <p:cNvPicPr>
            <a:picLocks noChangeAspect="1"/>
          </p:cNvPicPr>
          <p:nvPr userDrawn="1"/>
        </p:nvPicPr>
        <p:blipFill>
          <a:blip r:embed="rId2"/>
          <a:stretch>
            <a:fillRect/>
          </a:stretch>
        </p:blipFill>
        <p:spPr>
          <a:xfrm>
            <a:off x="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7" name="Espace réservé du contenu 2">
            <a:extLst>
              <a:ext uri="{FF2B5EF4-FFF2-40B4-BE49-F238E27FC236}">
                <a16:creationId xmlns:a16="http://schemas.microsoft.com/office/drawing/2014/main" id="{1BF5F89A-8ACE-4A83-8A33-69645F7DCE0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97158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A36C02-C10D-4F70-ADA5-0F3523AD6F2E}" type="datetimeFigureOut">
              <a:rPr lang="fr-CA" smtClean="0"/>
              <a:t>2023-10-13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1362408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dig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C7367DB-54B0-4E4B-9E49-482FCD217CE5}"/>
              </a:ext>
            </a:extLst>
          </p:cNvPr>
          <p:cNvPicPr>
            <a:picLocks noChangeAspect="1"/>
          </p:cNvPicPr>
          <p:nvPr userDrawn="1"/>
        </p:nvPicPr>
        <p:blipFill>
          <a:blip r:embed="rId2"/>
          <a:stretch>
            <a:fillRect/>
          </a:stretch>
        </p:blipFill>
        <p:spPr>
          <a:xfrm>
            <a:off x="-180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2148ABC2-9844-4986-9697-EF543188247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22221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Violet">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32488C-42DD-45B2-BC5F-796AED45A699}"/>
              </a:ext>
            </a:extLst>
          </p:cNvPr>
          <p:cNvPicPr>
            <a:picLocks noChangeAspect="1"/>
          </p:cNvPicPr>
          <p:nvPr userDrawn="1"/>
        </p:nvPicPr>
        <p:blipFill>
          <a:blip r:embed="rId2"/>
          <a:stretch>
            <a:fillRect/>
          </a:stretch>
        </p:blipFill>
        <p:spPr>
          <a:xfrm>
            <a:off x="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12922F56-F440-42E3-AA30-4D16C008B971}"/>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654932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5806CBB-B0BC-460C-8CB1-5648902E3260}"/>
              </a:ext>
            </a:extLst>
          </p:cNvPr>
          <p:cNvPicPr>
            <a:picLocks noChangeAspect="1"/>
          </p:cNvPicPr>
          <p:nvPr userDrawn="1"/>
        </p:nvPicPr>
        <p:blipFill>
          <a:blip r:embed="rId2"/>
          <a:stretch>
            <a:fillRect/>
          </a:stretch>
        </p:blipFill>
        <p:spPr>
          <a:xfrm>
            <a:off x="0" y="23363"/>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512B729B-B9CC-4AB0-8B71-146BCB45989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1F50723-364E-4E6E-BF7D-4DBDB67451E8}"/>
              </a:ext>
            </a:extLst>
          </p:cNvPr>
          <p:cNvPicPr>
            <a:picLocks noChangeAspect="1"/>
          </p:cNvPicPr>
          <p:nvPr userDrawn="1"/>
        </p:nvPicPr>
        <p:blipFill>
          <a:blip r:embed="rId2"/>
          <a:stretch>
            <a:fillRect/>
          </a:stretch>
        </p:blipFill>
        <p:spPr>
          <a:xfrm>
            <a:off x="-180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03970E7C-C550-44E4-B9CD-AB1516EE278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59869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FA36C02-C10D-4F70-ADA5-0F3523AD6F2E}" type="datetimeFigureOut">
              <a:rPr lang="fr-CA" smtClean="0"/>
              <a:t>2023-10-13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a:xfrm>
            <a:off x="10729455" y="2869895"/>
            <a:ext cx="1154151" cy="1090789"/>
          </a:xfrm>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180605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413142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FA36C02-C10D-4F70-ADA5-0F3523AD6F2E}" type="datetimeFigureOut">
              <a:rPr lang="fr-CA" smtClean="0"/>
              <a:t>2023-10-13</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58394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FA36C02-C10D-4F70-ADA5-0F3523AD6F2E}" type="datetimeFigureOut">
              <a:rPr lang="fr-CA" smtClean="0"/>
              <a:t>2023-10-13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284117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FA36C02-C10D-4F70-ADA5-0F3523AD6F2E}" type="datetimeFigureOut">
              <a:rPr lang="fr-CA" smtClean="0"/>
              <a:t>2023-10-13</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203405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91477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282041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5">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a:ln>
            <a:noFill/>
          </a:ln>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F768E1-A2EB-4DF5-8A05-208FD0AD44E9}" type="datetimeFigureOut">
              <a:rPr lang="fr-CA" smtClean="0"/>
              <a:t>2023-10-13</a:t>
            </a:fld>
            <a:endParaRPr lang="fr-C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2F95E54-74C5-4A9A-ABD1-D4EED5BDFDF6}" type="slidenum">
              <a:rPr lang="fr-CA" smtClean="0"/>
              <a:t>‹n°›</a:t>
            </a:fld>
            <a:endParaRPr lang="fr-CA"/>
          </a:p>
        </p:txBody>
      </p:sp>
    </p:spTree>
    <p:extLst>
      <p:ext uri="{BB962C8B-B14F-4D97-AF65-F5344CB8AC3E}">
        <p14:creationId xmlns:p14="http://schemas.microsoft.com/office/powerpoint/2010/main" val="78290080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654" r:id="rId22"/>
    <p:sldLayoutId id="2147483655" r:id="rId2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angular.io/guide/template-reference-variabl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16" name="Rectangle 15">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0" name="Rectangle 19">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a:xfrm>
            <a:off x="680322" y="2063262"/>
            <a:ext cx="3739278" cy="2661138"/>
          </a:xfrm>
        </p:spPr>
        <p:txBody>
          <a:bodyPr>
            <a:normAutofit/>
          </a:bodyPr>
          <a:lstStyle/>
          <a:p>
            <a:r>
              <a:rPr lang="fr-CA" noProof="0" dirty="0"/>
              <a:t>Séance 14</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50733" y="5101298"/>
            <a:ext cx="4692083" cy="1116622"/>
          </a:xfrm>
        </p:spPr>
        <p:txBody>
          <a:bodyPr>
            <a:normAutofit/>
          </a:bodyPr>
          <a:lstStyle/>
          <a:p>
            <a:r>
              <a:rPr lang="fr-CA" sz="1800" dirty="0"/>
              <a:t>Gestion images</a:t>
            </a:r>
          </a:p>
          <a:p>
            <a:r>
              <a:rPr lang="fr-CA" sz="1800" dirty="0"/>
              <a:t>Angular Forms</a:t>
            </a:r>
          </a:p>
          <a:p>
            <a:r>
              <a:rPr lang="fr-CA" sz="1400" dirty="0">
                <a:solidFill>
                  <a:schemeClr val="bg1"/>
                </a:solidFill>
              </a:rPr>
              <a:t>Documentation Maxime Pelletier et Valérie Turgeon</a:t>
            </a:r>
            <a:r>
              <a:rPr lang="fr-CA" sz="1400" noProof="0" dirty="0">
                <a:solidFill>
                  <a:schemeClr val="bg1"/>
                </a:solidFill>
              </a:rPr>
              <a:t> </a:t>
            </a:r>
          </a:p>
          <a:p>
            <a:endParaRPr lang="fr-CA" sz="1800" noProof="0" dirty="0"/>
          </a:p>
        </p:txBody>
      </p:sp>
      <p:pic>
        <p:nvPicPr>
          <p:cNvPr id="5" name="Image 4">
            <a:extLst>
              <a:ext uri="{FF2B5EF4-FFF2-40B4-BE49-F238E27FC236}">
                <a16:creationId xmlns:a16="http://schemas.microsoft.com/office/drawing/2014/main" id="{258DC693-2FF8-4026-BB8F-A115E67BC6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6167" y="640080"/>
            <a:ext cx="5577840" cy="5577840"/>
          </a:xfrm>
          <a:prstGeom prst="rect">
            <a:avLst/>
          </a:prstGeom>
          <a:ln>
            <a:noFill/>
          </a:ln>
          <a:effectLst>
            <a:outerShdw blurRad="76200" dist="63500" dir="5040000" algn="tl" rotWithShape="0">
              <a:srgbClr val="000000">
                <a:alpha val="41000"/>
              </a:srgbClr>
            </a:outerShdw>
          </a:effectLst>
        </p:spPr>
      </p:pic>
      <p:pic>
        <p:nvPicPr>
          <p:cNvPr id="7" name="Image 6">
            <a:extLst>
              <a:ext uri="{FF2B5EF4-FFF2-40B4-BE49-F238E27FC236}">
                <a16:creationId xmlns:a16="http://schemas.microsoft.com/office/drawing/2014/main" id="{D3DCC185-253A-44B9-B769-D22A5C10E4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33761" y="6056377"/>
            <a:ext cx="609600" cy="609600"/>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Requête avec </a:t>
            </a:r>
            <a:r>
              <a:rPr lang="fr-CA" dirty="0" err="1"/>
              <a:t>HttpClient</a:t>
            </a:r>
            <a:r>
              <a:rPr lang="fr-CA" dirty="0"/>
              <a:t>, </a:t>
            </a:r>
            <a:r>
              <a:rPr lang="fr-CA" dirty="0" err="1"/>
              <a:t>ViewChild</a:t>
            </a:r>
            <a:r>
              <a:rPr lang="fr-CA" dirty="0"/>
              <a:t> et progression</a:t>
            </a:r>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101600" y="2149231"/>
            <a:ext cx="10192583" cy="3786958"/>
          </a:xfrm>
        </p:spPr>
        <p:txBody>
          <a:bodyPr/>
          <a:lstStyle/>
          <a:p>
            <a:r>
              <a:rPr lang="fr-CA" dirty="0"/>
              <a:t>Alternative avec progrès</a:t>
            </a:r>
          </a:p>
        </p:txBody>
      </p:sp>
      <p:pic>
        <p:nvPicPr>
          <p:cNvPr id="14" name="Image 13">
            <a:extLst>
              <a:ext uri="{FF2B5EF4-FFF2-40B4-BE49-F238E27FC236}">
                <a16:creationId xmlns:a16="http://schemas.microsoft.com/office/drawing/2014/main" id="{A19FAF76-40CE-41C4-B751-17482C460642}"/>
              </a:ext>
            </a:extLst>
          </p:cNvPr>
          <p:cNvPicPr>
            <a:picLocks noChangeAspect="1"/>
          </p:cNvPicPr>
          <p:nvPr/>
        </p:nvPicPr>
        <p:blipFill>
          <a:blip r:embed="rId2"/>
          <a:stretch>
            <a:fillRect/>
          </a:stretch>
        </p:blipFill>
        <p:spPr>
          <a:xfrm>
            <a:off x="6096000" y="2583809"/>
            <a:ext cx="5493041" cy="3275031"/>
          </a:xfrm>
          <a:prstGeom prst="rect">
            <a:avLst/>
          </a:prstGeom>
          <a:ln w="28575">
            <a:solidFill>
              <a:srgbClr val="73B3D1"/>
            </a:solidFill>
          </a:ln>
        </p:spPr>
      </p:pic>
      <p:pic>
        <p:nvPicPr>
          <p:cNvPr id="13" name="Image 12">
            <a:extLst>
              <a:ext uri="{FF2B5EF4-FFF2-40B4-BE49-F238E27FC236}">
                <a16:creationId xmlns:a16="http://schemas.microsoft.com/office/drawing/2014/main" id="{B22BA948-C132-4584-B9CB-6D34F255CC1D}"/>
              </a:ext>
            </a:extLst>
          </p:cNvPr>
          <p:cNvPicPr>
            <a:picLocks noChangeAspect="1"/>
          </p:cNvPicPr>
          <p:nvPr/>
        </p:nvPicPr>
        <p:blipFill>
          <a:blip r:embed="rId3"/>
          <a:stretch>
            <a:fillRect/>
          </a:stretch>
        </p:blipFill>
        <p:spPr>
          <a:xfrm>
            <a:off x="8552253" y="1326997"/>
            <a:ext cx="3483857" cy="344171"/>
          </a:xfrm>
          <a:prstGeom prst="rect">
            <a:avLst/>
          </a:prstGeom>
        </p:spPr>
      </p:pic>
      <p:cxnSp>
        <p:nvCxnSpPr>
          <p:cNvPr id="15" name="Connecteur droit avec flèche 14">
            <a:extLst>
              <a:ext uri="{FF2B5EF4-FFF2-40B4-BE49-F238E27FC236}">
                <a16:creationId xmlns:a16="http://schemas.microsoft.com/office/drawing/2014/main" id="{799430D1-F0FB-44C3-9BFA-89D6897BC1E9}"/>
              </a:ext>
            </a:extLst>
          </p:cNvPr>
          <p:cNvCxnSpPr>
            <a:cxnSpLocks/>
          </p:cNvCxnSpPr>
          <p:nvPr/>
        </p:nvCxnSpPr>
        <p:spPr>
          <a:xfrm>
            <a:off x="11542121" y="1011932"/>
            <a:ext cx="218113" cy="38932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BFCE8326-AFA1-4D12-8653-AF1A5DD2F180}"/>
              </a:ext>
            </a:extLst>
          </p:cNvPr>
          <p:cNvCxnSpPr>
            <a:cxnSpLocks/>
          </p:cNvCxnSpPr>
          <p:nvPr/>
        </p:nvCxnSpPr>
        <p:spPr>
          <a:xfrm flipH="1">
            <a:off x="7429042" y="2410277"/>
            <a:ext cx="473387" cy="34706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F3A53050-FFDC-43EB-842A-8680D072C6BF}"/>
              </a:ext>
            </a:extLst>
          </p:cNvPr>
          <p:cNvCxnSpPr>
            <a:cxnSpLocks/>
          </p:cNvCxnSpPr>
          <p:nvPr/>
        </p:nvCxnSpPr>
        <p:spPr>
          <a:xfrm flipH="1">
            <a:off x="9527688" y="2757341"/>
            <a:ext cx="473387" cy="34706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7705E85E-DDC7-4430-A522-4AFE07ACF968}"/>
              </a:ext>
            </a:extLst>
          </p:cNvPr>
          <p:cNvCxnSpPr>
            <a:cxnSpLocks/>
          </p:cNvCxnSpPr>
          <p:nvPr/>
        </p:nvCxnSpPr>
        <p:spPr>
          <a:xfrm flipH="1">
            <a:off x="9604587" y="4190578"/>
            <a:ext cx="473387" cy="34706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2ECD5B7-36B1-4686-95EB-A7C3B4886B63}"/>
              </a:ext>
            </a:extLst>
          </p:cNvPr>
          <p:cNvSpPr txBox="1"/>
          <p:nvPr/>
        </p:nvSpPr>
        <p:spPr>
          <a:xfrm>
            <a:off x="727434" y="3036416"/>
            <a:ext cx="4833107" cy="2308324"/>
          </a:xfrm>
          <a:prstGeom prst="rect">
            <a:avLst/>
          </a:prstGeom>
          <a:noFill/>
        </p:spPr>
        <p:txBody>
          <a:bodyPr wrap="square" rtlCol="0">
            <a:spAutoFit/>
          </a:bodyPr>
          <a:lstStyle/>
          <a:p>
            <a:r>
              <a:rPr lang="fr-CA" dirty="0">
                <a:solidFill>
                  <a:schemeClr val="bg1"/>
                </a:solidFill>
              </a:rPr>
              <a:t>• Bémol : Notre application serveur et client sont sur la même machine ... le progrès passe automatiquement à 100%. </a:t>
            </a:r>
          </a:p>
          <a:p>
            <a:endParaRPr lang="fr-CA" dirty="0">
              <a:solidFill>
                <a:schemeClr val="bg1"/>
              </a:solidFill>
            </a:endParaRPr>
          </a:p>
          <a:p>
            <a:r>
              <a:rPr lang="fr-CA" dirty="0">
                <a:solidFill>
                  <a:schemeClr val="bg1"/>
                </a:solidFill>
              </a:rPr>
              <a:t>• Solution : Dans Chrome, on peut choisir </a:t>
            </a:r>
            <a:r>
              <a:rPr lang="fr-CA" dirty="0">
                <a:solidFill>
                  <a:srgbClr val="FA4098"/>
                </a:solidFill>
              </a:rPr>
              <a:t>Slow 3G</a:t>
            </a:r>
            <a:r>
              <a:rPr lang="fr-CA" dirty="0">
                <a:solidFill>
                  <a:srgbClr val="73B3D1"/>
                </a:solidFill>
              </a:rPr>
              <a:t> </a:t>
            </a:r>
            <a:r>
              <a:rPr lang="fr-CA" dirty="0">
                <a:solidFill>
                  <a:schemeClr val="bg1"/>
                </a:solidFill>
              </a:rPr>
              <a:t>pour ralentir artificiellement le transfert et voir la progression augmenter doucement. </a:t>
            </a:r>
          </a:p>
        </p:txBody>
      </p:sp>
    </p:spTree>
    <p:extLst>
      <p:ext uri="{BB962C8B-B14F-4D97-AF65-F5344CB8AC3E}">
        <p14:creationId xmlns:p14="http://schemas.microsoft.com/office/powerpoint/2010/main" val="212275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 Requête avec </a:t>
            </a:r>
            <a:r>
              <a:rPr lang="fr-CA" dirty="0" err="1"/>
              <a:t>HttpClient</a:t>
            </a:r>
            <a:r>
              <a:rPr lang="fr-CA" dirty="0"/>
              <a:t>, </a:t>
            </a:r>
            <a:r>
              <a:rPr lang="fr-CA" dirty="0" err="1"/>
              <a:t>ViewChild</a:t>
            </a:r>
            <a:r>
              <a:rPr lang="fr-CA" dirty="0"/>
              <a:t> et progression</a:t>
            </a:r>
            <a:r>
              <a:rPr lang="en-CA" dirty="0"/>
              <a:t> </a:t>
            </a:r>
            <a:endParaRPr lang="fr-CA" dirty="0"/>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1" y="1959528"/>
            <a:ext cx="10294182" cy="3976661"/>
          </a:xfrm>
        </p:spPr>
        <p:txBody>
          <a:bodyPr/>
          <a:lstStyle/>
          <a:p>
            <a:r>
              <a:rPr lang="fr-CA" dirty="0"/>
              <a:t>Alternative avec progrès : </a:t>
            </a:r>
            <a:r>
              <a:rPr lang="fr-CA" dirty="0">
                <a:solidFill>
                  <a:srgbClr val="FA4098"/>
                </a:solidFill>
              </a:rPr>
              <a:t>Où est-ce qu’on met le token ?</a:t>
            </a:r>
          </a:p>
        </p:txBody>
      </p:sp>
      <p:pic>
        <p:nvPicPr>
          <p:cNvPr id="13" name="Image 12">
            <a:extLst>
              <a:ext uri="{FF2B5EF4-FFF2-40B4-BE49-F238E27FC236}">
                <a16:creationId xmlns:a16="http://schemas.microsoft.com/office/drawing/2014/main" id="{B22BA948-C132-4584-B9CB-6D34F255CC1D}"/>
              </a:ext>
            </a:extLst>
          </p:cNvPr>
          <p:cNvPicPr>
            <a:picLocks noChangeAspect="1"/>
          </p:cNvPicPr>
          <p:nvPr/>
        </p:nvPicPr>
        <p:blipFill>
          <a:blip r:embed="rId2"/>
          <a:stretch>
            <a:fillRect/>
          </a:stretch>
        </p:blipFill>
        <p:spPr>
          <a:xfrm>
            <a:off x="8552253" y="1395143"/>
            <a:ext cx="3483857" cy="344171"/>
          </a:xfrm>
          <a:prstGeom prst="rect">
            <a:avLst/>
          </a:prstGeom>
        </p:spPr>
      </p:pic>
      <p:cxnSp>
        <p:nvCxnSpPr>
          <p:cNvPr id="15" name="Connecteur droit avec flèche 14">
            <a:extLst>
              <a:ext uri="{FF2B5EF4-FFF2-40B4-BE49-F238E27FC236}">
                <a16:creationId xmlns:a16="http://schemas.microsoft.com/office/drawing/2014/main" id="{799430D1-F0FB-44C3-9BFA-89D6897BC1E9}"/>
              </a:ext>
            </a:extLst>
          </p:cNvPr>
          <p:cNvCxnSpPr>
            <a:cxnSpLocks/>
          </p:cNvCxnSpPr>
          <p:nvPr/>
        </p:nvCxnSpPr>
        <p:spPr>
          <a:xfrm>
            <a:off x="11542121" y="1080078"/>
            <a:ext cx="218113" cy="38932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80C1DF8E-231D-4662-923D-AB11A76F9693}"/>
              </a:ext>
            </a:extLst>
          </p:cNvPr>
          <p:cNvPicPr>
            <a:picLocks noChangeAspect="1"/>
          </p:cNvPicPr>
          <p:nvPr/>
        </p:nvPicPr>
        <p:blipFill>
          <a:blip r:embed="rId3"/>
          <a:stretch>
            <a:fillRect/>
          </a:stretch>
        </p:blipFill>
        <p:spPr>
          <a:xfrm>
            <a:off x="1210910" y="4839958"/>
            <a:ext cx="9708435" cy="1515935"/>
          </a:xfrm>
          <a:prstGeom prst="rect">
            <a:avLst/>
          </a:prstGeom>
          <a:ln w="28575">
            <a:solidFill>
              <a:srgbClr val="73B3D1"/>
            </a:solidFill>
          </a:ln>
        </p:spPr>
      </p:pic>
      <p:cxnSp>
        <p:nvCxnSpPr>
          <p:cNvPr id="10" name="Connecteur droit avec flèche 9">
            <a:extLst>
              <a:ext uri="{FF2B5EF4-FFF2-40B4-BE49-F238E27FC236}">
                <a16:creationId xmlns:a16="http://schemas.microsoft.com/office/drawing/2014/main" id="{E970D25A-D7EF-43EE-A38B-F52D55A9D58B}"/>
              </a:ext>
            </a:extLst>
          </p:cNvPr>
          <p:cNvCxnSpPr>
            <a:cxnSpLocks/>
          </p:cNvCxnSpPr>
          <p:nvPr/>
        </p:nvCxnSpPr>
        <p:spPr>
          <a:xfrm flipH="1" flipV="1">
            <a:off x="5417189" y="6292907"/>
            <a:ext cx="664089" cy="34353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8945A7E2-02DF-405D-93CD-2DE286A01BBF}"/>
              </a:ext>
            </a:extLst>
          </p:cNvPr>
          <p:cNvSpPr txBox="1"/>
          <p:nvPr/>
        </p:nvSpPr>
        <p:spPr>
          <a:xfrm>
            <a:off x="520783" y="2459504"/>
            <a:ext cx="11023725" cy="2246769"/>
          </a:xfrm>
          <a:prstGeom prst="rect">
            <a:avLst/>
          </a:prstGeom>
          <a:noFill/>
        </p:spPr>
        <p:txBody>
          <a:bodyPr wrap="square" rtlCol="0">
            <a:spAutoFit/>
          </a:bodyPr>
          <a:lstStyle/>
          <a:p>
            <a:r>
              <a:rPr lang="fr-CA" sz="2000" dirty="0">
                <a:solidFill>
                  <a:schemeClr val="bg1"/>
                </a:solidFill>
              </a:rPr>
              <a:t>• Le </a:t>
            </a:r>
            <a:r>
              <a:rPr lang="fr-CA" sz="2000" dirty="0">
                <a:solidFill>
                  <a:srgbClr val="FA4098"/>
                </a:solidFill>
              </a:rPr>
              <a:t>token</a:t>
            </a:r>
            <a:r>
              <a:rPr lang="fr-CA" sz="2000" dirty="0">
                <a:solidFill>
                  <a:srgbClr val="73B3D1"/>
                </a:solidFill>
              </a:rPr>
              <a:t> </a:t>
            </a:r>
            <a:r>
              <a:rPr lang="fr-CA" sz="2000" dirty="0">
                <a:solidFill>
                  <a:schemeClr val="bg1"/>
                </a:solidFill>
              </a:rPr>
              <a:t>(Ou plutôt les headers contenant le token) doit être glissé après </a:t>
            </a:r>
            <a:r>
              <a:rPr lang="fr-CA" sz="2000" dirty="0">
                <a:solidFill>
                  <a:srgbClr val="FA4098"/>
                </a:solidFill>
              </a:rPr>
              <a:t>reportProgress</a:t>
            </a:r>
            <a:r>
              <a:rPr lang="fr-CA" sz="2000" dirty="0">
                <a:solidFill>
                  <a:srgbClr val="73B3D1"/>
                </a:solidFill>
              </a:rPr>
              <a:t> </a:t>
            </a:r>
            <a:r>
              <a:rPr lang="fr-CA" sz="2000" dirty="0">
                <a:solidFill>
                  <a:schemeClr val="bg1"/>
                </a:solidFill>
              </a:rPr>
              <a:t>et</a:t>
            </a:r>
            <a:r>
              <a:rPr lang="fr-CA" sz="2000" dirty="0">
                <a:solidFill>
                  <a:srgbClr val="73B3D1"/>
                </a:solidFill>
              </a:rPr>
              <a:t> </a:t>
            </a:r>
            <a:r>
              <a:rPr lang="fr-CA" sz="2000" dirty="0">
                <a:solidFill>
                  <a:srgbClr val="FA4098"/>
                </a:solidFill>
              </a:rPr>
              <a:t>observe</a:t>
            </a:r>
            <a:r>
              <a:rPr lang="fr-CA" sz="2000" dirty="0">
                <a:solidFill>
                  <a:srgbClr val="73B3D1"/>
                </a:solidFill>
              </a:rPr>
              <a:t>.</a:t>
            </a:r>
          </a:p>
          <a:p>
            <a:r>
              <a:rPr lang="fr-CA" sz="2000" dirty="0">
                <a:solidFill>
                  <a:srgbClr val="73B3D1"/>
                </a:solidFill>
              </a:rPr>
              <a:t>	</a:t>
            </a:r>
            <a:r>
              <a:rPr lang="fr-CA" sz="2000" dirty="0">
                <a:solidFill>
                  <a:schemeClr val="bg1"/>
                </a:solidFill>
              </a:rPr>
              <a:t>• Si vous utilisez un intercepteur, il n’y a rien à changer.</a:t>
            </a:r>
          </a:p>
          <a:p>
            <a:endParaRPr lang="fr-CA" sz="2000" dirty="0">
              <a:solidFill>
                <a:schemeClr val="bg1"/>
              </a:solidFill>
            </a:endParaRPr>
          </a:p>
          <a:p>
            <a:r>
              <a:rPr lang="fr-CA" sz="2000" dirty="0">
                <a:solidFill>
                  <a:schemeClr val="bg1"/>
                </a:solidFill>
              </a:rPr>
              <a:t>• Attention ! Contrairement à d’habitude, on NE veut PAS l’option </a:t>
            </a:r>
            <a:r>
              <a:rPr lang="fr-CA" sz="2000" dirty="0">
                <a:solidFill>
                  <a:srgbClr val="FA4098"/>
                </a:solidFill>
              </a:rPr>
              <a:t>"Content-Type":"application/json</a:t>
            </a:r>
            <a:r>
              <a:rPr lang="fr-CA" sz="2000" dirty="0">
                <a:solidFill>
                  <a:schemeClr val="bg1"/>
                </a:solidFill>
              </a:rPr>
              <a:t>". Pourquoi ? Car on n’envoie pas du </a:t>
            </a:r>
            <a:r>
              <a:rPr lang="fr-CA" sz="2000" dirty="0">
                <a:solidFill>
                  <a:srgbClr val="FA4098"/>
                </a:solidFill>
              </a:rPr>
              <a:t>JSON</a:t>
            </a:r>
            <a:r>
              <a:rPr lang="fr-CA" sz="2000" dirty="0">
                <a:solidFill>
                  <a:schemeClr val="bg1"/>
                </a:solidFill>
              </a:rPr>
              <a:t>, on envoie un </a:t>
            </a:r>
            <a:r>
              <a:rPr lang="fr-CA" sz="2000" dirty="0">
                <a:solidFill>
                  <a:srgbClr val="FA4098"/>
                </a:solidFill>
              </a:rPr>
              <a:t>fichier</a:t>
            </a:r>
            <a:r>
              <a:rPr lang="fr-CA" sz="2000" dirty="0">
                <a:solidFill>
                  <a:schemeClr val="bg1"/>
                </a:solidFill>
              </a:rPr>
              <a:t> !</a:t>
            </a:r>
          </a:p>
          <a:p>
            <a:r>
              <a:rPr lang="fr-CA" sz="2000" dirty="0">
                <a:solidFill>
                  <a:srgbClr val="73B3D1"/>
                </a:solidFill>
              </a:rPr>
              <a:t>	• </a:t>
            </a:r>
            <a:r>
              <a:rPr lang="fr-CA" sz="2000" dirty="0">
                <a:solidFill>
                  <a:schemeClr val="bg1"/>
                </a:solidFill>
              </a:rPr>
              <a:t>Attention à modifier votre intercepteur convenablement pour cette requête.</a:t>
            </a:r>
          </a:p>
        </p:txBody>
      </p:sp>
    </p:spTree>
    <p:extLst>
      <p:ext uri="{BB962C8B-B14F-4D97-AF65-F5344CB8AC3E}">
        <p14:creationId xmlns:p14="http://schemas.microsoft.com/office/powerpoint/2010/main" val="2293272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604C1-D861-00EA-4E44-5001AC7D1847}"/>
              </a:ext>
            </a:extLst>
          </p:cNvPr>
          <p:cNvSpPr>
            <a:spLocks noGrp="1"/>
          </p:cNvSpPr>
          <p:nvPr>
            <p:ph type="title"/>
          </p:nvPr>
        </p:nvSpPr>
        <p:spPr/>
        <p:txBody>
          <a:bodyPr/>
          <a:lstStyle/>
          <a:p>
            <a:r>
              <a:rPr lang="fr-CA" dirty="0"/>
              <a:t>Serveur d’images</a:t>
            </a:r>
          </a:p>
        </p:txBody>
      </p:sp>
      <p:sp>
        <p:nvSpPr>
          <p:cNvPr id="3" name="Espace réservé du texte 2">
            <a:extLst>
              <a:ext uri="{FF2B5EF4-FFF2-40B4-BE49-F238E27FC236}">
                <a16:creationId xmlns:a16="http://schemas.microsoft.com/office/drawing/2014/main" id="{997ABAB1-56FB-2EDD-EE22-E6D54A144B77}"/>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179610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3838CFA-8028-4AF9-A54B-7D09D5C901CB}"/>
              </a:ext>
            </a:extLst>
          </p:cNvPr>
          <p:cNvSpPr>
            <a:spLocks noGrp="1"/>
          </p:cNvSpPr>
          <p:nvPr>
            <p:ph type="title"/>
          </p:nvPr>
        </p:nvSpPr>
        <p:spPr/>
        <p:txBody>
          <a:bodyPr/>
          <a:lstStyle/>
          <a:p>
            <a:r>
              <a:rPr lang="fr-CA" dirty="0"/>
              <a:t>Serveur d’images</a:t>
            </a:r>
          </a:p>
        </p:txBody>
      </p:sp>
      <p:sp>
        <p:nvSpPr>
          <p:cNvPr id="2" name="Espace réservé du contenu 1">
            <a:extLst>
              <a:ext uri="{FF2B5EF4-FFF2-40B4-BE49-F238E27FC236}">
                <a16:creationId xmlns:a16="http://schemas.microsoft.com/office/drawing/2014/main" id="{72564EE9-BB2B-4A61-9C2D-7AB78F7E15D5}"/>
              </a:ext>
            </a:extLst>
          </p:cNvPr>
          <p:cNvSpPr>
            <a:spLocks noGrp="1"/>
          </p:cNvSpPr>
          <p:nvPr>
            <p:ph idx="1"/>
          </p:nvPr>
        </p:nvSpPr>
        <p:spPr>
          <a:xfrm>
            <a:off x="1" y="2094442"/>
            <a:ext cx="10294182" cy="3841747"/>
          </a:xfrm>
        </p:spPr>
        <p:txBody>
          <a:bodyPr/>
          <a:lstStyle/>
          <a:p>
            <a:r>
              <a:rPr lang="fr-CA" dirty="0"/>
              <a:t>Les étapes pour...</a:t>
            </a:r>
          </a:p>
          <a:p>
            <a:pPr lvl="2"/>
            <a:r>
              <a:rPr lang="fr-CA" dirty="0"/>
              <a:t> Recevoir un fichier image envoyé par l’application Angular</a:t>
            </a:r>
          </a:p>
          <a:p>
            <a:pPr lvl="2"/>
            <a:r>
              <a:rPr lang="fr-CA" dirty="0"/>
              <a:t> Stocker cette image sur le Disque tout en gardant une référence en base de données.</a:t>
            </a:r>
          </a:p>
          <a:p>
            <a:pPr lvl="2"/>
            <a:r>
              <a:rPr lang="fr-CA" dirty="0"/>
              <a:t> Envoyer une image spécifique à l’application Angular sur demande (Pour que l’application client puisse l’afficher)</a:t>
            </a:r>
          </a:p>
          <a:p>
            <a:pPr lvl="2"/>
            <a:endParaRPr lang="fr-CA" dirty="0"/>
          </a:p>
          <a:p>
            <a:pPr lvl="1"/>
            <a:r>
              <a:rPr lang="fr-CA" dirty="0"/>
              <a:t> </a:t>
            </a:r>
            <a:r>
              <a:rPr lang="fr-CA" dirty="0">
                <a:solidFill>
                  <a:srgbClr val="FA4098"/>
                </a:solidFill>
              </a:rPr>
              <a:t>Étape 1 </a:t>
            </a:r>
            <a:r>
              <a:rPr lang="fr-CA" dirty="0"/>
              <a:t>: Model pour les images</a:t>
            </a:r>
          </a:p>
        </p:txBody>
      </p:sp>
      <p:pic>
        <p:nvPicPr>
          <p:cNvPr id="5" name="Image 4">
            <a:extLst>
              <a:ext uri="{FF2B5EF4-FFF2-40B4-BE49-F238E27FC236}">
                <a16:creationId xmlns:a16="http://schemas.microsoft.com/office/drawing/2014/main" id="{B55B3498-3ECD-40F3-B44A-AF91F438CF18}"/>
              </a:ext>
            </a:extLst>
          </p:cNvPr>
          <p:cNvPicPr>
            <a:picLocks noChangeAspect="1"/>
          </p:cNvPicPr>
          <p:nvPr/>
        </p:nvPicPr>
        <p:blipFill>
          <a:blip r:embed="rId2"/>
          <a:stretch>
            <a:fillRect/>
          </a:stretch>
        </p:blipFill>
        <p:spPr>
          <a:xfrm>
            <a:off x="6096000" y="5045477"/>
            <a:ext cx="3505689" cy="1781424"/>
          </a:xfrm>
          <a:prstGeom prst="rect">
            <a:avLst/>
          </a:prstGeom>
          <a:ln w="28575">
            <a:solidFill>
              <a:srgbClr val="739CD1"/>
            </a:solidFill>
          </a:ln>
        </p:spPr>
      </p:pic>
      <p:pic>
        <p:nvPicPr>
          <p:cNvPr id="7" name="Image 6">
            <a:extLst>
              <a:ext uri="{FF2B5EF4-FFF2-40B4-BE49-F238E27FC236}">
                <a16:creationId xmlns:a16="http://schemas.microsoft.com/office/drawing/2014/main" id="{1ECEB917-FF89-4788-96F5-E1E5734ACE4B}"/>
              </a:ext>
            </a:extLst>
          </p:cNvPr>
          <p:cNvPicPr>
            <a:picLocks noChangeAspect="1"/>
          </p:cNvPicPr>
          <p:nvPr/>
        </p:nvPicPr>
        <p:blipFill>
          <a:blip r:embed="rId3"/>
          <a:stretch>
            <a:fillRect/>
          </a:stretch>
        </p:blipFill>
        <p:spPr>
          <a:xfrm>
            <a:off x="9893863" y="5210133"/>
            <a:ext cx="1862048" cy="1317888"/>
          </a:xfrm>
          <a:prstGeom prst="rect">
            <a:avLst/>
          </a:prstGeom>
          <a:ln w="28575">
            <a:solidFill>
              <a:srgbClr val="739CD1"/>
            </a:solidFill>
          </a:ln>
        </p:spPr>
      </p:pic>
      <p:sp>
        <p:nvSpPr>
          <p:cNvPr id="4" name="ZoneTexte 3">
            <a:extLst>
              <a:ext uri="{FF2B5EF4-FFF2-40B4-BE49-F238E27FC236}">
                <a16:creationId xmlns:a16="http://schemas.microsoft.com/office/drawing/2014/main" id="{9E2E912C-B980-412D-82CE-863D6D07ADF3}"/>
              </a:ext>
            </a:extLst>
          </p:cNvPr>
          <p:cNvSpPr txBox="1"/>
          <p:nvPr/>
        </p:nvSpPr>
        <p:spPr>
          <a:xfrm>
            <a:off x="520783" y="4419553"/>
            <a:ext cx="5444588" cy="2177519"/>
          </a:xfrm>
          <a:prstGeom prst="rect">
            <a:avLst/>
          </a:prstGeom>
          <a:noFill/>
        </p:spPr>
        <p:txBody>
          <a:bodyPr wrap="square" rtlCol="0">
            <a:spAutoFit/>
          </a:bodyPr>
          <a:lstStyle/>
          <a:p>
            <a:pPr>
              <a:spcAft>
                <a:spcPts val="300"/>
              </a:spcAft>
            </a:pPr>
            <a:r>
              <a:rPr lang="fr-CA" sz="1600" dirty="0">
                <a:solidFill>
                  <a:srgbClr val="739CD1"/>
                </a:solidFill>
              </a:rPr>
              <a:t>• </a:t>
            </a:r>
            <a:r>
              <a:rPr lang="fr-CA" sz="1600" dirty="0">
                <a:solidFill>
                  <a:schemeClr val="bg1"/>
                </a:solidFill>
              </a:rPr>
              <a:t>Id : Nécessaire pour stocker en BD. Assigné automatiquement par Entity Framework.</a:t>
            </a:r>
          </a:p>
          <a:p>
            <a:pPr>
              <a:spcAft>
                <a:spcPts val="300"/>
              </a:spcAft>
            </a:pPr>
            <a:r>
              <a:rPr lang="fr-CA" sz="1600" dirty="0">
                <a:solidFill>
                  <a:srgbClr val="739CD1"/>
                </a:solidFill>
              </a:rPr>
              <a:t>• </a:t>
            </a:r>
            <a:r>
              <a:rPr lang="fr-CA" sz="1600" dirty="0">
                <a:solidFill>
                  <a:srgbClr val="FA4098"/>
                </a:solidFill>
              </a:rPr>
              <a:t>FileName </a:t>
            </a:r>
            <a:r>
              <a:rPr lang="fr-CA" sz="1600" dirty="0">
                <a:solidFill>
                  <a:schemeClr val="bg1"/>
                </a:solidFill>
              </a:rPr>
              <a:t>: Nom du fichier image. Il devra être unique et sera assigné aléatoirement sous forme d’un GUID.</a:t>
            </a:r>
          </a:p>
          <a:p>
            <a:pPr>
              <a:spcAft>
                <a:spcPts val="300"/>
              </a:spcAft>
            </a:pPr>
            <a:r>
              <a:rPr lang="fr-CA" sz="1600" dirty="0">
                <a:solidFill>
                  <a:srgbClr val="739CD1"/>
                </a:solidFill>
              </a:rPr>
              <a:t>• </a:t>
            </a:r>
            <a:r>
              <a:rPr lang="fr-CA" sz="1600" dirty="0">
                <a:solidFill>
                  <a:srgbClr val="FA4098"/>
                </a:solidFill>
              </a:rPr>
              <a:t>MimeType</a:t>
            </a:r>
            <a:r>
              <a:rPr lang="fr-CA" sz="1600" dirty="0">
                <a:solidFill>
                  <a:srgbClr val="739CD1"/>
                </a:solidFill>
              </a:rPr>
              <a:t> : </a:t>
            </a:r>
            <a:r>
              <a:rPr lang="fr-CA" sz="1600" dirty="0">
                <a:solidFill>
                  <a:schemeClr val="bg1"/>
                </a:solidFill>
              </a:rPr>
              <a:t>Type de fichier image. (png, jpeg, etc.)</a:t>
            </a:r>
          </a:p>
          <a:p>
            <a:pPr>
              <a:spcAft>
                <a:spcPts val="300"/>
              </a:spcAft>
            </a:pPr>
            <a:r>
              <a:rPr lang="fr-CA" sz="1600" dirty="0">
                <a:solidFill>
                  <a:schemeClr val="bg1"/>
                </a:solidFill>
              </a:rPr>
              <a:t>• Facultativement, on peut ajouter un </a:t>
            </a:r>
            <a:r>
              <a:rPr lang="fr-CA" sz="1600" dirty="0">
                <a:solidFill>
                  <a:srgbClr val="FA4098"/>
                </a:solidFill>
              </a:rPr>
              <a:t>Nom</a:t>
            </a:r>
            <a:r>
              <a:rPr lang="fr-CA" sz="1600" dirty="0">
                <a:solidFill>
                  <a:schemeClr val="bg1"/>
                </a:solidFill>
              </a:rPr>
              <a:t> à l’image, ou encore une référence vers la </a:t>
            </a:r>
            <a:r>
              <a:rPr lang="fr-CA" sz="1600" dirty="0">
                <a:solidFill>
                  <a:srgbClr val="FA4098"/>
                </a:solidFill>
              </a:rPr>
              <a:t>Galerie</a:t>
            </a:r>
            <a:r>
              <a:rPr lang="fr-CA" sz="1600" dirty="0">
                <a:solidFill>
                  <a:srgbClr val="739CD1"/>
                </a:solidFill>
              </a:rPr>
              <a:t> </a:t>
            </a:r>
            <a:r>
              <a:rPr lang="fr-CA" sz="1600" dirty="0">
                <a:solidFill>
                  <a:schemeClr val="bg1"/>
                </a:solidFill>
              </a:rPr>
              <a:t>associée.. à vous de voir.</a:t>
            </a:r>
          </a:p>
        </p:txBody>
      </p:sp>
      <p:sp>
        <p:nvSpPr>
          <p:cNvPr id="6" name="ZoneTexte 5">
            <a:extLst>
              <a:ext uri="{FF2B5EF4-FFF2-40B4-BE49-F238E27FC236}">
                <a16:creationId xmlns:a16="http://schemas.microsoft.com/office/drawing/2014/main" id="{F0BABE42-9BE9-41F3-A9B6-EB0C56ED28B8}"/>
              </a:ext>
            </a:extLst>
          </p:cNvPr>
          <p:cNvSpPr txBox="1"/>
          <p:nvPr/>
        </p:nvSpPr>
        <p:spPr>
          <a:xfrm>
            <a:off x="6393343" y="3457677"/>
            <a:ext cx="5162617" cy="1323439"/>
          </a:xfrm>
          <a:prstGeom prst="rect">
            <a:avLst/>
          </a:prstGeom>
          <a:noFill/>
          <a:ln w="28575">
            <a:solidFill>
              <a:schemeClr val="bg1"/>
            </a:solidFill>
          </a:ln>
        </p:spPr>
        <p:txBody>
          <a:bodyPr wrap="square" rtlCol="0">
            <a:spAutoFit/>
          </a:bodyPr>
          <a:lstStyle/>
          <a:p>
            <a:r>
              <a:rPr lang="fr-CA" sz="1600" dirty="0">
                <a:solidFill>
                  <a:schemeClr val="bg1"/>
                </a:solidFill>
              </a:rPr>
              <a:t>Si vous aviez déjà un model pour les images et que vous le modifiez, n’oubliez pas que </a:t>
            </a:r>
            <a:r>
              <a:rPr lang="fr-CA" sz="1600" b="1" dirty="0">
                <a:solidFill>
                  <a:schemeClr val="bg1"/>
                </a:solidFill>
              </a:rPr>
              <a:t>dès </a:t>
            </a:r>
            <a:r>
              <a:rPr lang="fr-CA" sz="1600" b="1" dirty="0">
                <a:solidFill>
                  <a:srgbClr val="FA4098"/>
                </a:solidFill>
              </a:rPr>
              <a:t>qu’on modifie un model, on doit refaire les migrations Entity Framework et mettre à jour ou recréer la BD !</a:t>
            </a:r>
            <a:r>
              <a:rPr lang="fr-CA" sz="1600" dirty="0">
                <a:solidFill>
                  <a:srgbClr val="739CD1"/>
                </a:solidFill>
              </a:rPr>
              <a:t> </a:t>
            </a:r>
          </a:p>
        </p:txBody>
      </p:sp>
    </p:spTree>
    <p:extLst>
      <p:ext uri="{BB962C8B-B14F-4D97-AF65-F5344CB8AC3E}">
        <p14:creationId xmlns:p14="http://schemas.microsoft.com/office/powerpoint/2010/main" val="107426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Serveur d’images</a:t>
            </a:r>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140209" y="2062259"/>
            <a:ext cx="10153974" cy="3873930"/>
          </a:xfrm>
        </p:spPr>
        <p:txBody>
          <a:bodyPr/>
          <a:lstStyle/>
          <a:p>
            <a:r>
              <a:rPr lang="fr-CA" dirty="0">
                <a:solidFill>
                  <a:srgbClr val="FA4098"/>
                </a:solidFill>
              </a:rPr>
              <a:t>Étape 2</a:t>
            </a:r>
            <a:r>
              <a:rPr lang="fr-CA" dirty="0"/>
              <a:t> : Contrôleur d’images</a:t>
            </a:r>
          </a:p>
          <a:p>
            <a:pPr lvl="2"/>
            <a:r>
              <a:rPr lang="fr-CA" dirty="0"/>
              <a:t> Si vous n’avez pas de contrôleur pour le model créé à l’</a:t>
            </a:r>
            <a:r>
              <a:rPr lang="fr-CA" dirty="0">
                <a:solidFill>
                  <a:srgbClr val="FA4098"/>
                </a:solidFill>
              </a:rPr>
              <a:t>étape 1</a:t>
            </a:r>
            <a:r>
              <a:rPr lang="fr-CA" dirty="0"/>
              <a:t>, il faut le créer.</a:t>
            </a:r>
          </a:p>
        </p:txBody>
      </p:sp>
      <p:pic>
        <p:nvPicPr>
          <p:cNvPr id="5" name="Image 4">
            <a:extLst>
              <a:ext uri="{FF2B5EF4-FFF2-40B4-BE49-F238E27FC236}">
                <a16:creationId xmlns:a16="http://schemas.microsoft.com/office/drawing/2014/main" id="{E03A16F1-AE57-460F-9B6D-7074420064F0}"/>
              </a:ext>
            </a:extLst>
          </p:cNvPr>
          <p:cNvPicPr>
            <a:picLocks noChangeAspect="1"/>
          </p:cNvPicPr>
          <p:nvPr/>
        </p:nvPicPr>
        <p:blipFill>
          <a:blip r:embed="rId2"/>
          <a:stretch>
            <a:fillRect/>
          </a:stretch>
        </p:blipFill>
        <p:spPr>
          <a:xfrm>
            <a:off x="520783" y="2886037"/>
            <a:ext cx="5415155" cy="1971116"/>
          </a:xfrm>
          <a:prstGeom prst="rect">
            <a:avLst/>
          </a:prstGeom>
          <a:ln w="28575">
            <a:solidFill>
              <a:srgbClr val="739CD1"/>
            </a:solidFill>
          </a:ln>
        </p:spPr>
      </p:pic>
      <p:pic>
        <p:nvPicPr>
          <p:cNvPr id="7" name="Image 6">
            <a:extLst>
              <a:ext uri="{FF2B5EF4-FFF2-40B4-BE49-F238E27FC236}">
                <a16:creationId xmlns:a16="http://schemas.microsoft.com/office/drawing/2014/main" id="{D43926AA-3DF9-4583-9357-D2EFBD467EF0}"/>
              </a:ext>
            </a:extLst>
          </p:cNvPr>
          <p:cNvPicPr>
            <a:picLocks noChangeAspect="1"/>
          </p:cNvPicPr>
          <p:nvPr/>
        </p:nvPicPr>
        <p:blipFill>
          <a:blip r:embed="rId3"/>
          <a:stretch>
            <a:fillRect/>
          </a:stretch>
        </p:blipFill>
        <p:spPr>
          <a:xfrm>
            <a:off x="6316512" y="3141295"/>
            <a:ext cx="5592727" cy="1715858"/>
          </a:xfrm>
          <a:prstGeom prst="rect">
            <a:avLst/>
          </a:prstGeom>
          <a:ln w="28575">
            <a:solidFill>
              <a:srgbClr val="739CD1"/>
            </a:solidFill>
          </a:ln>
        </p:spPr>
      </p:pic>
      <p:pic>
        <p:nvPicPr>
          <p:cNvPr id="9" name="Image 8">
            <a:extLst>
              <a:ext uri="{FF2B5EF4-FFF2-40B4-BE49-F238E27FC236}">
                <a16:creationId xmlns:a16="http://schemas.microsoft.com/office/drawing/2014/main" id="{F313F944-8107-4A27-8071-6143DEC008F7}"/>
              </a:ext>
            </a:extLst>
          </p:cNvPr>
          <p:cNvPicPr>
            <a:picLocks noChangeAspect="1"/>
          </p:cNvPicPr>
          <p:nvPr/>
        </p:nvPicPr>
        <p:blipFill>
          <a:blip r:embed="rId4"/>
          <a:stretch>
            <a:fillRect/>
          </a:stretch>
        </p:blipFill>
        <p:spPr>
          <a:xfrm>
            <a:off x="4078513" y="5135406"/>
            <a:ext cx="3702201" cy="1571393"/>
          </a:xfrm>
          <a:prstGeom prst="rect">
            <a:avLst/>
          </a:prstGeom>
          <a:ln w="28575">
            <a:solidFill>
              <a:srgbClr val="739CD1"/>
            </a:solidFill>
          </a:ln>
        </p:spPr>
      </p:pic>
      <p:sp>
        <p:nvSpPr>
          <p:cNvPr id="4" name="ZoneTexte 3">
            <a:extLst>
              <a:ext uri="{FF2B5EF4-FFF2-40B4-BE49-F238E27FC236}">
                <a16:creationId xmlns:a16="http://schemas.microsoft.com/office/drawing/2014/main" id="{50125002-EF7C-458D-ACEF-50FF2F10A5EC}"/>
              </a:ext>
            </a:extLst>
          </p:cNvPr>
          <p:cNvSpPr txBox="1"/>
          <p:nvPr/>
        </p:nvSpPr>
        <p:spPr>
          <a:xfrm>
            <a:off x="8177242" y="5474524"/>
            <a:ext cx="3541776" cy="923330"/>
          </a:xfrm>
          <a:prstGeom prst="rect">
            <a:avLst/>
          </a:prstGeom>
          <a:noFill/>
        </p:spPr>
        <p:txBody>
          <a:bodyPr wrap="square" rtlCol="0">
            <a:spAutoFit/>
          </a:bodyPr>
          <a:lstStyle/>
          <a:p>
            <a:r>
              <a:rPr lang="fr-CA" dirty="0">
                <a:solidFill>
                  <a:schemeClr val="bg1"/>
                </a:solidFill>
              </a:rPr>
              <a:t>Notons qu’un </a:t>
            </a:r>
            <a:r>
              <a:rPr lang="fr-CA" dirty="0" err="1">
                <a:solidFill>
                  <a:srgbClr val="FA4098"/>
                </a:solidFill>
              </a:rPr>
              <a:t>DbSet</a:t>
            </a:r>
            <a:r>
              <a:rPr lang="fr-CA" dirty="0">
                <a:solidFill>
                  <a:srgbClr val="FA4098"/>
                </a:solidFill>
              </a:rPr>
              <a:t>&lt;&gt;</a:t>
            </a:r>
            <a:r>
              <a:rPr lang="fr-CA" dirty="0">
                <a:solidFill>
                  <a:srgbClr val="739CD1"/>
                </a:solidFill>
              </a:rPr>
              <a:t> </a:t>
            </a:r>
            <a:r>
              <a:rPr lang="fr-CA" dirty="0">
                <a:solidFill>
                  <a:schemeClr val="bg1"/>
                </a:solidFill>
              </a:rPr>
              <a:t>sera ajouté dans le</a:t>
            </a:r>
            <a:r>
              <a:rPr lang="fr-CA" dirty="0">
                <a:solidFill>
                  <a:srgbClr val="739CD1"/>
                </a:solidFill>
              </a:rPr>
              <a:t> </a:t>
            </a:r>
            <a:r>
              <a:rPr lang="fr-CA" dirty="0" err="1">
                <a:solidFill>
                  <a:srgbClr val="FA4098"/>
                </a:solidFill>
              </a:rPr>
              <a:t>DbContext</a:t>
            </a:r>
            <a:r>
              <a:rPr lang="fr-CA" dirty="0">
                <a:solidFill>
                  <a:srgbClr val="FA4098"/>
                </a:solidFill>
              </a:rPr>
              <a:t> </a:t>
            </a:r>
            <a:r>
              <a:rPr lang="fr-CA" dirty="0">
                <a:solidFill>
                  <a:schemeClr val="bg1"/>
                </a:solidFill>
              </a:rPr>
              <a:t>pour accommoder ce nouveau Model</a:t>
            </a:r>
            <a:r>
              <a:rPr lang="fr-CA" dirty="0">
                <a:solidFill>
                  <a:srgbClr val="739CD1"/>
                </a:solidFill>
              </a:rPr>
              <a:t>.</a:t>
            </a:r>
          </a:p>
        </p:txBody>
      </p:sp>
    </p:spTree>
    <p:extLst>
      <p:ext uri="{BB962C8B-B14F-4D97-AF65-F5344CB8AC3E}">
        <p14:creationId xmlns:p14="http://schemas.microsoft.com/office/powerpoint/2010/main" val="428041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 Serveur d’images </a:t>
            </a:r>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1" y="2082446"/>
            <a:ext cx="10294182" cy="3853743"/>
          </a:xfrm>
        </p:spPr>
        <p:txBody>
          <a:bodyPr/>
          <a:lstStyle/>
          <a:p>
            <a:r>
              <a:rPr lang="fr-CA" dirty="0">
                <a:solidFill>
                  <a:srgbClr val="FA4098"/>
                </a:solidFill>
              </a:rPr>
              <a:t>Étape 3</a:t>
            </a:r>
            <a:r>
              <a:rPr lang="fr-CA" dirty="0"/>
              <a:t> : Requête pour ajouter une image sur le serveur</a:t>
            </a:r>
          </a:p>
          <a:p>
            <a:pPr lvl="2"/>
            <a:r>
              <a:rPr lang="fr-CA" dirty="0"/>
              <a:t> Récupérer le fichier envoyé</a:t>
            </a:r>
          </a:p>
        </p:txBody>
      </p:sp>
      <p:pic>
        <p:nvPicPr>
          <p:cNvPr id="5" name="Image 4">
            <a:extLst>
              <a:ext uri="{FF2B5EF4-FFF2-40B4-BE49-F238E27FC236}">
                <a16:creationId xmlns:a16="http://schemas.microsoft.com/office/drawing/2014/main" id="{46A8D772-DB64-4229-825C-49AB23F68C2D}"/>
              </a:ext>
            </a:extLst>
          </p:cNvPr>
          <p:cNvPicPr>
            <a:picLocks noChangeAspect="1"/>
          </p:cNvPicPr>
          <p:nvPr/>
        </p:nvPicPr>
        <p:blipFill>
          <a:blip r:embed="rId2"/>
          <a:stretch>
            <a:fillRect/>
          </a:stretch>
        </p:blipFill>
        <p:spPr>
          <a:xfrm>
            <a:off x="5545562" y="2710319"/>
            <a:ext cx="6192114" cy="2029108"/>
          </a:xfrm>
          <a:prstGeom prst="rect">
            <a:avLst/>
          </a:prstGeom>
          <a:ln w="28575">
            <a:solidFill>
              <a:srgbClr val="739CD1"/>
            </a:solidFill>
          </a:ln>
        </p:spPr>
      </p:pic>
      <p:pic>
        <p:nvPicPr>
          <p:cNvPr id="6" name="Image 5">
            <a:extLst>
              <a:ext uri="{FF2B5EF4-FFF2-40B4-BE49-F238E27FC236}">
                <a16:creationId xmlns:a16="http://schemas.microsoft.com/office/drawing/2014/main" id="{63C67A5B-439F-40F4-BB91-83B95D53A3C7}"/>
              </a:ext>
            </a:extLst>
          </p:cNvPr>
          <p:cNvPicPr>
            <a:picLocks noChangeAspect="1"/>
          </p:cNvPicPr>
          <p:nvPr/>
        </p:nvPicPr>
        <p:blipFill>
          <a:blip r:embed="rId3"/>
          <a:stretch>
            <a:fillRect/>
          </a:stretch>
        </p:blipFill>
        <p:spPr>
          <a:xfrm>
            <a:off x="5545562" y="5936189"/>
            <a:ext cx="4715533" cy="800212"/>
          </a:xfrm>
          <a:prstGeom prst="rect">
            <a:avLst/>
          </a:prstGeom>
          <a:ln w="28575">
            <a:solidFill>
              <a:srgbClr val="739CD1"/>
            </a:solidFill>
          </a:ln>
        </p:spPr>
      </p:pic>
      <p:sp>
        <p:nvSpPr>
          <p:cNvPr id="7" name="ZoneTexte 6">
            <a:extLst>
              <a:ext uri="{FF2B5EF4-FFF2-40B4-BE49-F238E27FC236}">
                <a16:creationId xmlns:a16="http://schemas.microsoft.com/office/drawing/2014/main" id="{9D080E56-D1DF-4814-BB0A-7F18E9208FBF}"/>
              </a:ext>
            </a:extLst>
          </p:cNvPr>
          <p:cNvSpPr txBox="1"/>
          <p:nvPr/>
        </p:nvSpPr>
        <p:spPr>
          <a:xfrm>
            <a:off x="123970" y="2892767"/>
            <a:ext cx="5388754" cy="3693319"/>
          </a:xfrm>
          <a:prstGeom prst="rect">
            <a:avLst/>
          </a:prstGeom>
          <a:noFill/>
          <a:ln w="28575">
            <a:noFill/>
          </a:ln>
        </p:spPr>
        <p:txBody>
          <a:bodyPr wrap="square" rtlCol="0">
            <a:spAutoFit/>
          </a:bodyPr>
          <a:lstStyle/>
          <a:p>
            <a:r>
              <a:rPr lang="fr-CA" dirty="0">
                <a:solidFill>
                  <a:srgbClr val="739CD1"/>
                </a:solidFill>
              </a:rPr>
              <a:t>• </a:t>
            </a:r>
            <a:r>
              <a:rPr lang="fr-CA" dirty="0">
                <a:solidFill>
                  <a:schemeClr val="bg1"/>
                </a:solidFill>
              </a:rPr>
              <a:t>Pour récupérer le fichier, on récupère le </a:t>
            </a:r>
            <a:r>
              <a:rPr lang="fr-CA" b="1" dirty="0">
                <a:solidFill>
                  <a:schemeClr val="bg1"/>
                </a:solidFill>
              </a:rPr>
              <a:t>corps de la requête</a:t>
            </a:r>
            <a:r>
              <a:rPr lang="fr-CA" dirty="0">
                <a:solidFill>
                  <a:schemeClr val="bg1"/>
                </a:solidFill>
              </a:rPr>
              <a:t> sous forme de </a:t>
            </a:r>
            <a:r>
              <a:rPr lang="fr-CA" dirty="0">
                <a:solidFill>
                  <a:srgbClr val="FA4098"/>
                </a:solidFill>
              </a:rPr>
              <a:t>IFormCollection</a:t>
            </a:r>
            <a:r>
              <a:rPr lang="fr-CA" dirty="0">
                <a:solidFill>
                  <a:schemeClr val="bg1"/>
                </a:solidFill>
              </a:rPr>
              <a:t>. Le fichier sera disponible dans la propriété </a:t>
            </a:r>
            <a:r>
              <a:rPr lang="fr-CA" dirty="0">
                <a:solidFill>
                  <a:srgbClr val="FA4098"/>
                </a:solidFill>
              </a:rPr>
              <a:t>.Files</a:t>
            </a:r>
          </a:p>
          <a:p>
            <a:endParaRPr lang="fr-CA" dirty="0">
              <a:solidFill>
                <a:srgbClr val="FA4098"/>
              </a:solidFill>
            </a:endParaRPr>
          </a:p>
          <a:p>
            <a:r>
              <a:rPr lang="fr-CA" dirty="0">
                <a:solidFill>
                  <a:schemeClr val="bg1"/>
                </a:solidFill>
              </a:rPr>
              <a:t>•</a:t>
            </a:r>
            <a:r>
              <a:rPr lang="fr-CA" dirty="0">
                <a:solidFill>
                  <a:srgbClr val="739CD1"/>
                </a:solidFill>
              </a:rPr>
              <a:t> </a:t>
            </a:r>
            <a:r>
              <a:rPr lang="fr-CA" dirty="0">
                <a:solidFill>
                  <a:srgbClr val="FA4098"/>
                </a:solidFill>
              </a:rPr>
              <a:t>.GetFile("clé")</a:t>
            </a:r>
            <a:r>
              <a:rPr lang="fr-CA" dirty="0">
                <a:solidFill>
                  <a:srgbClr val="739CD1"/>
                </a:solidFill>
              </a:rPr>
              <a:t> </a:t>
            </a:r>
            <a:r>
              <a:rPr lang="fr-CA" dirty="0">
                <a:solidFill>
                  <a:schemeClr val="bg1"/>
                </a:solidFill>
              </a:rPr>
              <a:t>permet de récupérer un fichier spécifique. La </a:t>
            </a:r>
            <a:r>
              <a:rPr lang="fr-CA" dirty="0">
                <a:solidFill>
                  <a:srgbClr val="FA4098"/>
                </a:solidFill>
              </a:rPr>
              <a:t>clé</a:t>
            </a:r>
            <a:r>
              <a:rPr lang="fr-CA" dirty="0">
                <a:solidFill>
                  <a:srgbClr val="739CD1"/>
                </a:solidFill>
              </a:rPr>
              <a:t> </a:t>
            </a:r>
            <a:r>
              <a:rPr lang="fr-CA" dirty="0">
                <a:solidFill>
                  <a:schemeClr val="bg1"/>
                </a:solidFill>
              </a:rPr>
              <a:t>doit correspondre au </a:t>
            </a:r>
            <a:r>
              <a:rPr lang="fr-CA" b="1" dirty="0">
                <a:solidFill>
                  <a:schemeClr val="bg1"/>
                </a:solidFill>
              </a:rPr>
              <a:t>nom</a:t>
            </a:r>
            <a:r>
              <a:rPr lang="fr-CA" dirty="0">
                <a:solidFill>
                  <a:schemeClr val="bg1"/>
                </a:solidFill>
              </a:rPr>
              <a:t> que vous aviez donné au fichier sur </a:t>
            </a:r>
            <a:r>
              <a:rPr lang="fr-CA" b="1" dirty="0">
                <a:solidFill>
                  <a:schemeClr val="bg1"/>
                </a:solidFill>
              </a:rPr>
              <a:t>Angular</a:t>
            </a:r>
            <a:r>
              <a:rPr lang="fr-CA" dirty="0">
                <a:solidFill>
                  <a:schemeClr val="bg1"/>
                </a:solidFill>
              </a:rPr>
              <a:t> !</a:t>
            </a:r>
          </a:p>
          <a:p>
            <a:endParaRPr lang="fr-CA" dirty="0">
              <a:solidFill>
                <a:srgbClr val="739CD1"/>
              </a:solidFill>
            </a:endParaRPr>
          </a:p>
          <a:p>
            <a:r>
              <a:rPr lang="fr-CA" dirty="0">
                <a:solidFill>
                  <a:schemeClr val="bg1"/>
                </a:solidFill>
              </a:rPr>
              <a:t>• L’annotation </a:t>
            </a:r>
            <a:r>
              <a:rPr lang="fr-CA" dirty="0">
                <a:solidFill>
                  <a:srgbClr val="FA4098"/>
                </a:solidFill>
              </a:rPr>
              <a:t>[DisableRequestSizeLimit]</a:t>
            </a:r>
            <a:r>
              <a:rPr lang="fr-CA" dirty="0">
                <a:solidFill>
                  <a:srgbClr val="739CD1"/>
                </a:solidFill>
              </a:rPr>
              <a:t>, </a:t>
            </a:r>
            <a:r>
              <a:rPr lang="fr-CA" dirty="0">
                <a:solidFill>
                  <a:schemeClr val="bg1"/>
                </a:solidFill>
              </a:rPr>
              <a:t>permet, si c’est un enjeu, d’envoyer des images de grande taille ou d’envoyer plusieurs images avec une grande taille totale. En temps normal, la limite est de </a:t>
            </a:r>
            <a:r>
              <a:rPr lang="fr-CA" dirty="0">
                <a:solidFill>
                  <a:srgbClr val="FA4098"/>
                </a:solidFill>
              </a:rPr>
              <a:t>28.6 </a:t>
            </a:r>
            <a:r>
              <a:rPr lang="fr-CA" dirty="0">
                <a:solidFill>
                  <a:schemeClr val="bg1"/>
                </a:solidFill>
              </a:rPr>
              <a:t>Mo sans cette annotation.</a:t>
            </a:r>
          </a:p>
        </p:txBody>
      </p:sp>
      <p:pic>
        <p:nvPicPr>
          <p:cNvPr id="8" name="Image 7">
            <a:extLst>
              <a:ext uri="{FF2B5EF4-FFF2-40B4-BE49-F238E27FC236}">
                <a16:creationId xmlns:a16="http://schemas.microsoft.com/office/drawing/2014/main" id="{62AF348E-9C45-4D8D-8276-5B7E574B9CDA}"/>
              </a:ext>
            </a:extLst>
          </p:cNvPr>
          <p:cNvPicPr>
            <a:picLocks noChangeAspect="1"/>
          </p:cNvPicPr>
          <p:nvPr/>
        </p:nvPicPr>
        <p:blipFill>
          <a:blip r:embed="rId4"/>
          <a:stretch>
            <a:fillRect/>
          </a:stretch>
        </p:blipFill>
        <p:spPr>
          <a:xfrm>
            <a:off x="7605342" y="4927115"/>
            <a:ext cx="4483900" cy="464838"/>
          </a:xfrm>
          <a:prstGeom prst="rect">
            <a:avLst/>
          </a:prstGeom>
          <a:ln w="28575">
            <a:solidFill>
              <a:srgbClr val="739CD1"/>
            </a:solidFill>
          </a:ln>
        </p:spPr>
      </p:pic>
      <p:sp>
        <p:nvSpPr>
          <p:cNvPr id="9" name="ZoneTexte 8">
            <a:extLst>
              <a:ext uri="{FF2B5EF4-FFF2-40B4-BE49-F238E27FC236}">
                <a16:creationId xmlns:a16="http://schemas.microsoft.com/office/drawing/2014/main" id="{C52C56A6-131E-4E96-9187-63270D6414DF}"/>
              </a:ext>
            </a:extLst>
          </p:cNvPr>
          <p:cNvSpPr txBox="1"/>
          <p:nvPr/>
        </p:nvSpPr>
        <p:spPr>
          <a:xfrm>
            <a:off x="10207509" y="4873741"/>
            <a:ext cx="1761688" cy="307777"/>
          </a:xfrm>
          <a:prstGeom prst="rect">
            <a:avLst/>
          </a:prstGeom>
          <a:noFill/>
        </p:spPr>
        <p:txBody>
          <a:bodyPr wrap="square" rtlCol="0">
            <a:spAutoFit/>
          </a:bodyPr>
          <a:lstStyle/>
          <a:p>
            <a:pPr algn="r"/>
            <a:r>
              <a:rPr lang="fr-CA" sz="1400" dirty="0">
                <a:solidFill>
                  <a:srgbClr val="739CD1"/>
                </a:solidFill>
              </a:rPr>
              <a:t>Angular</a:t>
            </a:r>
          </a:p>
        </p:txBody>
      </p:sp>
      <p:cxnSp>
        <p:nvCxnSpPr>
          <p:cNvPr id="10" name="Connecteur droit avec flèche 9">
            <a:extLst>
              <a:ext uri="{FF2B5EF4-FFF2-40B4-BE49-F238E27FC236}">
                <a16:creationId xmlns:a16="http://schemas.microsoft.com/office/drawing/2014/main" id="{6FFA6E7E-A622-443C-A00D-EFA6A8C492FD}"/>
              </a:ext>
            </a:extLst>
          </p:cNvPr>
          <p:cNvCxnSpPr>
            <a:cxnSpLocks/>
          </p:cNvCxnSpPr>
          <p:nvPr/>
        </p:nvCxnSpPr>
        <p:spPr>
          <a:xfrm flipV="1">
            <a:off x="9280356" y="4382879"/>
            <a:ext cx="980739" cy="783161"/>
          </a:xfrm>
          <a:prstGeom prst="straightConnector1">
            <a:avLst/>
          </a:prstGeom>
          <a:ln w="57150">
            <a:solidFill>
              <a:srgbClr val="FA4098">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 name="Flèche : droite 20">
            <a:extLst>
              <a:ext uri="{FF2B5EF4-FFF2-40B4-BE49-F238E27FC236}">
                <a16:creationId xmlns:a16="http://schemas.microsoft.com/office/drawing/2014/main" id="{DEF95466-A975-4D6B-94B3-AA9980F56000}"/>
              </a:ext>
            </a:extLst>
          </p:cNvPr>
          <p:cNvSpPr/>
          <p:nvPr/>
        </p:nvSpPr>
        <p:spPr>
          <a:xfrm>
            <a:off x="5292801" y="3976874"/>
            <a:ext cx="1010874" cy="287447"/>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2" name="Connecteur droit avec flèche 21">
            <a:extLst>
              <a:ext uri="{FF2B5EF4-FFF2-40B4-BE49-F238E27FC236}">
                <a16:creationId xmlns:a16="http://schemas.microsoft.com/office/drawing/2014/main" id="{86E72C03-D6F5-49A4-A00D-81E67FC14227}"/>
              </a:ext>
            </a:extLst>
          </p:cNvPr>
          <p:cNvCxnSpPr>
            <a:cxnSpLocks/>
          </p:cNvCxnSpPr>
          <p:nvPr/>
        </p:nvCxnSpPr>
        <p:spPr>
          <a:xfrm flipH="1">
            <a:off x="6775666" y="5687909"/>
            <a:ext cx="415215" cy="49656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24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85438B-EE96-4FCB-A6AE-8468EAF0B23E}"/>
              </a:ext>
            </a:extLst>
          </p:cNvPr>
          <p:cNvSpPr>
            <a:spLocks noGrp="1"/>
          </p:cNvSpPr>
          <p:nvPr>
            <p:ph type="title"/>
          </p:nvPr>
        </p:nvSpPr>
        <p:spPr/>
        <p:txBody>
          <a:bodyPr/>
          <a:lstStyle/>
          <a:p>
            <a:r>
              <a:rPr lang="fr-CA" dirty="0"/>
              <a:t>Serveurs d’images</a:t>
            </a:r>
          </a:p>
        </p:txBody>
      </p:sp>
      <p:sp>
        <p:nvSpPr>
          <p:cNvPr id="4" name="Espace réservé du contenu 3">
            <a:extLst>
              <a:ext uri="{FF2B5EF4-FFF2-40B4-BE49-F238E27FC236}">
                <a16:creationId xmlns:a16="http://schemas.microsoft.com/office/drawing/2014/main" id="{C890958F-4580-4291-A25E-8EC100361626}"/>
              </a:ext>
            </a:extLst>
          </p:cNvPr>
          <p:cNvSpPr>
            <a:spLocks noGrp="1"/>
          </p:cNvSpPr>
          <p:nvPr>
            <p:ph idx="1"/>
          </p:nvPr>
        </p:nvSpPr>
        <p:spPr>
          <a:xfrm>
            <a:off x="1" y="2001298"/>
            <a:ext cx="10294182" cy="3934891"/>
          </a:xfrm>
        </p:spPr>
        <p:txBody>
          <a:bodyPr/>
          <a:lstStyle/>
          <a:p>
            <a:r>
              <a:rPr lang="fr-CA" dirty="0"/>
              <a:t>  </a:t>
            </a:r>
            <a:r>
              <a:rPr lang="fr-CA" dirty="0">
                <a:solidFill>
                  <a:srgbClr val="FA4098"/>
                </a:solidFill>
              </a:rPr>
              <a:t>Étape 3</a:t>
            </a:r>
            <a:r>
              <a:rPr lang="fr-CA" dirty="0"/>
              <a:t> : Requête pour ajouter une image sur le serveur</a:t>
            </a:r>
          </a:p>
          <a:p>
            <a:pPr lvl="2"/>
            <a:r>
              <a:rPr lang="fr-CA" dirty="0"/>
              <a:t>utiliser un package pratique pour la manipulation d’images:</a:t>
            </a:r>
          </a:p>
          <a:p>
            <a:endParaRPr lang="fr-CA" dirty="0"/>
          </a:p>
        </p:txBody>
      </p:sp>
      <p:pic>
        <p:nvPicPr>
          <p:cNvPr id="5" name="Image 4">
            <a:extLst>
              <a:ext uri="{FF2B5EF4-FFF2-40B4-BE49-F238E27FC236}">
                <a16:creationId xmlns:a16="http://schemas.microsoft.com/office/drawing/2014/main" id="{F4E54A0C-5E97-4DE0-95E8-FE70A15A3115}"/>
              </a:ext>
            </a:extLst>
          </p:cNvPr>
          <p:cNvPicPr>
            <a:picLocks noChangeAspect="1"/>
          </p:cNvPicPr>
          <p:nvPr/>
        </p:nvPicPr>
        <p:blipFill>
          <a:blip r:embed="rId2"/>
          <a:stretch>
            <a:fillRect/>
          </a:stretch>
        </p:blipFill>
        <p:spPr>
          <a:xfrm>
            <a:off x="2481942" y="2856206"/>
            <a:ext cx="8031773" cy="1388350"/>
          </a:xfrm>
          <a:prstGeom prst="rect">
            <a:avLst/>
          </a:prstGeom>
          <a:ln w="28575">
            <a:solidFill>
              <a:srgbClr val="739CD1"/>
            </a:solidFill>
          </a:ln>
        </p:spPr>
      </p:pic>
      <p:pic>
        <p:nvPicPr>
          <p:cNvPr id="7" name="Image 6">
            <a:extLst>
              <a:ext uri="{FF2B5EF4-FFF2-40B4-BE49-F238E27FC236}">
                <a16:creationId xmlns:a16="http://schemas.microsoft.com/office/drawing/2014/main" id="{3D0FE55A-EB09-472D-B954-AB53D3A2612A}"/>
              </a:ext>
            </a:extLst>
          </p:cNvPr>
          <p:cNvPicPr>
            <a:picLocks noChangeAspect="1"/>
          </p:cNvPicPr>
          <p:nvPr/>
        </p:nvPicPr>
        <p:blipFill>
          <a:blip r:embed="rId3"/>
          <a:stretch>
            <a:fillRect/>
          </a:stretch>
        </p:blipFill>
        <p:spPr>
          <a:xfrm>
            <a:off x="3571434" y="4546993"/>
            <a:ext cx="4609851" cy="2175273"/>
          </a:xfrm>
          <a:prstGeom prst="rect">
            <a:avLst/>
          </a:prstGeom>
          <a:ln w="28575">
            <a:solidFill>
              <a:srgbClr val="739CD1"/>
            </a:solidFill>
          </a:ln>
        </p:spPr>
      </p:pic>
      <p:cxnSp>
        <p:nvCxnSpPr>
          <p:cNvPr id="8" name="Connecteur droit avec flèche 7">
            <a:extLst>
              <a:ext uri="{FF2B5EF4-FFF2-40B4-BE49-F238E27FC236}">
                <a16:creationId xmlns:a16="http://schemas.microsoft.com/office/drawing/2014/main" id="{7C001F32-A3E5-45F4-8282-D0AD38777D04}"/>
              </a:ext>
            </a:extLst>
          </p:cNvPr>
          <p:cNvCxnSpPr>
            <a:cxnSpLocks/>
          </p:cNvCxnSpPr>
          <p:nvPr/>
        </p:nvCxnSpPr>
        <p:spPr>
          <a:xfrm flipH="1">
            <a:off x="10098500" y="3472183"/>
            <a:ext cx="415215" cy="49656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B8F9C872-EFFE-4CA3-A16C-50F38DA46A4A}"/>
              </a:ext>
            </a:extLst>
          </p:cNvPr>
          <p:cNvCxnSpPr>
            <a:cxnSpLocks/>
          </p:cNvCxnSpPr>
          <p:nvPr/>
        </p:nvCxnSpPr>
        <p:spPr>
          <a:xfrm flipH="1">
            <a:off x="3156219" y="3212117"/>
            <a:ext cx="415215" cy="49656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6C467C49-7401-4B42-9001-51A418C603A7}"/>
              </a:ext>
            </a:extLst>
          </p:cNvPr>
          <p:cNvCxnSpPr>
            <a:cxnSpLocks/>
          </p:cNvCxnSpPr>
          <p:nvPr/>
        </p:nvCxnSpPr>
        <p:spPr>
          <a:xfrm>
            <a:off x="3240248" y="5972314"/>
            <a:ext cx="828525"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B2E9DE6-7781-45A6-B37B-1CE6F59EB012}"/>
              </a:ext>
            </a:extLst>
          </p:cNvPr>
          <p:cNvCxnSpPr>
            <a:cxnSpLocks/>
          </p:cNvCxnSpPr>
          <p:nvPr/>
        </p:nvCxnSpPr>
        <p:spPr>
          <a:xfrm flipH="1">
            <a:off x="6200975" y="6669999"/>
            <a:ext cx="612983"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C7B860D4-5C73-479D-AE1A-1A684055C06D}"/>
              </a:ext>
            </a:extLst>
          </p:cNvPr>
          <p:cNvSpPr txBox="1"/>
          <p:nvPr/>
        </p:nvSpPr>
        <p:spPr>
          <a:xfrm>
            <a:off x="8629335" y="4804512"/>
            <a:ext cx="2938272" cy="646331"/>
          </a:xfrm>
          <a:prstGeom prst="rect">
            <a:avLst/>
          </a:prstGeom>
          <a:noFill/>
        </p:spPr>
        <p:txBody>
          <a:bodyPr wrap="square" rtlCol="0">
            <a:spAutoFit/>
          </a:bodyPr>
          <a:lstStyle/>
          <a:p>
            <a:r>
              <a:rPr lang="fr-CA" dirty="0">
                <a:solidFill>
                  <a:schemeClr val="bg1"/>
                </a:solidFill>
              </a:rPr>
              <a:t>Choisissez la version </a:t>
            </a:r>
            <a:r>
              <a:rPr lang="fr-CA" dirty="0" err="1">
                <a:solidFill>
                  <a:srgbClr val="FA4098"/>
                </a:solidFill>
              </a:rPr>
              <a:t>Latest</a:t>
            </a:r>
            <a:r>
              <a:rPr lang="fr-CA" dirty="0">
                <a:solidFill>
                  <a:srgbClr val="FA4098"/>
                </a:solidFill>
              </a:rPr>
              <a:t> stable</a:t>
            </a:r>
            <a:r>
              <a:rPr lang="fr-CA" dirty="0">
                <a:solidFill>
                  <a:srgbClr val="739CD1"/>
                </a:solidFill>
              </a:rPr>
              <a:t>. </a:t>
            </a:r>
          </a:p>
        </p:txBody>
      </p:sp>
    </p:spTree>
    <p:extLst>
      <p:ext uri="{BB962C8B-B14F-4D97-AF65-F5344CB8AC3E}">
        <p14:creationId xmlns:p14="http://schemas.microsoft.com/office/powerpoint/2010/main" val="94218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85438B-EE96-4FCB-A6AE-8468EAF0B23E}"/>
              </a:ext>
            </a:extLst>
          </p:cNvPr>
          <p:cNvSpPr>
            <a:spLocks noGrp="1"/>
          </p:cNvSpPr>
          <p:nvPr>
            <p:ph type="title"/>
          </p:nvPr>
        </p:nvSpPr>
        <p:spPr/>
        <p:txBody>
          <a:bodyPr/>
          <a:lstStyle/>
          <a:p>
            <a:r>
              <a:rPr lang="fr-CA" dirty="0"/>
              <a:t>Serveurs d’images</a:t>
            </a:r>
          </a:p>
        </p:txBody>
      </p:sp>
      <p:sp>
        <p:nvSpPr>
          <p:cNvPr id="4" name="Espace réservé du contenu 3">
            <a:extLst>
              <a:ext uri="{FF2B5EF4-FFF2-40B4-BE49-F238E27FC236}">
                <a16:creationId xmlns:a16="http://schemas.microsoft.com/office/drawing/2014/main" id="{F8EC5FB9-9631-4EC2-9465-AADB0F4A42A5}"/>
              </a:ext>
            </a:extLst>
          </p:cNvPr>
          <p:cNvSpPr>
            <a:spLocks noGrp="1"/>
          </p:cNvSpPr>
          <p:nvPr>
            <p:ph idx="1"/>
          </p:nvPr>
        </p:nvSpPr>
        <p:spPr>
          <a:xfrm>
            <a:off x="172853" y="2075543"/>
            <a:ext cx="10121329" cy="3860646"/>
          </a:xfrm>
        </p:spPr>
        <p:txBody>
          <a:bodyPr/>
          <a:lstStyle/>
          <a:p>
            <a:r>
              <a:rPr lang="fr-CA" dirty="0"/>
              <a:t> </a:t>
            </a:r>
            <a:r>
              <a:rPr lang="fr-CA" dirty="0">
                <a:solidFill>
                  <a:srgbClr val="FA4098"/>
                </a:solidFill>
              </a:rPr>
              <a:t>Étape 3</a:t>
            </a:r>
            <a:r>
              <a:rPr lang="fr-CA" dirty="0"/>
              <a:t> : Requête pour ajouter une image sur le serveur</a:t>
            </a:r>
          </a:p>
          <a:p>
            <a:endParaRPr lang="fr-CA" dirty="0"/>
          </a:p>
        </p:txBody>
      </p:sp>
      <p:pic>
        <p:nvPicPr>
          <p:cNvPr id="7" name="Image 6">
            <a:extLst>
              <a:ext uri="{FF2B5EF4-FFF2-40B4-BE49-F238E27FC236}">
                <a16:creationId xmlns:a16="http://schemas.microsoft.com/office/drawing/2014/main" id="{F9AF480A-7BA6-43B6-8939-4AB8786567A5}"/>
              </a:ext>
            </a:extLst>
          </p:cNvPr>
          <p:cNvPicPr>
            <a:picLocks noChangeAspect="1"/>
          </p:cNvPicPr>
          <p:nvPr/>
        </p:nvPicPr>
        <p:blipFill>
          <a:blip r:embed="rId2"/>
          <a:stretch>
            <a:fillRect/>
          </a:stretch>
        </p:blipFill>
        <p:spPr>
          <a:xfrm>
            <a:off x="5383211" y="2902366"/>
            <a:ext cx="6603637" cy="3205649"/>
          </a:xfrm>
          <a:prstGeom prst="rect">
            <a:avLst/>
          </a:prstGeom>
          <a:ln w="28575">
            <a:solidFill>
              <a:srgbClr val="739CD1"/>
            </a:solidFill>
          </a:ln>
        </p:spPr>
      </p:pic>
      <p:sp>
        <p:nvSpPr>
          <p:cNvPr id="8" name="ZoneTexte 7">
            <a:extLst>
              <a:ext uri="{FF2B5EF4-FFF2-40B4-BE49-F238E27FC236}">
                <a16:creationId xmlns:a16="http://schemas.microsoft.com/office/drawing/2014/main" id="{E6AEEEDC-6486-4515-9247-7B814674181B}"/>
              </a:ext>
            </a:extLst>
          </p:cNvPr>
          <p:cNvSpPr txBox="1"/>
          <p:nvPr/>
        </p:nvSpPr>
        <p:spPr>
          <a:xfrm>
            <a:off x="172853" y="2461308"/>
            <a:ext cx="4768892" cy="4031873"/>
          </a:xfrm>
          <a:prstGeom prst="rect">
            <a:avLst/>
          </a:prstGeom>
          <a:noFill/>
          <a:ln w="28575">
            <a:noFill/>
          </a:ln>
        </p:spPr>
        <p:txBody>
          <a:bodyPr wrap="square" rtlCol="0">
            <a:spAutoFit/>
          </a:bodyPr>
          <a:lstStyle/>
          <a:p>
            <a:r>
              <a:rPr lang="fr-CA" sz="1600" dirty="0">
                <a:solidFill>
                  <a:schemeClr val="bg1"/>
                </a:solidFill>
              </a:rPr>
              <a:t>•</a:t>
            </a:r>
            <a:r>
              <a:rPr lang="fr-CA" sz="1600" dirty="0">
                <a:solidFill>
                  <a:srgbClr val="739CD1"/>
                </a:solidFill>
              </a:rPr>
              <a:t> </a:t>
            </a:r>
            <a:r>
              <a:rPr lang="fr-CA" sz="1600" dirty="0">
                <a:solidFill>
                  <a:schemeClr val="bg1"/>
                </a:solidFill>
              </a:rPr>
              <a:t>Picture est le Model qui représente une image dans ce cas-ci.</a:t>
            </a:r>
          </a:p>
          <a:p>
            <a:endParaRPr lang="fr-CA" sz="1600" dirty="0">
              <a:solidFill>
                <a:schemeClr val="bg1"/>
              </a:solidFill>
            </a:endParaRPr>
          </a:p>
          <a:p>
            <a:r>
              <a:rPr lang="fr-CA" sz="1600" dirty="0">
                <a:solidFill>
                  <a:schemeClr val="bg1"/>
                </a:solidFill>
              </a:rPr>
              <a:t>• La propriété </a:t>
            </a:r>
            <a:r>
              <a:rPr lang="fr-CA" sz="1600" dirty="0">
                <a:solidFill>
                  <a:srgbClr val="FA4098"/>
                </a:solidFill>
              </a:rPr>
              <a:t>FileName</a:t>
            </a:r>
            <a:r>
              <a:rPr lang="fr-CA" sz="1600" dirty="0">
                <a:solidFill>
                  <a:srgbClr val="739CD1"/>
                </a:solidFill>
              </a:rPr>
              <a:t> </a:t>
            </a:r>
            <a:r>
              <a:rPr lang="fr-CA" sz="1600" dirty="0">
                <a:solidFill>
                  <a:schemeClr val="bg1"/>
                </a:solidFill>
              </a:rPr>
              <a:t>doit être remplie avec un identifiant unique et doit se terminer par l’extension du fichier d’origine. (.png, .jpeg, etc.)</a:t>
            </a:r>
          </a:p>
          <a:p>
            <a:endParaRPr lang="fr-CA" sz="1600" dirty="0">
              <a:solidFill>
                <a:schemeClr val="bg1"/>
              </a:solidFill>
            </a:endParaRPr>
          </a:p>
          <a:p>
            <a:r>
              <a:rPr lang="fr-CA" sz="1600" dirty="0">
                <a:solidFill>
                  <a:schemeClr val="bg1"/>
                </a:solidFill>
              </a:rPr>
              <a:t>• La propriété</a:t>
            </a:r>
            <a:r>
              <a:rPr lang="fr-CA" sz="1600" dirty="0">
                <a:solidFill>
                  <a:srgbClr val="739CD1"/>
                </a:solidFill>
              </a:rPr>
              <a:t> </a:t>
            </a:r>
            <a:r>
              <a:rPr lang="fr-CA" sz="1600" dirty="0">
                <a:solidFill>
                  <a:srgbClr val="FA4098"/>
                </a:solidFill>
              </a:rPr>
              <a:t>MimeType</a:t>
            </a:r>
            <a:r>
              <a:rPr lang="fr-CA" sz="1600" dirty="0">
                <a:solidFill>
                  <a:srgbClr val="739CD1"/>
                </a:solidFill>
              </a:rPr>
              <a:t> </a:t>
            </a:r>
            <a:r>
              <a:rPr lang="fr-CA" sz="1600" dirty="0">
                <a:solidFill>
                  <a:schemeClr val="bg1"/>
                </a:solidFill>
              </a:rPr>
              <a:t>doit contenir le type de fichier. (image/png, image/jpeg, etc.)</a:t>
            </a:r>
          </a:p>
          <a:p>
            <a:endParaRPr lang="fr-CA" sz="1600" dirty="0">
              <a:solidFill>
                <a:schemeClr val="bg1"/>
              </a:solidFill>
            </a:endParaRPr>
          </a:p>
          <a:p>
            <a:r>
              <a:rPr lang="fr-CA" sz="1600" dirty="0">
                <a:solidFill>
                  <a:schemeClr val="bg1"/>
                </a:solidFill>
              </a:rPr>
              <a:t>• On sauvegarde le fichier sur le disque. (À l’endroit de votre choix, tant que le dossier existe)</a:t>
            </a:r>
          </a:p>
          <a:p>
            <a:r>
              <a:rPr lang="fr-CA" sz="1600" dirty="0">
                <a:solidFill>
                  <a:schemeClr val="bg1"/>
                </a:solidFill>
              </a:rPr>
              <a:t>• On sauvegarde une trace de l’image et de son nom dans la base de données.</a:t>
            </a:r>
          </a:p>
        </p:txBody>
      </p:sp>
      <p:cxnSp>
        <p:nvCxnSpPr>
          <p:cNvPr id="9" name="Connecteur droit avec flèche 8">
            <a:extLst>
              <a:ext uri="{FF2B5EF4-FFF2-40B4-BE49-F238E27FC236}">
                <a16:creationId xmlns:a16="http://schemas.microsoft.com/office/drawing/2014/main" id="{32843D6D-6E1B-41B9-B526-CCF6574FE3E2}"/>
              </a:ext>
            </a:extLst>
          </p:cNvPr>
          <p:cNvCxnSpPr>
            <a:cxnSpLocks/>
          </p:cNvCxnSpPr>
          <p:nvPr/>
        </p:nvCxnSpPr>
        <p:spPr>
          <a:xfrm>
            <a:off x="4437775" y="2902366"/>
            <a:ext cx="1258350" cy="115790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BE5CDF7B-54EC-4ACF-A8C5-36E613BC5994}"/>
              </a:ext>
            </a:extLst>
          </p:cNvPr>
          <p:cNvCxnSpPr>
            <a:cxnSpLocks/>
          </p:cNvCxnSpPr>
          <p:nvPr/>
        </p:nvCxnSpPr>
        <p:spPr>
          <a:xfrm>
            <a:off x="4437775" y="3817257"/>
            <a:ext cx="1258350" cy="53802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A20BB645-F0E9-46EA-B832-BFC90DEEFB48}"/>
              </a:ext>
            </a:extLst>
          </p:cNvPr>
          <p:cNvCxnSpPr>
            <a:cxnSpLocks/>
          </p:cNvCxnSpPr>
          <p:nvPr/>
        </p:nvCxnSpPr>
        <p:spPr>
          <a:xfrm flipV="1">
            <a:off x="4818743" y="4518108"/>
            <a:ext cx="877382" cy="7855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DF8B746-E573-45CA-A8D0-1CFB507CEC3F}"/>
              </a:ext>
            </a:extLst>
          </p:cNvPr>
          <p:cNvCxnSpPr>
            <a:cxnSpLocks/>
          </p:cNvCxnSpPr>
          <p:nvPr/>
        </p:nvCxnSpPr>
        <p:spPr>
          <a:xfrm flipV="1">
            <a:off x="4381042" y="4878870"/>
            <a:ext cx="1315083" cy="49213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4B48455F-D5B8-4F12-80AF-48019F7D3D32}"/>
              </a:ext>
            </a:extLst>
          </p:cNvPr>
          <p:cNvCxnSpPr>
            <a:cxnSpLocks/>
          </p:cNvCxnSpPr>
          <p:nvPr/>
        </p:nvCxnSpPr>
        <p:spPr>
          <a:xfrm flipV="1">
            <a:off x="4313930" y="5371009"/>
            <a:ext cx="1315083" cy="56518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DAFC5768-85E2-4049-8AC1-E88BE568447B}"/>
              </a:ext>
            </a:extLst>
          </p:cNvPr>
          <p:cNvSpPr txBox="1"/>
          <p:nvPr/>
        </p:nvSpPr>
        <p:spPr>
          <a:xfrm>
            <a:off x="5415510" y="6213674"/>
            <a:ext cx="6603637" cy="523220"/>
          </a:xfrm>
          <a:prstGeom prst="rect">
            <a:avLst/>
          </a:prstGeom>
          <a:noFill/>
        </p:spPr>
        <p:txBody>
          <a:bodyPr wrap="square" rtlCol="0">
            <a:spAutoFit/>
          </a:bodyPr>
          <a:lstStyle/>
          <a:p>
            <a:r>
              <a:rPr lang="fr-CA" sz="1400" dirty="0">
                <a:solidFill>
                  <a:schemeClr val="bg1"/>
                </a:solidFill>
              </a:rPr>
              <a:t>Si votre Model d’image contenait une référence vers sa galerie, n’oubliez pas « d’ajouter l’image à la galerie » et « d’ajouter la galerie à l’image ». </a:t>
            </a:r>
          </a:p>
        </p:txBody>
      </p:sp>
    </p:spTree>
    <p:extLst>
      <p:ext uri="{BB962C8B-B14F-4D97-AF65-F5344CB8AC3E}">
        <p14:creationId xmlns:p14="http://schemas.microsoft.com/office/powerpoint/2010/main" val="356866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E1F06-54D1-43A7-8720-3DED856E1054}"/>
              </a:ext>
            </a:extLst>
          </p:cNvPr>
          <p:cNvSpPr>
            <a:spLocks noGrp="1"/>
          </p:cNvSpPr>
          <p:nvPr>
            <p:ph type="title"/>
          </p:nvPr>
        </p:nvSpPr>
        <p:spPr/>
        <p:txBody>
          <a:bodyPr/>
          <a:lstStyle/>
          <a:p>
            <a:r>
              <a:rPr lang="fr-CA" dirty="0"/>
              <a:t> Où stocker l’image</a:t>
            </a:r>
          </a:p>
        </p:txBody>
      </p:sp>
      <p:sp>
        <p:nvSpPr>
          <p:cNvPr id="3" name="Espace réservé du contenu 2">
            <a:extLst>
              <a:ext uri="{FF2B5EF4-FFF2-40B4-BE49-F238E27FC236}">
                <a16:creationId xmlns:a16="http://schemas.microsoft.com/office/drawing/2014/main" id="{876F7881-9504-43A5-BF35-A9DEF1262B17}"/>
              </a:ext>
            </a:extLst>
          </p:cNvPr>
          <p:cNvSpPr>
            <a:spLocks noGrp="1"/>
          </p:cNvSpPr>
          <p:nvPr>
            <p:ph idx="1"/>
          </p:nvPr>
        </p:nvSpPr>
        <p:spPr>
          <a:xfrm>
            <a:off x="174171" y="2017486"/>
            <a:ext cx="11495315" cy="4601028"/>
          </a:xfrm>
        </p:spPr>
        <p:txBody>
          <a:bodyPr>
            <a:normAutofit lnSpcReduction="10000"/>
          </a:bodyPr>
          <a:lstStyle/>
          <a:p>
            <a:r>
              <a:rPr lang="fr-CA" dirty="0"/>
              <a:t>Dans le cadre du cours, vous êtes encouragés à simplement sauvegarder les images dans le répertoire du projet ASP .Net Core, comme ceci :</a:t>
            </a:r>
          </a:p>
          <a:p>
            <a:pPr marL="457200" lvl="1" indent="0">
              <a:buNone/>
            </a:pPr>
            <a:endParaRPr lang="fr-CA" dirty="0"/>
          </a:p>
          <a:p>
            <a:pPr marL="457200" lvl="1" indent="0">
              <a:buNone/>
            </a:pPr>
            <a:endParaRPr lang="fr-CA" dirty="0"/>
          </a:p>
          <a:p>
            <a:pPr lvl="2"/>
            <a:r>
              <a:rPr lang="fr-CA" dirty="0"/>
              <a:t> En dehors d’un environnement de développement, c’est mieux de préciser un chemin précis à partir de la racine cela dit. (Car l’application ne sera pas exécutée depuis le même répertoire que lors des tests)</a:t>
            </a:r>
          </a:p>
          <a:p>
            <a:pPr lvl="1"/>
            <a:endParaRPr lang="fr-CA" dirty="0"/>
          </a:p>
          <a:p>
            <a:pPr lvl="1"/>
            <a:r>
              <a:rPr lang="fr-CA" dirty="0"/>
              <a:t> Dilemme qui dépasse ce cours :</a:t>
            </a:r>
          </a:p>
          <a:p>
            <a:pPr lvl="2"/>
            <a:r>
              <a:rPr lang="fr-CA" dirty="0"/>
              <a:t> Sauvegarder les fichiers dans la </a:t>
            </a:r>
            <a:r>
              <a:rPr lang="fr-CA" dirty="0">
                <a:solidFill>
                  <a:srgbClr val="FA4098"/>
                </a:solidFill>
              </a:rPr>
              <a:t>base de données</a:t>
            </a:r>
            <a:r>
              <a:rPr lang="fr-CA" dirty="0"/>
              <a:t> ou dans le </a:t>
            </a:r>
            <a:r>
              <a:rPr lang="fr-CA" dirty="0">
                <a:solidFill>
                  <a:srgbClr val="FA4098"/>
                </a:solidFill>
              </a:rPr>
              <a:t>File System</a:t>
            </a:r>
            <a:r>
              <a:rPr lang="fr-CA" dirty="0"/>
              <a:t> ?</a:t>
            </a:r>
          </a:p>
          <a:p>
            <a:pPr lvl="3"/>
            <a:r>
              <a:rPr lang="fr-CA" dirty="0"/>
              <a:t> </a:t>
            </a:r>
            <a:r>
              <a:rPr lang="fr-CA" dirty="0">
                <a:solidFill>
                  <a:srgbClr val="FA4098"/>
                </a:solidFill>
              </a:rPr>
              <a:t>File System</a:t>
            </a:r>
            <a:r>
              <a:rPr lang="fr-CA" dirty="0"/>
              <a:t> : Simple, performant (généralement), backups complexifiés, moins sécuritaire</a:t>
            </a:r>
          </a:p>
          <a:p>
            <a:pPr lvl="3"/>
            <a:r>
              <a:rPr lang="fr-CA" dirty="0"/>
              <a:t> </a:t>
            </a:r>
            <a:r>
              <a:rPr lang="fr-CA" dirty="0">
                <a:solidFill>
                  <a:srgbClr val="FA4098"/>
                </a:solidFill>
              </a:rPr>
              <a:t>Base de données</a:t>
            </a:r>
            <a:r>
              <a:rPr lang="fr-CA" dirty="0"/>
              <a:t> : Moins simple, backups simplifiés (mais alourdis !), sécuritaire, pas performant (Les </a:t>
            </a:r>
            <a:r>
              <a:rPr lang="fr-CA" dirty="0">
                <a:solidFill>
                  <a:srgbClr val="FA4098"/>
                </a:solidFill>
              </a:rPr>
              <a:t>SELECT *</a:t>
            </a:r>
            <a:r>
              <a:rPr lang="fr-CA" dirty="0"/>
              <a:t> impliquant des fichiers → </a:t>
            </a:r>
            <a:r>
              <a:rPr lang="en-CA" dirty="0"/>
              <a:t>💀</a:t>
            </a:r>
            <a:r>
              <a:rPr lang="fr-CA" dirty="0"/>
              <a:t>)</a:t>
            </a:r>
          </a:p>
          <a:p>
            <a:pPr lvl="2"/>
            <a:endParaRPr lang="fr-CA" dirty="0"/>
          </a:p>
          <a:p>
            <a:pPr lvl="2"/>
            <a:r>
              <a:rPr lang="fr-CA" dirty="0"/>
              <a:t> Dans ce cours, on utilise le File System. La base de données sert juste à garder une </a:t>
            </a:r>
            <a:r>
              <a:rPr lang="fr-CA" u="sng" dirty="0"/>
              <a:t>référence</a:t>
            </a:r>
            <a:r>
              <a:rPr lang="fr-CA" dirty="0"/>
              <a:t> vers l’emplacement du fichier dans le File System.</a:t>
            </a:r>
          </a:p>
        </p:txBody>
      </p:sp>
      <p:pic>
        <p:nvPicPr>
          <p:cNvPr id="4" name="Image 3">
            <a:extLst>
              <a:ext uri="{FF2B5EF4-FFF2-40B4-BE49-F238E27FC236}">
                <a16:creationId xmlns:a16="http://schemas.microsoft.com/office/drawing/2014/main" id="{F256E4EF-F6EA-4380-940F-79FA9A19695D}"/>
              </a:ext>
            </a:extLst>
          </p:cNvPr>
          <p:cNvPicPr>
            <a:picLocks noChangeAspect="1"/>
          </p:cNvPicPr>
          <p:nvPr/>
        </p:nvPicPr>
        <p:blipFill>
          <a:blip r:embed="rId2"/>
          <a:stretch>
            <a:fillRect/>
          </a:stretch>
        </p:blipFill>
        <p:spPr>
          <a:xfrm>
            <a:off x="2860003" y="2779076"/>
            <a:ext cx="6471994" cy="348939"/>
          </a:xfrm>
          <a:prstGeom prst="rect">
            <a:avLst/>
          </a:prstGeom>
          <a:ln w="28575">
            <a:solidFill>
              <a:srgbClr val="739CD1"/>
            </a:solidFill>
          </a:ln>
        </p:spPr>
      </p:pic>
    </p:spTree>
    <p:extLst>
      <p:ext uri="{BB962C8B-B14F-4D97-AF65-F5344CB8AC3E}">
        <p14:creationId xmlns:p14="http://schemas.microsoft.com/office/powerpoint/2010/main" val="3971825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85438B-EE96-4FCB-A6AE-8468EAF0B23E}"/>
              </a:ext>
            </a:extLst>
          </p:cNvPr>
          <p:cNvSpPr>
            <a:spLocks noGrp="1"/>
          </p:cNvSpPr>
          <p:nvPr>
            <p:ph type="title"/>
          </p:nvPr>
        </p:nvSpPr>
        <p:spPr/>
        <p:txBody>
          <a:bodyPr/>
          <a:lstStyle/>
          <a:p>
            <a:r>
              <a:rPr lang="fr-CA" dirty="0"/>
              <a:t>Serveurs d’images</a:t>
            </a:r>
          </a:p>
        </p:txBody>
      </p:sp>
      <p:sp>
        <p:nvSpPr>
          <p:cNvPr id="4" name="Espace réservé du contenu 3">
            <a:extLst>
              <a:ext uri="{FF2B5EF4-FFF2-40B4-BE49-F238E27FC236}">
                <a16:creationId xmlns:a16="http://schemas.microsoft.com/office/drawing/2014/main" id="{D737A214-13AE-4811-BD10-E95FBD31E4D1}"/>
              </a:ext>
            </a:extLst>
          </p:cNvPr>
          <p:cNvSpPr>
            <a:spLocks noGrp="1"/>
          </p:cNvSpPr>
          <p:nvPr>
            <p:ph idx="1"/>
          </p:nvPr>
        </p:nvSpPr>
        <p:spPr>
          <a:xfrm>
            <a:off x="1" y="2017561"/>
            <a:ext cx="5689599" cy="4715816"/>
          </a:xfrm>
        </p:spPr>
        <p:txBody>
          <a:bodyPr/>
          <a:lstStyle/>
          <a:p>
            <a:r>
              <a:rPr lang="fr-CA" sz="2000" dirty="0">
                <a:solidFill>
                  <a:srgbClr val="FA4098"/>
                </a:solidFill>
              </a:rPr>
              <a:t>Facultatif </a:t>
            </a:r>
            <a:r>
              <a:rPr lang="fr-CA" sz="2000" dirty="0"/>
              <a:t>: Stocker plusieurs tailles différentes. (Souvent pratique pour avoir des miniatures VS taille originale)</a:t>
            </a:r>
          </a:p>
          <a:p>
            <a:pPr lvl="1"/>
            <a:endParaRPr lang="fr-CA" sz="1800" dirty="0"/>
          </a:p>
          <a:p>
            <a:r>
              <a:rPr lang="fr-CA" sz="2000" dirty="0"/>
              <a:t> </a:t>
            </a:r>
            <a:r>
              <a:rPr lang="fr-CA" sz="2000" dirty="0">
                <a:solidFill>
                  <a:srgbClr val="FA4098"/>
                </a:solidFill>
              </a:rPr>
              <a:t>ResizeMode.Min</a:t>
            </a:r>
            <a:r>
              <a:rPr lang="fr-CA" sz="2000" dirty="0"/>
              <a:t> permet de conserver les </a:t>
            </a:r>
            <a:r>
              <a:rPr lang="fr-CA" sz="2000" b="1" dirty="0"/>
              <a:t>proportions</a:t>
            </a:r>
            <a:r>
              <a:rPr lang="fr-CA" sz="2000" dirty="0"/>
              <a:t> de l’image. (On ne veut pas la déformer)</a:t>
            </a:r>
          </a:p>
          <a:p>
            <a:endParaRPr lang="fr-CA" sz="2000" dirty="0"/>
          </a:p>
          <a:p>
            <a:r>
              <a:rPr lang="fr-CA" sz="2000" dirty="0"/>
              <a:t> Remarquez qu’on stocke les photos originales dans </a:t>
            </a:r>
            <a:r>
              <a:rPr lang="fr-CA" sz="2000" dirty="0">
                <a:solidFill>
                  <a:srgbClr val="FA4098"/>
                </a:solidFill>
              </a:rPr>
              <a:t>D:/images/lg </a:t>
            </a:r>
            <a:r>
              <a:rPr lang="fr-CA" sz="2000" dirty="0"/>
              <a:t>et les autres formats dans d’autres répertoires ! Très important pour la suite.</a:t>
            </a:r>
          </a:p>
        </p:txBody>
      </p:sp>
      <p:pic>
        <p:nvPicPr>
          <p:cNvPr id="9" name="Image 8">
            <a:extLst>
              <a:ext uri="{FF2B5EF4-FFF2-40B4-BE49-F238E27FC236}">
                <a16:creationId xmlns:a16="http://schemas.microsoft.com/office/drawing/2014/main" id="{9214C17C-AFCF-402F-BD7A-9686184A5948}"/>
              </a:ext>
            </a:extLst>
          </p:cNvPr>
          <p:cNvPicPr>
            <a:picLocks noChangeAspect="1"/>
          </p:cNvPicPr>
          <p:nvPr/>
        </p:nvPicPr>
        <p:blipFill>
          <a:blip r:embed="rId2"/>
          <a:stretch>
            <a:fillRect/>
          </a:stretch>
        </p:blipFill>
        <p:spPr>
          <a:xfrm>
            <a:off x="5816497" y="1510019"/>
            <a:ext cx="6227525" cy="5223358"/>
          </a:xfrm>
          <a:prstGeom prst="rect">
            <a:avLst/>
          </a:prstGeom>
          <a:ln w="28575">
            <a:solidFill>
              <a:srgbClr val="739CD1"/>
            </a:solidFill>
          </a:ln>
        </p:spPr>
      </p:pic>
      <p:pic>
        <p:nvPicPr>
          <p:cNvPr id="5" name="Image 4">
            <a:extLst>
              <a:ext uri="{FF2B5EF4-FFF2-40B4-BE49-F238E27FC236}">
                <a16:creationId xmlns:a16="http://schemas.microsoft.com/office/drawing/2014/main" id="{03F75159-19A2-4AA1-98E9-163FCFC280EB}"/>
              </a:ext>
            </a:extLst>
          </p:cNvPr>
          <p:cNvPicPr>
            <a:picLocks noChangeAspect="1"/>
          </p:cNvPicPr>
          <p:nvPr/>
        </p:nvPicPr>
        <p:blipFill>
          <a:blip r:embed="rId3"/>
          <a:stretch>
            <a:fillRect/>
          </a:stretch>
        </p:blipFill>
        <p:spPr>
          <a:xfrm>
            <a:off x="8271544" y="936623"/>
            <a:ext cx="3541789" cy="731103"/>
          </a:xfrm>
          <a:prstGeom prst="rect">
            <a:avLst/>
          </a:prstGeom>
          <a:ln w="28575">
            <a:solidFill>
              <a:srgbClr val="739CD1"/>
            </a:solidFill>
          </a:ln>
        </p:spPr>
      </p:pic>
      <p:sp>
        <p:nvSpPr>
          <p:cNvPr id="6" name="Rectangle 5">
            <a:extLst>
              <a:ext uri="{FF2B5EF4-FFF2-40B4-BE49-F238E27FC236}">
                <a16:creationId xmlns:a16="http://schemas.microsoft.com/office/drawing/2014/main" id="{90400D16-AF77-4AC7-AD62-24DD3D50120E}"/>
              </a:ext>
            </a:extLst>
          </p:cNvPr>
          <p:cNvSpPr/>
          <p:nvPr/>
        </p:nvSpPr>
        <p:spPr>
          <a:xfrm>
            <a:off x="6096000" y="3271706"/>
            <a:ext cx="3844954" cy="1392573"/>
          </a:xfrm>
          <a:prstGeom prst="rect">
            <a:avLst/>
          </a:prstGeom>
          <a:noFill/>
          <a:ln w="12700">
            <a:solidFill>
              <a:srgbClr val="FA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Rectangle 7">
            <a:extLst>
              <a:ext uri="{FF2B5EF4-FFF2-40B4-BE49-F238E27FC236}">
                <a16:creationId xmlns:a16="http://schemas.microsoft.com/office/drawing/2014/main" id="{D27660D7-1728-43A6-989A-E13B182BBD20}"/>
              </a:ext>
            </a:extLst>
          </p:cNvPr>
          <p:cNvSpPr/>
          <p:nvPr/>
        </p:nvSpPr>
        <p:spPr>
          <a:xfrm>
            <a:off x="6096000" y="4664279"/>
            <a:ext cx="3844954" cy="1392573"/>
          </a:xfrm>
          <a:prstGeom prst="rect">
            <a:avLst/>
          </a:prstGeom>
          <a:noFill/>
          <a:ln w="12700">
            <a:solidFill>
              <a:srgbClr val="FA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22516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95017CD-4398-4A31-BAF2-D2A5CB579E19}"/>
              </a:ext>
            </a:extLst>
          </p:cNvPr>
          <p:cNvSpPr>
            <a:spLocks noGrp="1"/>
          </p:cNvSpPr>
          <p:nvPr>
            <p:ph type="title"/>
          </p:nvPr>
        </p:nvSpPr>
        <p:spPr/>
        <p:txBody>
          <a:bodyPr/>
          <a:lstStyle/>
          <a:p>
            <a:r>
              <a:rPr lang="fr-CA" noProof="0" dirty="0"/>
              <a:t>Plan de la séance</a:t>
            </a:r>
          </a:p>
        </p:txBody>
      </p:sp>
      <p:sp>
        <p:nvSpPr>
          <p:cNvPr id="2" name="Espace réservé du contenu 1">
            <a:extLst>
              <a:ext uri="{FF2B5EF4-FFF2-40B4-BE49-F238E27FC236}">
                <a16:creationId xmlns:a16="http://schemas.microsoft.com/office/drawing/2014/main" id="{2B7C9F40-FC41-479B-9703-FD2B2A1A8F74}"/>
              </a:ext>
            </a:extLst>
          </p:cNvPr>
          <p:cNvSpPr>
            <a:spLocks noGrp="1"/>
          </p:cNvSpPr>
          <p:nvPr>
            <p:ph idx="1"/>
          </p:nvPr>
        </p:nvSpPr>
        <p:spPr/>
        <p:txBody>
          <a:bodyPr/>
          <a:lstStyle/>
          <a:p>
            <a:r>
              <a:rPr lang="fr-CA" noProof="0" dirty="0"/>
              <a:t>  Formulaire Angular </a:t>
            </a:r>
          </a:p>
          <a:p>
            <a:pPr lvl="1"/>
            <a:r>
              <a:rPr lang="fr-CA" noProof="0" dirty="0"/>
              <a:t> Envoyer un fichier à l’API</a:t>
            </a:r>
          </a:p>
          <a:p>
            <a:r>
              <a:rPr lang="fr-CA" noProof="0" dirty="0"/>
              <a:t>Serveur d’images </a:t>
            </a:r>
          </a:p>
          <a:p>
            <a:pPr lvl="1"/>
            <a:r>
              <a:rPr lang="fr-CA" noProof="0" dirty="0"/>
              <a:t> Gestion d’images avec Web API</a:t>
            </a:r>
          </a:p>
          <a:p>
            <a:r>
              <a:rPr lang="fr-CA" noProof="0" dirty="0"/>
              <a:t> 	Envoyer des images à l’application Angular</a:t>
            </a:r>
          </a:p>
          <a:p>
            <a:r>
              <a:rPr lang="fr-CA" noProof="0" dirty="0"/>
              <a:t> Feedback de requête échouée </a:t>
            </a:r>
          </a:p>
          <a:p>
            <a:r>
              <a:rPr lang="fr-CA" noProof="0" dirty="0"/>
              <a:t> </a:t>
            </a:r>
            <a:r>
              <a:rPr lang="fr-CA" noProof="0" dirty="0" err="1"/>
              <a:t>Entity</a:t>
            </a:r>
            <a:r>
              <a:rPr lang="fr-CA" noProof="0" dirty="0"/>
              <a:t> Framework : relation double</a:t>
            </a:r>
          </a:p>
          <a:p>
            <a:endParaRPr lang="fr-CA" noProof="0" dirty="0"/>
          </a:p>
        </p:txBody>
      </p:sp>
    </p:spTree>
    <p:extLst>
      <p:ext uri="{BB962C8B-B14F-4D97-AF65-F5344CB8AC3E}">
        <p14:creationId xmlns:p14="http://schemas.microsoft.com/office/powerpoint/2010/main" val="373105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3B0B9D96-0F31-4BC7-82F3-9A0E4338A2CB}"/>
              </a:ext>
            </a:extLst>
          </p:cNvPr>
          <p:cNvPicPr>
            <a:picLocks noChangeAspect="1"/>
          </p:cNvPicPr>
          <p:nvPr/>
        </p:nvPicPr>
        <p:blipFill>
          <a:blip r:embed="rId2"/>
          <a:stretch>
            <a:fillRect/>
          </a:stretch>
        </p:blipFill>
        <p:spPr>
          <a:xfrm>
            <a:off x="237744" y="2404510"/>
            <a:ext cx="8203219" cy="2999907"/>
          </a:xfrm>
          <a:prstGeom prst="rect">
            <a:avLst/>
          </a:prstGeom>
          <a:ln w="28575">
            <a:solidFill>
              <a:srgbClr val="739CD1"/>
            </a:solidFill>
          </a:ln>
        </p:spPr>
      </p:pic>
      <p:sp>
        <p:nvSpPr>
          <p:cNvPr id="2" name="Titre 1">
            <a:extLst>
              <a:ext uri="{FF2B5EF4-FFF2-40B4-BE49-F238E27FC236}">
                <a16:creationId xmlns:a16="http://schemas.microsoft.com/office/drawing/2014/main" id="{1A85438B-EE96-4FCB-A6AE-8468EAF0B23E}"/>
              </a:ext>
            </a:extLst>
          </p:cNvPr>
          <p:cNvSpPr>
            <a:spLocks noGrp="1"/>
          </p:cNvSpPr>
          <p:nvPr>
            <p:ph type="title"/>
          </p:nvPr>
        </p:nvSpPr>
        <p:spPr/>
        <p:txBody>
          <a:bodyPr/>
          <a:lstStyle/>
          <a:p>
            <a:r>
              <a:rPr lang="fr-CA" dirty="0"/>
              <a:t>Serveurs d’images</a:t>
            </a:r>
          </a:p>
        </p:txBody>
      </p:sp>
      <p:sp>
        <p:nvSpPr>
          <p:cNvPr id="4" name="Espace réservé du contenu 3">
            <a:extLst>
              <a:ext uri="{FF2B5EF4-FFF2-40B4-BE49-F238E27FC236}">
                <a16:creationId xmlns:a16="http://schemas.microsoft.com/office/drawing/2014/main" id="{BD39CDC0-03CB-442A-9B1B-4C1752C8DF3D}"/>
              </a:ext>
            </a:extLst>
          </p:cNvPr>
          <p:cNvSpPr>
            <a:spLocks noGrp="1"/>
          </p:cNvSpPr>
          <p:nvPr>
            <p:ph idx="1"/>
          </p:nvPr>
        </p:nvSpPr>
        <p:spPr>
          <a:xfrm>
            <a:off x="0" y="1988457"/>
            <a:ext cx="10294183" cy="3947732"/>
          </a:xfrm>
        </p:spPr>
        <p:txBody>
          <a:bodyPr/>
          <a:lstStyle/>
          <a:p>
            <a:r>
              <a:rPr lang="fr-CA" dirty="0"/>
              <a:t>  Envoyer une image spécifique à l’application client pour l’afficher</a:t>
            </a:r>
            <a:endParaRPr lang="fr-CA" sz="3200" dirty="0"/>
          </a:p>
        </p:txBody>
      </p:sp>
      <p:pic>
        <p:nvPicPr>
          <p:cNvPr id="7" name="Image 6">
            <a:extLst>
              <a:ext uri="{FF2B5EF4-FFF2-40B4-BE49-F238E27FC236}">
                <a16:creationId xmlns:a16="http://schemas.microsoft.com/office/drawing/2014/main" id="{7DB98E04-0B1E-4930-A65F-0CB9622039F5}"/>
              </a:ext>
            </a:extLst>
          </p:cNvPr>
          <p:cNvPicPr>
            <a:picLocks noChangeAspect="1"/>
          </p:cNvPicPr>
          <p:nvPr/>
        </p:nvPicPr>
        <p:blipFill>
          <a:blip r:embed="rId3"/>
          <a:stretch>
            <a:fillRect/>
          </a:stretch>
        </p:blipFill>
        <p:spPr>
          <a:xfrm>
            <a:off x="3974169" y="5552569"/>
            <a:ext cx="5792008" cy="314369"/>
          </a:xfrm>
          <a:prstGeom prst="rect">
            <a:avLst/>
          </a:prstGeom>
          <a:ln w="28575">
            <a:solidFill>
              <a:srgbClr val="739CD1"/>
            </a:solidFill>
          </a:ln>
        </p:spPr>
      </p:pic>
      <p:sp>
        <p:nvSpPr>
          <p:cNvPr id="6" name="ZoneTexte 5">
            <a:extLst>
              <a:ext uri="{FF2B5EF4-FFF2-40B4-BE49-F238E27FC236}">
                <a16:creationId xmlns:a16="http://schemas.microsoft.com/office/drawing/2014/main" id="{6CDC78B3-B220-458C-B13A-AB7DDCEBB47B}"/>
              </a:ext>
            </a:extLst>
          </p:cNvPr>
          <p:cNvSpPr txBox="1"/>
          <p:nvPr/>
        </p:nvSpPr>
        <p:spPr>
          <a:xfrm>
            <a:off x="1963023" y="5905512"/>
            <a:ext cx="8615494" cy="954107"/>
          </a:xfrm>
          <a:prstGeom prst="rect">
            <a:avLst/>
          </a:prstGeom>
          <a:noFill/>
        </p:spPr>
        <p:txBody>
          <a:bodyPr wrap="square" rtlCol="0">
            <a:spAutoFit/>
          </a:bodyPr>
          <a:lstStyle/>
          <a:p>
            <a:r>
              <a:rPr lang="fr-CA" sz="1400" dirty="0">
                <a:solidFill>
                  <a:schemeClr val="bg1"/>
                </a:solidFill>
              </a:rPr>
              <a:t>On peut simplement glisser la requête dans un template HTML de l’application client. Cette action ne fait aucune vérification de sécurité, mais ce n’est pas dramatique dans le cadre du cours. Notez que </a:t>
            </a:r>
            <a:r>
              <a:rPr lang="fr-CA" sz="1400" dirty="0">
                <a:solidFill>
                  <a:srgbClr val="FA4098"/>
                </a:solidFill>
              </a:rPr>
              <a:t>[AllowAnonymous</a:t>
            </a:r>
            <a:r>
              <a:rPr lang="fr-CA" sz="1400" dirty="0">
                <a:solidFill>
                  <a:schemeClr val="bg1"/>
                </a:solidFill>
              </a:rPr>
              <a:t>] pourrait être nécessaire au-dessus de l’</a:t>
            </a:r>
            <a:r>
              <a:rPr lang="fr-CA" sz="1400" b="1" dirty="0">
                <a:solidFill>
                  <a:schemeClr val="bg1"/>
                </a:solidFill>
              </a:rPr>
              <a:t>action</a:t>
            </a:r>
            <a:r>
              <a:rPr lang="fr-CA" sz="1400" dirty="0">
                <a:solidFill>
                  <a:schemeClr val="bg1"/>
                </a:solidFill>
              </a:rPr>
              <a:t> concernée si jamais le contrôleur avait l’annotation </a:t>
            </a:r>
            <a:r>
              <a:rPr lang="fr-CA" sz="1400" dirty="0">
                <a:solidFill>
                  <a:srgbClr val="FA4098"/>
                </a:solidFill>
              </a:rPr>
              <a:t>[Authorize]</a:t>
            </a:r>
          </a:p>
        </p:txBody>
      </p:sp>
      <p:sp>
        <p:nvSpPr>
          <p:cNvPr id="8" name="ZoneTexte 7">
            <a:extLst>
              <a:ext uri="{FF2B5EF4-FFF2-40B4-BE49-F238E27FC236}">
                <a16:creationId xmlns:a16="http://schemas.microsoft.com/office/drawing/2014/main" id="{A3A6CE20-3949-4393-8212-9D8B2FFAF63F}"/>
              </a:ext>
            </a:extLst>
          </p:cNvPr>
          <p:cNvSpPr txBox="1"/>
          <p:nvPr/>
        </p:nvSpPr>
        <p:spPr>
          <a:xfrm>
            <a:off x="6767957" y="2676349"/>
            <a:ext cx="5186299" cy="954107"/>
          </a:xfrm>
          <a:prstGeom prst="rect">
            <a:avLst/>
          </a:prstGeom>
          <a:solidFill>
            <a:srgbClr val="FFFFFF"/>
          </a:solidFill>
          <a:ln w="12700">
            <a:solidFill>
              <a:srgbClr val="739CD1"/>
            </a:solidFill>
          </a:ln>
        </p:spPr>
        <p:txBody>
          <a:bodyPr wrap="square" rtlCol="0">
            <a:spAutoFit/>
          </a:bodyPr>
          <a:lstStyle/>
          <a:p>
            <a:r>
              <a:rPr lang="fr-CA" sz="1400" dirty="0">
                <a:solidFill>
                  <a:srgbClr val="739CD1"/>
                </a:solidFill>
              </a:rPr>
              <a:t>Pour cet exemple, les seules </a:t>
            </a:r>
            <a:r>
              <a:rPr lang="fr-CA" sz="1400" dirty="0">
                <a:solidFill>
                  <a:srgbClr val="FA4098"/>
                </a:solidFill>
              </a:rPr>
              <a:t>size</a:t>
            </a:r>
            <a:r>
              <a:rPr lang="fr-CA" sz="1400" dirty="0">
                <a:solidFill>
                  <a:srgbClr val="739CD1"/>
                </a:solidFill>
              </a:rPr>
              <a:t> acceptables sont </a:t>
            </a:r>
            <a:r>
              <a:rPr lang="fr-CA" sz="1400" dirty="0">
                <a:solidFill>
                  <a:srgbClr val="FA4098"/>
                </a:solidFill>
              </a:rPr>
              <a:t>lg</a:t>
            </a:r>
            <a:r>
              <a:rPr lang="fr-CA" sz="1400" dirty="0">
                <a:solidFill>
                  <a:srgbClr val="739CD1"/>
                </a:solidFill>
              </a:rPr>
              <a:t>,</a:t>
            </a:r>
            <a:r>
              <a:rPr lang="fr-CA" sz="1400" dirty="0">
                <a:solidFill>
                  <a:srgbClr val="FA4098"/>
                </a:solidFill>
              </a:rPr>
              <a:t> md</a:t>
            </a:r>
            <a:r>
              <a:rPr lang="fr-CA" sz="1400" dirty="0">
                <a:solidFill>
                  <a:srgbClr val="739CD1"/>
                </a:solidFill>
              </a:rPr>
              <a:t> et </a:t>
            </a:r>
            <a:r>
              <a:rPr lang="fr-CA" sz="1400" dirty="0" err="1">
                <a:solidFill>
                  <a:srgbClr val="FA4098"/>
                </a:solidFill>
              </a:rPr>
              <a:t>sm</a:t>
            </a:r>
            <a:r>
              <a:rPr lang="fr-CA" sz="1400" dirty="0">
                <a:solidFill>
                  <a:srgbClr val="739CD1"/>
                </a:solidFill>
              </a:rPr>
              <a:t> car ces termes représentent les répertoires où nous avons mis nos photos. Ça empêche aussi de faire une </a:t>
            </a:r>
            <a:r>
              <a:rPr lang="fr-CA" sz="1400" dirty="0" err="1">
                <a:solidFill>
                  <a:srgbClr val="FA4098"/>
                </a:solidFill>
              </a:rPr>
              <a:t>error</a:t>
            </a:r>
            <a:r>
              <a:rPr lang="fr-CA" sz="1400" dirty="0">
                <a:solidFill>
                  <a:srgbClr val="FA4098"/>
                </a:solidFill>
              </a:rPr>
              <a:t> 500</a:t>
            </a:r>
            <a:r>
              <a:rPr lang="fr-CA" sz="1400" dirty="0">
                <a:solidFill>
                  <a:srgbClr val="739CD1"/>
                </a:solidFill>
              </a:rPr>
              <a:t> ou de fouiller dans d’autres dossiers du serveur. </a:t>
            </a:r>
          </a:p>
        </p:txBody>
      </p:sp>
      <p:cxnSp>
        <p:nvCxnSpPr>
          <p:cNvPr id="9" name="Connecteur droit avec flèche 8">
            <a:extLst>
              <a:ext uri="{FF2B5EF4-FFF2-40B4-BE49-F238E27FC236}">
                <a16:creationId xmlns:a16="http://schemas.microsoft.com/office/drawing/2014/main" id="{98EEB701-A219-4A66-9882-A0D48E64AF1A}"/>
              </a:ext>
            </a:extLst>
          </p:cNvPr>
          <p:cNvCxnSpPr>
            <a:cxnSpLocks/>
            <a:stCxn id="8" idx="1"/>
          </p:cNvCxnSpPr>
          <p:nvPr/>
        </p:nvCxnSpPr>
        <p:spPr>
          <a:xfrm flipH="1">
            <a:off x="3294743" y="3153403"/>
            <a:ext cx="3473214" cy="94305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11B6C37F-7A73-4793-99C6-2D21BCF1696F}"/>
              </a:ext>
            </a:extLst>
          </p:cNvPr>
          <p:cNvCxnSpPr>
            <a:cxnSpLocks/>
          </p:cNvCxnSpPr>
          <p:nvPr/>
        </p:nvCxnSpPr>
        <p:spPr>
          <a:xfrm flipH="1">
            <a:off x="6516914" y="3660936"/>
            <a:ext cx="2844193" cy="96820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774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21A000-F0C9-4710-AB5B-B27C395329A4}"/>
              </a:ext>
            </a:extLst>
          </p:cNvPr>
          <p:cNvSpPr>
            <a:spLocks noGrp="1"/>
          </p:cNvSpPr>
          <p:nvPr>
            <p:ph type="title"/>
          </p:nvPr>
        </p:nvSpPr>
        <p:spPr/>
        <p:txBody>
          <a:bodyPr/>
          <a:lstStyle/>
          <a:p>
            <a:r>
              <a:rPr lang="fr-CA" dirty="0"/>
              <a:t>Serveurs d’images</a:t>
            </a:r>
          </a:p>
        </p:txBody>
      </p:sp>
      <p:sp>
        <p:nvSpPr>
          <p:cNvPr id="3" name="Espace réservé du contenu 2">
            <a:extLst>
              <a:ext uri="{FF2B5EF4-FFF2-40B4-BE49-F238E27FC236}">
                <a16:creationId xmlns:a16="http://schemas.microsoft.com/office/drawing/2014/main" id="{81551758-57EC-435B-B256-F2F19DFCBD3D}"/>
              </a:ext>
            </a:extLst>
          </p:cNvPr>
          <p:cNvSpPr>
            <a:spLocks noGrp="1"/>
          </p:cNvSpPr>
          <p:nvPr>
            <p:ph idx="1"/>
          </p:nvPr>
        </p:nvSpPr>
        <p:spPr>
          <a:xfrm>
            <a:off x="145143" y="1988457"/>
            <a:ext cx="10149039" cy="3947732"/>
          </a:xfrm>
        </p:spPr>
        <p:txBody>
          <a:bodyPr/>
          <a:lstStyle/>
          <a:p>
            <a:r>
              <a:rPr lang="fr-CA" dirty="0">
                <a:solidFill>
                  <a:srgbClr val="FA4098"/>
                </a:solidFill>
              </a:rPr>
              <a:t>Supprimer des images </a:t>
            </a:r>
            <a:r>
              <a:rPr lang="fr-CA" dirty="0"/>
              <a:t>: On souhaite supprimer les images dans la base de données, mais aussi leur fichier sur le disque !</a:t>
            </a:r>
          </a:p>
        </p:txBody>
      </p:sp>
      <p:pic>
        <p:nvPicPr>
          <p:cNvPr id="5" name="Image 4">
            <a:extLst>
              <a:ext uri="{FF2B5EF4-FFF2-40B4-BE49-F238E27FC236}">
                <a16:creationId xmlns:a16="http://schemas.microsoft.com/office/drawing/2014/main" id="{5A4DE804-24FF-4493-83FD-7B72CB9108F7}"/>
              </a:ext>
            </a:extLst>
          </p:cNvPr>
          <p:cNvPicPr>
            <a:picLocks noChangeAspect="1"/>
          </p:cNvPicPr>
          <p:nvPr/>
        </p:nvPicPr>
        <p:blipFill>
          <a:blip r:embed="rId2"/>
          <a:stretch>
            <a:fillRect/>
          </a:stretch>
        </p:blipFill>
        <p:spPr>
          <a:xfrm>
            <a:off x="3179966" y="2862726"/>
            <a:ext cx="5832067" cy="3827294"/>
          </a:xfrm>
          <a:prstGeom prst="rect">
            <a:avLst/>
          </a:prstGeom>
          <a:ln w="28575">
            <a:solidFill>
              <a:srgbClr val="739CD1"/>
            </a:solidFill>
          </a:ln>
        </p:spPr>
      </p:pic>
      <p:sp>
        <p:nvSpPr>
          <p:cNvPr id="6" name="Flèche : droite 5">
            <a:extLst>
              <a:ext uri="{FF2B5EF4-FFF2-40B4-BE49-F238E27FC236}">
                <a16:creationId xmlns:a16="http://schemas.microsoft.com/office/drawing/2014/main" id="{B1C1CA74-7C7B-4FF7-8701-AC88A5E6E2D0}"/>
              </a:ext>
            </a:extLst>
          </p:cNvPr>
          <p:cNvSpPr/>
          <p:nvPr/>
        </p:nvSpPr>
        <p:spPr>
          <a:xfrm>
            <a:off x="2457975" y="4688381"/>
            <a:ext cx="1065402" cy="503340"/>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25171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6B33A4-A590-8AF5-AD2E-28DD221D6836}"/>
              </a:ext>
            </a:extLst>
          </p:cNvPr>
          <p:cNvSpPr>
            <a:spLocks noGrp="1"/>
          </p:cNvSpPr>
          <p:nvPr>
            <p:ph type="title"/>
          </p:nvPr>
        </p:nvSpPr>
        <p:spPr/>
        <p:txBody>
          <a:bodyPr/>
          <a:lstStyle/>
          <a:p>
            <a:r>
              <a:rPr lang="fr-CA" dirty="0"/>
              <a:t>Feedback de requête</a:t>
            </a:r>
          </a:p>
        </p:txBody>
      </p:sp>
      <p:sp>
        <p:nvSpPr>
          <p:cNvPr id="3" name="Espace réservé du texte 2">
            <a:extLst>
              <a:ext uri="{FF2B5EF4-FFF2-40B4-BE49-F238E27FC236}">
                <a16:creationId xmlns:a16="http://schemas.microsoft.com/office/drawing/2014/main" id="{8A6C4B97-3968-EB39-6B76-B410EB85B4AF}"/>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3822952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2B44BA-A44A-4024-9781-7346818EA4A2}"/>
              </a:ext>
            </a:extLst>
          </p:cNvPr>
          <p:cNvSpPr>
            <a:spLocks noGrp="1"/>
          </p:cNvSpPr>
          <p:nvPr>
            <p:ph type="title"/>
          </p:nvPr>
        </p:nvSpPr>
        <p:spPr/>
        <p:txBody>
          <a:bodyPr/>
          <a:lstStyle/>
          <a:p>
            <a:r>
              <a:rPr lang="fr-CA" dirty="0"/>
              <a:t>Gestion des erreurs HTTP</a:t>
            </a:r>
          </a:p>
        </p:txBody>
      </p:sp>
      <p:sp>
        <p:nvSpPr>
          <p:cNvPr id="3" name="Espace réservé du contenu 2">
            <a:extLst>
              <a:ext uri="{FF2B5EF4-FFF2-40B4-BE49-F238E27FC236}">
                <a16:creationId xmlns:a16="http://schemas.microsoft.com/office/drawing/2014/main" id="{F708CD0D-BCB1-475A-A818-B6F1877CF954}"/>
              </a:ext>
            </a:extLst>
          </p:cNvPr>
          <p:cNvSpPr>
            <a:spLocks noGrp="1"/>
          </p:cNvSpPr>
          <p:nvPr>
            <p:ph idx="1"/>
          </p:nvPr>
        </p:nvSpPr>
        <p:spPr>
          <a:xfrm>
            <a:off x="194873" y="2068643"/>
            <a:ext cx="10099310" cy="3867546"/>
          </a:xfrm>
        </p:spPr>
        <p:txBody>
          <a:bodyPr/>
          <a:lstStyle/>
          <a:p>
            <a:r>
              <a:rPr lang="fr-CA" dirty="0"/>
              <a:t>Exemple: on </a:t>
            </a:r>
            <a:r>
              <a:rPr lang="fr-CA" dirty="0" err="1"/>
              <a:t>souahiterait</a:t>
            </a:r>
            <a:r>
              <a:rPr lang="fr-CA" dirty="0"/>
              <a:t> afficher un message d’erreur spécifique à L’utilisateur si une requête HTTP échoue. (Car à priori, jusqu’ici, la seule trace dont l’utilisateur disposait, c’est une erreur en rouge dans la console du navigateur...)</a:t>
            </a:r>
          </a:p>
        </p:txBody>
      </p:sp>
      <p:pic>
        <p:nvPicPr>
          <p:cNvPr id="5" name="Image 4">
            <a:extLst>
              <a:ext uri="{FF2B5EF4-FFF2-40B4-BE49-F238E27FC236}">
                <a16:creationId xmlns:a16="http://schemas.microsoft.com/office/drawing/2014/main" id="{BA80D895-64B8-4E99-AC82-A8C5A68AD4AA}"/>
              </a:ext>
            </a:extLst>
          </p:cNvPr>
          <p:cNvPicPr>
            <a:picLocks noChangeAspect="1"/>
          </p:cNvPicPr>
          <p:nvPr/>
        </p:nvPicPr>
        <p:blipFill>
          <a:blip r:embed="rId2"/>
          <a:stretch>
            <a:fillRect/>
          </a:stretch>
        </p:blipFill>
        <p:spPr>
          <a:xfrm>
            <a:off x="5123605" y="3423191"/>
            <a:ext cx="2874179" cy="2747475"/>
          </a:xfrm>
          <a:prstGeom prst="rect">
            <a:avLst/>
          </a:prstGeom>
        </p:spPr>
      </p:pic>
      <p:cxnSp>
        <p:nvCxnSpPr>
          <p:cNvPr id="12" name="Connecteur droit avec flèche 11">
            <a:extLst>
              <a:ext uri="{FF2B5EF4-FFF2-40B4-BE49-F238E27FC236}">
                <a16:creationId xmlns:a16="http://schemas.microsoft.com/office/drawing/2014/main" id="{D9F726CA-2F88-45CA-B8EE-39E041B4149B}"/>
              </a:ext>
            </a:extLst>
          </p:cNvPr>
          <p:cNvCxnSpPr>
            <a:cxnSpLocks/>
          </p:cNvCxnSpPr>
          <p:nvPr/>
        </p:nvCxnSpPr>
        <p:spPr>
          <a:xfrm flipH="1">
            <a:off x="7779895" y="5312338"/>
            <a:ext cx="645952" cy="54918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02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2B44BA-A44A-4024-9781-7346818EA4A2}"/>
              </a:ext>
            </a:extLst>
          </p:cNvPr>
          <p:cNvSpPr>
            <a:spLocks noGrp="1"/>
          </p:cNvSpPr>
          <p:nvPr>
            <p:ph type="title"/>
          </p:nvPr>
        </p:nvSpPr>
        <p:spPr/>
        <p:txBody>
          <a:bodyPr/>
          <a:lstStyle/>
          <a:p>
            <a:r>
              <a:rPr lang="fr-CA" dirty="0"/>
              <a:t>Gestion des erreurs HTTP</a:t>
            </a:r>
          </a:p>
        </p:txBody>
      </p:sp>
      <p:sp>
        <p:nvSpPr>
          <p:cNvPr id="3" name="Espace réservé du contenu 2">
            <a:extLst>
              <a:ext uri="{FF2B5EF4-FFF2-40B4-BE49-F238E27FC236}">
                <a16:creationId xmlns:a16="http://schemas.microsoft.com/office/drawing/2014/main" id="{F708CD0D-BCB1-475A-A818-B6F1877CF954}"/>
              </a:ext>
            </a:extLst>
          </p:cNvPr>
          <p:cNvSpPr>
            <a:spLocks noGrp="1"/>
          </p:cNvSpPr>
          <p:nvPr>
            <p:ph idx="1"/>
          </p:nvPr>
        </p:nvSpPr>
        <p:spPr>
          <a:xfrm>
            <a:off x="1" y="2023672"/>
            <a:ext cx="10294182" cy="3912517"/>
          </a:xfrm>
        </p:spPr>
        <p:txBody>
          <a:bodyPr/>
          <a:lstStyle/>
          <a:p>
            <a:r>
              <a:rPr lang="fr-CA" dirty="0"/>
              <a:t>  D’abord, côté serveur, on doit spécifier le message à retourner.</a:t>
            </a:r>
          </a:p>
        </p:txBody>
      </p:sp>
      <p:pic>
        <p:nvPicPr>
          <p:cNvPr id="7" name="Image 6">
            <a:extLst>
              <a:ext uri="{FF2B5EF4-FFF2-40B4-BE49-F238E27FC236}">
                <a16:creationId xmlns:a16="http://schemas.microsoft.com/office/drawing/2014/main" id="{F57C758A-FFDC-43E8-B455-42E914A30186}"/>
              </a:ext>
            </a:extLst>
          </p:cNvPr>
          <p:cNvPicPr>
            <a:picLocks noChangeAspect="1"/>
          </p:cNvPicPr>
          <p:nvPr/>
        </p:nvPicPr>
        <p:blipFill>
          <a:blip r:embed="rId2"/>
          <a:stretch>
            <a:fillRect/>
          </a:stretch>
        </p:blipFill>
        <p:spPr>
          <a:xfrm>
            <a:off x="3158926" y="4766614"/>
            <a:ext cx="5874147" cy="1546630"/>
          </a:xfrm>
          <a:prstGeom prst="rect">
            <a:avLst/>
          </a:prstGeom>
          <a:ln w="28575">
            <a:solidFill>
              <a:srgbClr val="7385D1"/>
            </a:solidFill>
          </a:ln>
        </p:spPr>
      </p:pic>
      <p:pic>
        <p:nvPicPr>
          <p:cNvPr id="6" name="Image 5">
            <a:extLst>
              <a:ext uri="{FF2B5EF4-FFF2-40B4-BE49-F238E27FC236}">
                <a16:creationId xmlns:a16="http://schemas.microsoft.com/office/drawing/2014/main" id="{B389EE99-F99C-409C-8807-D561F9C94A20}"/>
              </a:ext>
            </a:extLst>
          </p:cNvPr>
          <p:cNvPicPr>
            <a:picLocks noChangeAspect="1"/>
          </p:cNvPicPr>
          <p:nvPr/>
        </p:nvPicPr>
        <p:blipFill>
          <a:blip r:embed="rId3"/>
          <a:stretch>
            <a:fillRect/>
          </a:stretch>
        </p:blipFill>
        <p:spPr>
          <a:xfrm>
            <a:off x="2322146" y="2599139"/>
            <a:ext cx="7547708" cy="1933845"/>
          </a:xfrm>
          <a:prstGeom prst="rect">
            <a:avLst/>
          </a:prstGeom>
          <a:ln w="28575">
            <a:solidFill>
              <a:srgbClr val="7385D1"/>
            </a:solidFill>
          </a:ln>
        </p:spPr>
      </p:pic>
      <p:cxnSp>
        <p:nvCxnSpPr>
          <p:cNvPr id="10" name="Connecteur droit avec flèche 9">
            <a:extLst>
              <a:ext uri="{FF2B5EF4-FFF2-40B4-BE49-F238E27FC236}">
                <a16:creationId xmlns:a16="http://schemas.microsoft.com/office/drawing/2014/main" id="{65D25A06-A071-4575-BFE6-024253BD527D}"/>
              </a:ext>
            </a:extLst>
          </p:cNvPr>
          <p:cNvCxnSpPr>
            <a:cxnSpLocks/>
          </p:cNvCxnSpPr>
          <p:nvPr/>
        </p:nvCxnSpPr>
        <p:spPr>
          <a:xfrm flipH="1">
            <a:off x="4186106" y="4281968"/>
            <a:ext cx="226503" cy="84910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065B55F8-362A-41D2-9925-21F314849679}"/>
              </a:ext>
            </a:extLst>
          </p:cNvPr>
          <p:cNvSpPr txBox="1"/>
          <p:nvPr/>
        </p:nvSpPr>
        <p:spPr>
          <a:xfrm>
            <a:off x="7440460" y="2611406"/>
            <a:ext cx="2243248" cy="307777"/>
          </a:xfrm>
          <a:prstGeom prst="rect">
            <a:avLst/>
          </a:prstGeom>
          <a:noFill/>
        </p:spPr>
        <p:txBody>
          <a:bodyPr wrap="square" rtlCol="0">
            <a:spAutoFit/>
          </a:bodyPr>
          <a:lstStyle/>
          <a:p>
            <a:pPr algn="r"/>
            <a:r>
              <a:rPr lang="fr-CA" sz="1400" dirty="0">
                <a:solidFill>
                  <a:srgbClr val="7385D1"/>
                </a:solidFill>
              </a:rPr>
              <a:t>Api Web</a:t>
            </a:r>
          </a:p>
        </p:txBody>
      </p:sp>
      <p:sp>
        <p:nvSpPr>
          <p:cNvPr id="13" name="ZoneTexte 12">
            <a:extLst>
              <a:ext uri="{FF2B5EF4-FFF2-40B4-BE49-F238E27FC236}">
                <a16:creationId xmlns:a16="http://schemas.microsoft.com/office/drawing/2014/main" id="{CB048C17-A2E1-438B-B390-51A6975925A2}"/>
              </a:ext>
            </a:extLst>
          </p:cNvPr>
          <p:cNvSpPr txBox="1"/>
          <p:nvPr/>
        </p:nvSpPr>
        <p:spPr>
          <a:xfrm>
            <a:off x="5847847" y="6028439"/>
            <a:ext cx="3185226" cy="307777"/>
          </a:xfrm>
          <a:prstGeom prst="rect">
            <a:avLst/>
          </a:prstGeom>
          <a:noFill/>
        </p:spPr>
        <p:txBody>
          <a:bodyPr wrap="square" rtlCol="0">
            <a:spAutoFit/>
          </a:bodyPr>
          <a:lstStyle/>
          <a:p>
            <a:pPr algn="r"/>
            <a:r>
              <a:rPr lang="fr-CA" sz="1400" dirty="0">
                <a:solidFill>
                  <a:srgbClr val="7385D1"/>
                </a:solidFill>
              </a:rPr>
              <a:t>Erreur dans la console du navigateur</a:t>
            </a:r>
          </a:p>
        </p:txBody>
      </p:sp>
    </p:spTree>
    <p:extLst>
      <p:ext uri="{BB962C8B-B14F-4D97-AF65-F5344CB8AC3E}">
        <p14:creationId xmlns:p14="http://schemas.microsoft.com/office/powerpoint/2010/main" val="3505695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2B44BA-A44A-4024-9781-7346818EA4A2}"/>
              </a:ext>
            </a:extLst>
          </p:cNvPr>
          <p:cNvSpPr>
            <a:spLocks noGrp="1"/>
          </p:cNvSpPr>
          <p:nvPr>
            <p:ph type="title"/>
          </p:nvPr>
        </p:nvSpPr>
        <p:spPr/>
        <p:txBody>
          <a:bodyPr/>
          <a:lstStyle/>
          <a:p>
            <a:r>
              <a:rPr lang="fr-CA" dirty="0"/>
              <a:t>Gestion des erreurs HTTP</a:t>
            </a:r>
          </a:p>
        </p:txBody>
      </p:sp>
      <p:sp>
        <p:nvSpPr>
          <p:cNvPr id="3" name="Espace réservé du contenu 2">
            <a:extLst>
              <a:ext uri="{FF2B5EF4-FFF2-40B4-BE49-F238E27FC236}">
                <a16:creationId xmlns:a16="http://schemas.microsoft.com/office/drawing/2014/main" id="{F708CD0D-BCB1-475A-A818-B6F1877CF954}"/>
              </a:ext>
            </a:extLst>
          </p:cNvPr>
          <p:cNvSpPr>
            <a:spLocks noGrp="1"/>
          </p:cNvSpPr>
          <p:nvPr>
            <p:ph idx="1"/>
          </p:nvPr>
        </p:nvSpPr>
        <p:spPr>
          <a:xfrm>
            <a:off x="119921" y="1978702"/>
            <a:ext cx="10174262" cy="3957487"/>
          </a:xfrm>
        </p:spPr>
        <p:txBody>
          <a:bodyPr/>
          <a:lstStyle/>
          <a:p>
            <a:r>
              <a:rPr lang="fr-CA" dirty="0"/>
              <a:t>  On doit modifier un peu le bloc subscribe() dans le projet Angular :</a:t>
            </a:r>
          </a:p>
          <a:p>
            <a:endParaRPr lang="fr-CA" dirty="0"/>
          </a:p>
          <a:p>
            <a:endParaRPr lang="fr-CA" dirty="0"/>
          </a:p>
          <a:p>
            <a:endParaRPr lang="fr-CA" dirty="0"/>
          </a:p>
        </p:txBody>
      </p:sp>
      <p:pic>
        <p:nvPicPr>
          <p:cNvPr id="9" name="Image 8">
            <a:extLst>
              <a:ext uri="{FF2B5EF4-FFF2-40B4-BE49-F238E27FC236}">
                <a16:creationId xmlns:a16="http://schemas.microsoft.com/office/drawing/2014/main" id="{338D2276-4336-4DF4-BF83-C4BAFC7AE3F7}"/>
              </a:ext>
            </a:extLst>
          </p:cNvPr>
          <p:cNvPicPr>
            <a:picLocks noChangeAspect="1"/>
          </p:cNvPicPr>
          <p:nvPr/>
        </p:nvPicPr>
        <p:blipFill>
          <a:blip r:embed="rId2"/>
          <a:stretch>
            <a:fillRect/>
          </a:stretch>
        </p:blipFill>
        <p:spPr>
          <a:xfrm>
            <a:off x="2428838" y="2680193"/>
            <a:ext cx="7334324" cy="2554504"/>
          </a:xfrm>
          <a:prstGeom prst="rect">
            <a:avLst/>
          </a:prstGeom>
          <a:ln w="28575">
            <a:solidFill>
              <a:srgbClr val="7385D1"/>
            </a:solidFill>
          </a:ln>
        </p:spPr>
      </p:pic>
      <p:sp>
        <p:nvSpPr>
          <p:cNvPr id="8" name="ZoneTexte 7">
            <a:extLst>
              <a:ext uri="{FF2B5EF4-FFF2-40B4-BE49-F238E27FC236}">
                <a16:creationId xmlns:a16="http://schemas.microsoft.com/office/drawing/2014/main" id="{AAD9A761-BCBC-4CD7-8751-E3DD3FD77D46}"/>
              </a:ext>
            </a:extLst>
          </p:cNvPr>
          <p:cNvSpPr txBox="1"/>
          <p:nvPr/>
        </p:nvSpPr>
        <p:spPr>
          <a:xfrm>
            <a:off x="2428838" y="5619060"/>
            <a:ext cx="7865344" cy="923330"/>
          </a:xfrm>
          <a:prstGeom prst="rect">
            <a:avLst/>
          </a:prstGeom>
          <a:noFill/>
        </p:spPr>
        <p:txBody>
          <a:bodyPr wrap="square" rtlCol="0">
            <a:spAutoFit/>
          </a:bodyPr>
          <a:lstStyle/>
          <a:p>
            <a:r>
              <a:rPr lang="fr-CA" dirty="0">
                <a:solidFill>
                  <a:srgbClr val="7385D1"/>
                </a:solidFill>
              </a:rPr>
              <a:t>• </a:t>
            </a:r>
            <a:r>
              <a:rPr lang="fr-CA" dirty="0">
                <a:solidFill>
                  <a:srgbClr val="FA4098"/>
                </a:solidFill>
              </a:rPr>
              <a:t>next: </a:t>
            </a:r>
            <a:r>
              <a:rPr lang="fr-CA" dirty="0">
                <a:solidFill>
                  <a:schemeClr val="bg1"/>
                </a:solidFill>
              </a:rPr>
              <a:t>est l’étiquette pour le bloc à effectuer si la requête </a:t>
            </a:r>
            <a:r>
              <a:rPr lang="fr-CA" b="1" dirty="0">
                <a:solidFill>
                  <a:schemeClr val="bg1"/>
                </a:solidFill>
              </a:rPr>
              <a:t>réussit</a:t>
            </a:r>
            <a:r>
              <a:rPr lang="fr-CA" dirty="0">
                <a:solidFill>
                  <a:schemeClr val="bg1"/>
                </a:solidFill>
              </a:rPr>
              <a:t>. </a:t>
            </a:r>
          </a:p>
          <a:p>
            <a:r>
              <a:rPr lang="fr-CA" dirty="0">
                <a:solidFill>
                  <a:srgbClr val="7385D1"/>
                </a:solidFill>
              </a:rPr>
              <a:t>• </a:t>
            </a:r>
            <a:r>
              <a:rPr lang="fr-CA" dirty="0">
                <a:solidFill>
                  <a:srgbClr val="FA4098"/>
                </a:solidFill>
              </a:rPr>
              <a:t>error:</a:t>
            </a:r>
            <a:r>
              <a:rPr lang="fr-CA" dirty="0">
                <a:solidFill>
                  <a:srgbClr val="7385D1"/>
                </a:solidFill>
              </a:rPr>
              <a:t> </a:t>
            </a:r>
            <a:r>
              <a:rPr lang="fr-CA" dirty="0">
                <a:solidFill>
                  <a:schemeClr val="bg1"/>
                </a:solidFill>
              </a:rPr>
              <a:t>est l’étiquette pour le bloc à effectuer si la requête </a:t>
            </a:r>
            <a:r>
              <a:rPr lang="fr-CA" b="1" dirty="0">
                <a:solidFill>
                  <a:schemeClr val="bg1"/>
                </a:solidFill>
              </a:rPr>
              <a:t>échoue</a:t>
            </a:r>
            <a:r>
              <a:rPr lang="fr-CA" dirty="0">
                <a:solidFill>
                  <a:schemeClr val="bg1"/>
                </a:solidFill>
              </a:rPr>
              <a:t>.</a:t>
            </a:r>
          </a:p>
          <a:p>
            <a:r>
              <a:rPr lang="fr-CA" dirty="0">
                <a:solidFill>
                  <a:schemeClr val="bg1"/>
                </a:solidFill>
              </a:rPr>
              <a:t>• On remarque qu’on stocke le message d’erreur en cas d’échec.</a:t>
            </a:r>
          </a:p>
        </p:txBody>
      </p:sp>
      <p:cxnSp>
        <p:nvCxnSpPr>
          <p:cNvPr id="10" name="Connecteur droit avec flèche 9">
            <a:extLst>
              <a:ext uri="{FF2B5EF4-FFF2-40B4-BE49-F238E27FC236}">
                <a16:creationId xmlns:a16="http://schemas.microsoft.com/office/drawing/2014/main" id="{1C2F54F0-E7B9-494C-A69D-1B0DBF4E0F8A}"/>
              </a:ext>
            </a:extLst>
          </p:cNvPr>
          <p:cNvCxnSpPr>
            <a:cxnSpLocks/>
          </p:cNvCxnSpPr>
          <p:nvPr/>
        </p:nvCxnSpPr>
        <p:spPr>
          <a:xfrm flipH="1">
            <a:off x="5377343" y="4521605"/>
            <a:ext cx="805343"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76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2B44BA-A44A-4024-9781-7346818EA4A2}"/>
              </a:ext>
            </a:extLst>
          </p:cNvPr>
          <p:cNvSpPr>
            <a:spLocks noGrp="1"/>
          </p:cNvSpPr>
          <p:nvPr>
            <p:ph type="title"/>
          </p:nvPr>
        </p:nvSpPr>
        <p:spPr/>
        <p:txBody>
          <a:bodyPr/>
          <a:lstStyle/>
          <a:p>
            <a:r>
              <a:rPr lang="fr-CA" dirty="0"/>
              <a:t>Gestion des erreurs HTTP</a:t>
            </a:r>
          </a:p>
        </p:txBody>
      </p:sp>
      <p:sp>
        <p:nvSpPr>
          <p:cNvPr id="3" name="Espace réservé du contenu 2">
            <a:extLst>
              <a:ext uri="{FF2B5EF4-FFF2-40B4-BE49-F238E27FC236}">
                <a16:creationId xmlns:a16="http://schemas.microsoft.com/office/drawing/2014/main" id="{F708CD0D-BCB1-475A-A818-B6F1877CF954}"/>
              </a:ext>
            </a:extLst>
          </p:cNvPr>
          <p:cNvSpPr>
            <a:spLocks noGrp="1"/>
          </p:cNvSpPr>
          <p:nvPr>
            <p:ph idx="1"/>
          </p:nvPr>
        </p:nvSpPr>
        <p:spPr>
          <a:xfrm>
            <a:off x="134911" y="2083633"/>
            <a:ext cx="10159271" cy="3852556"/>
          </a:xfrm>
        </p:spPr>
        <p:txBody>
          <a:bodyPr/>
          <a:lstStyle/>
          <a:p>
            <a:r>
              <a:rPr lang="fr-CA" dirty="0"/>
              <a:t>Il ne reste plus qu’à afficher le message qu’on a stocké.</a:t>
            </a:r>
          </a:p>
        </p:txBody>
      </p:sp>
      <p:pic>
        <p:nvPicPr>
          <p:cNvPr id="5" name="Image 4">
            <a:extLst>
              <a:ext uri="{FF2B5EF4-FFF2-40B4-BE49-F238E27FC236}">
                <a16:creationId xmlns:a16="http://schemas.microsoft.com/office/drawing/2014/main" id="{BA80D895-64B8-4E99-AC82-A8C5A68AD4AA}"/>
              </a:ext>
            </a:extLst>
          </p:cNvPr>
          <p:cNvPicPr>
            <a:picLocks noChangeAspect="1"/>
          </p:cNvPicPr>
          <p:nvPr/>
        </p:nvPicPr>
        <p:blipFill>
          <a:blip r:embed="rId2"/>
          <a:stretch>
            <a:fillRect/>
          </a:stretch>
        </p:blipFill>
        <p:spPr>
          <a:xfrm>
            <a:off x="5708221" y="2768607"/>
            <a:ext cx="2874179" cy="2747475"/>
          </a:xfrm>
          <a:prstGeom prst="rect">
            <a:avLst/>
          </a:prstGeom>
        </p:spPr>
      </p:pic>
      <p:pic>
        <p:nvPicPr>
          <p:cNvPr id="11" name="Image 10">
            <a:extLst>
              <a:ext uri="{FF2B5EF4-FFF2-40B4-BE49-F238E27FC236}">
                <a16:creationId xmlns:a16="http://schemas.microsoft.com/office/drawing/2014/main" id="{7EB2C5DE-BFE9-4A0C-9D00-3561D14E8235}"/>
              </a:ext>
            </a:extLst>
          </p:cNvPr>
          <p:cNvPicPr>
            <a:picLocks noChangeAspect="1"/>
          </p:cNvPicPr>
          <p:nvPr/>
        </p:nvPicPr>
        <p:blipFill>
          <a:blip r:embed="rId3"/>
          <a:stretch>
            <a:fillRect/>
          </a:stretch>
        </p:blipFill>
        <p:spPr>
          <a:xfrm>
            <a:off x="4459970" y="5650399"/>
            <a:ext cx="5582429" cy="571580"/>
          </a:xfrm>
          <a:prstGeom prst="rect">
            <a:avLst/>
          </a:prstGeom>
        </p:spPr>
      </p:pic>
    </p:spTree>
    <p:extLst>
      <p:ext uri="{BB962C8B-B14F-4D97-AF65-F5344CB8AC3E}">
        <p14:creationId xmlns:p14="http://schemas.microsoft.com/office/powerpoint/2010/main" val="2840164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7F00F-81BD-F60D-E6E6-B7D63B473B54}"/>
              </a:ext>
            </a:extLst>
          </p:cNvPr>
          <p:cNvSpPr>
            <a:spLocks noGrp="1"/>
          </p:cNvSpPr>
          <p:nvPr>
            <p:ph type="title"/>
          </p:nvPr>
        </p:nvSpPr>
        <p:spPr/>
        <p:txBody>
          <a:bodyPr/>
          <a:lstStyle/>
          <a:p>
            <a:r>
              <a:rPr lang="fr-CA" dirty="0"/>
              <a:t>Double relation </a:t>
            </a:r>
            <a:r>
              <a:rPr lang="fr-CA" dirty="0" err="1"/>
              <a:t>Entity</a:t>
            </a:r>
            <a:r>
              <a:rPr lang="fr-CA" dirty="0"/>
              <a:t> Framework</a:t>
            </a:r>
          </a:p>
        </p:txBody>
      </p:sp>
      <p:sp>
        <p:nvSpPr>
          <p:cNvPr id="3" name="Espace réservé du texte 2">
            <a:extLst>
              <a:ext uri="{FF2B5EF4-FFF2-40B4-BE49-F238E27FC236}">
                <a16:creationId xmlns:a16="http://schemas.microsoft.com/office/drawing/2014/main" id="{7D07A525-8CA8-F39A-B324-F9747C904282}"/>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309979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F771E-27F7-4A8A-A0E6-FD41F4CC4DD9}"/>
              </a:ext>
            </a:extLst>
          </p:cNvPr>
          <p:cNvSpPr>
            <a:spLocks noGrp="1"/>
          </p:cNvSpPr>
          <p:nvPr>
            <p:ph type="title"/>
          </p:nvPr>
        </p:nvSpPr>
        <p:spPr/>
        <p:txBody>
          <a:bodyPr/>
          <a:lstStyle/>
          <a:p>
            <a:r>
              <a:rPr lang="fr-CA"/>
              <a:t>Double relation Entity Framework</a:t>
            </a:r>
          </a:p>
        </p:txBody>
      </p:sp>
      <p:sp>
        <p:nvSpPr>
          <p:cNvPr id="3" name="Espace réservé du contenu 2">
            <a:extLst>
              <a:ext uri="{FF2B5EF4-FFF2-40B4-BE49-F238E27FC236}">
                <a16:creationId xmlns:a16="http://schemas.microsoft.com/office/drawing/2014/main" id="{542B3735-84FC-46A1-8966-53F287FA2D7B}"/>
              </a:ext>
            </a:extLst>
          </p:cNvPr>
          <p:cNvSpPr>
            <a:spLocks noGrp="1"/>
          </p:cNvSpPr>
          <p:nvPr>
            <p:ph idx="1"/>
          </p:nvPr>
        </p:nvSpPr>
        <p:spPr>
          <a:xfrm>
            <a:off x="119921" y="2008682"/>
            <a:ext cx="12072079" cy="3927507"/>
          </a:xfrm>
        </p:spPr>
        <p:txBody>
          <a:bodyPr/>
          <a:lstStyle/>
          <a:p>
            <a:r>
              <a:rPr lang="fr-CA" dirty="0"/>
              <a:t>  Cas turbo spécifique d’une double relation entre 2 entités : </a:t>
            </a:r>
            <a:r>
              <a:rPr lang="fr-CA" dirty="0">
                <a:solidFill>
                  <a:srgbClr val="FA4098"/>
                </a:solidFill>
              </a:rPr>
              <a:t>One-To-One optionnelle</a:t>
            </a:r>
            <a:r>
              <a:rPr lang="fr-CA" dirty="0"/>
              <a:t> + </a:t>
            </a:r>
            <a:r>
              <a:rPr lang="fr-CA" dirty="0">
                <a:solidFill>
                  <a:srgbClr val="FA4098"/>
                </a:solidFill>
              </a:rPr>
              <a:t>One-To-</a:t>
            </a:r>
            <a:r>
              <a:rPr lang="fr-CA" dirty="0" err="1">
                <a:solidFill>
                  <a:srgbClr val="FA4098"/>
                </a:solidFill>
              </a:rPr>
              <a:t>Many</a:t>
            </a:r>
            <a:endParaRPr lang="fr-CA" dirty="0">
              <a:solidFill>
                <a:srgbClr val="FA4098"/>
              </a:solidFill>
            </a:endParaRPr>
          </a:p>
        </p:txBody>
      </p:sp>
      <p:sp>
        <p:nvSpPr>
          <p:cNvPr id="5" name="Rectangle : coins arrondis 4">
            <a:extLst>
              <a:ext uri="{FF2B5EF4-FFF2-40B4-BE49-F238E27FC236}">
                <a16:creationId xmlns:a16="http://schemas.microsoft.com/office/drawing/2014/main" id="{195BA1A8-4650-4A95-867A-D9880EB8BD50}"/>
              </a:ext>
            </a:extLst>
          </p:cNvPr>
          <p:cNvSpPr/>
          <p:nvPr/>
        </p:nvSpPr>
        <p:spPr>
          <a:xfrm>
            <a:off x="2852134" y="3393300"/>
            <a:ext cx="1619075" cy="41530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a:solidFill>
                  <a:schemeClr val="bg1"/>
                </a:solidFill>
              </a:rPr>
              <a:t>Parent </a:t>
            </a:r>
            <a:r>
              <a:rPr lang="en-CA" b="1">
                <a:solidFill>
                  <a:schemeClr val="bg1"/>
                </a:solidFill>
              </a:rPr>
              <a:t>👩</a:t>
            </a:r>
            <a:endParaRPr lang="fr-CA" b="1">
              <a:solidFill>
                <a:schemeClr val="bg1"/>
              </a:solidFill>
            </a:endParaRPr>
          </a:p>
        </p:txBody>
      </p:sp>
      <p:sp>
        <p:nvSpPr>
          <p:cNvPr id="6" name="Rectangle : coins arrondis 5">
            <a:extLst>
              <a:ext uri="{FF2B5EF4-FFF2-40B4-BE49-F238E27FC236}">
                <a16:creationId xmlns:a16="http://schemas.microsoft.com/office/drawing/2014/main" id="{CBFC958E-6687-4447-89EE-C425EAF51912}"/>
              </a:ext>
            </a:extLst>
          </p:cNvPr>
          <p:cNvSpPr/>
          <p:nvPr/>
        </p:nvSpPr>
        <p:spPr>
          <a:xfrm>
            <a:off x="6210488" y="2880849"/>
            <a:ext cx="1619075" cy="41530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a:solidFill>
                  <a:schemeClr val="bg1"/>
                </a:solidFill>
              </a:rPr>
              <a:t>Enfant 👶</a:t>
            </a:r>
            <a:endParaRPr lang="fr-CA" b="1">
              <a:solidFill>
                <a:schemeClr val="bg1"/>
              </a:solidFill>
            </a:endParaRPr>
          </a:p>
        </p:txBody>
      </p:sp>
      <p:sp>
        <p:nvSpPr>
          <p:cNvPr id="10" name="Rectangle : coins arrondis 9">
            <a:extLst>
              <a:ext uri="{FF2B5EF4-FFF2-40B4-BE49-F238E27FC236}">
                <a16:creationId xmlns:a16="http://schemas.microsoft.com/office/drawing/2014/main" id="{BD11BF86-74E7-43FB-91A2-E4432FE12945}"/>
              </a:ext>
            </a:extLst>
          </p:cNvPr>
          <p:cNvSpPr/>
          <p:nvPr/>
        </p:nvSpPr>
        <p:spPr>
          <a:xfrm>
            <a:off x="6210488" y="3393300"/>
            <a:ext cx="1619075" cy="41530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a:solidFill>
                  <a:schemeClr val="bg1"/>
                </a:solidFill>
              </a:rPr>
              <a:t>Enfant 👶</a:t>
            </a:r>
            <a:endParaRPr lang="fr-CA" b="1">
              <a:solidFill>
                <a:schemeClr val="bg1"/>
              </a:solidFill>
            </a:endParaRPr>
          </a:p>
        </p:txBody>
      </p:sp>
      <p:sp>
        <p:nvSpPr>
          <p:cNvPr id="11" name="Rectangle : coins arrondis 10">
            <a:extLst>
              <a:ext uri="{FF2B5EF4-FFF2-40B4-BE49-F238E27FC236}">
                <a16:creationId xmlns:a16="http://schemas.microsoft.com/office/drawing/2014/main" id="{487CE625-BE5F-4E83-9951-98B6F915FC30}"/>
              </a:ext>
            </a:extLst>
          </p:cNvPr>
          <p:cNvSpPr/>
          <p:nvPr/>
        </p:nvSpPr>
        <p:spPr>
          <a:xfrm>
            <a:off x="6210487" y="3905751"/>
            <a:ext cx="1619075" cy="41530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a:solidFill>
                  <a:schemeClr val="bg1"/>
                </a:solidFill>
              </a:rPr>
              <a:t>Enfant 👶</a:t>
            </a:r>
            <a:endParaRPr lang="fr-CA" b="1">
              <a:solidFill>
                <a:schemeClr val="bg1"/>
              </a:solidFill>
            </a:endParaRPr>
          </a:p>
        </p:txBody>
      </p:sp>
      <p:cxnSp>
        <p:nvCxnSpPr>
          <p:cNvPr id="17" name="Connecteur droit avec flèche 16">
            <a:extLst>
              <a:ext uri="{FF2B5EF4-FFF2-40B4-BE49-F238E27FC236}">
                <a16:creationId xmlns:a16="http://schemas.microsoft.com/office/drawing/2014/main" id="{8458AC8C-E298-4251-B6FE-67339506E8E2}"/>
              </a:ext>
            </a:extLst>
          </p:cNvPr>
          <p:cNvCxnSpPr>
            <a:cxnSpLocks/>
            <a:endCxn id="6" idx="1"/>
          </p:cNvCxnSpPr>
          <p:nvPr/>
        </p:nvCxnSpPr>
        <p:spPr>
          <a:xfrm flipV="1">
            <a:off x="4471209" y="3088500"/>
            <a:ext cx="1739279" cy="389432"/>
          </a:xfrm>
          <a:prstGeom prst="straightConnector1">
            <a:avLst/>
          </a:prstGeom>
          <a:ln w="3810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C8DE206-02B3-4166-B297-7AD842870082}"/>
              </a:ext>
            </a:extLst>
          </p:cNvPr>
          <p:cNvCxnSpPr>
            <a:cxnSpLocks/>
            <a:stCxn id="5" idx="3"/>
            <a:endCxn id="10" idx="1"/>
          </p:cNvCxnSpPr>
          <p:nvPr/>
        </p:nvCxnSpPr>
        <p:spPr>
          <a:xfrm>
            <a:off x="4471209" y="3600951"/>
            <a:ext cx="1739279" cy="0"/>
          </a:xfrm>
          <a:prstGeom prst="straightConnector1">
            <a:avLst/>
          </a:prstGeom>
          <a:ln w="3810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3D611FC1-2318-49AC-B9B9-2AF56A4E8813}"/>
              </a:ext>
            </a:extLst>
          </p:cNvPr>
          <p:cNvCxnSpPr>
            <a:cxnSpLocks/>
            <a:endCxn id="11" idx="1"/>
          </p:cNvCxnSpPr>
          <p:nvPr/>
        </p:nvCxnSpPr>
        <p:spPr>
          <a:xfrm>
            <a:off x="4466207" y="3723971"/>
            <a:ext cx="1744280" cy="389431"/>
          </a:xfrm>
          <a:prstGeom prst="straightConnector1">
            <a:avLst/>
          </a:prstGeom>
          <a:ln w="3810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 coins arrondis 28">
            <a:extLst>
              <a:ext uri="{FF2B5EF4-FFF2-40B4-BE49-F238E27FC236}">
                <a16:creationId xmlns:a16="http://schemas.microsoft.com/office/drawing/2014/main" id="{FDCD7494-5150-4CE7-8C7A-61D6C11371FC}"/>
              </a:ext>
            </a:extLst>
          </p:cNvPr>
          <p:cNvSpPr/>
          <p:nvPr/>
        </p:nvSpPr>
        <p:spPr>
          <a:xfrm>
            <a:off x="2451763" y="4678379"/>
            <a:ext cx="2409810" cy="41530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a:solidFill>
                  <a:schemeClr val="bg1"/>
                </a:solidFill>
              </a:rPr>
              <a:t>Enfant préféré 👶👑</a:t>
            </a:r>
            <a:endParaRPr lang="fr-CA" b="1">
              <a:solidFill>
                <a:schemeClr val="bg1"/>
              </a:solidFill>
            </a:endParaRPr>
          </a:p>
        </p:txBody>
      </p:sp>
      <p:cxnSp>
        <p:nvCxnSpPr>
          <p:cNvPr id="30" name="Connecteur droit avec flèche 29">
            <a:extLst>
              <a:ext uri="{FF2B5EF4-FFF2-40B4-BE49-F238E27FC236}">
                <a16:creationId xmlns:a16="http://schemas.microsoft.com/office/drawing/2014/main" id="{F6E03472-4EF9-40C4-B15A-4D4AABFE3F90}"/>
              </a:ext>
            </a:extLst>
          </p:cNvPr>
          <p:cNvCxnSpPr>
            <a:cxnSpLocks/>
            <a:stCxn id="5" idx="2"/>
            <a:endCxn id="29" idx="0"/>
          </p:cNvCxnSpPr>
          <p:nvPr/>
        </p:nvCxnSpPr>
        <p:spPr>
          <a:xfrm flipH="1">
            <a:off x="3656668" y="3808602"/>
            <a:ext cx="5004" cy="869777"/>
          </a:xfrm>
          <a:prstGeom prst="straightConnector1">
            <a:avLst/>
          </a:prstGeom>
          <a:ln w="3810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26B1BB06-352C-48EE-BD36-B5CD9275F3B2}"/>
              </a:ext>
            </a:extLst>
          </p:cNvPr>
          <p:cNvSpPr txBox="1"/>
          <p:nvPr/>
        </p:nvSpPr>
        <p:spPr>
          <a:xfrm>
            <a:off x="4343997" y="2786965"/>
            <a:ext cx="1739278" cy="369332"/>
          </a:xfrm>
          <a:prstGeom prst="rect">
            <a:avLst/>
          </a:prstGeom>
          <a:noFill/>
        </p:spPr>
        <p:txBody>
          <a:bodyPr wrap="square" rtlCol="0">
            <a:spAutoFit/>
          </a:bodyPr>
          <a:lstStyle/>
          <a:p>
            <a:r>
              <a:rPr lang="fr-CA">
                <a:solidFill>
                  <a:srgbClr val="FA4098"/>
                </a:solidFill>
              </a:rPr>
              <a:t>One-To-Many</a:t>
            </a:r>
          </a:p>
        </p:txBody>
      </p:sp>
      <p:sp>
        <p:nvSpPr>
          <p:cNvPr id="42" name="ZoneTexte 41">
            <a:extLst>
              <a:ext uri="{FF2B5EF4-FFF2-40B4-BE49-F238E27FC236}">
                <a16:creationId xmlns:a16="http://schemas.microsoft.com/office/drawing/2014/main" id="{CB9633FF-6AB0-4076-9516-A4A8E8FA2E22}"/>
              </a:ext>
            </a:extLst>
          </p:cNvPr>
          <p:cNvSpPr txBox="1"/>
          <p:nvPr/>
        </p:nvSpPr>
        <p:spPr>
          <a:xfrm>
            <a:off x="2254820" y="4061942"/>
            <a:ext cx="1401848" cy="369332"/>
          </a:xfrm>
          <a:prstGeom prst="rect">
            <a:avLst/>
          </a:prstGeom>
          <a:noFill/>
        </p:spPr>
        <p:txBody>
          <a:bodyPr wrap="square" rtlCol="0">
            <a:spAutoFit/>
          </a:bodyPr>
          <a:lstStyle/>
          <a:p>
            <a:r>
              <a:rPr lang="fr-CA">
                <a:solidFill>
                  <a:srgbClr val="FA4098"/>
                </a:solidFill>
              </a:rPr>
              <a:t>One-To-One</a:t>
            </a:r>
          </a:p>
        </p:txBody>
      </p:sp>
      <p:sp>
        <p:nvSpPr>
          <p:cNvPr id="43" name="ZoneTexte 42">
            <a:extLst>
              <a:ext uri="{FF2B5EF4-FFF2-40B4-BE49-F238E27FC236}">
                <a16:creationId xmlns:a16="http://schemas.microsoft.com/office/drawing/2014/main" id="{71437BC2-B933-47F4-88EF-3FEBF5CB0CC4}"/>
              </a:ext>
            </a:extLst>
          </p:cNvPr>
          <p:cNvSpPr txBox="1"/>
          <p:nvPr/>
        </p:nvSpPr>
        <p:spPr>
          <a:xfrm>
            <a:off x="5437912" y="4720353"/>
            <a:ext cx="4647501" cy="1908215"/>
          </a:xfrm>
          <a:prstGeom prst="rect">
            <a:avLst/>
          </a:prstGeom>
          <a:noFill/>
          <a:ln w="28575">
            <a:solidFill>
              <a:schemeClr val="bg1"/>
            </a:solidFill>
          </a:ln>
        </p:spPr>
        <p:txBody>
          <a:bodyPr wrap="square" rtlCol="0">
            <a:spAutoFit/>
          </a:bodyPr>
          <a:lstStyle/>
          <a:p>
            <a:r>
              <a:rPr lang="fr-CA" dirty="0">
                <a:solidFill>
                  <a:schemeClr val="bg1"/>
                </a:solidFill>
              </a:rPr>
              <a:t>Notons que les </a:t>
            </a:r>
            <a:r>
              <a:rPr lang="fr-CA" dirty="0">
                <a:solidFill>
                  <a:srgbClr val="FA4098"/>
                </a:solidFill>
              </a:rPr>
              <a:t>enfants</a:t>
            </a:r>
            <a:r>
              <a:rPr lang="fr-CA" dirty="0">
                <a:solidFill>
                  <a:srgbClr val="9073D1"/>
                </a:solidFill>
              </a:rPr>
              <a:t> </a:t>
            </a:r>
            <a:r>
              <a:rPr lang="fr-CA" dirty="0">
                <a:solidFill>
                  <a:schemeClr val="bg1"/>
                </a:solidFill>
              </a:rPr>
              <a:t>et l</a:t>
            </a:r>
            <a:r>
              <a:rPr lang="fr-CA" dirty="0">
                <a:solidFill>
                  <a:srgbClr val="9073D1"/>
                </a:solidFill>
              </a:rPr>
              <a:t>’</a:t>
            </a:r>
            <a:r>
              <a:rPr lang="fr-CA" dirty="0">
                <a:solidFill>
                  <a:srgbClr val="FA4098"/>
                </a:solidFill>
              </a:rPr>
              <a:t>enfant préféré</a:t>
            </a:r>
            <a:r>
              <a:rPr lang="fr-CA" dirty="0">
                <a:solidFill>
                  <a:srgbClr val="9073D1"/>
                </a:solidFill>
              </a:rPr>
              <a:t> </a:t>
            </a:r>
            <a:r>
              <a:rPr lang="fr-CA" dirty="0">
                <a:solidFill>
                  <a:schemeClr val="bg1"/>
                </a:solidFill>
              </a:rPr>
              <a:t>sont des entités de la même classe. On a donc deux relations :</a:t>
            </a:r>
          </a:p>
          <a:p>
            <a:r>
              <a:rPr lang="fr-CA" dirty="0">
                <a:solidFill>
                  <a:srgbClr val="9073D1"/>
                </a:solidFill>
              </a:rPr>
              <a:t>• </a:t>
            </a:r>
            <a:r>
              <a:rPr lang="fr-CA" dirty="0">
                <a:solidFill>
                  <a:srgbClr val="FA4098"/>
                </a:solidFill>
              </a:rPr>
              <a:t>One-To-</a:t>
            </a:r>
            <a:r>
              <a:rPr lang="fr-CA" dirty="0" err="1">
                <a:solidFill>
                  <a:srgbClr val="FA4098"/>
                </a:solidFill>
              </a:rPr>
              <a:t>Many</a:t>
            </a:r>
            <a:r>
              <a:rPr lang="fr-CA" dirty="0">
                <a:solidFill>
                  <a:srgbClr val="9073D1"/>
                </a:solidFill>
              </a:rPr>
              <a:t> </a:t>
            </a:r>
            <a:r>
              <a:rPr lang="fr-CA" dirty="0">
                <a:solidFill>
                  <a:schemeClr val="bg1"/>
                </a:solidFill>
              </a:rPr>
              <a:t>entre</a:t>
            </a:r>
            <a:r>
              <a:rPr lang="fr-CA" dirty="0">
                <a:solidFill>
                  <a:srgbClr val="9073D1"/>
                </a:solidFill>
              </a:rPr>
              <a:t> </a:t>
            </a:r>
            <a:r>
              <a:rPr lang="fr-CA" dirty="0">
                <a:solidFill>
                  <a:srgbClr val="FA4098"/>
                </a:solidFill>
              </a:rPr>
              <a:t>Parent</a:t>
            </a:r>
            <a:r>
              <a:rPr lang="fr-CA" dirty="0">
                <a:solidFill>
                  <a:srgbClr val="9073D1"/>
                </a:solidFill>
              </a:rPr>
              <a:t> </a:t>
            </a:r>
            <a:r>
              <a:rPr lang="fr-CA" dirty="0">
                <a:solidFill>
                  <a:schemeClr val="bg1"/>
                </a:solidFill>
              </a:rPr>
              <a:t>et</a:t>
            </a:r>
            <a:r>
              <a:rPr lang="fr-CA" dirty="0">
                <a:solidFill>
                  <a:srgbClr val="9073D1"/>
                </a:solidFill>
              </a:rPr>
              <a:t> </a:t>
            </a:r>
            <a:r>
              <a:rPr lang="fr-CA" dirty="0">
                <a:solidFill>
                  <a:srgbClr val="FA4098"/>
                </a:solidFill>
              </a:rPr>
              <a:t>Enfant</a:t>
            </a:r>
            <a:r>
              <a:rPr lang="fr-CA" dirty="0">
                <a:solidFill>
                  <a:srgbClr val="9073D1"/>
                </a:solidFill>
              </a:rPr>
              <a:t>.</a:t>
            </a:r>
          </a:p>
          <a:p>
            <a:r>
              <a:rPr lang="fr-CA" dirty="0">
                <a:solidFill>
                  <a:srgbClr val="9073D1"/>
                </a:solidFill>
              </a:rPr>
              <a:t>• </a:t>
            </a:r>
            <a:r>
              <a:rPr lang="fr-CA" dirty="0">
                <a:solidFill>
                  <a:srgbClr val="FA4098"/>
                </a:solidFill>
              </a:rPr>
              <a:t>One-To-One</a:t>
            </a:r>
            <a:r>
              <a:rPr lang="fr-CA" dirty="0">
                <a:solidFill>
                  <a:srgbClr val="9073D1"/>
                </a:solidFill>
              </a:rPr>
              <a:t> </a:t>
            </a:r>
            <a:r>
              <a:rPr lang="fr-CA" dirty="0">
                <a:solidFill>
                  <a:schemeClr val="bg1"/>
                </a:solidFill>
              </a:rPr>
              <a:t>entre</a:t>
            </a:r>
            <a:r>
              <a:rPr lang="fr-CA" dirty="0">
                <a:solidFill>
                  <a:srgbClr val="9073D1"/>
                </a:solidFill>
              </a:rPr>
              <a:t> </a:t>
            </a:r>
            <a:r>
              <a:rPr lang="fr-CA" dirty="0">
                <a:solidFill>
                  <a:srgbClr val="FA4098"/>
                </a:solidFill>
              </a:rPr>
              <a:t>Parent</a:t>
            </a:r>
            <a:r>
              <a:rPr lang="fr-CA" dirty="0">
                <a:solidFill>
                  <a:srgbClr val="9073D1"/>
                </a:solidFill>
              </a:rPr>
              <a:t> </a:t>
            </a:r>
            <a:r>
              <a:rPr lang="fr-CA" dirty="0">
                <a:solidFill>
                  <a:schemeClr val="bg1"/>
                </a:solidFill>
              </a:rPr>
              <a:t>et</a:t>
            </a:r>
            <a:r>
              <a:rPr lang="fr-CA" dirty="0">
                <a:solidFill>
                  <a:srgbClr val="9073D1"/>
                </a:solidFill>
              </a:rPr>
              <a:t> </a:t>
            </a:r>
            <a:r>
              <a:rPr lang="fr-CA" dirty="0">
                <a:solidFill>
                  <a:srgbClr val="FA4098"/>
                </a:solidFill>
              </a:rPr>
              <a:t>Enfant</a:t>
            </a:r>
            <a:r>
              <a:rPr lang="fr-CA" dirty="0">
                <a:solidFill>
                  <a:schemeClr val="bg1"/>
                </a:solidFill>
              </a:rPr>
              <a:t>.*</a:t>
            </a:r>
          </a:p>
          <a:p>
            <a:r>
              <a:rPr lang="fr-CA" sz="1400" dirty="0">
                <a:solidFill>
                  <a:srgbClr val="9073D1"/>
                </a:solidFill>
              </a:rPr>
              <a:t>*</a:t>
            </a:r>
            <a:r>
              <a:rPr lang="fr-CA" sz="1400" dirty="0">
                <a:solidFill>
                  <a:schemeClr val="bg1"/>
                </a:solidFill>
              </a:rPr>
              <a:t>La relation One-To-One est </a:t>
            </a:r>
            <a:r>
              <a:rPr lang="fr-CA" sz="1400" b="1" dirty="0">
                <a:solidFill>
                  <a:schemeClr val="bg1"/>
                </a:solidFill>
              </a:rPr>
              <a:t>optionnelle</a:t>
            </a:r>
            <a:r>
              <a:rPr lang="fr-CA" sz="1400" dirty="0">
                <a:solidFill>
                  <a:schemeClr val="bg1"/>
                </a:solidFill>
              </a:rPr>
              <a:t> : Il n’y a pas forcément un enfant préféré ! (</a:t>
            </a:r>
            <a:r>
              <a:rPr lang="fr-CA" sz="1400" i="1" dirty="0" err="1">
                <a:solidFill>
                  <a:schemeClr val="bg1"/>
                </a:solidFill>
              </a:rPr>
              <a:t>nullable</a:t>
            </a:r>
            <a:r>
              <a:rPr lang="fr-CA" sz="1400" dirty="0">
                <a:solidFill>
                  <a:schemeClr val="bg1"/>
                </a:solidFill>
              </a:rPr>
              <a:t>)</a:t>
            </a:r>
          </a:p>
        </p:txBody>
      </p:sp>
    </p:spTree>
    <p:extLst>
      <p:ext uri="{BB962C8B-B14F-4D97-AF65-F5344CB8AC3E}">
        <p14:creationId xmlns:p14="http://schemas.microsoft.com/office/powerpoint/2010/main" val="666312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F771E-27F7-4A8A-A0E6-FD41F4CC4DD9}"/>
              </a:ext>
            </a:extLst>
          </p:cNvPr>
          <p:cNvSpPr>
            <a:spLocks noGrp="1"/>
          </p:cNvSpPr>
          <p:nvPr>
            <p:ph type="title"/>
          </p:nvPr>
        </p:nvSpPr>
        <p:spPr/>
        <p:txBody>
          <a:bodyPr/>
          <a:lstStyle/>
          <a:p>
            <a:r>
              <a:rPr lang="fr-CA"/>
              <a:t>Double relation Entity Framework</a:t>
            </a:r>
          </a:p>
        </p:txBody>
      </p:sp>
      <p:sp>
        <p:nvSpPr>
          <p:cNvPr id="3" name="Espace réservé du contenu 2">
            <a:extLst>
              <a:ext uri="{FF2B5EF4-FFF2-40B4-BE49-F238E27FC236}">
                <a16:creationId xmlns:a16="http://schemas.microsoft.com/office/drawing/2014/main" id="{542B3735-84FC-46A1-8966-53F287FA2D7B}"/>
              </a:ext>
            </a:extLst>
          </p:cNvPr>
          <p:cNvSpPr>
            <a:spLocks noGrp="1"/>
          </p:cNvSpPr>
          <p:nvPr>
            <p:ph idx="1"/>
          </p:nvPr>
        </p:nvSpPr>
        <p:spPr>
          <a:xfrm>
            <a:off x="198323" y="2031907"/>
            <a:ext cx="10095860" cy="3904282"/>
          </a:xfrm>
        </p:spPr>
        <p:txBody>
          <a:bodyPr/>
          <a:lstStyle/>
          <a:p>
            <a:r>
              <a:rPr lang="fr-CA" dirty="0"/>
              <a:t>  Cas turbo spécifique d’une double relation entre 2 entités : </a:t>
            </a:r>
            <a:r>
              <a:rPr lang="fr-CA" dirty="0">
                <a:solidFill>
                  <a:srgbClr val="FA4098"/>
                </a:solidFill>
              </a:rPr>
              <a:t>One-To-One optionnelle</a:t>
            </a:r>
            <a:r>
              <a:rPr lang="fr-CA" dirty="0"/>
              <a:t> + </a:t>
            </a:r>
            <a:r>
              <a:rPr lang="fr-CA" dirty="0">
                <a:solidFill>
                  <a:srgbClr val="FA4098"/>
                </a:solidFill>
              </a:rPr>
              <a:t>One-To-</a:t>
            </a:r>
            <a:r>
              <a:rPr lang="fr-CA" dirty="0" err="1">
                <a:solidFill>
                  <a:srgbClr val="FA4098"/>
                </a:solidFill>
              </a:rPr>
              <a:t>Many</a:t>
            </a:r>
            <a:endParaRPr lang="fr-CA" dirty="0">
              <a:solidFill>
                <a:srgbClr val="FA4098"/>
              </a:solidFill>
            </a:endParaRPr>
          </a:p>
          <a:p>
            <a:pPr lvl="2"/>
            <a:r>
              <a:rPr lang="fr-CA" sz="1800" dirty="0"/>
              <a:t> À quoi doivent ressembler les classes :</a:t>
            </a:r>
          </a:p>
        </p:txBody>
      </p:sp>
      <p:pic>
        <p:nvPicPr>
          <p:cNvPr id="5" name="Image 4">
            <a:extLst>
              <a:ext uri="{FF2B5EF4-FFF2-40B4-BE49-F238E27FC236}">
                <a16:creationId xmlns:a16="http://schemas.microsoft.com/office/drawing/2014/main" id="{D7B469EF-3ED9-448B-A3A1-41C4EC6BE383}"/>
              </a:ext>
            </a:extLst>
          </p:cNvPr>
          <p:cNvPicPr>
            <a:picLocks noChangeAspect="1"/>
          </p:cNvPicPr>
          <p:nvPr/>
        </p:nvPicPr>
        <p:blipFill>
          <a:blip r:embed="rId2"/>
          <a:stretch>
            <a:fillRect/>
          </a:stretch>
        </p:blipFill>
        <p:spPr>
          <a:xfrm>
            <a:off x="277233" y="3268688"/>
            <a:ext cx="5190881" cy="1563371"/>
          </a:xfrm>
          <a:prstGeom prst="rect">
            <a:avLst/>
          </a:prstGeom>
          <a:ln w="28575">
            <a:solidFill>
              <a:srgbClr val="9073D1"/>
            </a:solidFill>
          </a:ln>
        </p:spPr>
      </p:pic>
      <p:pic>
        <p:nvPicPr>
          <p:cNvPr id="7" name="Image 6">
            <a:extLst>
              <a:ext uri="{FF2B5EF4-FFF2-40B4-BE49-F238E27FC236}">
                <a16:creationId xmlns:a16="http://schemas.microsoft.com/office/drawing/2014/main" id="{FA6DF35A-C5E6-4804-8B53-9F249E09EDBF}"/>
              </a:ext>
            </a:extLst>
          </p:cNvPr>
          <p:cNvPicPr>
            <a:picLocks noChangeAspect="1"/>
          </p:cNvPicPr>
          <p:nvPr/>
        </p:nvPicPr>
        <p:blipFill>
          <a:blip r:embed="rId3"/>
          <a:stretch>
            <a:fillRect/>
          </a:stretch>
        </p:blipFill>
        <p:spPr>
          <a:xfrm>
            <a:off x="6384022" y="2897310"/>
            <a:ext cx="5530745" cy="2342359"/>
          </a:xfrm>
          <a:prstGeom prst="rect">
            <a:avLst/>
          </a:prstGeom>
          <a:ln w="28575">
            <a:solidFill>
              <a:srgbClr val="9073D1"/>
            </a:solidFill>
          </a:ln>
        </p:spPr>
      </p:pic>
      <p:sp>
        <p:nvSpPr>
          <p:cNvPr id="8" name="Rectangle 7">
            <a:extLst>
              <a:ext uri="{FF2B5EF4-FFF2-40B4-BE49-F238E27FC236}">
                <a16:creationId xmlns:a16="http://schemas.microsoft.com/office/drawing/2014/main" id="{EDD52915-CB95-4B10-918C-0207E6CA8385}"/>
              </a:ext>
            </a:extLst>
          </p:cNvPr>
          <p:cNvSpPr/>
          <p:nvPr/>
        </p:nvSpPr>
        <p:spPr>
          <a:xfrm>
            <a:off x="6744749" y="3663768"/>
            <a:ext cx="4236440" cy="480393"/>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E9611E5B-EBF7-418B-BB61-AF7B7F53D35F}"/>
              </a:ext>
            </a:extLst>
          </p:cNvPr>
          <p:cNvSpPr/>
          <p:nvPr/>
        </p:nvSpPr>
        <p:spPr>
          <a:xfrm>
            <a:off x="701181" y="4050373"/>
            <a:ext cx="4609050" cy="20284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5D4BA1B6-880E-4DBA-BCFC-53629F19CB09}"/>
              </a:ext>
            </a:extLst>
          </p:cNvPr>
          <p:cNvSpPr/>
          <p:nvPr/>
        </p:nvSpPr>
        <p:spPr>
          <a:xfrm>
            <a:off x="702579" y="4412498"/>
            <a:ext cx="4609050" cy="20284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FF853244-80D5-43E9-969C-F376174F8E47}"/>
              </a:ext>
            </a:extLst>
          </p:cNvPr>
          <p:cNvSpPr/>
          <p:nvPr/>
        </p:nvSpPr>
        <p:spPr>
          <a:xfrm>
            <a:off x="6744748" y="4253218"/>
            <a:ext cx="5137719" cy="82212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3" name="Connecteur droit avec flèche 12">
            <a:extLst>
              <a:ext uri="{FF2B5EF4-FFF2-40B4-BE49-F238E27FC236}">
                <a16:creationId xmlns:a16="http://schemas.microsoft.com/office/drawing/2014/main" id="{29FB13B4-0C7B-49D4-90AC-E0EC5FA53910}"/>
              </a:ext>
            </a:extLst>
          </p:cNvPr>
          <p:cNvCxnSpPr>
            <a:stCxn id="11" idx="1"/>
            <a:endCxn id="10" idx="3"/>
          </p:cNvCxnSpPr>
          <p:nvPr/>
        </p:nvCxnSpPr>
        <p:spPr>
          <a:xfrm flipH="1" flipV="1">
            <a:off x="5311629" y="4513921"/>
            <a:ext cx="1433119" cy="150358"/>
          </a:xfrm>
          <a:prstGeom prst="straightConnector1">
            <a:avLst/>
          </a:prstGeom>
          <a:ln w="3810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62102A0F-00FE-41D8-80BD-A7C6D16B26C0}"/>
              </a:ext>
            </a:extLst>
          </p:cNvPr>
          <p:cNvCxnSpPr>
            <a:cxnSpLocks/>
            <a:stCxn id="8" idx="1"/>
            <a:endCxn id="9" idx="3"/>
          </p:cNvCxnSpPr>
          <p:nvPr/>
        </p:nvCxnSpPr>
        <p:spPr>
          <a:xfrm flipH="1">
            <a:off x="5310231" y="3903965"/>
            <a:ext cx="1434518" cy="247831"/>
          </a:xfrm>
          <a:prstGeom prst="straightConnector1">
            <a:avLst/>
          </a:prstGeom>
          <a:ln w="3810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D43D6C5B-6951-459F-A50F-339E17444EAA}"/>
              </a:ext>
            </a:extLst>
          </p:cNvPr>
          <p:cNvSpPr txBox="1"/>
          <p:nvPr/>
        </p:nvSpPr>
        <p:spPr>
          <a:xfrm>
            <a:off x="4203257" y="3760712"/>
            <a:ext cx="1531961" cy="307777"/>
          </a:xfrm>
          <a:prstGeom prst="rect">
            <a:avLst/>
          </a:prstGeom>
          <a:noFill/>
        </p:spPr>
        <p:txBody>
          <a:bodyPr wrap="square" rtlCol="0">
            <a:spAutoFit/>
          </a:bodyPr>
          <a:lstStyle/>
          <a:p>
            <a:r>
              <a:rPr lang="fr-CA" sz="1400">
                <a:solidFill>
                  <a:srgbClr val="FA4098"/>
                </a:solidFill>
              </a:rPr>
              <a:t>One-To-Many</a:t>
            </a:r>
          </a:p>
        </p:txBody>
      </p:sp>
      <p:sp>
        <p:nvSpPr>
          <p:cNvPr id="19" name="ZoneTexte 18">
            <a:extLst>
              <a:ext uri="{FF2B5EF4-FFF2-40B4-BE49-F238E27FC236}">
                <a16:creationId xmlns:a16="http://schemas.microsoft.com/office/drawing/2014/main" id="{A7671B4F-9FA1-4526-AB75-95B7A6C575A8}"/>
              </a:ext>
            </a:extLst>
          </p:cNvPr>
          <p:cNvSpPr txBox="1"/>
          <p:nvPr/>
        </p:nvSpPr>
        <p:spPr>
          <a:xfrm>
            <a:off x="4248062" y="4582341"/>
            <a:ext cx="1401848" cy="307777"/>
          </a:xfrm>
          <a:prstGeom prst="rect">
            <a:avLst/>
          </a:prstGeom>
          <a:noFill/>
        </p:spPr>
        <p:txBody>
          <a:bodyPr wrap="square" rtlCol="0">
            <a:spAutoFit/>
          </a:bodyPr>
          <a:lstStyle/>
          <a:p>
            <a:r>
              <a:rPr lang="fr-CA" sz="1400">
                <a:solidFill>
                  <a:srgbClr val="FA4098"/>
                </a:solidFill>
              </a:rPr>
              <a:t>One-To-One</a:t>
            </a:r>
          </a:p>
        </p:txBody>
      </p:sp>
      <p:sp>
        <p:nvSpPr>
          <p:cNvPr id="20" name="ZoneTexte 19">
            <a:extLst>
              <a:ext uri="{FF2B5EF4-FFF2-40B4-BE49-F238E27FC236}">
                <a16:creationId xmlns:a16="http://schemas.microsoft.com/office/drawing/2014/main" id="{1E5E4D68-1AA6-400F-9BFC-62B752196F52}"/>
              </a:ext>
            </a:extLst>
          </p:cNvPr>
          <p:cNvSpPr txBox="1"/>
          <p:nvPr/>
        </p:nvSpPr>
        <p:spPr>
          <a:xfrm>
            <a:off x="6357555" y="5396472"/>
            <a:ext cx="5419288" cy="923330"/>
          </a:xfrm>
          <a:prstGeom prst="rect">
            <a:avLst/>
          </a:prstGeom>
          <a:noFill/>
        </p:spPr>
        <p:txBody>
          <a:bodyPr wrap="square" rtlCol="0">
            <a:spAutoFit/>
          </a:bodyPr>
          <a:lstStyle/>
          <a:p>
            <a:r>
              <a:rPr lang="fr-CA" dirty="0">
                <a:solidFill>
                  <a:srgbClr val="9073D1"/>
                </a:solidFill>
              </a:rPr>
              <a:t>• </a:t>
            </a:r>
            <a:r>
              <a:rPr lang="fr-CA" dirty="0">
                <a:solidFill>
                  <a:schemeClr val="bg1"/>
                </a:solidFill>
              </a:rPr>
              <a:t>N’oubliez pas de mettre des </a:t>
            </a:r>
            <a:r>
              <a:rPr lang="fr-CA" dirty="0">
                <a:solidFill>
                  <a:srgbClr val="FA4098"/>
                </a:solidFill>
              </a:rPr>
              <a:t>[</a:t>
            </a:r>
            <a:r>
              <a:rPr lang="fr-CA" dirty="0" err="1">
                <a:solidFill>
                  <a:srgbClr val="FA4098"/>
                </a:solidFill>
              </a:rPr>
              <a:t>JsonIgnore</a:t>
            </a:r>
            <a:r>
              <a:rPr lang="fr-CA" dirty="0">
                <a:solidFill>
                  <a:srgbClr val="FA4098"/>
                </a:solidFill>
              </a:rPr>
              <a:t>] </a:t>
            </a:r>
            <a:r>
              <a:rPr lang="fr-CA" dirty="0">
                <a:solidFill>
                  <a:schemeClr val="bg1"/>
                </a:solidFill>
              </a:rPr>
              <a:t>dans une des deux classes ! Sinon ça fait des </a:t>
            </a:r>
            <a:r>
              <a:rPr lang="fr-CA" b="1" dirty="0">
                <a:solidFill>
                  <a:schemeClr val="bg1"/>
                </a:solidFill>
              </a:rPr>
              <a:t>cycles</a:t>
            </a:r>
            <a:r>
              <a:rPr lang="fr-CA" dirty="0">
                <a:solidFill>
                  <a:schemeClr val="bg1"/>
                </a:solidFill>
              </a:rPr>
              <a:t> en JSON ( donc </a:t>
            </a:r>
            <a:r>
              <a:rPr lang="fr-CA" u="sng" dirty="0">
                <a:solidFill>
                  <a:schemeClr val="bg1"/>
                </a:solidFill>
              </a:rPr>
              <a:t>erreurs</a:t>
            </a:r>
            <a:r>
              <a:rPr lang="fr-CA" dirty="0">
                <a:solidFill>
                  <a:schemeClr val="bg1"/>
                </a:solidFill>
              </a:rPr>
              <a:t> ) lors de certaines requêtes.</a:t>
            </a:r>
          </a:p>
        </p:txBody>
      </p:sp>
      <p:sp>
        <p:nvSpPr>
          <p:cNvPr id="21" name="ZoneTexte 20">
            <a:extLst>
              <a:ext uri="{FF2B5EF4-FFF2-40B4-BE49-F238E27FC236}">
                <a16:creationId xmlns:a16="http://schemas.microsoft.com/office/drawing/2014/main" id="{B1CB8638-7059-479B-BBB3-8DA3966B6D36}"/>
              </a:ext>
            </a:extLst>
          </p:cNvPr>
          <p:cNvSpPr txBox="1"/>
          <p:nvPr/>
        </p:nvSpPr>
        <p:spPr>
          <a:xfrm>
            <a:off x="230622" y="5029800"/>
            <a:ext cx="5419288" cy="1200329"/>
          </a:xfrm>
          <a:prstGeom prst="rect">
            <a:avLst/>
          </a:prstGeom>
          <a:noFill/>
        </p:spPr>
        <p:txBody>
          <a:bodyPr wrap="square" rtlCol="0">
            <a:spAutoFit/>
          </a:bodyPr>
          <a:lstStyle/>
          <a:p>
            <a:r>
              <a:rPr lang="fr-CA" dirty="0">
                <a:solidFill>
                  <a:schemeClr val="bg1"/>
                </a:solidFill>
              </a:rPr>
              <a:t>• Des deux côtés, pour la relation One-To-One, on a mis des </a:t>
            </a:r>
            <a:r>
              <a:rPr lang="fr-CA" dirty="0">
                <a:solidFill>
                  <a:srgbClr val="FA4098"/>
                </a:solidFill>
              </a:rPr>
              <a:t>?</a:t>
            </a:r>
            <a:r>
              <a:rPr lang="fr-CA" dirty="0">
                <a:solidFill>
                  <a:srgbClr val="9073D1"/>
                </a:solidFill>
              </a:rPr>
              <a:t> (</a:t>
            </a:r>
            <a:r>
              <a:rPr lang="fr-CA" i="1" dirty="0" err="1">
                <a:solidFill>
                  <a:srgbClr val="FA4098"/>
                </a:solidFill>
              </a:rPr>
              <a:t>nullable</a:t>
            </a:r>
            <a:r>
              <a:rPr lang="fr-CA" dirty="0">
                <a:solidFill>
                  <a:srgbClr val="9073D1"/>
                </a:solidFill>
              </a:rPr>
              <a:t>) </a:t>
            </a:r>
            <a:r>
              <a:rPr lang="fr-CA" dirty="0">
                <a:solidFill>
                  <a:schemeClr val="bg1"/>
                </a:solidFill>
              </a:rPr>
              <a:t>sur les propriétés car la relation </a:t>
            </a:r>
            <a:r>
              <a:rPr lang="fr-CA" dirty="0">
                <a:solidFill>
                  <a:srgbClr val="FA4098"/>
                </a:solidFill>
              </a:rPr>
              <a:t>One-To-One</a:t>
            </a:r>
            <a:r>
              <a:rPr lang="fr-CA" dirty="0">
                <a:solidFill>
                  <a:srgbClr val="9073D1"/>
                </a:solidFill>
              </a:rPr>
              <a:t> </a:t>
            </a:r>
            <a:r>
              <a:rPr lang="fr-CA" dirty="0">
                <a:solidFill>
                  <a:schemeClr val="bg1"/>
                </a:solidFill>
              </a:rPr>
              <a:t>est </a:t>
            </a:r>
            <a:r>
              <a:rPr lang="fr-CA" b="1" dirty="0">
                <a:solidFill>
                  <a:schemeClr val="bg1"/>
                </a:solidFill>
              </a:rPr>
              <a:t>optionnelle</a:t>
            </a:r>
            <a:r>
              <a:rPr lang="fr-CA" dirty="0">
                <a:solidFill>
                  <a:schemeClr val="bg1"/>
                </a:solidFill>
              </a:rPr>
              <a:t> : Un parent n’a pas forcément un enfant préféré !</a:t>
            </a:r>
          </a:p>
        </p:txBody>
      </p:sp>
    </p:spTree>
    <p:extLst>
      <p:ext uri="{BB962C8B-B14F-4D97-AF65-F5344CB8AC3E}">
        <p14:creationId xmlns:p14="http://schemas.microsoft.com/office/powerpoint/2010/main" val="250052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E35F76-8CB3-7546-F4A2-39433D20D015}"/>
              </a:ext>
            </a:extLst>
          </p:cNvPr>
          <p:cNvSpPr>
            <a:spLocks noGrp="1"/>
          </p:cNvSpPr>
          <p:nvPr>
            <p:ph type="title"/>
          </p:nvPr>
        </p:nvSpPr>
        <p:spPr/>
        <p:txBody>
          <a:bodyPr/>
          <a:lstStyle/>
          <a:p>
            <a:r>
              <a:rPr lang="fr-CA" dirty="0"/>
              <a:t>Formulaire Angular</a:t>
            </a:r>
          </a:p>
        </p:txBody>
      </p:sp>
      <p:sp>
        <p:nvSpPr>
          <p:cNvPr id="3" name="Espace réservé du texte 2">
            <a:extLst>
              <a:ext uri="{FF2B5EF4-FFF2-40B4-BE49-F238E27FC236}">
                <a16:creationId xmlns:a16="http://schemas.microsoft.com/office/drawing/2014/main" id="{BE9991FC-EB25-061D-79FE-699FAE98A330}"/>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4123466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F771E-27F7-4A8A-A0E6-FD41F4CC4DD9}"/>
              </a:ext>
            </a:extLst>
          </p:cNvPr>
          <p:cNvSpPr>
            <a:spLocks noGrp="1"/>
          </p:cNvSpPr>
          <p:nvPr>
            <p:ph type="title"/>
          </p:nvPr>
        </p:nvSpPr>
        <p:spPr/>
        <p:txBody>
          <a:bodyPr/>
          <a:lstStyle/>
          <a:p>
            <a:r>
              <a:rPr lang="fr-CA"/>
              <a:t>Double relation Entity Framework</a:t>
            </a:r>
          </a:p>
        </p:txBody>
      </p:sp>
      <p:sp>
        <p:nvSpPr>
          <p:cNvPr id="3" name="Espace réservé du contenu 2">
            <a:extLst>
              <a:ext uri="{FF2B5EF4-FFF2-40B4-BE49-F238E27FC236}">
                <a16:creationId xmlns:a16="http://schemas.microsoft.com/office/drawing/2014/main" id="{542B3735-84FC-46A1-8966-53F287FA2D7B}"/>
              </a:ext>
            </a:extLst>
          </p:cNvPr>
          <p:cNvSpPr>
            <a:spLocks noGrp="1"/>
          </p:cNvSpPr>
          <p:nvPr>
            <p:ph idx="1"/>
          </p:nvPr>
        </p:nvSpPr>
        <p:spPr>
          <a:xfrm>
            <a:off x="1" y="2038662"/>
            <a:ext cx="10294182" cy="3897527"/>
          </a:xfrm>
        </p:spPr>
        <p:txBody>
          <a:bodyPr/>
          <a:lstStyle/>
          <a:p>
            <a:r>
              <a:rPr lang="fr-CA" dirty="0"/>
              <a:t>Cas turbo spécifique d’une double relation entre 2 entités : </a:t>
            </a:r>
            <a:r>
              <a:rPr lang="fr-CA" dirty="0">
                <a:solidFill>
                  <a:srgbClr val="FA4098"/>
                </a:solidFill>
              </a:rPr>
              <a:t>One-To-One optionnelle</a:t>
            </a:r>
            <a:r>
              <a:rPr lang="fr-CA" dirty="0"/>
              <a:t> + </a:t>
            </a:r>
            <a:r>
              <a:rPr lang="fr-CA" dirty="0">
                <a:solidFill>
                  <a:srgbClr val="FA4098"/>
                </a:solidFill>
              </a:rPr>
              <a:t>One-To-</a:t>
            </a:r>
            <a:r>
              <a:rPr lang="fr-CA" dirty="0" err="1">
                <a:solidFill>
                  <a:srgbClr val="FA4098"/>
                </a:solidFill>
              </a:rPr>
              <a:t>Many</a:t>
            </a:r>
            <a:endParaRPr lang="fr-CA" dirty="0">
              <a:solidFill>
                <a:srgbClr val="FA4098"/>
              </a:solidFill>
            </a:endParaRPr>
          </a:p>
          <a:p>
            <a:pPr lvl="2"/>
            <a:r>
              <a:rPr lang="fr-CA" dirty="0"/>
              <a:t> Ce n’est pas tout ! Maintenant qu’on a deux relations, la situation devient </a:t>
            </a:r>
            <a:r>
              <a:rPr lang="fr-CA" i="1" dirty="0"/>
              <a:t>nébuleuse</a:t>
            </a:r>
            <a:r>
              <a:rPr lang="fr-CA" dirty="0"/>
              <a:t> pour </a:t>
            </a:r>
            <a:r>
              <a:rPr lang="fr-CA" dirty="0" err="1">
                <a:solidFill>
                  <a:srgbClr val="FA4098"/>
                </a:solidFill>
              </a:rPr>
              <a:t>Entity</a:t>
            </a:r>
            <a:r>
              <a:rPr lang="fr-CA" dirty="0">
                <a:solidFill>
                  <a:srgbClr val="FA4098"/>
                </a:solidFill>
              </a:rPr>
              <a:t> Framework </a:t>
            </a:r>
            <a:r>
              <a:rPr lang="fr-CA" dirty="0"/>
              <a:t>et il faut préciser les relations explicitement dans notre classe </a:t>
            </a:r>
            <a:r>
              <a:rPr lang="fr-CA" dirty="0" err="1">
                <a:solidFill>
                  <a:srgbClr val="FA4098"/>
                </a:solidFill>
              </a:rPr>
              <a:t>DbContext</a:t>
            </a:r>
            <a:r>
              <a:rPr lang="fr-CA" dirty="0"/>
              <a:t> !</a:t>
            </a:r>
          </a:p>
          <a:p>
            <a:pPr lvl="3"/>
            <a:r>
              <a:rPr lang="fr-CA" dirty="0"/>
              <a:t> Il faut redéfinir la méthode </a:t>
            </a:r>
            <a:r>
              <a:rPr lang="fr-CA" dirty="0" err="1"/>
              <a:t>OnModelCreating</a:t>
            </a:r>
            <a:r>
              <a:rPr lang="fr-CA" dirty="0"/>
              <a:t> (Si ce n’est pas déjà fait pour un </a:t>
            </a:r>
            <a:r>
              <a:rPr lang="fr-CA" dirty="0" err="1"/>
              <a:t>seed</a:t>
            </a:r>
            <a:r>
              <a:rPr lang="fr-CA" dirty="0"/>
              <a:t>)</a:t>
            </a:r>
          </a:p>
          <a:p>
            <a:pPr marL="1371600" lvl="3" indent="0">
              <a:buNone/>
            </a:pPr>
            <a:endParaRPr lang="fr-CA" dirty="0"/>
          </a:p>
        </p:txBody>
      </p:sp>
      <p:pic>
        <p:nvPicPr>
          <p:cNvPr id="5" name="Image 4">
            <a:extLst>
              <a:ext uri="{FF2B5EF4-FFF2-40B4-BE49-F238E27FC236}">
                <a16:creationId xmlns:a16="http://schemas.microsoft.com/office/drawing/2014/main" id="{5D3AFFF9-A9AE-4F6C-845B-974FC680AB57}"/>
              </a:ext>
            </a:extLst>
          </p:cNvPr>
          <p:cNvPicPr>
            <a:picLocks noChangeAspect="1"/>
          </p:cNvPicPr>
          <p:nvPr/>
        </p:nvPicPr>
        <p:blipFill>
          <a:blip r:embed="rId2"/>
          <a:stretch>
            <a:fillRect/>
          </a:stretch>
        </p:blipFill>
        <p:spPr>
          <a:xfrm>
            <a:off x="4351589" y="3663768"/>
            <a:ext cx="7418165" cy="2686955"/>
          </a:xfrm>
          <a:prstGeom prst="rect">
            <a:avLst/>
          </a:prstGeom>
          <a:ln w="28575">
            <a:solidFill>
              <a:srgbClr val="9073D1"/>
            </a:solidFill>
          </a:ln>
        </p:spPr>
      </p:pic>
      <p:sp>
        <p:nvSpPr>
          <p:cNvPr id="6" name="ZoneTexte 5">
            <a:extLst>
              <a:ext uri="{FF2B5EF4-FFF2-40B4-BE49-F238E27FC236}">
                <a16:creationId xmlns:a16="http://schemas.microsoft.com/office/drawing/2014/main" id="{814D3BF3-2928-4023-AAB8-A5A0624344D2}"/>
              </a:ext>
            </a:extLst>
          </p:cNvPr>
          <p:cNvSpPr txBox="1"/>
          <p:nvPr/>
        </p:nvSpPr>
        <p:spPr>
          <a:xfrm>
            <a:off x="193612" y="4077049"/>
            <a:ext cx="3830806" cy="2308324"/>
          </a:xfrm>
          <a:prstGeom prst="rect">
            <a:avLst/>
          </a:prstGeom>
          <a:noFill/>
        </p:spPr>
        <p:txBody>
          <a:bodyPr wrap="square" rtlCol="0">
            <a:spAutoFit/>
          </a:bodyPr>
          <a:lstStyle/>
          <a:p>
            <a:r>
              <a:rPr lang="fr-CA" dirty="0">
                <a:solidFill>
                  <a:schemeClr val="bg1"/>
                </a:solidFill>
              </a:rPr>
              <a:t>• Les noms des propriétés indiquées sont importants. Comparez avec les classes dans la diapo précédente.</a:t>
            </a:r>
          </a:p>
          <a:p>
            <a:r>
              <a:rPr lang="fr-CA" dirty="0">
                <a:solidFill>
                  <a:schemeClr val="bg1"/>
                </a:solidFill>
              </a:rPr>
              <a:t>• Ce code est suffisant pour aider </a:t>
            </a:r>
            <a:r>
              <a:rPr lang="fr-CA" dirty="0" err="1">
                <a:solidFill>
                  <a:schemeClr val="bg1"/>
                </a:solidFill>
              </a:rPr>
              <a:t>Entity</a:t>
            </a:r>
            <a:r>
              <a:rPr lang="fr-CA" dirty="0">
                <a:solidFill>
                  <a:schemeClr val="bg1"/>
                </a:solidFill>
              </a:rPr>
              <a:t> Framework à comprendre les deux relations entre nos classes Parent et Enfant.</a:t>
            </a:r>
          </a:p>
        </p:txBody>
      </p:sp>
      <p:sp>
        <p:nvSpPr>
          <p:cNvPr id="7" name="ZoneTexte 6">
            <a:extLst>
              <a:ext uri="{FF2B5EF4-FFF2-40B4-BE49-F238E27FC236}">
                <a16:creationId xmlns:a16="http://schemas.microsoft.com/office/drawing/2014/main" id="{50EF9721-E45A-4E94-AECA-9E1793144782}"/>
              </a:ext>
            </a:extLst>
          </p:cNvPr>
          <p:cNvSpPr txBox="1"/>
          <p:nvPr/>
        </p:nvSpPr>
        <p:spPr>
          <a:xfrm>
            <a:off x="8783274" y="4387442"/>
            <a:ext cx="1602298" cy="369332"/>
          </a:xfrm>
          <a:prstGeom prst="rect">
            <a:avLst/>
          </a:prstGeom>
          <a:noFill/>
        </p:spPr>
        <p:txBody>
          <a:bodyPr wrap="square" rtlCol="0">
            <a:spAutoFit/>
          </a:bodyPr>
          <a:lstStyle/>
          <a:p>
            <a:r>
              <a:rPr lang="fr-CA">
                <a:solidFill>
                  <a:srgbClr val="FA4098"/>
                </a:solidFill>
              </a:rPr>
              <a:t>One-To-Many</a:t>
            </a:r>
          </a:p>
        </p:txBody>
      </p:sp>
      <p:sp>
        <p:nvSpPr>
          <p:cNvPr id="8" name="ZoneTexte 7">
            <a:extLst>
              <a:ext uri="{FF2B5EF4-FFF2-40B4-BE49-F238E27FC236}">
                <a16:creationId xmlns:a16="http://schemas.microsoft.com/office/drawing/2014/main" id="{13F4D375-7CBA-4DBD-AFC6-57F2E7FD4186}"/>
              </a:ext>
            </a:extLst>
          </p:cNvPr>
          <p:cNvSpPr txBox="1"/>
          <p:nvPr/>
        </p:nvSpPr>
        <p:spPr>
          <a:xfrm>
            <a:off x="9497736" y="5364877"/>
            <a:ext cx="1602298" cy="369332"/>
          </a:xfrm>
          <a:prstGeom prst="rect">
            <a:avLst/>
          </a:prstGeom>
          <a:noFill/>
        </p:spPr>
        <p:txBody>
          <a:bodyPr wrap="square" rtlCol="0">
            <a:spAutoFit/>
          </a:bodyPr>
          <a:lstStyle/>
          <a:p>
            <a:r>
              <a:rPr lang="fr-CA">
                <a:solidFill>
                  <a:srgbClr val="FA4098"/>
                </a:solidFill>
              </a:rPr>
              <a:t>One-To-One</a:t>
            </a:r>
          </a:p>
        </p:txBody>
      </p:sp>
    </p:spTree>
    <p:extLst>
      <p:ext uri="{BB962C8B-B14F-4D97-AF65-F5344CB8AC3E}">
        <p14:creationId xmlns:p14="http://schemas.microsoft.com/office/powerpoint/2010/main" val="1184281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F771E-27F7-4A8A-A0E6-FD41F4CC4DD9}"/>
              </a:ext>
            </a:extLst>
          </p:cNvPr>
          <p:cNvSpPr>
            <a:spLocks noGrp="1"/>
          </p:cNvSpPr>
          <p:nvPr>
            <p:ph type="title"/>
          </p:nvPr>
        </p:nvSpPr>
        <p:spPr/>
        <p:txBody>
          <a:bodyPr/>
          <a:lstStyle/>
          <a:p>
            <a:r>
              <a:rPr lang="fr-CA"/>
              <a:t>Double relation Entity Framework</a:t>
            </a:r>
          </a:p>
        </p:txBody>
      </p:sp>
      <p:sp>
        <p:nvSpPr>
          <p:cNvPr id="3" name="Espace réservé du contenu 2">
            <a:extLst>
              <a:ext uri="{FF2B5EF4-FFF2-40B4-BE49-F238E27FC236}">
                <a16:creationId xmlns:a16="http://schemas.microsoft.com/office/drawing/2014/main" id="{542B3735-84FC-46A1-8966-53F287FA2D7B}"/>
              </a:ext>
            </a:extLst>
          </p:cNvPr>
          <p:cNvSpPr>
            <a:spLocks noGrp="1"/>
          </p:cNvSpPr>
          <p:nvPr>
            <p:ph idx="1"/>
          </p:nvPr>
        </p:nvSpPr>
        <p:spPr>
          <a:xfrm>
            <a:off x="179883" y="2053652"/>
            <a:ext cx="10114300" cy="3882537"/>
          </a:xfrm>
        </p:spPr>
        <p:txBody>
          <a:bodyPr/>
          <a:lstStyle/>
          <a:p>
            <a:r>
              <a:rPr lang="fr-CA" dirty="0"/>
              <a:t>  N’oubliez pas : Dès qu’on modifie un </a:t>
            </a:r>
            <a:r>
              <a:rPr lang="fr-CA" b="1" dirty="0"/>
              <a:t>Model</a:t>
            </a:r>
            <a:r>
              <a:rPr lang="fr-CA" dirty="0"/>
              <a:t> ou le </a:t>
            </a:r>
            <a:r>
              <a:rPr lang="fr-CA" b="1" dirty="0" err="1"/>
              <a:t>DbContext</a:t>
            </a:r>
            <a:r>
              <a:rPr lang="fr-CA" dirty="0"/>
              <a:t>, on doit refaire les </a:t>
            </a:r>
            <a:r>
              <a:rPr lang="fr-CA" dirty="0">
                <a:solidFill>
                  <a:srgbClr val="FA4098"/>
                </a:solidFill>
              </a:rPr>
              <a:t>migrations</a:t>
            </a:r>
            <a:r>
              <a:rPr lang="fr-CA" dirty="0"/>
              <a:t> et </a:t>
            </a:r>
            <a:r>
              <a:rPr lang="fr-CA" dirty="0">
                <a:solidFill>
                  <a:srgbClr val="FA4098"/>
                </a:solidFill>
              </a:rPr>
              <a:t>mettre à jour</a:t>
            </a:r>
            <a:r>
              <a:rPr lang="fr-CA" dirty="0"/>
              <a:t> la base de données.</a:t>
            </a:r>
          </a:p>
          <a:p>
            <a:pPr lvl="1"/>
            <a:r>
              <a:rPr lang="fr-CA" dirty="0"/>
              <a:t> Supprimer le dossier « Migrations ».</a:t>
            </a:r>
          </a:p>
          <a:p>
            <a:pPr lvl="1"/>
            <a:r>
              <a:rPr lang="fr-CA" dirty="0"/>
              <a:t> Recréer les migrations : </a:t>
            </a:r>
            <a:r>
              <a:rPr lang="fr-CA" b="1" dirty="0" err="1">
                <a:solidFill>
                  <a:schemeClr val="tx1"/>
                </a:solidFill>
                <a:latin typeface="Courier New" panose="02070309020205020404" pitchFamily="49" charset="0"/>
                <a:cs typeface="Courier New" panose="02070309020205020404" pitchFamily="49" charset="0"/>
              </a:rPr>
              <a:t>dotnet</a:t>
            </a:r>
            <a:r>
              <a:rPr lang="fr-CA" b="1" dirty="0">
                <a:solidFill>
                  <a:schemeClr val="tx1"/>
                </a:solidFill>
                <a:latin typeface="Courier New" panose="02070309020205020404" pitchFamily="49" charset="0"/>
                <a:cs typeface="Courier New" panose="02070309020205020404" pitchFamily="49" charset="0"/>
              </a:rPr>
              <a:t> </a:t>
            </a:r>
            <a:r>
              <a:rPr lang="fr-CA" b="1" dirty="0" err="1">
                <a:solidFill>
                  <a:schemeClr val="tx1"/>
                </a:solidFill>
                <a:latin typeface="Courier New" panose="02070309020205020404" pitchFamily="49" charset="0"/>
                <a:cs typeface="Courier New" panose="02070309020205020404" pitchFamily="49" charset="0"/>
              </a:rPr>
              <a:t>ef</a:t>
            </a:r>
            <a:r>
              <a:rPr lang="fr-CA" b="1" dirty="0">
                <a:solidFill>
                  <a:schemeClr val="tx1"/>
                </a:solidFill>
                <a:latin typeface="Courier New" panose="02070309020205020404" pitchFamily="49" charset="0"/>
                <a:cs typeface="Courier New" panose="02070309020205020404" pitchFamily="49" charset="0"/>
              </a:rPr>
              <a:t> migrations </a:t>
            </a:r>
            <a:r>
              <a:rPr lang="fr-CA" b="1" dirty="0" err="1">
                <a:solidFill>
                  <a:schemeClr val="tx1"/>
                </a:solidFill>
                <a:latin typeface="Courier New" panose="02070309020205020404" pitchFamily="49" charset="0"/>
                <a:cs typeface="Courier New" panose="02070309020205020404" pitchFamily="49" charset="0"/>
              </a:rPr>
              <a:t>add</a:t>
            </a:r>
            <a:r>
              <a:rPr lang="fr-CA" b="1" dirty="0">
                <a:solidFill>
                  <a:schemeClr val="tx1"/>
                </a:solidFill>
                <a:latin typeface="Courier New" panose="02070309020205020404" pitchFamily="49" charset="0"/>
                <a:cs typeface="Courier New" panose="02070309020205020404" pitchFamily="49" charset="0"/>
              </a:rPr>
              <a:t> </a:t>
            </a:r>
            <a:r>
              <a:rPr lang="fr-CA" b="1" dirty="0" err="1">
                <a:solidFill>
                  <a:schemeClr val="tx1"/>
                </a:solidFill>
                <a:latin typeface="Courier New" panose="02070309020205020404" pitchFamily="49" charset="0"/>
                <a:cs typeface="Courier New" panose="02070309020205020404" pitchFamily="49" charset="0"/>
              </a:rPr>
              <a:t>nom_de_votre_choix</a:t>
            </a:r>
            <a:endParaRPr lang="fr-CA" b="1" dirty="0">
              <a:solidFill>
                <a:schemeClr val="tx1"/>
              </a:solidFill>
              <a:latin typeface="Courier New" panose="02070309020205020404" pitchFamily="49" charset="0"/>
              <a:cs typeface="Courier New" panose="02070309020205020404" pitchFamily="49" charset="0"/>
            </a:endParaRPr>
          </a:p>
          <a:p>
            <a:pPr lvl="1"/>
            <a:r>
              <a:rPr lang="fr-CA" dirty="0"/>
              <a:t> Mettre à jour la base de données : </a:t>
            </a:r>
            <a:r>
              <a:rPr lang="fr-CA" b="1" dirty="0" err="1">
                <a:solidFill>
                  <a:schemeClr val="tx1"/>
                </a:solidFill>
                <a:latin typeface="Courier New" panose="02070309020205020404" pitchFamily="49" charset="0"/>
                <a:cs typeface="Courier New" panose="02070309020205020404" pitchFamily="49" charset="0"/>
              </a:rPr>
              <a:t>dotnet</a:t>
            </a:r>
            <a:r>
              <a:rPr lang="fr-CA" b="1" dirty="0">
                <a:solidFill>
                  <a:schemeClr val="tx1"/>
                </a:solidFill>
                <a:latin typeface="Courier New" panose="02070309020205020404" pitchFamily="49" charset="0"/>
                <a:cs typeface="Courier New" panose="02070309020205020404" pitchFamily="49" charset="0"/>
              </a:rPr>
              <a:t> </a:t>
            </a:r>
            <a:r>
              <a:rPr lang="fr-CA" b="1" dirty="0" err="1">
                <a:solidFill>
                  <a:schemeClr val="tx1"/>
                </a:solidFill>
                <a:latin typeface="Courier New" panose="02070309020205020404" pitchFamily="49" charset="0"/>
                <a:cs typeface="Courier New" panose="02070309020205020404" pitchFamily="49" charset="0"/>
              </a:rPr>
              <a:t>ef</a:t>
            </a:r>
            <a:r>
              <a:rPr lang="fr-CA" b="1" dirty="0">
                <a:solidFill>
                  <a:schemeClr val="tx1"/>
                </a:solidFill>
                <a:latin typeface="Courier New" panose="02070309020205020404" pitchFamily="49" charset="0"/>
                <a:cs typeface="Courier New" panose="02070309020205020404" pitchFamily="49" charset="0"/>
              </a:rPr>
              <a:t> </a:t>
            </a:r>
            <a:r>
              <a:rPr lang="fr-CA" b="1" dirty="0" err="1">
                <a:solidFill>
                  <a:schemeClr val="tx1"/>
                </a:solidFill>
                <a:latin typeface="Courier New" panose="02070309020205020404" pitchFamily="49" charset="0"/>
                <a:cs typeface="Courier New" panose="02070309020205020404" pitchFamily="49" charset="0"/>
              </a:rPr>
              <a:t>database</a:t>
            </a:r>
            <a:r>
              <a:rPr lang="fr-CA" b="1" dirty="0">
                <a:solidFill>
                  <a:schemeClr val="tx1"/>
                </a:solidFill>
                <a:latin typeface="Courier New" panose="02070309020205020404" pitchFamily="49" charset="0"/>
                <a:cs typeface="Courier New" panose="02070309020205020404" pitchFamily="49" charset="0"/>
              </a:rPr>
              <a:t> update</a:t>
            </a:r>
          </a:p>
          <a:p>
            <a:pPr lvl="2"/>
            <a:r>
              <a:rPr lang="fr-CA" dirty="0"/>
              <a:t> S’il y a des soucis ici, il est possible de devoir supprimer la base de données : </a:t>
            </a:r>
            <a:r>
              <a:rPr lang="fr-CA" b="1" dirty="0" err="1">
                <a:solidFill>
                  <a:schemeClr val="tx1"/>
                </a:solidFill>
                <a:latin typeface="Courier New" panose="02070309020205020404" pitchFamily="49" charset="0"/>
                <a:cs typeface="Courier New" panose="02070309020205020404" pitchFamily="49" charset="0"/>
              </a:rPr>
              <a:t>sqllocaldb</a:t>
            </a:r>
            <a:r>
              <a:rPr lang="fr-CA" b="1" dirty="0">
                <a:solidFill>
                  <a:schemeClr val="tx1"/>
                </a:solidFill>
                <a:latin typeface="Courier New" panose="02070309020205020404" pitchFamily="49" charset="0"/>
                <a:cs typeface="Courier New" panose="02070309020205020404" pitchFamily="49" charset="0"/>
              </a:rPr>
              <a:t> stop</a:t>
            </a:r>
            <a:r>
              <a:rPr lang="fr-CA" dirty="0"/>
              <a:t>, </a:t>
            </a:r>
            <a:r>
              <a:rPr lang="fr-CA" b="1" dirty="0" err="1">
                <a:solidFill>
                  <a:schemeClr val="tx1"/>
                </a:solidFill>
                <a:latin typeface="Courier New" panose="02070309020205020404" pitchFamily="49" charset="0"/>
                <a:cs typeface="Courier New" panose="02070309020205020404" pitchFamily="49" charset="0"/>
              </a:rPr>
              <a:t>sqllocaldb</a:t>
            </a:r>
            <a:r>
              <a:rPr lang="fr-CA" b="1" dirty="0">
                <a:solidFill>
                  <a:schemeClr val="tx1"/>
                </a:solidFill>
                <a:latin typeface="Courier New" panose="02070309020205020404" pitchFamily="49" charset="0"/>
                <a:cs typeface="Courier New" panose="02070309020205020404" pitchFamily="49" charset="0"/>
              </a:rPr>
              <a:t> </a:t>
            </a:r>
            <a:r>
              <a:rPr lang="fr-CA" b="1" dirty="0" err="1">
                <a:solidFill>
                  <a:schemeClr val="tx1"/>
                </a:solidFill>
                <a:latin typeface="Courier New" panose="02070309020205020404" pitchFamily="49" charset="0"/>
                <a:cs typeface="Courier New" panose="02070309020205020404" pitchFamily="49" charset="0"/>
              </a:rPr>
              <a:t>delete</a:t>
            </a:r>
            <a:r>
              <a:rPr lang="fr-CA" dirty="0"/>
              <a:t>, supprimer manuellement les 2 fichiers de base de données (</a:t>
            </a:r>
            <a:r>
              <a:rPr lang="fr-CA" dirty="0">
                <a:solidFill>
                  <a:srgbClr val="FA4098"/>
                </a:solidFill>
              </a:rPr>
              <a:t>.</a:t>
            </a:r>
            <a:r>
              <a:rPr lang="fr-CA" dirty="0" err="1">
                <a:solidFill>
                  <a:srgbClr val="FA4098"/>
                </a:solidFill>
              </a:rPr>
              <a:t>mdf</a:t>
            </a:r>
            <a:r>
              <a:rPr lang="fr-CA" dirty="0">
                <a:solidFill>
                  <a:srgbClr val="FA4098"/>
                </a:solidFill>
              </a:rPr>
              <a:t> </a:t>
            </a:r>
            <a:r>
              <a:rPr lang="fr-CA" dirty="0"/>
              <a:t>et</a:t>
            </a:r>
            <a:r>
              <a:rPr lang="fr-CA" dirty="0">
                <a:solidFill>
                  <a:srgbClr val="FA4098"/>
                </a:solidFill>
              </a:rPr>
              <a:t> .</a:t>
            </a:r>
            <a:r>
              <a:rPr lang="fr-CA" dirty="0" err="1">
                <a:solidFill>
                  <a:srgbClr val="FA4098"/>
                </a:solidFill>
              </a:rPr>
              <a:t>ldf</a:t>
            </a:r>
            <a:r>
              <a:rPr lang="fr-CA" dirty="0"/>
              <a:t>) dans </a:t>
            </a:r>
            <a:r>
              <a:rPr lang="fr-CA" dirty="0">
                <a:solidFill>
                  <a:srgbClr val="FA4098"/>
                </a:solidFill>
              </a:rPr>
              <a:t>C:/Users/ton_nom </a:t>
            </a:r>
            <a:r>
              <a:rPr lang="fr-CA" dirty="0"/>
              <a:t>et finalement remettre à jour la base de données avec </a:t>
            </a:r>
            <a:r>
              <a:rPr lang="fr-CA" b="1" dirty="0" err="1">
                <a:solidFill>
                  <a:schemeClr val="tx1"/>
                </a:solidFill>
                <a:latin typeface="Courier New" panose="02070309020205020404" pitchFamily="49" charset="0"/>
                <a:cs typeface="Courier New" panose="02070309020205020404" pitchFamily="49" charset="0"/>
              </a:rPr>
              <a:t>dotnet</a:t>
            </a:r>
            <a:r>
              <a:rPr lang="fr-CA" b="1" dirty="0">
                <a:solidFill>
                  <a:schemeClr val="tx1"/>
                </a:solidFill>
                <a:latin typeface="Courier New" panose="02070309020205020404" pitchFamily="49" charset="0"/>
                <a:cs typeface="Courier New" panose="02070309020205020404" pitchFamily="49" charset="0"/>
              </a:rPr>
              <a:t> </a:t>
            </a:r>
            <a:r>
              <a:rPr lang="fr-CA" b="1" dirty="0" err="1">
                <a:solidFill>
                  <a:schemeClr val="tx1"/>
                </a:solidFill>
                <a:latin typeface="Courier New" panose="02070309020205020404" pitchFamily="49" charset="0"/>
                <a:cs typeface="Courier New" panose="02070309020205020404" pitchFamily="49" charset="0"/>
              </a:rPr>
              <a:t>ef</a:t>
            </a:r>
            <a:r>
              <a:rPr lang="fr-CA" b="1" dirty="0">
                <a:solidFill>
                  <a:schemeClr val="tx1"/>
                </a:solidFill>
                <a:latin typeface="Courier New" panose="02070309020205020404" pitchFamily="49" charset="0"/>
                <a:cs typeface="Courier New" panose="02070309020205020404" pitchFamily="49" charset="0"/>
              </a:rPr>
              <a:t> </a:t>
            </a:r>
            <a:r>
              <a:rPr lang="fr-CA" b="1" dirty="0" err="1">
                <a:solidFill>
                  <a:schemeClr val="tx1"/>
                </a:solidFill>
                <a:latin typeface="Courier New" panose="02070309020205020404" pitchFamily="49" charset="0"/>
                <a:cs typeface="Courier New" panose="02070309020205020404" pitchFamily="49" charset="0"/>
              </a:rPr>
              <a:t>database</a:t>
            </a:r>
            <a:r>
              <a:rPr lang="fr-CA" b="1" dirty="0">
                <a:solidFill>
                  <a:schemeClr val="tx1"/>
                </a:solidFill>
                <a:latin typeface="Courier New" panose="02070309020205020404" pitchFamily="49" charset="0"/>
                <a:cs typeface="Courier New" panose="02070309020205020404" pitchFamily="49" charset="0"/>
              </a:rPr>
              <a:t> update</a:t>
            </a:r>
            <a:r>
              <a:rPr lang="fr-CA" dirty="0"/>
              <a:t>.</a:t>
            </a:r>
          </a:p>
        </p:txBody>
      </p:sp>
    </p:spTree>
    <p:extLst>
      <p:ext uri="{BB962C8B-B14F-4D97-AF65-F5344CB8AC3E}">
        <p14:creationId xmlns:p14="http://schemas.microsoft.com/office/powerpoint/2010/main" val="8100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Envoyer une image au serveur</a:t>
            </a:r>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333829" y="2002971"/>
            <a:ext cx="11640457" cy="3933218"/>
          </a:xfrm>
        </p:spPr>
        <p:txBody>
          <a:bodyPr>
            <a:normAutofit lnSpcReduction="10000"/>
          </a:bodyPr>
          <a:lstStyle/>
          <a:p>
            <a:r>
              <a:rPr lang="fr-CA" dirty="0"/>
              <a:t>Choisir la façon d’envoyer un fichier image à l’application Web API. Nous allons aborder 4 manières de le faire.</a:t>
            </a:r>
          </a:p>
          <a:p>
            <a:pPr lvl="2"/>
            <a:r>
              <a:rPr lang="fr-CA" dirty="0"/>
              <a:t> Formulaire </a:t>
            </a:r>
            <a:r>
              <a:rPr lang="fr-CA" dirty="0">
                <a:solidFill>
                  <a:srgbClr val="FA4098"/>
                </a:solidFill>
              </a:rPr>
              <a:t>simple</a:t>
            </a:r>
            <a:r>
              <a:rPr lang="fr-CA" dirty="0"/>
              <a:t> </a:t>
            </a:r>
            <a:r>
              <a:rPr lang="en-CA" dirty="0"/>
              <a:t>✅</a:t>
            </a:r>
            <a:endParaRPr lang="fr-CA" dirty="0"/>
          </a:p>
          <a:p>
            <a:pPr lvl="2"/>
            <a:r>
              <a:rPr lang="fr-CA" dirty="0"/>
              <a:t> Requête avec </a:t>
            </a:r>
            <a:r>
              <a:rPr lang="fr-CA" dirty="0">
                <a:solidFill>
                  <a:srgbClr val="FA4098"/>
                </a:solidFill>
              </a:rPr>
              <a:t>HttpClient</a:t>
            </a:r>
            <a:r>
              <a:rPr lang="fr-CA" dirty="0"/>
              <a:t> et </a:t>
            </a:r>
            <a:r>
              <a:rPr lang="fr-CA" dirty="0">
                <a:solidFill>
                  <a:srgbClr val="FA4098"/>
                </a:solidFill>
              </a:rPr>
              <a:t>FormData</a:t>
            </a:r>
            <a:r>
              <a:rPr lang="fr-CA" dirty="0"/>
              <a:t> </a:t>
            </a:r>
            <a:r>
              <a:rPr lang="en-CA" dirty="0"/>
              <a:t>✅📦</a:t>
            </a:r>
            <a:endParaRPr lang="fr-CA" dirty="0"/>
          </a:p>
          <a:p>
            <a:pPr lvl="2"/>
            <a:r>
              <a:rPr lang="fr-CA" dirty="0"/>
              <a:t> Requête avec </a:t>
            </a:r>
            <a:r>
              <a:rPr lang="fr-CA" dirty="0">
                <a:solidFill>
                  <a:srgbClr val="FA4098"/>
                </a:solidFill>
              </a:rPr>
              <a:t>HttpClient</a:t>
            </a:r>
            <a:r>
              <a:rPr lang="fr-CA" dirty="0"/>
              <a:t>, </a:t>
            </a:r>
            <a:r>
              <a:rPr lang="fr-CA" dirty="0">
                <a:solidFill>
                  <a:srgbClr val="FA4098"/>
                </a:solidFill>
              </a:rPr>
              <a:t>FormData</a:t>
            </a:r>
            <a:r>
              <a:rPr lang="fr-CA" dirty="0"/>
              <a:t> et </a:t>
            </a:r>
            <a:r>
              <a:rPr lang="fr-CA" dirty="0">
                <a:solidFill>
                  <a:srgbClr val="FA4098"/>
                </a:solidFill>
              </a:rPr>
              <a:t>ViewChild</a:t>
            </a:r>
            <a:r>
              <a:rPr lang="fr-CA" dirty="0"/>
              <a:t> </a:t>
            </a:r>
            <a:r>
              <a:rPr lang="en-CA" dirty="0"/>
              <a:t>✅📦👶</a:t>
            </a:r>
            <a:endParaRPr lang="fr-CA" dirty="0"/>
          </a:p>
          <a:p>
            <a:pPr lvl="2"/>
            <a:r>
              <a:rPr lang="fr-CA" dirty="0"/>
              <a:t> Requête avec </a:t>
            </a:r>
            <a:r>
              <a:rPr lang="fr-CA" dirty="0">
                <a:solidFill>
                  <a:srgbClr val="FA4098"/>
                </a:solidFill>
              </a:rPr>
              <a:t>HttpClient</a:t>
            </a:r>
            <a:r>
              <a:rPr lang="fr-CA" dirty="0"/>
              <a:t>, </a:t>
            </a:r>
            <a:r>
              <a:rPr lang="fr-CA" dirty="0">
                <a:solidFill>
                  <a:srgbClr val="FA4098"/>
                </a:solidFill>
              </a:rPr>
              <a:t>FormData</a:t>
            </a:r>
            <a:r>
              <a:rPr lang="fr-CA" dirty="0"/>
              <a:t>, </a:t>
            </a:r>
            <a:r>
              <a:rPr lang="fr-CA" dirty="0">
                <a:solidFill>
                  <a:srgbClr val="FA4098"/>
                </a:solidFill>
              </a:rPr>
              <a:t>ViewChild</a:t>
            </a:r>
            <a:r>
              <a:rPr lang="fr-CA" dirty="0"/>
              <a:t> et </a:t>
            </a:r>
            <a:r>
              <a:rPr lang="fr-CA" dirty="0">
                <a:solidFill>
                  <a:srgbClr val="FA4098"/>
                </a:solidFill>
              </a:rPr>
              <a:t>progression</a:t>
            </a:r>
            <a:r>
              <a:rPr lang="fr-CA" dirty="0"/>
              <a:t> </a:t>
            </a:r>
            <a:r>
              <a:rPr lang="en-CA" dirty="0"/>
              <a:t>✅📦👶📶</a:t>
            </a:r>
          </a:p>
          <a:p>
            <a:pPr lvl="2"/>
            <a:endParaRPr lang="en-CA" dirty="0"/>
          </a:p>
          <a:p>
            <a:pPr lvl="1"/>
            <a:r>
              <a:rPr lang="fr-CA" dirty="0"/>
              <a:t> Attention de ne pas oublier d’importer </a:t>
            </a:r>
            <a:r>
              <a:rPr lang="fr-CA" b="1" dirty="0"/>
              <a:t>FormsModule</a:t>
            </a:r>
            <a:r>
              <a:rPr lang="fr-CA" dirty="0"/>
              <a:t> dans </a:t>
            </a:r>
            <a:r>
              <a:rPr lang="fr-CA" dirty="0" err="1"/>
              <a:t>app.module.ts</a:t>
            </a:r>
            <a:r>
              <a:rPr lang="fr-CA" dirty="0"/>
              <a:t> !</a:t>
            </a:r>
          </a:p>
          <a:p>
            <a:pPr lvl="1"/>
            <a:endParaRPr lang="fr-CA" dirty="0"/>
          </a:p>
          <a:p>
            <a:pPr lvl="1"/>
            <a:r>
              <a:rPr lang="fr-CA" dirty="0"/>
              <a:t> De plus, dans tous les cas, il ne faut pas garder le type de contenu </a:t>
            </a:r>
            <a:r>
              <a:rPr lang="fr-CA" sz="2400" dirty="0">
                <a:solidFill>
                  <a:srgbClr val="FA4098"/>
                </a:solidFill>
              </a:rPr>
              <a:t>"</a:t>
            </a:r>
            <a:r>
              <a:rPr lang="fr-CA" sz="2400" dirty="0" err="1">
                <a:solidFill>
                  <a:srgbClr val="FA4098"/>
                </a:solidFill>
              </a:rPr>
              <a:t>Content-Type":"application</a:t>
            </a:r>
            <a:r>
              <a:rPr lang="fr-CA" sz="2400" dirty="0">
                <a:solidFill>
                  <a:srgbClr val="FA4098"/>
                </a:solidFill>
              </a:rPr>
              <a:t>/</a:t>
            </a:r>
            <a:r>
              <a:rPr lang="fr-CA" sz="2400" dirty="0" err="1">
                <a:solidFill>
                  <a:srgbClr val="FA4098"/>
                </a:solidFill>
              </a:rPr>
              <a:t>json</a:t>
            </a:r>
            <a:r>
              <a:rPr lang="fr-CA" sz="2400" dirty="0">
                <a:solidFill>
                  <a:srgbClr val="FA4098"/>
                </a:solidFill>
              </a:rPr>
              <a:t>" </a:t>
            </a:r>
            <a:r>
              <a:rPr lang="fr-CA" sz="2400" dirty="0"/>
              <a:t>quand on joint le </a:t>
            </a:r>
            <a:r>
              <a:rPr lang="fr-CA" sz="2400" dirty="0" err="1"/>
              <a:t>token</a:t>
            </a:r>
            <a:r>
              <a:rPr lang="fr-CA" sz="2400" dirty="0"/>
              <a:t>, car on envoie un </a:t>
            </a:r>
            <a:r>
              <a:rPr lang="fr-CA" sz="2400" u="sng" dirty="0"/>
              <a:t>fichier</a:t>
            </a:r>
            <a:r>
              <a:rPr lang="fr-CA" sz="2400" dirty="0"/>
              <a:t> plutôt que du </a:t>
            </a:r>
            <a:r>
              <a:rPr lang="fr-CA" sz="2400" u="sng" dirty="0"/>
              <a:t>JSON</a:t>
            </a:r>
            <a:r>
              <a:rPr lang="fr-CA" sz="2400" dirty="0"/>
              <a:t>.</a:t>
            </a:r>
            <a:endParaRPr lang="fr-CA" dirty="0"/>
          </a:p>
        </p:txBody>
      </p:sp>
      <p:pic>
        <p:nvPicPr>
          <p:cNvPr id="5" name="Image 4">
            <a:extLst>
              <a:ext uri="{FF2B5EF4-FFF2-40B4-BE49-F238E27FC236}">
                <a16:creationId xmlns:a16="http://schemas.microsoft.com/office/drawing/2014/main" id="{7B994BD9-331F-4C7B-A2BC-93312E011DB6}"/>
              </a:ext>
            </a:extLst>
          </p:cNvPr>
          <p:cNvPicPr>
            <a:picLocks noChangeAspect="1"/>
          </p:cNvPicPr>
          <p:nvPr/>
        </p:nvPicPr>
        <p:blipFill>
          <a:blip r:embed="rId2"/>
          <a:stretch>
            <a:fillRect/>
          </a:stretch>
        </p:blipFill>
        <p:spPr>
          <a:xfrm>
            <a:off x="4574225" y="5583546"/>
            <a:ext cx="5346289" cy="1042452"/>
          </a:xfrm>
          <a:prstGeom prst="rect">
            <a:avLst/>
          </a:prstGeom>
          <a:ln w="28575">
            <a:solidFill>
              <a:srgbClr val="73B3D1"/>
            </a:solidFill>
          </a:ln>
        </p:spPr>
      </p:pic>
    </p:spTree>
    <p:extLst>
      <p:ext uri="{BB962C8B-B14F-4D97-AF65-F5344CB8AC3E}">
        <p14:creationId xmlns:p14="http://schemas.microsoft.com/office/powerpoint/2010/main" val="221004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Formulaire simple </a:t>
            </a:r>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1" y="2090057"/>
            <a:ext cx="12117412" cy="3846132"/>
          </a:xfrm>
        </p:spPr>
        <p:txBody>
          <a:bodyPr/>
          <a:lstStyle/>
          <a:p>
            <a:r>
              <a:rPr lang="fr-CA" dirty="0"/>
              <a:t>Aucun code </a:t>
            </a:r>
            <a:r>
              <a:rPr lang="fr-CA" b="1" dirty="0"/>
              <a:t>TypeScript</a:t>
            </a:r>
            <a:r>
              <a:rPr lang="fr-CA" dirty="0"/>
              <a:t> impliqué, pas besoin de </a:t>
            </a:r>
            <a:r>
              <a:rPr lang="fr-CA" dirty="0">
                <a:solidFill>
                  <a:srgbClr val="FA4098"/>
                </a:solidFill>
              </a:rPr>
              <a:t>HttpClient</a:t>
            </a:r>
          </a:p>
          <a:p>
            <a:pPr lvl="2"/>
            <a:r>
              <a:rPr lang="fr-CA" dirty="0"/>
              <a:t> On n’utilise pas de </a:t>
            </a:r>
            <a:r>
              <a:rPr lang="fr-CA" dirty="0">
                <a:solidFill>
                  <a:srgbClr val="FA4098"/>
                </a:solidFill>
              </a:rPr>
              <a:t>token</a:t>
            </a:r>
            <a:r>
              <a:rPr lang="fr-CA" dirty="0"/>
              <a:t>. (Problématique si authentification nécessaire)</a:t>
            </a:r>
          </a:p>
          <a:p>
            <a:pPr lvl="2"/>
            <a:r>
              <a:rPr lang="fr-CA" dirty="0"/>
              <a:t> On précise la </a:t>
            </a:r>
            <a:r>
              <a:rPr lang="fr-CA" b="1" dirty="0"/>
              <a:t>method</a:t>
            </a:r>
            <a:r>
              <a:rPr lang="fr-CA" dirty="0"/>
              <a:t> (Ici, « </a:t>
            </a:r>
            <a:r>
              <a:rPr lang="fr-CA" dirty="0">
                <a:solidFill>
                  <a:srgbClr val="FA4098"/>
                </a:solidFill>
              </a:rPr>
              <a:t>POST</a:t>
            </a:r>
            <a:r>
              <a:rPr lang="fr-CA" dirty="0"/>
              <a:t> ») et l’</a:t>
            </a:r>
            <a:r>
              <a:rPr lang="fr-CA" b="1" dirty="0"/>
              <a:t>action</a:t>
            </a:r>
            <a:r>
              <a:rPr lang="fr-CA" dirty="0"/>
              <a:t> (Ici «</a:t>
            </a:r>
            <a:r>
              <a:rPr lang="fr-CA" dirty="0">
                <a:solidFill>
                  <a:srgbClr val="FA4098"/>
                </a:solidFill>
              </a:rPr>
              <a:t> .../api/pictures </a:t>
            </a:r>
            <a:r>
              <a:rPr lang="fr-CA" dirty="0"/>
              <a:t>». Selon le </a:t>
            </a:r>
            <a:r>
              <a:rPr lang="fr-CA" dirty="0">
                <a:solidFill>
                  <a:srgbClr val="FA4098"/>
                </a:solidFill>
              </a:rPr>
              <a:t>routage</a:t>
            </a:r>
            <a:r>
              <a:rPr lang="fr-CA" dirty="0"/>
              <a:t> ça aurait aussi pu être «</a:t>
            </a:r>
            <a:r>
              <a:rPr lang="fr-CA" dirty="0">
                <a:solidFill>
                  <a:srgbClr val="FA4098"/>
                </a:solidFill>
              </a:rPr>
              <a:t> .../api/pictures/PostPicture </a:t>
            </a:r>
            <a:r>
              <a:rPr lang="fr-CA" dirty="0"/>
              <a:t>»)</a:t>
            </a:r>
          </a:p>
        </p:txBody>
      </p:sp>
      <p:pic>
        <p:nvPicPr>
          <p:cNvPr id="5" name="Image 4">
            <a:extLst>
              <a:ext uri="{FF2B5EF4-FFF2-40B4-BE49-F238E27FC236}">
                <a16:creationId xmlns:a16="http://schemas.microsoft.com/office/drawing/2014/main" id="{77AED045-92F1-4128-A1DF-A6FB4B1ADF73}"/>
              </a:ext>
            </a:extLst>
          </p:cNvPr>
          <p:cNvPicPr>
            <a:picLocks noChangeAspect="1"/>
          </p:cNvPicPr>
          <p:nvPr/>
        </p:nvPicPr>
        <p:blipFill>
          <a:blip r:embed="rId2"/>
          <a:stretch>
            <a:fillRect/>
          </a:stretch>
        </p:blipFill>
        <p:spPr>
          <a:xfrm>
            <a:off x="1754896" y="4300610"/>
            <a:ext cx="8649907" cy="857370"/>
          </a:xfrm>
          <a:prstGeom prst="rect">
            <a:avLst/>
          </a:prstGeom>
          <a:ln w="28575">
            <a:solidFill>
              <a:srgbClr val="73B3D1"/>
            </a:solidFill>
          </a:ln>
        </p:spPr>
      </p:pic>
      <p:sp>
        <p:nvSpPr>
          <p:cNvPr id="4" name="ZoneTexte 3">
            <a:extLst>
              <a:ext uri="{FF2B5EF4-FFF2-40B4-BE49-F238E27FC236}">
                <a16:creationId xmlns:a16="http://schemas.microsoft.com/office/drawing/2014/main" id="{93F18C2A-3D9D-4CF7-BF0C-12489AA67ACA}"/>
              </a:ext>
            </a:extLst>
          </p:cNvPr>
          <p:cNvSpPr txBox="1"/>
          <p:nvPr/>
        </p:nvSpPr>
        <p:spPr>
          <a:xfrm>
            <a:off x="1082880" y="5586665"/>
            <a:ext cx="3741490" cy="954107"/>
          </a:xfrm>
          <a:prstGeom prst="rect">
            <a:avLst/>
          </a:prstGeom>
          <a:noFill/>
          <a:ln w="28575">
            <a:solidFill>
              <a:schemeClr val="bg1"/>
            </a:solidFill>
          </a:ln>
        </p:spPr>
        <p:txBody>
          <a:bodyPr wrap="square" rtlCol="0">
            <a:spAutoFit/>
          </a:bodyPr>
          <a:lstStyle/>
          <a:p>
            <a:r>
              <a:rPr lang="fr-CA" sz="1400" dirty="0">
                <a:solidFill>
                  <a:schemeClr val="bg1"/>
                </a:solidFill>
              </a:rPr>
              <a:t>N’oubliez pas que l’attribut </a:t>
            </a:r>
            <a:r>
              <a:rPr lang="fr-CA" sz="1400" dirty="0">
                <a:solidFill>
                  <a:srgbClr val="FA4098"/>
                </a:solidFill>
              </a:rPr>
              <a:t>name</a:t>
            </a:r>
            <a:r>
              <a:rPr lang="fr-CA" sz="1400" dirty="0">
                <a:solidFill>
                  <a:schemeClr val="bg1"/>
                </a:solidFill>
              </a:rPr>
              <a:t> est </a:t>
            </a:r>
            <a:r>
              <a:rPr lang="fr-CA" sz="1400" u="sng" dirty="0">
                <a:solidFill>
                  <a:schemeClr val="bg1"/>
                </a:solidFill>
              </a:rPr>
              <a:t>toujours obligatoire</a:t>
            </a:r>
            <a:r>
              <a:rPr lang="fr-CA" sz="1400" dirty="0">
                <a:solidFill>
                  <a:schemeClr val="bg1"/>
                </a:solidFill>
              </a:rPr>
              <a:t> dans un</a:t>
            </a:r>
            <a:r>
              <a:rPr lang="fr-CA" sz="1400" dirty="0">
                <a:solidFill>
                  <a:srgbClr val="73B3D1"/>
                </a:solidFill>
              </a:rPr>
              <a:t> </a:t>
            </a:r>
            <a:r>
              <a:rPr lang="fr-CA" sz="1400" dirty="0">
                <a:solidFill>
                  <a:srgbClr val="FA4098"/>
                </a:solidFill>
              </a:rPr>
              <a:t>input</a:t>
            </a:r>
            <a:r>
              <a:rPr lang="fr-CA" sz="1400" dirty="0">
                <a:solidFill>
                  <a:schemeClr val="bg1"/>
                </a:solidFill>
              </a:rPr>
              <a:t>. Donnez-lui un nom de votre choix qui représente bien l’information recueillie. </a:t>
            </a:r>
          </a:p>
        </p:txBody>
      </p:sp>
      <p:cxnSp>
        <p:nvCxnSpPr>
          <p:cNvPr id="7" name="Connecteur droit avec flèche 6">
            <a:extLst>
              <a:ext uri="{FF2B5EF4-FFF2-40B4-BE49-F238E27FC236}">
                <a16:creationId xmlns:a16="http://schemas.microsoft.com/office/drawing/2014/main" id="{AE80F992-15BF-48D7-A914-905BA681E870}"/>
              </a:ext>
            </a:extLst>
          </p:cNvPr>
          <p:cNvCxnSpPr>
            <a:cxnSpLocks/>
          </p:cNvCxnSpPr>
          <p:nvPr/>
        </p:nvCxnSpPr>
        <p:spPr>
          <a:xfrm flipV="1">
            <a:off x="3934437" y="4729296"/>
            <a:ext cx="0" cy="84879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D88FB55E-A595-413C-B6C2-1237682E5619}"/>
              </a:ext>
            </a:extLst>
          </p:cNvPr>
          <p:cNvSpPr txBox="1"/>
          <p:nvPr/>
        </p:nvSpPr>
        <p:spPr>
          <a:xfrm>
            <a:off x="6129161" y="5524436"/>
            <a:ext cx="4678664" cy="954107"/>
          </a:xfrm>
          <a:prstGeom prst="rect">
            <a:avLst/>
          </a:prstGeom>
          <a:noFill/>
          <a:ln w="28575">
            <a:solidFill>
              <a:schemeClr val="bg1"/>
            </a:solidFill>
          </a:ln>
        </p:spPr>
        <p:txBody>
          <a:bodyPr wrap="square" rtlCol="0">
            <a:spAutoFit/>
          </a:bodyPr>
          <a:lstStyle/>
          <a:p>
            <a:r>
              <a:rPr lang="fr-CA" sz="1400" dirty="0">
                <a:solidFill>
                  <a:schemeClr val="bg1"/>
                </a:solidFill>
              </a:rPr>
              <a:t>L’attribut</a:t>
            </a:r>
            <a:r>
              <a:rPr lang="fr-CA" sz="1400" dirty="0">
                <a:solidFill>
                  <a:srgbClr val="73B3D1"/>
                </a:solidFill>
              </a:rPr>
              <a:t> </a:t>
            </a:r>
            <a:r>
              <a:rPr lang="fr-CA" sz="1400" dirty="0">
                <a:solidFill>
                  <a:srgbClr val="FA4098"/>
                </a:solidFill>
              </a:rPr>
              <a:t>accept </a:t>
            </a:r>
            <a:r>
              <a:rPr lang="fr-CA" sz="1400" dirty="0">
                <a:solidFill>
                  <a:schemeClr val="bg1"/>
                </a:solidFill>
              </a:rPr>
              <a:t>permet de contraindre le type de fichier accepté. Ici, on accepte tous les </a:t>
            </a:r>
            <a:r>
              <a:rPr lang="fr-CA" sz="1400" b="1" dirty="0">
                <a:solidFill>
                  <a:schemeClr val="bg1"/>
                </a:solidFill>
              </a:rPr>
              <a:t>types d’images</a:t>
            </a:r>
            <a:r>
              <a:rPr lang="fr-CA" sz="1400" dirty="0">
                <a:solidFill>
                  <a:schemeClr val="bg1"/>
                </a:solidFill>
              </a:rPr>
              <a:t>. On aurait pu accepter seulement les </a:t>
            </a:r>
            <a:r>
              <a:rPr lang="fr-CA" sz="1400" dirty="0">
                <a:solidFill>
                  <a:srgbClr val="FA4098"/>
                </a:solidFill>
              </a:rPr>
              <a:t>png </a:t>
            </a:r>
            <a:r>
              <a:rPr lang="fr-CA" sz="1400" dirty="0">
                <a:solidFill>
                  <a:schemeClr val="bg1"/>
                </a:solidFill>
              </a:rPr>
              <a:t>et</a:t>
            </a:r>
            <a:r>
              <a:rPr lang="fr-CA" sz="1400" dirty="0">
                <a:solidFill>
                  <a:srgbClr val="73B3D1"/>
                </a:solidFill>
              </a:rPr>
              <a:t> </a:t>
            </a:r>
            <a:r>
              <a:rPr lang="fr-CA" sz="1400" dirty="0">
                <a:solidFill>
                  <a:srgbClr val="FA4098"/>
                </a:solidFill>
              </a:rPr>
              <a:t>jpeg</a:t>
            </a:r>
            <a:r>
              <a:rPr lang="fr-CA" sz="1400" dirty="0">
                <a:solidFill>
                  <a:srgbClr val="73B3D1"/>
                </a:solidFill>
              </a:rPr>
              <a:t> </a:t>
            </a:r>
            <a:r>
              <a:rPr lang="fr-CA" sz="1400" dirty="0">
                <a:solidFill>
                  <a:schemeClr val="bg1"/>
                </a:solidFill>
              </a:rPr>
              <a:t>avec</a:t>
            </a:r>
            <a:r>
              <a:rPr lang="fr-CA" sz="1400" dirty="0">
                <a:solidFill>
                  <a:srgbClr val="73B3D1"/>
                </a:solidFill>
              </a:rPr>
              <a:t> </a:t>
            </a:r>
            <a:r>
              <a:rPr lang="fr-CA" sz="1400" dirty="0">
                <a:solidFill>
                  <a:srgbClr val="FA4098"/>
                </a:solidFill>
              </a:rPr>
              <a:t>"image/png, image/jpeg</a:t>
            </a:r>
            <a:r>
              <a:rPr lang="fr-CA" sz="1400" dirty="0">
                <a:solidFill>
                  <a:schemeClr val="bg1"/>
                </a:solidFill>
              </a:rPr>
              <a:t>" par exemple</a:t>
            </a:r>
            <a:r>
              <a:rPr lang="fr-CA" sz="1400" dirty="0">
                <a:solidFill>
                  <a:srgbClr val="73B3D1"/>
                </a:solidFill>
              </a:rPr>
              <a:t>.</a:t>
            </a:r>
          </a:p>
        </p:txBody>
      </p:sp>
      <p:cxnSp>
        <p:nvCxnSpPr>
          <p:cNvPr id="10" name="Connecteur droit avec flèche 9">
            <a:extLst>
              <a:ext uri="{FF2B5EF4-FFF2-40B4-BE49-F238E27FC236}">
                <a16:creationId xmlns:a16="http://schemas.microsoft.com/office/drawing/2014/main" id="{5433C427-F1F1-4798-AAF8-A162861D1B20}"/>
              </a:ext>
            </a:extLst>
          </p:cNvPr>
          <p:cNvCxnSpPr>
            <a:cxnSpLocks/>
          </p:cNvCxnSpPr>
          <p:nvPr/>
        </p:nvCxnSpPr>
        <p:spPr>
          <a:xfrm flipH="1" flipV="1">
            <a:off x="5654181" y="4729296"/>
            <a:ext cx="474980" cy="795140"/>
          </a:xfrm>
          <a:prstGeom prst="straightConnector1">
            <a:avLst/>
          </a:prstGeom>
          <a:ln w="57150">
            <a:solidFill>
              <a:srgbClr val="FA4098">
                <a:alpha val="76000"/>
              </a:srgbClr>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02E56DA2-D742-4A3E-AAE0-37F268068464}"/>
              </a:ext>
            </a:extLst>
          </p:cNvPr>
          <p:cNvSpPr txBox="1"/>
          <p:nvPr/>
        </p:nvSpPr>
        <p:spPr>
          <a:xfrm>
            <a:off x="3600947" y="3448278"/>
            <a:ext cx="4678664" cy="738664"/>
          </a:xfrm>
          <a:prstGeom prst="rect">
            <a:avLst/>
          </a:prstGeom>
          <a:noFill/>
          <a:ln w="28575">
            <a:solidFill>
              <a:schemeClr val="bg1"/>
            </a:solidFill>
          </a:ln>
        </p:spPr>
        <p:txBody>
          <a:bodyPr wrap="square" rtlCol="0">
            <a:spAutoFit/>
          </a:bodyPr>
          <a:lstStyle/>
          <a:p>
            <a:r>
              <a:rPr lang="fr-CA" sz="1400" dirty="0">
                <a:solidFill>
                  <a:srgbClr val="FA4098"/>
                </a:solidFill>
              </a:rPr>
              <a:t>enctype</a:t>
            </a:r>
            <a:r>
              <a:rPr lang="fr-CA" sz="1400" dirty="0">
                <a:solidFill>
                  <a:srgbClr val="73B3D1"/>
                </a:solidFill>
              </a:rPr>
              <a:t> </a:t>
            </a:r>
            <a:r>
              <a:rPr lang="fr-CA" sz="1400" dirty="0">
                <a:solidFill>
                  <a:schemeClr val="bg1"/>
                </a:solidFill>
              </a:rPr>
              <a:t>spécifie comment les données envoyées par le formulaire doivent être encodées</a:t>
            </a:r>
            <a:r>
              <a:rPr lang="fr-CA" sz="1400" dirty="0">
                <a:solidFill>
                  <a:srgbClr val="73B3D1"/>
                </a:solidFill>
              </a:rPr>
              <a:t>. </a:t>
            </a:r>
            <a:r>
              <a:rPr lang="fr-CA" sz="1400" dirty="0">
                <a:solidFill>
                  <a:srgbClr val="FA4098"/>
                </a:solidFill>
              </a:rPr>
              <a:t>"multipart/form-data" </a:t>
            </a:r>
            <a:r>
              <a:rPr lang="fr-CA" sz="1400" dirty="0">
                <a:solidFill>
                  <a:schemeClr val="bg1"/>
                </a:solidFill>
              </a:rPr>
              <a:t>est la valeur nécessaire pour envoyer un </a:t>
            </a:r>
            <a:r>
              <a:rPr lang="fr-CA" sz="1400" b="1" dirty="0">
                <a:solidFill>
                  <a:schemeClr val="bg1"/>
                </a:solidFill>
              </a:rPr>
              <a:t>fichier</a:t>
            </a:r>
            <a:r>
              <a:rPr lang="fr-CA" sz="1400" dirty="0">
                <a:solidFill>
                  <a:schemeClr val="bg1"/>
                </a:solidFill>
              </a:rPr>
              <a:t>.</a:t>
            </a:r>
          </a:p>
        </p:txBody>
      </p:sp>
      <p:cxnSp>
        <p:nvCxnSpPr>
          <p:cNvPr id="17" name="Connecteur droit avec flèche 16">
            <a:extLst>
              <a:ext uri="{FF2B5EF4-FFF2-40B4-BE49-F238E27FC236}">
                <a16:creationId xmlns:a16="http://schemas.microsoft.com/office/drawing/2014/main" id="{FFA51604-6A7D-4A3C-B4DA-3B38FD10A6E0}"/>
              </a:ext>
            </a:extLst>
          </p:cNvPr>
          <p:cNvCxnSpPr>
            <a:cxnSpLocks/>
          </p:cNvCxnSpPr>
          <p:nvPr/>
        </p:nvCxnSpPr>
        <p:spPr>
          <a:xfrm flipH="1">
            <a:off x="2885813" y="3889081"/>
            <a:ext cx="666526" cy="476408"/>
          </a:xfrm>
          <a:prstGeom prst="straightConnector1">
            <a:avLst/>
          </a:prstGeom>
          <a:ln w="57150">
            <a:solidFill>
              <a:srgbClr val="FA4098">
                <a:alpha val="76000"/>
              </a:srgbClr>
            </a:solidFill>
            <a:tailEnd type="triangle"/>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id="{BC7F5E8D-189F-49C8-A661-514C2982EF22}"/>
              </a:ext>
            </a:extLst>
          </p:cNvPr>
          <p:cNvPicPr>
            <a:picLocks noChangeAspect="1"/>
          </p:cNvPicPr>
          <p:nvPr/>
        </p:nvPicPr>
        <p:blipFill>
          <a:blip r:embed="rId3"/>
          <a:stretch>
            <a:fillRect/>
          </a:stretch>
        </p:blipFill>
        <p:spPr>
          <a:xfrm>
            <a:off x="7792459" y="876583"/>
            <a:ext cx="4324954" cy="514422"/>
          </a:xfrm>
          <a:prstGeom prst="rect">
            <a:avLst/>
          </a:prstGeom>
        </p:spPr>
      </p:pic>
    </p:spTree>
    <p:extLst>
      <p:ext uri="{BB962C8B-B14F-4D97-AF65-F5344CB8AC3E}">
        <p14:creationId xmlns:p14="http://schemas.microsoft.com/office/powerpoint/2010/main" val="161042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Requête avec </a:t>
            </a:r>
            <a:r>
              <a:rPr lang="fr-CA" dirty="0" err="1"/>
              <a:t>HttpClient</a:t>
            </a:r>
            <a:r>
              <a:rPr lang="en-CA" dirty="0"/>
              <a:t> </a:t>
            </a:r>
            <a:endParaRPr lang="fr-CA" dirty="0"/>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148015" y="2042150"/>
            <a:ext cx="10146167" cy="3894039"/>
          </a:xfrm>
        </p:spPr>
        <p:txBody>
          <a:bodyPr/>
          <a:lstStyle/>
          <a:p>
            <a:r>
              <a:rPr lang="fr-CA" dirty="0"/>
              <a:t>On implique </a:t>
            </a:r>
            <a:r>
              <a:rPr lang="fr-CA" b="1" dirty="0"/>
              <a:t>TypeScript</a:t>
            </a:r>
            <a:r>
              <a:rPr lang="fr-CA" dirty="0"/>
              <a:t> et </a:t>
            </a:r>
            <a:r>
              <a:rPr lang="fr-CA" dirty="0">
                <a:solidFill>
                  <a:srgbClr val="FA4098"/>
                </a:solidFill>
              </a:rPr>
              <a:t>HttpClient</a:t>
            </a:r>
          </a:p>
          <a:p>
            <a:pPr lvl="2"/>
            <a:r>
              <a:rPr lang="fr-CA" dirty="0"/>
              <a:t> Pourrait permettre de transmettre un token comme on a l’habitude.</a:t>
            </a:r>
          </a:p>
        </p:txBody>
      </p:sp>
      <p:pic>
        <p:nvPicPr>
          <p:cNvPr id="5" name="Image 4">
            <a:extLst>
              <a:ext uri="{FF2B5EF4-FFF2-40B4-BE49-F238E27FC236}">
                <a16:creationId xmlns:a16="http://schemas.microsoft.com/office/drawing/2014/main" id="{CEC296A6-3D02-4707-A74D-819AA2ACB454}"/>
              </a:ext>
            </a:extLst>
          </p:cNvPr>
          <p:cNvPicPr>
            <a:picLocks noChangeAspect="1"/>
          </p:cNvPicPr>
          <p:nvPr/>
        </p:nvPicPr>
        <p:blipFill>
          <a:blip r:embed="rId2"/>
          <a:stretch>
            <a:fillRect/>
          </a:stretch>
        </p:blipFill>
        <p:spPr>
          <a:xfrm>
            <a:off x="1173853" y="2747702"/>
            <a:ext cx="9612066" cy="323895"/>
          </a:xfrm>
          <a:prstGeom prst="rect">
            <a:avLst/>
          </a:prstGeom>
          <a:noFill/>
          <a:ln w="28575">
            <a:solidFill>
              <a:srgbClr val="73B3D1"/>
            </a:solidFill>
          </a:ln>
        </p:spPr>
      </p:pic>
      <p:pic>
        <p:nvPicPr>
          <p:cNvPr id="7" name="Image 6">
            <a:extLst>
              <a:ext uri="{FF2B5EF4-FFF2-40B4-BE49-F238E27FC236}">
                <a16:creationId xmlns:a16="http://schemas.microsoft.com/office/drawing/2014/main" id="{D7FC469A-5DF7-4E7C-B327-17F6887CA323}"/>
              </a:ext>
            </a:extLst>
          </p:cNvPr>
          <p:cNvPicPr>
            <a:picLocks noChangeAspect="1"/>
          </p:cNvPicPr>
          <p:nvPr/>
        </p:nvPicPr>
        <p:blipFill>
          <a:blip r:embed="rId3"/>
          <a:stretch>
            <a:fillRect/>
          </a:stretch>
        </p:blipFill>
        <p:spPr>
          <a:xfrm>
            <a:off x="3645012" y="4641853"/>
            <a:ext cx="8097380" cy="1876687"/>
          </a:xfrm>
          <a:prstGeom prst="rect">
            <a:avLst/>
          </a:prstGeom>
          <a:ln w="28575">
            <a:solidFill>
              <a:srgbClr val="73B3D1"/>
            </a:solidFill>
          </a:ln>
        </p:spPr>
      </p:pic>
      <p:sp>
        <p:nvSpPr>
          <p:cNvPr id="4" name="ZoneTexte 3">
            <a:extLst>
              <a:ext uri="{FF2B5EF4-FFF2-40B4-BE49-F238E27FC236}">
                <a16:creationId xmlns:a16="http://schemas.microsoft.com/office/drawing/2014/main" id="{E5E6D802-3C0B-4DE1-9F0D-34681785765E}"/>
              </a:ext>
            </a:extLst>
          </p:cNvPr>
          <p:cNvSpPr txBox="1"/>
          <p:nvPr/>
        </p:nvSpPr>
        <p:spPr>
          <a:xfrm>
            <a:off x="6876176" y="2173508"/>
            <a:ext cx="5315824" cy="307777"/>
          </a:xfrm>
          <a:prstGeom prst="rect">
            <a:avLst/>
          </a:prstGeom>
          <a:noFill/>
        </p:spPr>
        <p:txBody>
          <a:bodyPr wrap="square" rtlCol="0">
            <a:spAutoFit/>
          </a:bodyPr>
          <a:lstStyle/>
          <a:p>
            <a:pPr algn="r"/>
            <a:r>
              <a:rPr lang="fr-CA" sz="1400" dirty="0">
                <a:solidFill>
                  <a:schemeClr val="bg1"/>
                </a:solidFill>
              </a:rPr>
              <a:t>Input dans le </a:t>
            </a:r>
            <a:r>
              <a:rPr lang="fr-CA" sz="1400" b="1" dirty="0">
                <a:solidFill>
                  <a:schemeClr val="bg1"/>
                </a:solidFill>
              </a:rPr>
              <a:t>template HTML</a:t>
            </a:r>
            <a:r>
              <a:rPr lang="fr-CA" sz="1400" dirty="0">
                <a:solidFill>
                  <a:schemeClr val="bg1"/>
                </a:solidFill>
              </a:rPr>
              <a:t> (Même pas besoin de &lt;form&gt;)</a:t>
            </a:r>
          </a:p>
        </p:txBody>
      </p:sp>
      <p:sp>
        <p:nvSpPr>
          <p:cNvPr id="8" name="ZoneTexte 7">
            <a:extLst>
              <a:ext uri="{FF2B5EF4-FFF2-40B4-BE49-F238E27FC236}">
                <a16:creationId xmlns:a16="http://schemas.microsoft.com/office/drawing/2014/main" id="{BFE2926A-D895-4516-BF85-A9CC924A5AE5}"/>
              </a:ext>
            </a:extLst>
          </p:cNvPr>
          <p:cNvSpPr txBox="1"/>
          <p:nvPr/>
        </p:nvSpPr>
        <p:spPr>
          <a:xfrm>
            <a:off x="8979016" y="4307403"/>
            <a:ext cx="3154261" cy="338554"/>
          </a:xfrm>
          <a:prstGeom prst="rect">
            <a:avLst/>
          </a:prstGeom>
          <a:noFill/>
        </p:spPr>
        <p:txBody>
          <a:bodyPr wrap="square" rtlCol="0">
            <a:spAutoFit/>
          </a:bodyPr>
          <a:lstStyle/>
          <a:p>
            <a:pPr algn="r"/>
            <a:r>
              <a:rPr lang="fr-CA" sz="1600" dirty="0">
                <a:solidFill>
                  <a:schemeClr val="bg1"/>
                </a:solidFill>
              </a:rPr>
              <a:t>Fonction dans le </a:t>
            </a:r>
            <a:r>
              <a:rPr lang="fr-CA" sz="1600" b="1" dirty="0">
                <a:solidFill>
                  <a:schemeClr val="bg1"/>
                </a:solidFill>
              </a:rPr>
              <a:t>composant</a:t>
            </a:r>
          </a:p>
        </p:txBody>
      </p:sp>
      <p:sp>
        <p:nvSpPr>
          <p:cNvPr id="9" name="ZoneTexte 8">
            <a:extLst>
              <a:ext uri="{FF2B5EF4-FFF2-40B4-BE49-F238E27FC236}">
                <a16:creationId xmlns:a16="http://schemas.microsoft.com/office/drawing/2014/main" id="{A2687B8A-1C75-4D4A-BA61-911897334D87}"/>
              </a:ext>
            </a:extLst>
          </p:cNvPr>
          <p:cNvSpPr txBox="1"/>
          <p:nvPr/>
        </p:nvSpPr>
        <p:spPr>
          <a:xfrm>
            <a:off x="200738" y="3440689"/>
            <a:ext cx="4646477" cy="954107"/>
          </a:xfrm>
          <a:prstGeom prst="rect">
            <a:avLst/>
          </a:prstGeom>
          <a:noFill/>
          <a:ln w="28575">
            <a:solidFill>
              <a:schemeClr val="bg1"/>
            </a:solidFill>
          </a:ln>
        </p:spPr>
        <p:txBody>
          <a:bodyPr wrap="square" rtlCol="0">
            <a:spAutoFit/>
          </a:bodyPr>
          <a:lstStyle/>
          <a:p>
            <a:r>
              <a:rPr lang="fr-CA" sz="1400" dirty="0">
                <a:solidFill>
                  <a:schemeClr val="bg1"/>
                </a:solidFill>
              </a:rPr>
              <a:t>Ceci est une « </a:t>
            </a:r>
            <a:r>
              <a:rPr lang="fr-CA" sz="1400" dirty="0">
                <a:solidFill>
                  <a:srgbClr val="FA4098"/>
                </a:solidFill>
                <a:hlinkClick r:id="rId4"/>
              </a:rPr>
              <a:t>Template reference variable</a:t>
            </a:r>
            <a:r>
              <a:rPr lang="fr-CA" sz="1400" dirty="0">
                <a:solidFill>
                  <a:srgbClr val="FA4098"/>
                </a:solidFill>
              </a:rPr>
              <a:t> </a:t>
            </a:r>
            <a:r>
              <a:rPr lang="fr-CA" sz="1400" dirty="0">
                <a:solidFill>
                  <a:schemeClr val="bg1"/>
                </a:solidFill>
              </a:rPr>
              <a:t>». La variable nommée</a:t>
            </a:r>
            <a:r>
              <a:rPr lang="fr-CA" sz="1400" dirty="0">
                <a:solidFill>
                  <a:srgbClr val="73B3D1"/>
                </a:solidFill>
              </a:rPr>
              <a:t> </a:t>
            </a:r>
            <a:r>
              <a:rPr lang="fr-CA" sz="1400" dirty="0">
                <a:solidFill>
                  <a:srgbClr val="FA4098"/>
                </a:solidFill>
              </a:rPr>
              <a:t>fileupload</a:t>
            </a:r>
            <a:r>
              <a:rPr lang="fr-CA" sz="1400" dirty="0">
                <a:solidFill>
                  <a:srgbClr val="73B3D1"/>
                </a:solidFill>
              </a:rPr>
              <a:t> </a:t>
            </a:r>
            <a:r>
              <a:rPr lang="fr-CA" sz="1400" dirty="0">
                <a:solidFill>
                  <a:schemeClr val="bg1"/>
                </a:solidFill>
              </a:rPr>
              <a:t>identifie maintenant cet élément HTML au sein du template HTML. C’est un gadget Angular.</a:t>
            </a:r>
          </a:p>
        </p:txBody>
      </p:sp>
      <p:cxnSp>
        <p:nvCxnSpPr>
          <p:cNvPr id="10" name="Connecteur droit avec flèche 9">
            <a:extLst>
              <a:ext uri="{FF2B5EF4-FFF2-40B4-BE49-F238E27FC236}">
                <a16:creationId xmlns:a16="http://schemas.microsoft.com/office/drawing/2014/main" id="{0607B229-0DE6-4165-8634-FD00BFEE7782}"/>
              </a:ext>
            </a:extLst>
          </p:cNvPr>
          <p:cNvCxnSpPr>
            <a:cxnSpLocks/>
            <a:stCxn id="9" idx="0"/>
          </p:cNvCxnSpPr>
          <p:nvPr/>
        </p:nvCxnSpPr>
        <p:spPr>
          <a:xfrm flipH="1" flipV="1">
            <a:off x="2523976" y="3011423"/>
            <a:ext cx="1" cy="42926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4CFB6FC8-39C7-465A-98E8-EEFCAAA94656}"/>
              </a:ext>
            </a:extLst>
          </p:cNvPr>
          <p:cNvSpPr txBox="1"/>
          <p:nvPr/>
        </p:nvSpPr>
        <p:spPr>
          <a:xfrm>
            <a:off x="5206906" y="3158111"/>
            <a:ext cx="6714725" cy="1169551"/>
          </a:xfrm>
          <a:prstGeom prst="rect">
            <a:avLst/>
          </a:prstGeom>
          <a:noFill/>
          <a:ln w="28575">
            <a:solidFill>
              <a:schemeClr val="bg1"/>
            </a:solidFill>
          </a:ln>
        </p:spPr>
        <p:txBody>
          <a:bodyPr wrap="square" rtlCol="0">
            <a:spAutoFit/>
          </a:bodyPr>
          <a:lstStyle/>
          <a:p>
            <a:r>
              <a:rPr lang="fr-CA" sz="1400" dirty="0">
                <a:solidFill>
                  <a:schemeClr val="bg1"/>
                </a:solidFill>
              </a:rPr>
              <a:t>fileupload représente cet </a:t>
            </a:r>
            <a:r>
              <a:rPr lang="fr-CA" sz="1400" b="1" dirty="0">
                <a:solidFill>
                  <a:schemeClr val="bg1"/>
                </a:solidFill>
              </a:rPr>
              <a:t>input</a:t>
            </a:r>
            <a:r>
              <a:rPr lang="fr-CA" sz="1400" dirty="0">
                <a:solidFill>
                  <a:schemeClr val="bg1"/>
                </a:solidFill>
              </a:rPr>
              <a:t>. </a:t>
            </a:r>
            <a:r>
              <a:rPr lang="fr-CA" sz="1400" dirty="0">
                <a:solidFill>
                  <a:srgbClr val="FA4098"/>
                </a:solidFill>
              </a:rPr>
              <a:t>files</a:t>
            </a:r>
            <a:r>
              <a:rPr lang="fr-CA" sz="1400" dirty="0">
                <a:solidFill>
                  <a:srgbClr val="73B3D1"/>
                </a:solidFill>
              </a:rPr>
              <a:t> </a:t>
            </a:r>
            <a:r>
              <a:rPr lang="fr-CA" sz="1400" dirty="0">
                <a:solidFill>
                  <a:schemeClr val="bg1"/>
                </a:solidFill>
              </a:rPr>
              <a:t>est un tableau de fichiers joints à l’input. [0] représente le </a:t>
            </a:r>
            <a:r>
              <a:rPr lang="fr-CA" sz="1400" b="1" dirty="0">
                <a:solidFill>
                  <a:schemeClr val="bg1"/>
                </a:solidFill>
              </a:rPr>
              <a:t>premier</a:t>
            </a:r>
            <a:r>
              <a:rPr lang="fr-CA" sz="1400" dirty="0">
                <a:solidFill>
                  <a:schemeClr val="bg1"/>
                </a:solidFill>
              </a:rPr>
              <a:t> fichier joint. (Ou le </a:t>
            </a:r>
            <a:r>
              <a:rPr lang="fr-CA" sz="1400" b="1" dirty="0">
                <a:solidFill>
                  <a:schemeClr val="bg1"/>
                </a:solidFill>
              </a:rPr>
              <a:t>seul</a:t>
            </a:r>
            <a:r>
              <a:rPr lang="fr-CA" sz="1400" dirty="0">
                <a:solidFill>
                  <a:schemeClr val="bg1"/>
                </a:solidFill>
              </a:rPr>
              <a:t> fichier joint) On appelle une méthode en lui passant ce premier / seul fichier. </a:t>
            </a:r>
            <a:r>
              <a:rPr lang="fr-CA" sz="1400" dirty="0">
                <a:solidFill>
                  <a:srgbClr val="FA4098"/>
                </a:solidFill>
              </a:rPr>
              <a:t>(change) </a:t>
            </a:r>
            <a:r>
              <a:rPr lang="fr-CA" sz="1400" dirty="0">
                <a:solidFill>
                  <a:schemeClr val="bg1"/>
                </a:solidFill>
              </a:rPr>
              <a:t>veut dire « On appelle cette méthode dès qu’un </a:t>
            </a:r>
            <a:r>
              <a:rPr lang="fr-CA" sz="1400" b="1" dirty="0">
                <a:solidFill>
                  <a:schemeClr val="bg1"/>
                </a:solidFill>
              </a:rPr>
              <a:t>changement</a:t>
            </a:r>
            <a:r>
              <a:rPr lang="fr-CA" sz="1400" dirty="0">
                <a:solidFill>
                  <a:schemeClr val="bg1"/>
                </a:solidFill>
              </a:rPr>
              <a:t> se produit avec cet élément HTML ». (Ex. Un fichier est ajouté à l’input)</a:t>
            </a:r>
          </a:p>
        </p:txBody>
      </p:sp>
      <p:pic>
        <p:nvPicPr>
          <p:cNvPr id="15" name="Image 14">
            <a:extLst>
              <a:ext uri="{FF2B5EF4-FFF2-40B4-BE49-F238E27FC236}">
                <a16:creationId xmlns:a16="http://schemas.microsoft.com/office/drawing/2014/main" id="{66E19C17-27D9-46DC-AF49-A80C30F96582}"/>
              </a:ext>
            </a:extLst>
          </p:cNvPr>
          <p:cNvPicPr>
            <a:picLocks noChangeAspect="1"/>
          </p:cNvPicPr>
          <p:nvPr/>
        </p:nvPicPr>
        <p:blipFill>
          <a:blip r:embed="rId5"/>
          <a:stretch>
            <a:fillRect/>
          </a:stretch>
        </p:blipFill>
        <p:spPr>
          <a:xfrm>
            <a:off x="7792459" y="876583"/>
            <a:ext cx="4324954" cy="514422"/>
          </a:xfrm>
          <a:prstGeom prst="rect">
            <a:avLst/>
          </a:prstGeom>
        </p:spPr>
      </p:pic>
      <p:cxnSp>
        <p:nvCxnSpPr>
          <p:cNvPr id="17" name="Connecteur droit avec flèche 16">
            <a:extLst>
              <a:ext uri="{FF2B5EF4-FFF2-40B4-BE49-F238E27FC236}">
                <a16:creationId xmlns:a16="http://schemas.microsoft.com/office/drawing/2014/main" id="{CA95AD84-E7E3-4401-A6B7-44D6CCF6536E}"/>
              </a:ext>
            </a:extLst>
          </p:cNvPr>
          <p:cNvCxnSpPr>
            <a:cxnSpLocks/>
            <a:stCxn id="12" idx="0"/>
          </p:cNvCxnSpPr>
          <p:nvPr/>
        </p:nvCxnSpPr>
        <p:spPr>
          <a:xfrm flipV="1">
            <a:off x="8564269" y="2961261"/>
            <a:ext cx="0" cy="19685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F280837A-BB94-40C4-8D19-C40EF279839A}"/>
              </a:ext>
            </a:extLst>
          </p:cNvPr>
          <p:cNvSpPr txBox="1"/>
          <p:nvPr/>
        </p:nvSpPr>
        <p:spPr>
          <a:xfrm>
            <a:off x="235915" y="4565747"/>
            <a:ext cx="2737986" cy="2246769"/>
          </a:xfrm>
          <a:prstGeom prst="rect">
            <a:avLst/>
          </a:prstGeom>
          <a:noFill/>
          <a:ln w="28575">
            <a:solidFill>
              <a:schemeClr val="bg1"/>
            </a:solidFill>
          </a:ln>
        </p:spPr>
        <p:txBody>
          <a:bodyPr wrap="square" rtlCol="0">
            <a:spAutoFit/>
          </a:bodyPr>
          <a:lstStyle/>
          <a:p>
            <a:r>
              <a:rPr lang="fr-CA" sz="1400" dirty="0">
                <a:solidFill>
                  <a:schemeClr val="bg1"/>
                </a:solidFill>
              </a:rPr>
              <a:t>L’objet envoyé dans la requête de type </a:t>
            </a:r>
            <a:r>
              <a:rPr lang="fr-CA" sz="1400" dirty="0">
                <a:solidFill>
                  <a:srgbClr val="FA4098"/>
                </a:solidFill>
              </a:rPr>
              <a:t>POST</a:t>
            </a:r>
            <a:r>
              <a:rPr lang="fr-CA" sz="1400" dirty="0">
                <a:solidFill>
                  <a:srgbClr val="73B3D1"/>
                </a:solidFill>
              </a:rPr>
              <a:t> </a:t>
            </a:r>
            <a:r>
              <a:rPr lang="fr-CA" sz="1400" dirty="0">
                <a:solidFill>
                  <a:schemeClr val="bg1"/>
                </a:solidFill>
              </a:rPr>
              <a:t>est un </a:t>
            </a:r>
            <a:r>
              <a:rPr lang="fr-CA" sz="1400" dirty="0">
                <a:solidFill>
                  <a:srgbClr val="FA4098"/>
                </a:solidFill>
              </a:rPr>
              <a:t>FormData</a:t>
            </a:r>
            <a:r>
              <a:rPr lang="fr-CA" sz="1400" dirty="0">
                <a:solidFill>
                  <a:srgbClr val="73B3D1"/>
                </a:solidFill>
              </a:rPr>
              <a:t>. </a:t>
            </a:r>
            <a:r>
              <a:rPr lang="fr-CA" sz="1400" dirty="0">
                <a:solidFill>
                  <a:schemeClr val="bg1"/>
                </a:solidFill>
              </a:rPr>
              <a:t>Ce FormData contient le </a:t>
            </a:r>
            <a:r>
              <a:rPr lang="fr-CA" sz="1400" b="1" dirty="0">
                <a:solidFill>
                  <a:schemeClr val="bg1"/>
                </a:solidFill>
              </a:rPr>
              <a:t>fichier</a:t>
            </a:r>
            <a:r>
              <a:rPr lang="fr-CA" sz="1400" dirty="0">
                <a:solidFill>
                  <a:schemeClr val="bg1"/>
                </a:solidFill>
              </a:rPr>
              <a:t> qui a été passé en paramètre à la fonction. Notez que </a:t>
            </a:r>
            <a:r>
              <a:rPr lang="fr-CA" sz="1400" dirty="0">
                <a:solidFill>
                  <a:srgbClr val="FA4098"/>
                </a:solidFill>
              </a:rPr>
              <a:t>'file'</a:t>
            </a:r>
            <a:r>
              <a:rPr lang="fr-CA" sz="1400" dirty="0">
                <a:solidFill>
                  <a:srgbClr val="73B3D1"/>
                </a:solidFill>
              </a:rPr>
              <a:t> </a:t>
            </a:r>
            <a:r>
              <a:rPr lang="fr-CA" sz="1400" dirty="0">
                <a:solidFill>
                  <a:schemeClr val="bg1"/>
                </a:solidFill>
              </a:rPr>
              <a:t>est un nom arbitraire de votre choix donné au fichier.</a:t>
            </a:r>
            <a:r>
              <a:rPr lang="fr-CA" sz="1400" dirty="0">
                <a:solidFill>
                  <a:srgbClr val="73B3D1"/>
                </a:solidFill>
              </a:rPr>
              <a:t> </a:t>
            </a:r>
            <a:r>
              <a:rPr lang="fr-CA" sz="1400" dirty="0">
                <a:solidFill>
                  <a:schemeClr val="bg1"/>
                </a:solidFill>
              </a:rPr>
              <a:t>file est le fichier. </a:t>
            </a:r>
            <a:r>
              <a:rPr lang="fr-CA" sz="1400" dirty="0">
                <a:solidFill>
                  <a:srgbClr val="FA4098"/>
                </a:solidFill>
              </a:rPr>
              <a:t>file.name </a:t>
            </a:r>
            <a:r>
              <a:rPr lang="fr-CA" sz="1400" dirty="0">
                <a:solidFill>
                  <a:schemeClr val="bg1"/>
                </a:solidFill>
              </a:rPr>
              <a:t>est son nom original sur la machine du client.</a:t>
            </a:r>
          </a:p>
        </p:txBody>
      </p:sp>
      <p:cxnSp>
        <p:nvCxnSpPr>
          <p:cNvPr id="22" name="Connecteur droit avec flèche 21">
            <a:extLst>
              <a:ext uri="{FF2B5EF4-FFF2-40B4-BE49-F238E27FC236}">
                <a16:creationId xmlns:a16="http://schemas.microsoft.com/office/drawing/2014/main" id="{4E1C8F75-64F9-4EAE-AB2C-47E6B0677740}"/>
              </a:ext>
            </a:extLst>
          </p:cNvPr>
          <p:cNvCxnSpPr>
            <a:cxnSpLocks/>
            <a:stCxn id="21" idx="3"/>
          </p:cNvCxnSpPr>
          <p:nvPr/>
        </p:nvCxnSpPr>
        <p:spPr>
          <a:xfrm flipV="1">
            <a:off x="2973901" y="5176007"/>
            <a:ext cx="918591" cy="51312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1530597D-FD5E-471C-B34E-7C326D318461}"/>
              </a:ext>
            </a:extLst>
          </p:cNvPr>
          <p:cNvCxnSpPr>
            <a:cxnSpLocks/>
          </p:cNvCxnSpPr>
          <p:nvPr/>
        </p:nvCxnSpPr>
        <p:spPr>
          <a:xfrm flipV="1">
            <a:off x="9404059" y="5757600"/>
            <a:ext cx="177567" cy="58370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456BDEEB-D120-451C-9F4B-D822F3770075}"/>
              </a:ext>
            </a:extLst>
          </p:cNvPr>
          <p:cNvSpPr txBox="1"/>
          <p:nvPr/>
        </p:nvSpPr>
        <p:spPr>
          <a:xfrm>
            <a:off x="8299510" y="4750485"/>
            <a:ext cx="3744475" cy="523220"/>
          </a:xfrm>
          <a:prstGeom prst="rect">
            <a:avLst/>
          </a:prstGeom>
          <a:solidFill>
            <a:srgbClr val="FFFFFF"/>
          </a:solidFill>
          <a:ln w="12700">
            <a:solidFill>
              <a:srgbClr val="73B3D1"/>
            </a:solidFill>
          </a:ln>
        </p:spPr>
        <p:txBody>
          <a:bodyPr wrap="square" rtlCol="0">
            <a:spAutoFit/>
          </a:bodyPr>
          <a:lstStyle/>
          <a:p>
            <a:r>
              <a:rPr lang="fr-CA" sz="1400" dirty="0">
                <a:solidFill>
                  <a:schemeClr val="bg1"/>
                </a:solidFill>
              </a:rPr>
              <a:t>On aurait pu ajouter des headers (Ex. un </a:t>
            </a:r>
            <a:r>
              <a:rPr lang="fr-CA" sz="1400" dirty="0">
                <a:solidFill>
                  <a:srgbClr val="FA4098"/>
                </a:solidFill>
              </a:rPr>
              <a:t>token</a:t>
            </a:r>
            <a:r>
              <a:rPr lang="fr-CA" sz="1400" dirty="0">
                <a:solidFill>
                  <a:schemeClr val="bg1"/>
                </a:solidFill>
              </a:rPr>
              <a:t>) en glissant un </a:t>
            </a:r>
            <a:r>
              <a:rPr lang="fr-CA" sz="1400" b="1" dirty="0">
                <a:solidFill>
                  <a:schemeClr val="bg1"/>
                </a:solidFill>
              </a:rPr>
              <a:t>3</a:t>
            </a:r>
            <a:r>
              <a:rPr lang="fr-CA" sz="1400" b="1" baseline="30000" dirty="0">
                <a:solidFill>
                  <a:schemeClr val="bg1"/>
                </a:solidFill>
              </a:rPr>
              <a:t>e</a:t>
            </a:r>
            <a:r>
              <a:rPr lang="fr-CA" sz="1400" b="1" dirty="0">
                <a:solidFill>
                  <a:schemeClr val="bg1"/>
                </a:solidFill>
              </a:rPr>
              <a:t> paramètre </a:t>
            </a:r>
            <a:r>
              <a:rPr lang="fr-CA" sz="1400" dirty="0">
                <a:solidFill>
                  <a:schemeClr val="bg1"/>
                </a:solidFill>
              </a:rPr>
              <a:t>ici. </a:t>
            </a:r>
          </a:p>
        </p:txBody>
      </p:sp>
      <p:cxnSp>
        <p:nvCxnSpPr>
          <p:cNvPr id="28" name="Connecteur droit avec flèche 27">
            <a:extLst>
              <a:ext uri="{FF2B5EF4-FFF2-40B4-BE49-F238E27FC236}">
                <a16:creationId xmlns:a16="http://schemas.microsoft.com/office/drawing/2014/main" id="{F1C14F6B-CD0D-4F40-9A8E-F397DAB909FA}"/>
              </a:ext>
            </a:extLst>
          </p:cNvPr>
          <p:cNvCxnSpPr>
            <a:cxnSpLocks/>
          </p:cNvCxnSpPr>
          <p:nvPr/>
        </p:nvCxnSpPr>
        <p:spPr>
          <a:xfrm>
            <a:off x="9954936" y="5273705"/>
            <a:ext cx="0" cy="31112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09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Requête avec </a:t>
            </a:r>
            <a:r>
              <a:rPr lang="fr-CA" dirty="0" err="1"/>
              <a:t>HttpClient</a:t>
            </a:r>
            <a:r>
              <a:rPr lang="fr-CA" dirty="0"/>
              <a:t> et </a:t>
            </a:r>
            <a:r>
              <a:rPr lang="fr-CA" dirty="0" err="1"/>
              <a:t>ViewChild</a:t>
            </a:r>
            <a:endParaRPr lang="fr-CA" dirty="0"/>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1" y="2056946"/>
            <a:ext cx="10294182" cy="3879243"/>
          </a:xfrm>
        </p:spPr>
        <p:txBody>
          <a:bodyPr/>
          <a:lstStyle/>
          <a:p>
            <a:r>
              <a:rPr lang="fr-CA" dirty="0"/>
              <a:t>  Alternative avec </a:t>
            </a:r>
            <a:r>
              <a:rPr lang="fr-CA" dirty="0">
                <a:solidFill>
                  <a:srgbClr val="FA4098"/>
                </a:solidFill>
              </a:rPr>
              <a:t>ViewChild</a:t>
            </a:r>
            <a:r>
              <a:rPr lang="fr-CA" dirty="0"/>
              <a:t> pour ne pas utiliser </a:t>
            </a:r>
            <a:r>
              <a:rPr lang="fr-CA" dirty="0">
                <a:solidFill>
                  <a:srgbClr val="FA4098"/>
                </a:solidFill>
              </a:rPr>
              <a:t>(change)</a:t>
            </a:r>
          </a:p>
        </p:txBody>
      </p:sp>
      <p:pic>
        <p:nvPicPr>
          <p:cNvPr id="5" name="Image 4">
            <a:extLst>
              <a:ext uri="{FF2B5EF4-FFF2-40B4-BE49-F238E27FC236}">
                <a16:creationId xmlns:a16="http://schemas.microsoft.com/office/drawing/2014/main" id="{734D0E3C-C1AB-4FA4-A7A9-F60A992D12CC}"/>
              </a:ext>
            </a:extLst>
          </p:cNvPr>
          <p:cNvPicPr>
            <a:picLocks noChangeAspect="1"/>
          </p:cNvPicPr>
          <p:nvPr/>
        </p:nvPicPr>
        <p:blipFill>
          <a:blip r:embed="rId2"/>
          <a:stretch>
            <a:fillRect/>
          </a:stretch>
        </p:blipFill>
        <p:spPr>
          <a:xfrm>
            <a:off x="5477121" y="2486128"/>
            <a:ext cx="6554115" cy="971686"/>
          </a:xfrm>
          <a:prstGeom prst="rect">
            <a:avLst/>
          </a:prstGeom>
          <a:ln w="28575">
            <a:solidFill>
              <a:srgbClr val="73B3D1"/>
            </a:solidFill>
          </a:ln>
        </p:spPr>
      </p:pic>
      <p:pic>
        <p:nvPicPr>
          <p:cNvPr id="7" name="Image 6">
            <a:extLst>
              <a:ext uri="{FF2B5EF4-FFF2-40B4-BE49-F238E27FC236}">
                <a16:creationId xmlns:a16="http://schemas.microsoft.com/office/drawing/2014/main" id="{CF9C1550-30F2-482C-B652-97858BBEA2E0}"/>
              </a:ext>
            </a:extLst>
          </p:cNvPr>
          <p:cNvPicPr>
            <a:picLocks noChangeAspect="1"/>
          </p:cNvPicPr>
          <p:nvPr/>
        </p:nvPicPr>
        <p:blipFill>
          <a:blip r:embed="rId3"/>
          <a:stretch>
            <a:fillRect/>
          </a:stretch>
        </p:blipFill>
        <p:spPr>
          <a:xfrm>
            <a:off x="3695698" y="4270854"/>
            <a:ext cx="8335538" cy="2486372"/>
          </a:xfrm>
          <a:prstGeom prst="rect">
            <a:avLst/>
          </a:prstGeom>
          <a:ln w="28575">
            <a:solidFill>
              <a:srgbClr val="73B3D1"/>
            </a:solidFill>
          </a:ln>
        </p:spPr>
      </p:pic>
      <p:pic>
        <p:nvPicPr>
          <p:cNvPr id="9" name="Image 8">
            <a:extLst>
              <a:ext uri="{FF2B5EF4-FFF2-40B4-BE49-F238E27FC236}">
                <a16:creationId xmlns:a16="http://schemas.microsoft.com/office/drawing/2014/main" id="{8BA7115C-0D64-4C5A-9318-F58D9B77478F}"/>
              </a:ext>
            </a:extLst>
          </p:cNvPr>
          <p:cNvPicPr>
            <a:picLocks noChangeAspect="1"/>
          </p:cNvPicPr>
          <p:nvPr/>
        </p:nvPicPr>
        <p:blipFill>
          <a:blip r:embed="rId4"/>
          <a:stretch>
            <a:fillRect/>
          </a:stretch>
        </p:blipFill>
        <p:spPr>
          <a:xfrm>
            <a:off x="4191067" y="3520934"/>
            <a:ext cx="7840169" cy="628738"/>
          </a:xfrm>
          <a:prstGeom prst="rect">
            <a:avLst/>
          </a:prstGeom>
          <a:ln w="28575">
            <a:solidFill>
              <a:srgbClr val="73B3D1"/>
            </a:solidFill>
          </a:ln>
        </p:spPr>
      </p:pic>
      <p:sp>
        <p:nvSpPr>
          <p:cNvPr id="10" name="ZoneTexte 9">
            <a:extLst>
              <a:ext uri="{FF2B5EF4-FFF2-40B4-BE49-F238E27FC236}">
                <a16:creationId xmlns:a16="http://schemas.microsoft.com/office/drawing/2014/main" id="{AA6BD5D5-B124-4556-A3FD-052F05065AE9}"/>
              </a:ext>
            </a:extLst>
          </p:cNvPr>
          <p:cNvSpPr txBox="1"/>
          <p:nvPr/>
        </p:nvSpPr>
        <p:spPr>
          <a:xfrm>
            <a:off x="356990" y="2386654"/>
            <a:ext cx="5090625" cy="830997"/>
          </a:xfrm>
          <a:prstGeom prst="rect">
            <a:avLst/>
          </a:prstGeom>
          <a:noFill/>
          <a:ln w="28575">
            <a:noFill/>
          </a:ln>
        </p:spPr>
        <p:txBody>
          <a:bodyPr wrap="square" rtlCol="0">
            <a:spAutoFit/>
          </a:bodyPr>
          <a:lstStyle/>
          <a:p>
            <a:r>
              <a:rPr lang="fr-CA" sz="1600" dirty="0">
                <a:solidFill>
                  <a:schemeClr val="bg1"/>
                </a:solidFill>
              </a:rPr>
              <a:t>Note: une </a:t>
            </a:r>
            <a:r>
              <a:rPr lang="fr-CA" sz="1600" b="1" dirty="0">
                <a:solidFill>
                  <a:schemeClr val="bg1"/>
                </a:solidFill>
              </a:rPr>
              <a:t>« template reference variable </a:t>
            </a:r>
            <a:r>
              <a:rPr lang="fr-CA" sz="1600" dirty="0">
                <a:solidFill>
                  <a:schemeClr val="bg1"/>
                </a:solidFill>
              </a:rPr>
              <a:t>» </a:t>
            </a:r>
            <a:r>
              <a:rPr lang="fr-CA" sz="1600" dirty="0">
                <a:solidFill>
                  <a:srgbClr val="73B3D1"/>
                </a:solidFill>
              </a:rPr>
              <a:t>(</a:t>
            </a:r>
            <a:r>
              <a:rPr lang="fr-CA" sz="1600" dirty="0">
                <a:solidFill>
                  <a:srgbClr val="FA4098"/>
                </a:solidFill>
              </a:rPr>
              <a:t>#fileuploadviewchild</a:t>
            </a:r>
            <a:r>
              <a:rPr lang="fr-CA" sz="1600" dirty="0">
                <a:solidFill>
                  <a:schemeClr val="bg1"/>
                </a:solidFill>
              </a:rPr>
              <a:t>), transmettre cette variable au composant. </a:t>
            </a:r>
          </a:p>
        </p:txBody>
      </p:sp>
      <p:sp>
        <p:nvSpPr>
          <p:cNvPr id="11" name="ZoneTexte 10">
            <a:extLst>
              <a:ext uri="{FF2B5EF4-FFF2-40B4-BE49-F238E27FC236}">
                <a16:creationId xmlns:a16="http://schemas.microsoft.com/office/drawing/2014/main" id="{1B78F01D-F644-4A6F-87A6-0E6D22140AF4}"/>
              </a:ext>
            </a:extLst>
          </p:cNvPr>
          <p:cNvSpPr txBox="1"/>
          <p:nvPr/>
        </p:nvSpPr>
        <p:spPr>
          <a:xfrm>
            <a:off x="181098" y="3172541"/>
            <a:ext cx="3942826" cy="1077218"/>
          </a:xfrm>
          <a:prstGeom prst="rect">
            <a:avLst/>
          </a:prstGeom>
          <a:noFill/>
          <a:ln w="28575">
            <a:noFill/>
          </a:ln>
        </p:spPr>
        <p:txBody>
          <a:bodyPr wrap="square" rtlCol="0">
            <a:spAutoFit/>
          </a:bodyPr>
          <a:lstStyle/>
          <a:p>
            <a:r>
              <a:rPr lang="fr-CA" sz="1600" dirty="0">
                <a:solidFill>
                  <a:srgbClr val="FA4098"/>
                </a:solidFill>
              </a:rPr>
              <a:t>@</a:t>
            </a:r>
            <a:r>
              <a:rPr lang="fr-CA" sz="1600" dirty="0">
                <a:solidFill>
                  <a:schemeClr val="bg1"/>
                </a:solidFill>
              </a:rPr>
              <a:t>ViewChild permet d’aller chercher une variable de référence dans le template.  On doit spécifier le nom exact en premier paramètre. (sans le </a:t>
            </a:r>
            <a:r>
              <a:rPr lang="fr-CA" sz="1600" dirty="0">
                <a:solidFill>
                  <a:srgbClr val="FA4098"/>
                </a:solidFill>
              </a:rPr>
              <a:t>#</a:t>
            </a:r>
            <a:r>
              <a:rPr lang="fr-CA" sz="1600" b="1" dirty="0">
                <a:solidFill>
                  <a:schemeClr val="bg1"/>
                </a:solidFill>
              </a:rPr>
              <a:t>)</a:t>
            </a:r>
          </a:p>
        </p:txBody>
      </p:sp>
      <p:sp>
        <p:nvSpPr>
          <p:cNvPr id="4" name="ZoneTexte 3">
            <a:extLst>
              <a:ext uri="{FF2B5EF4-FFF2-40B4-BE49-F238E27FC236}">
                <a16:creationId xmlns:a16="http://schemas.microsoft.com/office/drawing/2014/main" id="{5ED47B44-D8CD-40B3-850A-D5BA5C228523}"/>
              </a:ext>
            </a:extLst>
          </p:cNvPr>
          <p:cNvSpPr txBox="1"/>
          <p:nvPr/>
        </p:nvSpPr>
        <p:spPr>
          <a:xfrm>
            <a:off x="9323737" y="2909874"/>
            <a:ext cx="2704706" cy="307777"/>
          </a:xfrm>
          <a:prstGeom prst="rect">
            <a:avLst/>
          </a:prstGeom>
          <a:noFill/>
        </p:spPr>
        <p:txBody>
          <a:bodyPr wrap="square" rtlCol="0">
            <a:spAutoFit/>
          </a:bodyPr>
          <a:lstStyle/>
          <a:p>
            <a:pPr algn="r"/>
            <a:r>
              <a:rPr lang="fr-CA" sz="1400" dirty="0">
                <a:solidFill>
                  <a:srgbClr val="73B3D1"/>
                </a:solidFill>
              </a:rPr>
              <a:t>Template HTML</a:t>
            </a:r>
          </a:p>
        </p:txBody>
      </p:sp>
      <p:sp>
        <p:nvSpPr>
          <p:cNvPr id="12" name="ZoneTexte 11">
            <a:extLst>
              <a:ext uri="{FF2B5EF4-FFF2-40B4-BE49-F238E27FC236}">
                <a16:creationId xmlns:a16="http://schemas.microsoft.com/office/drawing/2014/main" id="{15B598B9-E2C3-4537-B24E-5705D63D8D4A}"/>
              </a:ext>
            </a:extLst>
          </p:cNvPr>
          <p:cNvSpPr txBox="1"/>
          <p:nvPr/>
        </p:nvSpPr>
        <p:spPr>
          <a:xfrm>
            <a:off x="9356036" y="3398241"/>
            <a:ext cx="2704706" cy="307777"/>
          </a:xfrm>
          <a:prstGeom prst="rect">
            <a:avLst/>
          </a:prstGeom>
          <a:noFill/>
        </p:spPr>
        <p:txBody>
          <a:bodyPr wrap="square" rtlCol="0">
            <a:spAutoFit/>
          </a:bodyPr>
          <a:lstStyle/>
          <a:p>
            <a:pPr algn="r"/>
            <a:r>
              <a:rPr lang="fr-CA" sz="1400" dirty="0">
                <a:solidFill>
                  <a:srgbClr val="73B3D1"/>
                </a:solidFill>
              </a:rPr>
              <a:t>Classe du composant</a:t>
            </a:r>
          </a:p>
        </p:txBody>
      </p:sp>
      <p:sp>
        <p:nvSpPr>
          <p:cNvPr id="13" name="ZoneTexte 12">
            <a:extLst>
              <a:ext uri="{FF2B5EF4-FFF2-40B4-BE49-F238E27FC236}">
                <a16:creationId xmlns:a16="http://schemas.microsoft.com/office/drawing/2014/main" id="{39C64B40-F56E-4C8B-BC84-7A265BE1FF8A}"/>
              </a:ext>
            </a:extLst>
          </p:cNvPr>
          <p:cNvSpPr txBox="1"/>
          <p:nvPr/>
        </p:nvSpPr>
        <p:spPr>
          <a:xfrm>
            <a:off x="9356036" y="4249759"/>
            <a:ext cx="2704706" cy="307777"/>
          </a:xfrm>
          <a:prstGeom prst="rect">
            <a:avLst/>
          </a:prstGeom>
          <a:noFill/>
        </p:spPr>
        <p:txBody>
          <a:bodyPr wrap="square" rtlCol="0">
            <a:spAutoFit/>
          </a:bodyPr>
          <a:lstStyle/>
          <a:p>
            <a:pPr algn="r"/>
            <a:r>
              <a:rPr lang="fr-CA" sz="1400" dirty="0">
                <a:solidFill>
                  <a:srgbClr val="73B3D1"/>
                </a:solidFill>
              </a:rPr>
              <a:t>Classe du composant</a:t>
            </a:r>
          </a:p>
        </p:txBody>
      </p:sp>
      <p:sp>
        <p:nvSpPr>
          <p:cNvPr id="14" name="ZoneTexte 13">
            <a:extLst>
              <a:ext uri="{FF2B5EF4-FFF2-40B4-BE49-F238E27FC236}">
                <a16:creationId xmlns:a16="http://schemas.microsoft.com/office/drawing/2014/main" id="{85F64A4D-6A43-440E-B356-3E67FB01B39F}"/>
              </a:ext>
            </a:extLst>
          </p:cNvPr>
          <p:cNvSpPr txBox="1"/>
          <p:nvPr/>
        </p:nvSpPr>
        <p:spPr>
          <a:xfrm>
            <a:off x="160764" y="5098541"/>
            <a:ext cx="3378133" cy="1077218"/>
          </a:xfrm>
          <a:prstGeom prst="rect">
            <a:avLst/>
          </a:prstGeom>
          <a:noFill/>
          <a:ln w="28575">
            <a:noFill/>
          </a:ln>
        </p:spPr>
        <p:txBody>
          <a:bodyPr wrap="square" rtlCol="0">
            <a:spAutoFit/>
          </a:bodyPr>
          <a:lstStyle/>
          <a:p>
            <a:r>
              <a:rPr lang="fr-CA" sz="1600" dirty="0">
                <a:solidFill>
                  <a:schemeClr val="bg1"/>
                </a:solidFill>
              </a:rPr>
              <a:t>La requête presqu’identique, on récupère seulement le fichier dans la variable créée avec un </a:t>
            </a:r>
            <a:r>
              <a:rPr lang="fr-CA" sz="1600" dirty="0">
                <a:solidFill>
                  <a:srgbClr val="FA4098"/>
                </a:solidFill>
              </a:rPr>
              <a:t>ViewChild</a:t>
            </a:r>
            <a:r>
              <a:rPr lang="fr-CA" sz="1600" dirty="0">
                <a:solidFill>
                  <a:srgbClr val="73B3D1"/>
                </a:solidFill>
              </a:rPr>
              <a:t>. </a:t>
            </a:r>
          </a:p>
        </p:txBody>
      </p:sp>
      <p:pic>
        <p:nvPicPr>
          <p:cNvPr id="15" name="Image 14">
            <a:extLst>
              <a:ext uri="{FF2B5EF4-FFF2-40B4-BE49-F238E27FC236}">
                <a16:creationId xmlns:a16="http://schemas.microsoft.com/office/drawing/2014/main" id="{A52F8631-7DC2-42C3-BB13-4B6FC0F18D95}"/>
              </a:ext>
            </a:extLst>
          </p:cNvPr>
          <p:cNvPicPr>
            <a:picLocks noChangeAspect="1"/>
          </p:cNvPicPr>
          <p:nvPr/>
        </p:nvPicPr>
        <p:blipFill>
          <a:blip r:embed="rId5"/>
          <a:stretch>
            <a:fillRect/>
          </a:stretch>
        </p:blipFill>
        <p:spPr>
          <a:xfrm>
            <a:off x="8897753" y="837048"/>
            <a:ext cx="3243913" cy="385840"/>
          </a:xfrm>
          <a:prstGeom prst="rect">
            <a:avLst/>
          </a:prstGeom>
        </p:spPr>
      </p:pic>
    </p:spTree>
    <p:extLst>
      <p:ext uri="{BB962C8B-B14F-4D97-AF65-F5344CB8AC3E}">
        <p14:creationId xmlns:p14="http://schemas.microsoft.com/office/powerpoint/2010/main" val="308668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 Requête avec </a:t>
            </a:r>
            <a:r>
              <a:rPr lang="fr-CA" dirty="0" err="1"/>
              <a:t>HttpClient</a:t>
            </a:r>
            <a:r>
              <a:rPr lang="fr-CA" dirty="0"/>
              <a:t>, </a:t>
            </a:r>
            <a:r>
              <a:rPr lang="fr-CA" dirty="0" err="1"/>
              <a:t>ViewChild</a:t>
            </a:r>
            <a:r>
              <a:rPr lang="fr-CA" dirty="0"/>
              <a:t> et progression </a:t>
            </a:r>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304843" y="2045159"/>
            <a:ext cx="11887157" cy="4413698"/>
          </a:xfrm>
        </p:spPr>
        <p:txBody>
          <a:bodyPr/>
          <a:lstStyle/>
          <a:p>
            <a:r>
              <a:rPr lang="fr-CA" dirty="0"/>
              <a:t>Alternative avec progrès : On veut afficher le </a:t>
            </a:r>
            <a:r>
              <a:rPr lang="fr-CA" dirty="0">
                <a:solidFill>
                  <a:srgbClr val="FA4098"/>
                </a:solidFill>
              </a:rPr>
              <a:t>% de complétion </a:t>
            </a:r>
            <a:r>
              <a:rPr lang="fr-CA" dirty="0"/>
              <a:t>du transfert</a:t>
            </a:r>
          </a:p>
        </p:txBody>
      </p:sp>
      <p:pic>
        <p:nvPicPr>
          <p:cNvPr id="9" name="Image 8">
            <a:extLst>
              <a:ext uri="{FF2B5EF4-FFF2-40B4-BE49-F238E27FC236}">
                <a16:creationId xmlns:a16="http://schemas.microsoft.com/office/drawing/2014/main" id="{EEE13921-7C81-4CA2-BE30-78FBFBB32DD9}"/>
              </a:ext>
            </a:extLst>
          </p:cNvPr>
          <p:cNvPicPr>
            <a:picLocks noChangeAspect="1"/>
          </p:cNvPicPr>
          <p:nvPr/>
        </p:nvPicPr>
        <p:blipFill>
          <a:blip r:embed="rId2"/>
          <a:stretch>
            <a:fillRect/>
          </a:stretch>
        </p:blipFill>
        <p:spPr>
          <a:xfrm>
            <a:off x="4444311" y="3034306"/>
            <a:ext cx="7582958" cy="943107"/>
          </a:xfrm>
          <a:prstGeom prst="rect">
            <a:avLst/>
          </a:prstGeom>
          <a:ln w="28575">
            <a:solidFill>
              <a:srgbClr val="73B3D1"/>
            </a:solidFill>
          </a:ln>
        </p:spPr>
      </p:pic>
      <p:pic>
        <p:nvPicPr>
          <p:cNvPr id="12" name="Image 11">
            <a:extLst>
              <a:ext uri="{FF2B5EF4-FFF2-40B4-BE49-F238E27FC236}">
                <a16:creationId xmlns:a16="http://schemas.microsoft.com/office/drawing/2014/main" id="{EA12C68B-4432-4A62-B5BF-3ADCC22BFA3C}"/>
              </a:ext>
            </a:extLst>
          </p:cNvPr>
          <p:cNvPicPr>
            <a:picLocks noChangeAspect="1"/>
          </p:cNvPicPr>
          <p:nvPr/>
        </p:nvPicPr>
        <p:blipFill>
          <a:blip r:embed="rId3"/>
          <a:stretch>
            <a:fillRect/>
          </a:stretch>
        </p:blipFill>
        <p:spPr>
          <a:xfrm>
            <a:off x="5368365" y="4104020"/>
            <a:ext cx="6658904" cy="1181265"/>
          </a:xfrm>
          <a:prstGeom prst="rect">
            <a:avLst/>
          </a:prstGeom>
          <a:ln w="28575">
            <a:solidFill>
              <a:srgbClr val="73B3D1"/>
            </a:solidFill>
          </a:ln>
        </p:spPr>
      </p:pic>
      <p:pic>
        <p:nvPicPr>
          <p:cNvPr id="13" name="Image 12">
            <a:extLst>
              <a:ext uri="{FF2B5EF4-FFF2-40B4-BE49-F238E27FC236}">
                <a16:creationId xmlns:a16="http://schemas.microsoft.com/office/drawing/2014/main" id="{3A0976F3-EFD2-4409-9843-6FBCF2A0ECAB}"/>
              </a:ext>
            </a:extLst>
          </p:cNvPr>
          <p:cNvPicPr>
            <a:picLocks noChangeAspect="1"/>
          </p:cNvPicPr>
          <p:nvPr/>
        </p:nvPicPr>
        <p:blipFill>
          <a:blip r:embed="rId4"/>
          <a:stretch>
            <a:fillRect/>
          </a:stretch>
        </p:blipFill>
        <p:spPr>
          <a:xfrm>
            <a:off x="8552253" y="1388259"/>
            <a:ext cx="3483857" cy="344171"/>
          </a:xfrm>
          <a:prstGeom prst="rect">
            <a:avLst/>
          </a:prstGeom>
        </p:spPr>
      </p:pic>
      <p:cxnSp>
        <p:nvCxnSpPr>
          <p:cNvPr id="15" name="Connecteur droit avec flèche 14">
            <a:extLst>
              <a:ext uri="{FF2B5EF4-FFF2-40B4-BE49-F238E27FC236}">
                <a16:creationId xmlns:a16="http://schemas.microsoft.com/office/drawing/2014/main" id="{6A79CA56-D000-4C73-9BBD-2653D9768492}"/>
              </a:ext>
            </a:extLst>
          </p:cNvPr>
          <p:cNvCxnSpPr>
            <a:cxnSpLocks/>
          </p:cNvCxnSpPr>
          <p:nvPr/>
        </p:nvCxnSpPr>
        <p:spPr>
          <a:xfrm>
            <a:off x="11511679" y="1075530"/>
            <a:ext cx="218113" cy="38932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330AC04E-2B97-4496-9029-83B36DB44CC7}"/>
              </a:ext>
            </a:extLst>
          </p:cNvPr>
          <p:cNvSpPr txBox="1"/>
          <p:nvPr/>
        </p:nvSpPr>
        <p:spPr>
          <a:xfrm>
            <a:off x="304842" y="2916515"/>
            <a:ext cx="3974737" cy="3416320"/>
          </a:xfrm>
          <a:prstGeom prst="rect">
            <a:avLst/>
          </a:prstGeom>
          <a:noFill/>
        </p:spPr>
        <p:txBody>
          <a:bodyPr wrap="square" rtlCol="0">
            <a:spAutoFit/>
          </a:bodyPr>
          <a:lstStyle/>
          <a:p>
            <a:r>
              <a:rPr lang="fr-CA" dirty="0">
                <a:solidFill>
                  <a:schemeClr val="bg1"/>
                </a:solidFill>
              </a:rPr>
              <a:t>Le formulaire et les variables de classe ne changent pas vraiment :</a:t>
            </a:r>
          </a:p>
          <a:p>
            <a:endParaRPr lang="fr-CA" dirty="0">
              <a:solidFill>
                <a:schemeClr val="bg1"/>
              </a:solidFill>
            </a:endParaRPr>
          </a:p>
          <a:p>
            <a:r>
              <a:rPr lang="fr-CA" dirty="0">
                <a:solidFill>
                  <a:schemeClr val="bg1"/>
                </a:solidFill>
              </a:rPr>
              <a:t>• On ajoute simplement une </a:t>
            </a:r>
            <a:r>
              <a:rPr lang="fr-CA" dirty="0">
                <a:solidFill>
                  <a:srgbClr val="FA4098"/>
                </a:solidFill>
              </a:rPr>
              <a:t>variable de </a:t>
            </a:r>
            <a:r>
              <a:rPr lang="fr-CA" dirty="0">
                <a:solidFill>
                  <a:schemeClr val="bg1"/>
                </a:solidFill>
              </a:rPr>
              <a:t>classe pour stocker le pourcentage de progression</a:t>
            </a:r>
          </a:p>
          <a:p>
            <a:endParaRPr lang="fr-CA" dirty="0">
              <a:solidFill>
                <a:schemeClr val="bg1"/>
              </a:solidFill>
            </a:endParaRPr>
          </a:p>
          <a:p>
            <a:r>
              <a:rPr lang="fr-CA" dirty="0">
                <a:solidFill>
                  <a:schemeClr val="bg1"/>
                </a:solidFill>
              </a:rPr>
              <a:t>• On</a:t>
            </a:r>
            <a:r>
              <a:rPr lang="fr-CA" dirty="0">
                <a:solidFill>
                  <a:srgbClr val="73B3D1"/>
                </a:solidFill>
              </a:rPr>
              <a:t> </a:t>
            </a:r>
            <a:r>
              <a:rPr lang="fr-CA" dirty="0">
                <a:solidFill>
                  <a:srgbClr val="FA4098"/>
                </a:solidFill>
              </a:rPr>
              <a:t>l’affiche</a:t>
            </a:r>
            <a:r>
              <a:rPr lang="fr-CA" dirty="0">
                <a:solidFill>
                  <a:schemeClr val="bg1"/>
                </a:solidFill>
              </a:rPr>
              <a:t>, d’une manière ou d’une autre, dans le template HTML.</a:t>
            </a:r>
          </a:p>
          <a:p>
            <a:endParaRPr lang="fr-CA" dirty="0">
              <a:solidFill>
                <a:schemeClr val="bg1"/>
              </a:solidFill>
            </a:endParaRPr>
          </a:p>
          <a:p>
            <a:r>
              <a:rPr lang="fr-CA" dirty="0">
                <a:solidFill>
                  <a:schemeClr val="bg1"/>
                </a:solidFill>
              </a:rPr>
              <a:t>• (Suite dans les prochaines diapos)</a:t>
            </a:r>
          </a:p>
        </p:txBody>
      </p:sp>
      <p:cxnSp>
        <p:nvCxnSpPr>
          <p:cNvPr id="17" name="Connecteur droit avec flèche 16">
            <a:extLst>
              <a:ext uri="{FF2B5EF4-FFF2-40B4-BE49-F238E27FC236}">
                <a16:creationId xmlns:a16="http://schemas.microsoft.com/office/drawing/2014/main" id="{D56FE550-6B44-4FCF-80D1-D4C45581E5DC}"/>
              </a:ext>
            </a:extLst>
          </p:cNvPr>
          <p:cNvCxnSpPr>
            <a:cxnSpLocks/>
          </p:cNvCxnSpPr>
          <p:nvPr/>
        </p:nvCxnSpPr>
        <p:spPr>
          <a:xfrm>
            <a:off x="4957894" y="5124508"/>
            <a:ext cx="519527"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4EBBB153-0956-47DC-B9B2-A588B2BE9094}"/>
              </a:ext>
            </a:extLst>
          </p:cNvPr>
          <p:cNvCxnSpPr>
            <a:cxnSpLocks/>
          </p:cNvCxnSpPr>
          <p:nvPr/>
        </p:nvCxnSpPr>
        <p:spPr>
          <a:xfrm>
            <a:off x="4095226" y="3834002"/>
            <a:ext cx="519527"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12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228AC8-7BB7-4F9E-ADF2-C6354014ECE5}"/>
              </a:ext>
            </a:extLst>
          </p:cNvPr>
          <p:cNvSpPr>
            <a:spLocks noGrp="1"/>
          </p:cNvSpPr>
          <p:nvPr>
            <p:ph type="title"/>
          </p:nvPr>
        </p:nvSpPr>
        <p:spPr/>
        <p:txBody>
          <a:bodyPr/>
          <a:lstStyle/>
          <a:p>
            <a:r>
              <a:rPr lang="fr-CA" dirty="0"/>
              <a:t> Requête avec </a:t>
            </a:r>
            <a:r>
              <a:rPr lang="fr-CA" dirty="0" err="1"/>
              <a:t>HttpClient</a:t>
            </a:r>
            <a:r>
              <a:rPr lang="fr-CA" dirty="0"/>
              <a:t>, </a:t>
            </a:r>
            <a:r>
              <a:rPr lang="fr-CA" dirty="0" err="1"/>
              <a:t>ViewChild</a:t>
            </a:r>
            <a:r>
              <a:rPr lang="fr-CA" dirty="0"/>
              <a:t> et progression</a:t>
            </a:r>
          </a:p>
        </p:txBody>
      </p:sp>
      <p:sp>
        <p:nvSpPr>
          <p:cNvPr id="2" name="Espace réservé du contenu 1">
            <a:extLst>
              <a:ext uri="{FF2B5EF4-FFF2-40B4-BE49-F238E27FC236}">
                <a16:creationId xmlns:a16="http://schemas.microsoft.com/office/drawing/2014/main" id="{A1DA00E8-E152-43EA-807F-91111BC46DF4}"/>
              </a:ext>
            </a:extLst>
          </p:cNvPr>
          <p:cNvSpPr>
            <a:spLocks noGrp="1"/>
          </p:cNvSpPr>
          <p:nvPr>
            <p:ph idx="1"/>
          </p:nvPr>
        </p:nvSpPr>
        <p:spPr>
          <a:xfrm>
            <a:off x="1" y="1931804"/>
            <a:ext cx="10294182" cy="4004385"/>
          </a:xfrm>
        </p:spPr>
        <p:txBody>
          <a:bodyPr/>
          <a:lstStyle/>
          <a:p>
            <a:r>
              <a:rPr lang="fr-CA" dirty="0"/>
              <a:t>Alternative avec progrès</a:t>
            </a:r>
          </a:p>
        </p:txBody>
      </p:sp>
      <p:pic>
        <p:nvPicPr>
          <p:cNvPr id="16" name="Image 15">
            <a:extLst>
              <a:ext uri="{FF2B5EF4-FFF2-40B4-BE49-F238E27FC236}">
                <a16:creationId xmlns:a16="http://schemas.microsoft.com/office/drawing/2014/main" id="{F00E3DD0-0DC7-42D4-8089-9CA5FFDC9664}"/>
              </a:ext>
            </a:extLst>
          </p:cNvPr>
          <p:cNvPicPr>
            <a:picLocks noChangeAspect="1"/>
          </p:cNvPicPr>
          <p:nvPr/>
        </p:nvPicPr>
        <p:blipFill>
          <a:blip r:embed="rId2"/>
          <a:stretch>
            <a:fillRect/>
          </a:stretch>
        </p:blipFill>
        <p:spPr>
          <a:xfrm>
            <a:off x="5342094" y="2286381"/>
            <a:ext cx="6613912" cy="4190290"/>
          </a:xfrm>
          <a:prstGeom prst="rect">
            <a:avLst/>
          </a:prstGeom>
          <a:ln w="28575">
            <a:solidFill>
              <a:srgbClr val="73B3D1"/>
            </a:solidFill>
          </a:ln>
        </p:spPr>
      </p:pic>
      <p:pic>
        <p:nvPicPr>
          <p:cNvPr id="13" name="Image 12">
            <a:extLst>
              <a:ext uri="{FF2B5EF4-FFF2-40B4-BE49-F238E27FC236}">
                <a16:creationId xmlns:a16="http://schemas.microsoft.com/office/drawing/2014/main" id="{B22BA948-C132-4584-B9CB-6D34F255CC1D}"/>
              </a:ext>
            </a:extLst>
          </p:cNvPr>
          <p:cNvPicPr>
            <a:picLocks noChangeAspect="1"/>
          </p:cNvPicPr>
          <p:nvPr/>
        </p:nvPicPr>
        <p:blipFill>
          <a:blip r:embed="rId3"/>
          <a:stretch>
            <a:fillRect/>
          </a:stretch>
        </p:blipFill>
        <p:spPr>
          <a:xfrm>
            <a:off x="8552253" y="1410344"/>
            <a:ext cx="3483857" cy="344171"/>
          </a:xfrm>
          <a:prstGeom prst="rect">
            <a:avLst/>
          </a:prstGeom>
        </p:spPr>
      </p:pic>
      <p:cxnSp>
        <p:nvCxnSpPr>
          <p:cNvPr id="15" name="Connecteur droit avec flèche 14">
            <a:extLst>
              <a:ext uri="{FF2B5EF4-FFF2-40B4-BE49-F238E27FC236}">
                <a16:creationId xmlns:a16="http://schemas.microsoft.com/office/drawing/2014/main" id="{799430D1-F0FB-44C3-9BFA-89D6897BC1E9}"/>
              </a:ext>
            </a:extLst>
          </p:cNvPr>
          <p:cNvCxnSpPr>
            <a:cxnSpLocks/>
          </p:cNvCxnSpPr>
          <p:nvPr/>
        </p:nvCxnSpPr>
        <p:spPr>
          <a:xfrm>
            <a:off x="11511679" y="1097985"/>
            <a:ext cx="218113" cy="38932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85F918B-01F0-4FD4-B423-4DC7260D9DA2}"/>
              </a:ext>
            </a:extLst>
          </p:cNvPr>
          <p:cNvSpPr txBox="1"/>
          <p:nvPr/>
        </p:nvSpPr>
        <p:spPr>
          <a:xfrm>
            <a:off x="235994" y="2845106"/>
            <a:ext cx="4720163" cy="3416320"/>
          </a:xfrm>
          <a:prstGeom prst="rect">
            <a:avLst/>
          </a:prstGeom>
          <a:noFill/>
        </p:spPr>
        <p:txBody>
          <a:bodyPr wrap="square" rtlCol="0">
            <a:spAutoFit/>
          </a:bodyPr>
          <a:lstStyle/>
          <a:p>
            <a:r>
              <a:rPr lang="fr-CA" dirty="0">
                <a:solidFill>
                  <a:schemeClr val="bg1"/>
                </a:solidFill>
              </a:rPr>
              <a:t>Il y a quelques changements à faire dans la requête et dans le bloc asynchrone (</a:t>
            </a:r>
            <a:r>
              <a:rPr lang="fr-CA" dirty="0">
                <a:solidFill>
                  <a:srgbClr val="FA4098"/>
                </a:solidFill>
              </a:rPr>
              <a:t>subscribe</a:t>
            </a:r>
            <a:r>
              <a:rPr lang="fr-CA" dirty="0">
                <a:solidFill>
                  <a:schemeClr val="bg1"/>
                </a:solidFill>
              </a:rPr>
              <a:t>) :</a:t>
            </a:r>
          </a:p>
          <a:p>
            <a:endParaRPr lang="fr-CA" dirty="0">
              <a:solidFill>
                <a:srgbClr val="73B3D1"/>
              </a:solidFill>
            </a:endParaRPr>
          </a:p>
          <a:p>
            <a:r>
              <a:rPr lang="fr-CA" dirty="0">
                <a:solidFill>
                  <a:schemeClr val="bg1"/>
                </a:solidFill>
              </a:rPr>
              <a:t>• Dans les </a:t>
            </a:r>
            <a:r>
              <a:rPr lang="fr-CA" dirty="0">
                <a:solidFill>
                  <a:srgbClr val="FA4098"/>
                </a:solidFill>
              </a:rPr>
              <a:t>options HTTP</a:t>
            </a:r>
            <a:r>
              <a:rPr lang="fr-CA" dirty="0">
                <a:solidFill>
                  <a:schemeClr val="bg1"/>
                </a:solidFill>
              </a:rPr>
              <a:t>, on met </a:t>
            </a:r>
            <a:r>
              <a:rPr lang="fr-CA" dirty="0">
                <a:solidFill>
                  <a:srgbClr val="FA4098"/>
                </a:solidFill>
              </a:rPr>
              <a:t>reportProgress</a:t>
            </a:r>
            <a:r>
              <a:rPr lang="fr-CA" dirty="0">
                <a:solidFill>
                  <a:srgbClr val="73B3D1"/>
                </a:solidFill>
              </a:rPr>
              <a:t> à </a:t>
            </a:r>
            <a:r>
              <a:rPr lang="fr-CA" dirty="0">
                <a:solidFill>
                  <a:srgbClr val="C00000"/>
                </a:solidFill>
              </a:rPr>
              <a:t>true</a:t>
            </a:r>
            <a:r>
              <a:rPr lang="fr-CA" dirty="0">
                <a:solidFill>
                  <a:srgbClr val="73B3D1"/>
                </a:solidFill>
              </a:rPr>
              <a:t> </a:t>
            </a:r>
            <a:r>
              <a:rPr lang="fr-CA" dirty="0">
                <a:solidFill>
                  <a:schemeClr val="bg1"/>
                </a:solidFill>
              </a:rPr>
              <a:t>et on </a:t>
            </a:r>
            <a:r>
              <a:rPr lang="fr-CA" dirty="0">
                <a:solidFill>
                  <a:srgbClr val="FA4098"/>
                </a:solidFill>
              </a:rPr>
              <a:t>observe</a:t>
            </a:r>
            <a:r>
              <a:rPr lang="fr-CA" dirty="0">
                <a:solidFill>
                  <a:srgbClr val="73B3D1"/>
                </a:solidFill>
              </a:rPr>
              <a:t> </a:t>
            </a:r>
            <a:r>
              <a:rPr lang="fr-CA" dirty="0">
                <a:solidFill>
                  <a:srgbClr val="C00000"/>
                </a:solidFill>
              </a:rPr>
              <a:t>"events" </a:t>
            </a:r>
            <a:r>
              <a:rPr lang="fr-CA" dirty="0">
                <a:solidFill>
                  <a:schemeClr val="bg1"/>
                </a:solidFill>
              </a:rPr>
              <a:t>en ajoutant un </a:t>
            </a:r>
            <a:r>
              <a:rPr lang="fr-CA" b="1" dirty="0">
                <a:solidFill>
                  <a:schemeClr val="bg1"/>
                </a:solidFill>
              </a:rPr>
              <a:t>3</a:t>
            </a:r>
            <a:r>
              <a:rPr lang="fr-CA" b="1" baseline="30000" dirty="0">
                <a:solidFill>
                  <a:schemeClr val="bg1"/>
                </a:solidFill>
              </a:rPr>
              <a:t>e</a:t>
            </a:r>
            <a:r>
              <a:rPr lang="fr-CA" b="1" dirty="0">
                <a:solidFill>
                  <a:schemeClr val="bg1"/>
                </a:solidFill>
              </a:rPr>
              <a:t> paramètre</a:t>
            </a:r>
            <a:r>
              <a:rPr lang="fr-CA" dirty="0">
                <a:solidFill>
                  <a:schemeClr val="bg1"/>
                </a:solidFill>
              </a:rPr>
              <a:t> après le </a:t>
            </a:r>
            <a:r>
              <a:rPr lang="fr-CA" dirty="0">
                <a:solidFill>
                  <a:srgbClr val="FA4098"/>
                </a:solidFill>
              </a:rPr>
              <a:t>FormData</a:t>
            </a:r>
            <a:r>
              <a:rPr lang="fr-CA" dirty="0">
                <a:solidFill>
                  <a:srgbClr val="73B3D1"/>
                </a:solidFill>
              </a:rPr>
              <a:t>.</a:t>
            </a:r>
          </a:p>
          <a:p>
            <a:endParaRPr lang="fr-CA" dirty="0">
              <a:solidFill>
                <a:srgbClr val="73B3D1"/>
              </a:solidFill>
            </a:endParaRPr>
          </a:p>
          <a:p>
            <a:r>
              <a:rPr lang="fr-CA" dirty="0">
                <a:solidFill>
                  <a:schemeClr val="bg1"/>
                </a:solidFill>
              </a:rPr>
              <a:t>• Dans le bloc de résolution de la requête, on ajoute des instructions pour </a:t>
            </a:r>
            <a:r>
              <a:rPr lang="fr-CA" b="1" dirty="0">
                <a:solidFill>
                  <a:schemeClr val="bg1"/>
                </a:solidFill>
              </a:rPr>
              <a:t>calculer</a:t>
            </a:r>
            <a:r>
              <a:rPr lang="fr-CA" dirty="0">
                <a:solidFill>
                  <a:schemeClr val="bg1"/>
                </a:solidFill>
              </a:rPr>
              <a:t> et </a:t>
            </a:r>
            <a:r>
              <a:rPr lang="fr-CA" b="1" dirty="0">
                <a:solidFill>
                  <a:schemeClr val="bg1"/>
                </a:solidFill>
              </a:rPr>
              <a:t>stocker</a:t>
            </a:r>
            <a:r>
              <a:rPr lang="fr-CA" dirty="0">
                <a:solidFill>
                  <a:schemeClr val="bg1"/>
                </a:solidFill>
              </a:rPr>
              <a:t> le </a:t>
            </a:r>
            <a:r>
              <a:rPr lang="fr-CA" b="1" dirty="0">
                <a:solidFill>
                  <a:schemeClr val="bg1"/>
                </a:solidFill>
              </a:rPr>
              <a:t>progrès actuel</a:t>
            </a:r>
            <a:r>
              <a:rPr lang="fr-CA" dirty="0">
                <a:solidFill>
                  <a:schemeClr val="bg1"/>
                </a:solidFill>
              </a:rPr>
              <a:t>.</a:t>
            </a:r>
          </a:p>
        </p:txBody>
      </p:sp>
    </p:spTree>
    <p:extLst>
      <p:ext uri="{BB962C8B-B14F-4D97-AF65-F5344CB8AC3E}">
        <p14:creationId xmlns:p14="http://schemas.microsoft.com/office/powerpoint/2010/main" val="6719076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7474</TotalTime>
  <Words>2383</Words>
  <Application>Microsoft Office PowerPoint</Application>
  <PresentationFormat>Grand écran</PresentationFormat>
  <Paragraphs>191</Paragraphs>
  <Slides>31</Slides>
  <Notes>1</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Berlin</vt:lpstr>
      <vt:lpstr>Séance 14</vt:lpstr>
      <vt:lpstr>Plan de la séance</vt:lpstr>
      <vt:lpstr>Formulaire Angular</vt:lpstr>
      <vt:lpstr>Envoyer une image au serveur</vt:lpstr>
      <vt:lpstr>Formulaire simple </vt:lpstr>
      <vt:lpstr>Requête avec HttpClient </vt:lpstr>
      <vt:lpstr>Requête avec HttpClient et ViewChild</vt:lpstr>
      <vt:lpstr> Requête avec HttpClient, ViewChild et progression </vt:lpstr>
      <vt:lpstr> Requête avec HttpClient, ViewChild et progression</vt:lpstr>
      <vt:lpstr>Requête avec HttpClient, ViewChild et progression</vt:lpstr>
      <vt:lpstr> Requête avec HttpClient, ViewChild et progression </vt:lpstr>
      <vt:lpstr>Serveur d’images</vt:lpstr>
      <vt:lpstr>Serveur d’images</vt:lpstr>
      <vt:lpstr>Serveur d’images</vt:lpstr>
      <vt:lpstr> Serveur d’images </vt:lpstr>
      <vt:lpstr>Serveurs d’images</vt:lpstr>
      <vt:lpstr>Serveurs d’images</vt:lpstr>
      <vt:lpstr> Où stocker l’image</vt:lpstr>
      <vt:lpstr>Serveurs d’images</vt:lpstr>
      <vt:lpstr>Serveurs d’images</vt:lpstr>
      <vt:lpstr>Serveurs d’images</vt:lpstr>
      <vt:lpstr>Feedback de requête</vt:lpstr>
      <vt:lpstr>Gestion des erreurs HTTP</vt:lpstr>
      <vt:lpstr>Gestion des erreurs HTTP</vt:lpstr>
      <vt:lpstr>Gestion des erreurs HTTP</vt:lpstr>
      <vt:lpstr>Gestion des erreurs HTTP</vt:lpstr>
      <vt:lpstr>Double relation Entity Framework</vt:lpstr>
      <vt:lpstr>Double relation Entity Framework</vt:lpstr>
      <vt:lpstr>Double relation Entity Framework</vt:lpstr>
      <vt:lpstr>Double relation Entity Framework</vt:lpstr>
      <vt:lpstr>Double relation Entity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Semaine 2</dc:title>
  <dc:creator>Turgeon Valérie</dc:creator>
  <cp:lastModifiedBy>Turgeon Valérie</cp:lastModifiedBy>
  <cp:revision>15</cp:revision>
  <dcterms:created xsi:type="dcterms:W3CDTF">2023-01-29T23:12:55Z</dcterms:created>
  <dcterms:modified xsi:type="dcterms:W3CDTF">2023-10-14T00:01:30Z</dcterms:modified>
</cp:coreProperties>
</file>