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82" r:id="rId3"/>
    <p:sldId id="257" r:id="rId4"/>
    <p:sldId id="258" r:id="rId5"/>
    <p:sldId id="263" r:id="rId6"/>
    <p:sldId id="259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7" r:id="rId18"/>
    <p:sldId id="275" r:id="rId19"/>
    <p:sldId id="276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A0849-FF23-46FE-8354-E6346A3A4817}" type="datetimeFigureOut">
              <a:rPr lang="pt-PT" smtClean="0"/>
              <a:t>01-02-2018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66238-3F1D-474D-B9F9-01AEBDD7FF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92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66238-3F1D-474D-B9F9-01AEBDD7FF7E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09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3.bp.blogspot.com/-Yk51uPnTDWo/T5cxhcV-GsI/AAAAAAAAADo/oGp07BCfxlY/s1600/Cabos-de-pares-tran%C3%A7ados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Trabalho pratico 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UFCD:0771-Conexão de redes</a:t>
            </a:r>
          </a:p>
          <a:p>
            <a:r>
              <a:rPr lang="pt-PT" dirty="0" smtClean="0"/>
              <a:t>rosa </a:t>
            </a:r>
            <a:r>
              <a:rPr lang="pt-PT" dirty="0" smtClean="0"/>
              <a:t>Fernandes</a:t>
            </a:r>
          </a:p>
          <a:p>
            <a:r>
              <a:rPr lang="pt-PT" smtClean="0"/>
              <a:t>19/01/2018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61" y="1354267"/>
            <a:ext cx="4855285" cy="36414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03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Existem dois formatos principais de cabos coaxiais: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Thin</a:t>
            </a:r>
            <a:r>
              <a:rPr lang="pt-PT" dirty="0"/>
              <a:t> Ethernet  (também designada por </a:t>
            </a:r>
            <a:r>
              <a:rPr lang="pt-PT" dirty="0" err="1"/>
              <a:t>thinnet</a:t>
            </a:r>
            <a:r>
              <a:rPr lang="pt-PT" dirty="0"/>
              <a:t> ou 10base2</a:t>
            </a:r>
            <a:r>
              <a:rPr lang="pt-PT" dirty="0" smtClean="0"/>
              <a:t>);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 err="1"/>
              <a:t>Thick</a:t>
            </a:r>
            <a:r>
              <a:rPr lang="pt-PT" dirty="0"/>
              <a:t> Ethernet  (também designado por </a:t>
            </a:r>
            <a:r>
              <a:rPr lang="pt-PT" dirty="0" err="1"/>
              <a:t>thicknet</a:t>
            </a:r>
            <a:r>
              <a:rPr lang="pt-PT" dirty="0"/>
              <a:t> ou 10base5).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636" y="1696578"/>
            <a:ext cx="2143125" cy="1419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636" y="4367603"/>
            <a:ext cx="2317334" cy="17359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849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Thin</a:t>
            </a:r>
            <a:r>
              <a:rPr lang="pt-PT" dirty="0"/>
              <a:t> Ethernet (</a:t>
            </a:r>
            <a:r>
              <a:rPr lang="pt-PT" dirty="0" err="1"/>
              <a:t>thinnet</a:t>
            </a:r>
            <a:r>
              <a:rPr lang="pt-PT" dirty="0"/>
              <a:t> ou 10base2)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Cabo </a:t>
            </a:r>
            <a:r>
              <a:rPr lang="pt-PT" dirty="0"/>
              <a:t>coaxial fino.</a:t>
            </a:r>
          </a:p>
          <a:p>
            <a:r>
              <a:rPr lang="pt-PT" dirty="0" smtClean="0"/>
              <a:t>Capacidade </a:t>
            </a:r>
            <a:r>
              <a:rPr lang="pt-PT" dirty="0"/>
              <a:t>de transmissão de 10 Mbps.</a:t>
            </a:r>
          </a:p>
          <a:p>
            <a:r>
              <a:rPr lang="pt-PT" dirty="0" smtClean="0"/>
              <a:t>Extensão </a:t>
            </a:r>
            <a:r>
              <a:rPr lang="pt-PT" dirty="0"/>
              <a:t>máxima de segmento de rede de 185 metros.</a:t>
            </a:r>
          </a:p>
          <a:p>
            <a:r>
              <a:rPr lang="pt-PT" dirty="0" smtClean="0"/>
              <a:t>As </a:t>
            </a:r>
            <a:r>
              <a:rPr lang="pt-PT" dirty="0"/>
              <a:t>ligações às placas de rede dos computadores são feitas através de conectores BNC.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9" y="5081587"/>
            <a:ext cx="2143125" cy="1419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179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Thick Ethernet (</a:t>
            </a:r>
            <a:r>
              <a:rPr lang="en-US" dirty="0" err="1"/>
              <a:t>thicknet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10base5)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Cabo </a:t>
            </a:r>
            <a:r>
              <a:rPr lang="pt-PT" dirty="0"/>
              <a:t>coaxial grosso.</a:t>
            </a:r>
          </a:p>
          <a:p>
            <a:r>
              <a:rPr lang="pt-PT" dirty="0" smtClean="0"/>
              <a:t>Taxa </a:t>
            </a:r>
            <a:r>
              <a:rPr lang="pt-PT" dirty="0"/>
              <a:t>de transmissão semelhante ao anterior, mas com uma extensão máxima de segmento de rede </a:t>
            </a:r>
            <a:r>
              <a:rPr lang="pt-PT" dirty="0" smtClean="0"/>
              <a:t>de cerca </a:t>
            </a:r>
            <a:r>
              <a:rPr lang="pt-PT" dirty="0"/>
              <a:t>de 500 metros.</a:t>
            </a:r>
          </a:p>
          <a:p>
            <a:r>
              <a:rPr lang="pt-PT" dirty="0" smtClean="0"/>
              <a:t>As </a:t>
            </a:r>
            <a:r>
              <a:rPr lang="pt-PT" dirty="0"/>
              <a:t>ligações às placas dos computadores não são feitas diretamente, mas através de dispositivos específicos, chamados </a:t>
            </a:r>
            <a:r>
              <a:rPr lang="pt-PT" dirty="0" err="1"/>
              <a:t>transceivers</a:t>
            </a:r>
            <a:r>
              <a:rPr lang="pt-PT" dirty="0"/>
              <a:t> (</a:t>
            </a:r>
            <a:r>
              <a:rPr lang="pt-PT" dirty="0" err="1"/>
              <a:t>transmiter</a:t>
            </a:r>
            <a:r>
              <a:rPr lang="pt-PT" dirty="0"/>
              <a:t> + </a:t>
            </a:r>
            <a:r>
              <a:rPr lang="pt-PT" dirty="0" err="1"/>
              <a:t>receiver</a:t>
            </a:r>
            <a:r>
              <a:rPr lang="pt-PT" dirty="0"/>
              <a:t>).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688" y="4632864"/>
            <a:ext cx="2689413" cy="20176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888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Características dos cabos coaxiais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Grande </a:t>
            </a:r>
            <a:r>
              <a:rPr lang="pt-PT" dirty="0"/>
              <a:t>resistência a interferências.</a:t>
            </a:r>
          </a:p>
          <a:p>
            <a:r>
              <a:rPr lang="pt-PT" dirty="0" smtClean="0"/>
              <a:t>Taxas </a:t>
            </a:r>
            <a:r>
              <a:rPr lang="pt-PT" dirty="0"/>
              <a:t>de transmissão razoáveis.</a:t>
            </a:r>
          </a:p>
          <a:p>
            <a:r>
              <a:rPr lang="pt-PT" dirty="0" smtClean="0"/>
              <a:t>Alguma </a:t>
            </a:r>
            <a:r>
              <a:rPr lang="pt-PT" dirty="0"/>
              <a:t>flexibilidade em termos de conexões.</a:t>
            </a:r>
          </a:p>
          <a:p>
            <a:r>
              <a:rPr lang="pt-PT" dirty="0" smtClean="0"/>
              <a:t>Foram </a:t>
            </a:r>
            <a:r>
              <a:rPr lang="pt-PT" dirty="0"/>
              <a:t>durante algum </a:t>
            </a:r>
            <a:r>
              <a:rPr lang="pt-PT" dirty="0" smtClean="0"/>
              <a:t>tempo </a:t>
            </a:r>
            <a:r>
              <a:rPr lang="pt-PT" dirty="0"/>
              <a:t>bastante utilizados em redes locais.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1" y="4742666"/>
            <a:ext cx="2466975" cy="1847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8485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1" y="486286"/>
            <a:ext cx="4709054" cy="576262"/>
          </a:xfrm>
        </p:spPr>
        <p:txBody>
          <a:bodyPr/>
          <a:lstStyle/>
          <a:p>
            <a:r>
              <a:rPr lang="pt-PT" dirty="0"/>
              <a:t>Vantagens: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85801" y="2162288"/>
            <a:ext cx="4996923" cy="2710927"/>
          </a:xfrm>
        </p:spPr>
        <p:txBody>
          <a:bodyPr/>
          <a:lstStyle/>
          <a:p>
            <a:r>
              <a:rPr lang="pt-PT" dirty="0" smtClean="0"/>
              <a:t>Fácil </a:t>
            </a:r>
            <a:r>
              <a:rPr lang="pt-PT" dirty="0"/>
              <a:t>instalação.</a:t>
            </a:r>
          </a:p>
          <a:p>
            <a:r>
              <a:rPr lang="pt-PT" dirty="0" smtClean="0"/>
              <a:t>Barato</a:t>
            </a:r>
            <a:r>
              <a:rPr lang="pt-PT" dirty="0"/>
              <a:t>.</a:t>
            </a:r>
          </a:p>
          <a:p>
            <a:r>
              <a:rPr lang="pt-PT" dirty="0" smtClean="0"/>
              <a:t>Resistência </a:t>
            </a:r>
            <a:r>
              <a:rPr lang="pt-PT" dirty="0"/>
              <a:t>a interferências eletromagnéticas.</a:t>
            </a:r>
          </a:p>
          <a:p>
            <a:r>
              <a:rPr lang="pt-PT" dirty="0" smtClean="0"/>
              <a:t>Taxas </a:t>
            </a:r>
            <a:r>
              <a:rPr lang="pt-PT" dirty="0"/>
              <a:t>de transmissão razoáveis.</a:t>
            </a:r>
          </a:p>
          <a:p>
            <a:r>
              <a:rPr lang="pt-PT" dirty="0" smtClean="0"/>
              <a:t>Flexibilidade</a:t>
            </a:r>
            <a:r>
              <a:rPr lang="pt-PT" dirty="0"/>
              <a:t>.</a:t>
            </a:r>
          </a:p>
          <a:p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096004" y="486286"/>
            <a:ext cx="4722813" cy="576262"/>
          </a:xfrm>
        </p:spPr>
        <p:txBody>
          <a:bodyPr/>
          <a:lstStyle/>
          <a:p>
            <a:r>
              <a:rPr lang="pt-PT" dirty="0"/>
              <a:t>Desvantagens: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5823483" y="2162288"/>
            <a:ext cx="4995334" cy="2667896"/>
          </a:xfrm>
        </p:spPr>
        <p:txBody>
          <a:bodyPr/>
          <a:lstStyle/>
          <a:p>
            <a:r>
              <a:rPr lang="pt-PT" dirty="0" smtClean="0"/>
              <a:t>Mau </a:t>
            </a:r>
            <a:r>
              <a:rPr lang="pt-PT" dirty="0"/>
              <a:t>contacto.</a:t>
            </a:r>
          </a:p>
          <a:p>
            <a:r>
              <a:rPr lang="pt-PT" dirty="0" smtClean="0"/>
              <a:t>Difícil </a:t>
            </a:r>
            <a:r>
              <a:rPr lang="pt-PT" dirty="0"/>
              <a:t>manipulação.</a:t>
            </a:r>
          </a:p>
          <a:p>
            <a:r>
              <a:rPr lang="pt-PT" dirty="0" smtClean="0"/>
              <a:t>Lento </a:t>
            </a:r>
            <a:r>
              <a:rPr lang="pt-PT" dirty="0"/>
              <a:t>para muitos micros.</a:t>
            </a:r>
          </a:p>
          <a:p>
            <a:r>
              <a:rPr lang="pt-PT" dirty="0" smtClean="0"/>
              <a:t>Em </a:t>
            </a:r>
            <a:r>
              <a:rPr lang="pt-PT" dirty="0"/>
              <a:t>geral utilizado em topologia Bus.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481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Cabos de fibra ótica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Os cabos de fibra ótica transmitem os dados através de sinais óticos  (fotões), em vez de sinais elétricos  (eletrões).</a:t>
            </a:r>
          </a:p>
          <a:p>
            <a:r>
              <a:rPr lang="pt-PT" dirty="0"/>
              <a:t>C</a:t>
            </a:r>
            <a:r>
              <a:rPr lang="pt-PT" dirty="0" smtClean="0"/>
              <a:t>onsistem </a:t>
            </a:r>
            <a:r>
              <a:rPr lang="pt-PT" dirty="0"/>
              <a:t>em núcleos de fibras de vidro ou plástico especial (dióxido de sílica puro); essas fibras são rodeadas por um revestimento (</a:t>
            </a:r>
            <a:r>
              <a:rPr lang="pt-PT" dirty="0" err="1"/>
              <a:t>cladding</a:t>
            </a:r>
            <a:r>
              <a:rPr lang="pt-PT" dirty="0"/>
              <a:t>); o conjunto é protegido por um revestimento externo.</a:t>
            </a:r>
          </a:p>
          <a:p>
            <a:r>
              <a:rPr lang="pt-PT" dirty="0"/>
              <a:t>Os sinais luminosos são transmitidos no interior das fibras incluídas no núcleo, mas com a contribuição do revestimento, que reflete a luz de modo a que ela seja transmitida através da fibra, com um reduzido índice de perda ou dissipação.</a:t>
            </a:r>
          </a:p>
          <a:p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681136" y="2065867"/>
            <a:ext cx="5136090" cy="4026947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As </a:t>
            </a:r>
            <a:r>
              <a:rPr lang="pt-PT" dirty="0"/>
              <a:t>fibras óticas possuem características que as tornam num excelente meio para a transmissão de dados (sinais digitais), porque:  É completamente </a:t>
            </a:r>
            <a:r>
              <a:rPr lang="pt-PT" dirty="0" smtClean="0"/>
              <a:t>imune </a:t>
            </a:r>
            <a:r>
              <a:rPr lang="pt-PT" dirty="0"/>
              <a:t>a </a:t>
            </a:r>
            <a:r>
              <a:rPr lang="pt-PT" dirty="0" smtClean="0"/>
              <a:t>interferências </a:t>
            </a:r>
            <a:r>
              <a:rPr lang="pt-PT" dirty="0"/>
              <a:t>eletromagnéticas</a:t>
            </a:r>
            <a:r>
              <a:rPr lang="pt-PT" dirty="0" smtClean="0"/>
              <a:t>.</a:t>
            </a:r>
          </a:p>
          <a:p>
            <a:r>
              <a:rPr lang="pt-PT" dirty="0" smtClean="0"/>
              <a:t>Permite </a:t>
            </a:r>
            <a:r>
              <a:rPr lang="pt-PT" dirty="0"/>
              <a:t>transportar os sinais digitais sem perdas através de distâncias superiores às conseguidas por outro tipo de cabos.</a:t>
            </a:r>
          </a:p>
          <a:p>
            <a:r>
              <a:rPr lang="pt-PT" dirty="0" smtClean="0"/>
              <a:t>Proporciona </a:t>
            </a:r>
            <a:r>
              <a:rPr lang="pt-PT" dirty="0"/>
              <a:t>taxas de transmissão mais elevadas que qualquer outro meio.</a:t>
            </a:r>
          </a:p>
          <a:p>
            <a:r>
              <a:rPr lang="pt-PT" dirty="0" smtClean="0"/>
              <a:t>As </a:t>
            </a:r>
            <a:r>
              <a:rPr lang="pt-PT" dirty="0"/>
              <a:t>fibras podem ser agrupadas em número elevado num mesmo cabo, mantendo uma espessura reduzida (por exemplo 1 000 fibras por cabo).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812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1" y="938107"/>
            <a:ext cx="4709054" cy="576262"/>
          </a:xfrm>
        </p:spPr>
        <p:txBody>
          <a:bodyPr/>
          <a:lstStyle/>
          <a:p>
            <a:r>
              <a:rPr lang="pt-PT" dirty="0"/>
              <a:t>Vantagens: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85801" y="2127923"/>
            <a:ext cx="4996923" cy="2920998"/>
          </a:xfrm>
        </p:spPr>
        <p:txBody>
          <a:bodyPr/>
          <a:lstStyle/>
          <a:p>
            <a:r>
              <a:rPr lang="pt-PT" dirty="0" smtClean="0"/>
              <a:t>Enorme </a:t>
            </a:r>
            <a:r>
              <a:rPr lang="pt-PT" dirty="0"/>
              <a:t>velocidade de transmissão.</a:t>
            </a:r>
          </a:p>
          <a:p>
            <a:r>
              <a:rPr lang="pt-PT" dirty="0" smtClean="0"/>
              <a:t>Imunes </a:t>
            </a:r>
            <a:r>
              <a:rPr lang="pt-PT" dirty="0"/>
              <a:t>a interferências eletromagnéticas.</a:t>
            </a:r>
          </a:p>
          <a:p>
            <a:r>
              <a:rPr lang="pt-PT" dirty="0" smtClean="0"/>
              <a:t>Menor  </a:t>
            </a:r>
            <a:r>
              <a:rPr lang="pt-PT" dirty="0"/>
              <a:t>perda de sinal.</a:t>
            </a:r>
          </a:p>
          <a:p>
            <a:r>
              <a:rPr lang="pt-PT" dirty="0" smtClean="0"/>
              <a:t>Maiores </a:t>
            </a:r>
            <a:r>
              <a:rPr lang="pt-PT" dirty="0"/>
              <a:t>distâncias sem necessidade de repetidores.</a:t>
            </a:r>
          </a:p>
          <a:p>
            <a:r>
              <a:rPr lang="pt-PT" dirty="0" smtClean="0"/>
              <a:t>Alta </a:t>
            </a:r>
            <a:r>
              <a:rPr lang="pt-PT" dirty="0"/>
              <a:t>taxa de transferência.</a:t>
            </a:r>
          </a:p>
          <a:p>
            <a:r>
              <a:rPr lang="pt-PT" dirty="0" smtClean="0"/>
              <a:t>Espessura </a:t>
            </a:r>
            <a:r>
              <a:rPr lang="pt-PT" dirty="0"/>
              <a:t>mais fina, mais leves.</a:t>
            </a:r>
          </a:p>
          <a:p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096004" y="938107"/>
            <a:ext cx="4722813" cy="576262"/>
          </a:xfrm>
        </p:spPr>
        <p:txBody>
          <a:bodyPr/>
          <a:lstStyle/>
          <a:p>
            <a:r>
              <a:rPr lang="pt-PT" dirty="0"/>
              <a:t>Desvantagens: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5823483" y="2127923"/>
            <a:ext cx="4995334" cy="2920998"/>
          </a:xfrm>
        </p:spPr>
        <p:txBody>
          <a:bodyPr/>
          <a:lstStyle/>
          <a:p>
            <a:r>
              <a:rPr lang="pt-PT" dirty="0" smtClean="0"/>
              <a:t>Muito </a:t>
            </a:r>
            <a:r>
              <a:rPr lang="pt-PT" dirty="0"/>
              <a:t>caro (cabos, acessórios, mão de obra).</a:t>
            </a:r>
          </a:p>
          <a:p>
            <a:r>
              <a:rPr lang="pt-PT" dirty="0" smtClean="0"/>
              <a:t>Difícil </a:t>
            </a:r>
            <a:r>
              <a:rPr lang="pt-PT" dirty="0"/>
              <a:t>de instalar.</a:t>
            </a:r>
          </a:p>
          <a:p>
            <a:r>
              <a:rPr lang="pt-PT" dirty="0" smtClean="0"/>
              <a:t>Quebra </a:t>
            </a:r>
            <a:r>
              <a:rPr lang="pt-PT" dirty="0"/>
              <a:t>com facilidade. </a:t>
            </a:r>
          </a:p>
          <a:p>
            <a:r>
              <a:rPr lang="pt-PT" dirty="0" smtClean="0"/>
              <a:t>Difícil </a:t>
            </a:r>
            <a:r>
              <a:rPr lang="pt-PT" dirty="0"/>
              <a:t>de ser remendado.</a:t>
            </a:r>
          </a:p>
          <a:p>
            <a:r>
              <a:rPr lang="pt-PT" dirty="0" smtClean="0"/>
              <a:t>Injustificada </a:t>
            </a:r>
            <a:r>
              <a:rPr lang="pt-PT" dirty="0"/>
              <a:t>a utilização em redes locais.</a:t>
            </a:r>
          </a:p>
          <a:p>
            <a:endParaRPr lang="pt-PT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03" y="4938575"/>
            <a:ext cx="3152775" cy="1447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5042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5349" y="2642795"/>
            <a:ext cx="10131425" cy="1456267"/>
          </a:xfrm>
        </p:spPr>
        <p:txBody>
          <a:bodyPr/>
          <a:lstStyle/>
          <a:p>
            <a:pPr algn="ctr"/>
            <a:r>
              <a:rPr lang="pt-PT" dirty="0"/>
              <a:t>Tipos de rede</a:t>
            </a:r>
          </a:p>
        </p:txBody>
      </p:sp>
    </p:spTree>
    <p:extLst>
      <p:ext uri="{BB962C8B-B14F-4D97-AF65-F5344CB8AC3E}">
        <p14:creationId xmlns:p14="http://schemas.microsoft.com/office/powerpoint/2010/main" val="20460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LAN – Rede Local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</a:t>
            </a:r>
            <a:r>
              <a:rPr lang="pt-PT" dirty="0"/>
              <a:t>chamadas Local </a:t>
            </a:r>
            <a:r>
              <a:rPr lang="pt-PT" dirty="0" err="1"/>
              <a:t>Area</a:t>
            </a:r>
            <a:r>
              <a:rPr lang="pt-PT" dirty="0"/>
              <a:t> Networks, ou Redes Locais, interligam computadores presentes dentro de um mesmo espaço físico. Isso pode acontecer dentro de uma empresa, de uma escola ou dentro da sua própria casa, sendo possível a troca de informações e recursos entre os dispositivos participantes.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065" y="4509135"/>
            <a:ext cx="2495550" cy="2228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9804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 – Rede Metropolitana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Imaginemos</a:t>
            </a:r>
            <a:r>
              <a:rPr lang="pt-PT" dirty="0"/>
              <a:t>, por exemplo, que uma empresa possui dois escritórios em uma mesma cidade e deseja que os computadores permaneçam interligados. Para isso existe a </a:t>
            </a:r>
            <a:r>
              <a:rPr lang="pt-PT" dirty="0" err="1"/>
              <a:t>Metropolitan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 Network, ou Rede Metropolitana, que conecta diversas Redes Locais dentro de algumas dezenas de quilômetros.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134" y="4553229"/>
            <a:ext cx="2886075" cy="21621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5663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cabo de rede (categorias)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Os cabos de categoria </a:t>
            </a:r>
            <a:r>
              <a:rPr lang="pt-PT" dirty="0"/>
              <a:t>5 </a:t>
            </a:r>
            <a:r>
              <a:rPr lang="pt-PT" dirty="0" smtClean="0"/>
              <a:t>foram </a:t>
            </a:r>
            <a:r>
              <a:rPr lang="pt-PT" dirty="0"/>
              <a:t>substituídos pelos cabos </a:t>
            </a:r>
            <a:r>
              <a:rPr lang="pt-PT" b="1" dirty="0"/>
              <a:t>categoria </a:t>
            </a:r>
            <a:r>
              <a:rPr lang="pt-PT" b="1" dirty="0" smtClean="0"/>
              <a:t>5E</a:t>
            </a:r>
            <a:r>
              <a:rPr lang="pt-PT" dirty="0"/>
              <a:t>  (o "e" vem de "</a:t>
            </a:r>
            <a:r>
              <a:rPr lang="pt-PT" dirty="0" err="1"/>
              <a:t>enhanced</a:t>
            </a:r>
            <a:r>
              <a:rPr lang="pt-PT" dirty="0"/>
              <a:t>"), uma versão aperfeiçoada do padrão, com normas mais estritas, desenvolvidas de forma a reduzir a interferência entre os cabos e a perda de sinal, o que ajuda em cabos mais longos, perto dos 100 metros permitidos.</a:t>
            </a:r>
          </a:p>
          <a:p>
            <a:r>
              <a:rPr lang="pt-PT" dirty="0"/>
              <a:t>Categoria 6: Esta categoria de cabos foi originalmente desenvolvida para ser usada no padrão Gigabit Ethernet, mas com o desenvolvimento do padrão para cabos categoria 5 sua adoção acabou sendo retardada, já que, embora os cabos categoria 6 ofereçam uma qualidade superior, o alcance continua sendo de apenas 100 metros, de forma que, embora a melhor qualidade dos cabos </a:t>
            </a:r>
            <a:r>
              <a:rPr lang="pt-PT" dirty="0" smtClean="0"/>
              <a:t>categoria </a:t>
            </a:r>
            <a:r>
              <a:rPr lang="pt-PT" dirty="0"/>
              <a:t>6 seja sempre desejável, acaba não existindo muito ganho na prática</a:t>
            </a:r>
            <a:r>
              <a:rPr lang="pt-PT" dirty="0" smtClean="0"/>
              <a:t>.</a:t>
            </a:r>
          </a:p>
          <a:p>
            <a:endParaRPr lang="pt-PT" dirty="0"/>
          </a:p>
          <a:p>
            <a:r>
              <a:rPr lang="pt-PT" dirty="0" smtClean="0"/>
              <a:t>Os cabos de </a:t>
            </a:r>
            <a:r>
              <a:rPr lang="pt-PT" b="1" dirty="0"/>
              <a:t>categoria </a:t>
            </a:r>
            <a:r>
              <a:rPr lang="pt-PT" b="1" dirty="0" smtClean="0"/>
              <a:t>6A</a:t>
            </a:r>
            <a:r>
              <a:rPr lang="pt-PT" dirty="0" smtClean="0"/>
              <a:t> (“A" </a:t>
            </a:r>
            <a:r>
              <a:rPr lang="pt-PT" dirty="0"/>
              <a:t>de "</a:t>
            </a:r>
            <a:r>
              <a:rPr lang="pt-PT" dirty="0" err="1"/>
              <a:t>augmented</a:t>
            </a:r>
            <a:r>
              <a:rPr lang="pt-PT" dirty="0"/>
              <a:t>", ou ampliado). Eles suportam frequências de até 500 MHz e utilizam um conjunto de medidas para reduzir a perda de sinal e tornar o cabo mais resistente a interferências.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26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WAN – Rede de Longa Distância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 </a:t>
            </a:r>
            <a:r>
              <a:rPr lang="pt-PT" dirty="0" err="1"/>
              <a:t>Wide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 Network, ou Rede de Longa Distância, vai um pouco além da MAN e consegue abranger uma área maior, como um país ou até mesmo um continente.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629" y="4631222"/>
            <a:ext cx="2686050" cy="1704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21396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5043" y="2761129"/>
            <a:ext cx="10131425" cy="1456267"/>
          </a:xfrm>
        </p:spPr>
        <p:txBody>
          <a:bodyPr/>
          <a:lstStyle/>
          <a:p>
            <a:pPr algn="ctr"/>
            <a:r>
              <a:rPr lang="pt-PT" b="1" dirty="0"/>
              <a:t>Equipamentos ativos e passivos</a:t>
            </a:r>
            <a:br>
              <a:rPr lang="pt-PT" b="1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7858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Equipamento ativo: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São todos os equipamentos geradores, recetores de códigos ou conversor de sinais elétricos ou óticos</a:t>
            </a:r>
            <a:r>
              <a:rPr lang="pt-PT" dirty="0" smtClean="0"/>
              <a:t>.</a:t>
            </a:r>
            <a:endParaRPr lang="pt-PT" dirty="0"/>
          </a:p>
          <a:p>
            <a:r>
              <a:rPr lang="pt-PT" dirty="0"/>
              <a:t>- Firewall (no caso de se tratar de uma firewall física</a:t>
            </a:r>
            <a:r>
              <a:rPr lang="pt-PT" dirty="0" smtClean="0"/>
              <a:t>)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smtClean="0"/>
              <a:t>Routers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err="1" smtClean="0"/>
              <a:t>Hubs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smtClean="0"/>
              <a:t>Bridges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smtClean="0"/>
              <a:t>Servidores</a:t>
            </a:r>
            <a:endParaRPr lang="pt-PT" dirty="0"/>
          </a:p>
          <a:p>
            <a:r>
              <a:rPr lang="pt-PT" dirty="0"/>
              <a:t>- Access </a:t>
            </a:r>
            <a:r>
              <a:rPr lang="pt-PT" dirty="0" err="1"/>
              <a:t>points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26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Equipamento passivo: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São dispositivos que não interferem com os dados ou sinais que passam por </a:t>
            </a:r>
            <a:r>
              <a:rPr lang="pt-PT" dirty="0" smtClean="0"/>
              <a:t>ele </a:t>
            </a:r>
            <a:r>
              <a:rPr lang="pt-PT" dirty="0"/>
              <a:t>e que permitem a interligação do equipamento ativo</a:t>
            </a:r>
            <a:r>
              <a:rPr lang="pt-PT" dirty="0" smtClean="0"/>
              <a:t>.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err="1" smtClean="0"/>
              <a:t>Ups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smtClean="0"/>
              <a:t>Bastidores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smtClean="0"/>
              <a:t>Calhas</a:t>
            </a:r>
            <a:endParaRPr lang="pt-PT" dirty="0"/>
          </a:p>
          <a:p>
            <a:r>
              <a:rPr lang="pt-PT" dirty="0"/>
              <a:t>- Réguas de alimentação de </a:t>
            </a:r>
            <a:r>
              <a:rPr lang="pt-PT" dirty="0" smtClean="0"/>
              <a:t>bastidores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err="1"/>
              <a:t>patch</a:t>
            </a:r>
            <a:r>
              <a:rPr lang="pt-PT" dirty="0"/>
              <a:t> </a:t>
            </a:r>
            <a:r>
              <a:rPr lang="pt-PT" dirty="0" err="1"/>
              <a:t>panel’s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1106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Tipos de </a:t>
            </a:r>
            <a:r>
              <a:rPr lang="pt-PT" dirty="0" smtClean="0"/>
              <a:t>cabos</a:t>
            </a:r>
            <a:r>
              <a:rPr lang="pt-PT" b="1" dirty="0"/>
              <a:t/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88983" y="1598918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pt-PT" b="1" dirty="0"/>
              <a:t>Cabos de pares </a:t>
            </a:r>
            <a:r>
              <a:rPr lang="pt-PT" b="1" dirty="0" smtClean="0"/>
              <a:t>entrançados</a:t>
            </a:r>
          </a:p>
          <a:p>
            <a:pPr marL="0" indent="0">
              <a:buNone/>
            </a:pPr>
            <a:endParaRPr lang="pt-PT" b="1" dirty="0"/>
          </a:p>
          <a:p>
            <a:pPr lvl="0"/>
            <a:r>
              <a:rPr lang="pt-PT" dirty="0"/>
              <a:t>Os cabos de pares trançados são constituídos por um ou vários pares de fios de cobre.</a:t>
            </a:r>
          </a:p>
          <a:p>
            <a:pPr lvl="0"/>
            <a:r>
              <a:rPr lang="pt-PT" dirty="0"/>
              <a:t>Os dois fios de cada par estão enrolados em torno um do outro, com o objetivo de criar à sua volta um campo eletromagnético que reduz a possibilidade de interferência de sinais externos.</a:t>
            </a:r>
          </a:p>
          <a:p>
            <a:pPr lvl="0"/>
            <a:r>
              <a:rPr lang="pt-PT" dirty="0"/>
              <a:t>São cabos de fácil instalação, de baixo custo e com boas características de transmissão.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304" y="4781102"/>
            <a:ext cx="2381250" cy="1943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656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Onde são utilizados?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Nas linhas telefónicas, em redes locais e em redes alargadas (que utilizam as linhas telefónicas</a:t>
            </a:r>
            <a:r>
              <a:rPr lang="pt-PT" dirty="0" smtClean="0"/>
              <a:t>).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Existem </a:t>
            </a:r>
            <a:r>
              <a:rPr lang="pt-PT" dirty="0"/>
              <a:t>MAN e WAN com sistemas de transmissão próprios, independentes das linhas telefónicas.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941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/>
              <a:t>Existem duas modalidades de cabos:</a:t>
            </a:r>
            <a:br>
              <a:rPr lang="pt-PT" b="1" i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1" y="1528881"/>
            <a:ext cx="10131425" cy="3649133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pt-PT" dirty="0"/>
              <a:t>Cabos UTP –</a:t>
            </a:r>
            <a:r>
              <a:rPr lang="pt-PT" dirty="0" err="1"/>
              <a:t>Twisted</a:t>
            </a:r>
            <a:r>
              <a:rPr lang="pt-PT" dirty="0"/>
              <a:t> </a:t>
            </a:r>
            <a:r>
              <a:rPr lang="pt-PT" dirty="0" err="1"/>
              <a:t>Pair</a:t>
            </a:r>
            <a:r>
              <a:rPr lang="pt-PT" dirty="0"/>
              <a:t>– Par Trançado sem Blindagem.</a:t>
            </a:r>
          </a:p>
          <a:p>
            <a:pPr lvl="0"/>
            <a:r>
              <a:rPr lang="pt-PT" dirty="0"/>
              <a:t>Cabos STP- Par Trançado Blindado (cabo com blindagem). </a:t>
            </a:r>
          </a:p>
        </p:txBody>
      </p:sp>
      <p:pic>
        <p:nvPicPr>
          <p:cNvPr id="4" name="Imagem 3" descr="http://3.bp.blogspot.com/-Yk51uPnTDWo/T5cxhcV-GsI/AAAAAAAAADo/oGp07BCfxlY/s400/Cabos-de-pares-tran%C3%A7ados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313" y="3861995"/>
            <a:ext cx="4905487" cy="27122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661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i="1" dirty="0"/>
              <a:t>Cabos UTP – </a:t>
            </a:r>
            <a:r>
              <a:rPr lang="pt-PT" b="1" i="1" dirty="0" err="1"/>
              <a:t>Twisted</a:t>
            </a:r>
            <a:r>
              <a:rPr lang="pt-PT" b="1" i="1" dirty="0"/>
              <a:t> </a:t>
            </a:r>
            <a:r>
              <a:rPr lang="pt-PT" b="1" i="1" dirty="0" err="1"/>
              <a:t>Pair</a:t>
            </a:r>
            <a:r>
              <a:rPr lang="pt-PT" b="1" i="1" dirty="0"/>
              <a:t> – Par Trançado sem </a:t>
            </a:r>
            <a:r>
              <a:rPr lang="pt-PT" b="1" i="1" dirty="0" smtClean="0"/>
              <a:t>Blindagem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PT" dirty="0" smtClean="0"/>
              <a:t>Este </a:t>
            </a:r>
            <a:r>
              <a:rPr lang="pt-PT" dirty="0"/>
              <a:t>tipo de cabo é constituído por quatro pares de fios entrelaçados e revestidos por uma capa de PVC (plástico).</a:t>
            </a:r>
          </a:p>
          <a:p>
            <a:pPr lvl="0"/>
            <a:r>
              <a:rPr lang="pt-PT" dirty="0"/>
              <a:t>Os cabos deste tipo são mais baratos que os blindados e é mais fácil de manusear e instalar.</a:t>
            </a:r>
          </a:p>
          <a:p>
            <a:pPr lvl="0"/>
            <a:r>
              <a:rPr lang="pt-PT" dirty="0"/>
              <a:t>Permite taxas de transmissão de até 100 Mbps com a utilização do cabo CAT 5e.</a:t>
            </a:r>
          </a:p>
          <a:p>
            <a:pPr lvl="0"/>
            <a:r>
              <a:rPr lang="pt-PT" dirty="0"/>
              <a:t>É o cabo mais usado em redes domésticas e em grandes redes industriais.</a:t>
            </a:r>
          </a:p>
          <a:p>
            <a:pPr lvl="0"/>
            <a:r>
              <a:rPr lang="pt-PT" dirty="0"/>
              <a:t>É o mais barato para distâncias até 100 metros; para distâncias maiores utilizam-se cabos de fibra </a:t>
            </a:r>
            <a:r>
              <a:rPr lang="pt-PT" dirty="0" smtClean="0"/>
              <a:t>ótica.</a:t>
            </a:r>
          </a:p>
          <a:p>
            <a:pPr lvl="0"/>
            <a:r>
              <a:rPr lang="pt-PT" dirty="0" smtClean="0"/>
              <a:t>A </a:t>
            </a:r>
            <a:r>
              <a:rPr lang="pt-PT" dirty="0"/>
              <a:t>falta de blindagem deste tipo de cabo faz com que não seja recomendada a sua instalação próximo a equipamentos que possam gerar campos magnéticos (fios de rede elétrica, motores, inversores de frequência) e também não podem ficar em ambientes com </a:t>
            </a:r>
            <a:r>
              <a:rPr lang="pt-PT" dirty="0" smtClean="0"/>
              <a:t>humidade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61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i="1" dirty="0"/>
              <a:t>Cabos STP – Par Trançado Blindado (cabo com blindagem</a:t>
            </a:r>
            <a:r>
              <a:rPr lang="pt-PT" b="1" i="1" dirty="0" smtClean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93378" y="2818504"/>
            <a:ext cx="10131425" cy="373290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PT" dirty="0" smtClean="0"/>
              <a:t>Este </a:t>
            </a:r>
            <a:r>
              <a:rPr lang="pt-PT" dirty="0"/>
              <a:t>tipo de cabo é semelhante ao UTP, constituído por quatro pares de fios entrelaçados, mas possui uma blindagem, pois é revestido por uma malha metálica.</a:t>
            </a:r>
          </a:p>
          <a:p>
            <a:pPr lvl="0"/>
            <a:r>
              <a:rPr lang="pt-PT" dirty="0"/>
              <a:t>É recomendado para ambientes com interferência eletromagnética acentuada.</a:t>
            </a:r>
          </a:p>
          <a:p>
            <a:pPr lvl="0"/>
            <a:r>
              <a:rPr lang="pt-PT" dirty="0"/>
              <a:t>Possui um custo mais elevado do que o UTP, por ser blindado. Se o ambiente onde se pretende utilizar for húmido, com grande interferência eletromagnética, com distâncias acima de 100 metros ou exposto diretamente ao sol é aconselhável o uso de cabos de fibra ótica.</a:t>
            </a:r>
          </a:p>
          <a:p>
            <a:pPr lvl="0"/>
            <a:r>
              <a:rPr lang="pt-PT" dirty="0"/>
              <a:t>Os cabos UTP ou STP são muito comuns e usados, normalmente, em equipamentos para internet de banda larga como ADSL e Televisão por cabo, para ligar a placa de rede aos </a:t>
            </a:r>
            <a:r>
              <a:rPr lang="pt-PT" dirty="0" err="1"/>
              <a:t>Hubs</a:t>
            </a:r>
            <a:r>
              <a:rPr lang="pt-PT" dirty="0"/>
              <a:t>, </a:t>
            </a:r>
            <a:r>
              <a:rPr lang="pt-PT" dirty="0" err="1"/>
              <a:t>Switch</a:t>
            </a:r>
            <a:r>
              <a:rPr lang="pt-PT" dirty="0"/>
              <a:t> ou </a:t>
            </a:r>
            <a:r>
              <a:rPr lang="pt-PT" dirty="0" err="1"/>
              <a:t>Roteador</a:t>
            </a:r>
            <a:r>
              <a:rPr lang="pt-PT" dirty="0"/>
              <a:t>.</a:t>
            </a:r>
          </a:p>
          <a:p>
            <a:pPr lvl="0"/>
            <a:r>
              <a:rPr lang="pt-PT" dirty="0"/>
              <a:t>Atualmente os cabos UTP mais usados em redes locais de computadores são os da categoria 5, uma vez que são os mais fiáveis e os únicos que permitem taxas de transmissão de 100Mbps.</a:t>
            </a:r>
          </a:p>
          <a:p>
            <a:pPr lvl="0"/>
            <a:r>
              <a:rPr lang="pt-PT" dirty="0"/>
              <a:t>Existem 5 categorias de cabos UTP. Os cabos UTP utilizam conectores do tipo RJ-45 para ligação às placas de rede e outros elementos de ligação.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875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Cabos coaxiais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1" y="1851610"/>
            <a:ext cx="10131425" cy="3649133"/>
          </a:xfrm>
        </p:spPr>
        <p:txBody>
          <a:bodyPr/>
          <a:lstStyle/>
          <a:p>
            <a:r>
              <a:rPr lang="pt-PT" dirty="0"/>
              <a:t>Este tipo de cabo é constituído por diversas camadas concêntricas de condutores e isolantes, daí o nome coaxial.</a:t>
            </a:r>
          </a:p>
          <a:p>
            <a:r>
              <a:rPr lang="pt-PT" dirty="0"/>
              <a:t>No seu interior existe um fio de cobre, ouro, diamante e rubi condutor, revestido por um material isolante e rodeado por uma blindagem.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 descr="http://1.bp.blogspot.com/-RKLBBd2E1uw/T5cxM8S6voI/AAAAAAAAADI/YTU6zP_eXNg/s1600/Caracteristicas-cabocoaxi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31" y="4270787"/>
            <a:ext cx="2869211" cy="23155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458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Onde são utilizados: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/>
              <a:t>São </a:t>
            </a:r>
            <a:r>
              <a:rPr lang="pt-PT" dirty="0" smtClean="0"/>
              <a:t>usados </a:t>
            </a:r>
            <a:r>
              <a:rPr lang="pt-PT" dirty="0"/>
              <a:t>em aparelhos de televisão (para ligação à antena) ou em aparelhos de vídeo;</a:t>
            </a:r>
          </a:p>
          <a:p>
            <a:pPr lvl="0"/>
            <a:r>
              <a:rPr lang="pt-PT" dirty="0"/>
              <a:t>Em redes de computadores;</a:t>
            </a:r>
          </a:p>
          <a:p>
            <a:pPr lvl="0"/>
            <a:r>
              <a:rPr lang="pt-PT" dirty="0"/>
              <a:t>Ligações de áudio;</a:t>
            </a:r>
          </a:p>
          <a:p>
            <a:pPr lvl="0"/>
            <a:r>
              <a:rPr lang="pt-PT" dirty="0"/>
              <a:t>Ligações de sinais de radiofrequência para rádio e TV- (Transmissores/ recetores);</a:t>
            </a:r>
          </a:p>
          <a:p>
            <a:pPr lvl="0"/>
            <a:r>
              <a:rPr lang="pt-PT" dirty="0"/>
              <a:t>Ligações de radioamador;</a:t>
            </a:r>
          </a:p>
          <a:p>
            <a:pPr lvl="0"/>
            <a:r>
              <a:rPr lang="pt-PT" dirty="0"/>
              <a:t>Ainda são utilizados em telecomunicações.</a:t>
            </a:r>
          </a:p>
          <a:p>
            <a:pPr lvl="0"/>
            <a:r>
              <a:rPr lang="pt-PT" dirty="0"/>
              <a:t>A velocidade máxima de transmissão é de 20 Mb/s. Foi utilizado até meados dos anos 90.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41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302</TotalTime>
  <Words>1330</Words>
  <Application>Microsoft Office PowerPoint</Application>
  <PresentationFormat>Ecrã Panorâmico</PresentationFormat>
  <Paragraphs>124</Paragraphs>
  <Slides>23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Celestial</vt:lpstr>
      <vt:lpstr>Trabalho pratico </vt:lpstr>
      <vt:lpstr>Tipos de cabo de rede (categorias)</vt:lpstr>
      <vt:lpstr>Tipos de cabos </vt:lpstr>
      <vt:lpstr>Onde são utilizados? </vt:lpstr>
      <vt:lpstr>Existem duas modalidades de cabos: </vt:lpstr>
      <vt:lpstr>Cabos UTP – Twisted Pair – Par Trançado sem Blindagem</vt:lpstr>
      <vt:lpstr>Cabos STP – Par Trançado Blindado (cabo com blindagem)</vt:lpstr>
      <vt:lpstr>Cabos coaxiais </vt:lpstr>
      <vt:lpstr>Onde são utilizados: </vt:lpstr>
      <vt:lpstr>Existem dois formatos principais de cabos coaxiais:</vt:lpstr>
      <vt:lpstr>Thin Ethernet (thinnet ou 10base2)</vt:lpstr>
      <vt:lpstr>Thick Ethernet (thicknet ou 10base5)</vt:lpstr>
      <vt:lpstr>Características dos cabos coaxiais</vt:lpstr>
      <vt:lpstr>Apresentação do PowerPoint</vt:lpstr>
      <vt:lpstr>Cabos de fibra ótica</vt:lpstr>
      <vt:lpstr>Apresentação do PowerPoint</vt:lpstr>
      <vt:lpstr>Tipos de rede</vt:lpstr>
      <vt:lpstr>LAN – Rede Local </vt:lpstr>
      <vt:lpstr>MAN – Rede Metropolitana </vt:lpstr>
      <vt:lpstr>WAN – Rede de Longa Distância </vt:lpstr>
      <vt:lpstr>Equipamentos ativos e passivos </vt:lpstr>
      <vt:lpstr>Equipamento ativo:</vt:lpstr>
      <vt:lpstr>Equipamento passivo: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pratico</dc:title>
  <dc:creator>S5_3</dc:creator>
  <cp:lastModifiedBy>S5_3</cp:lastModifiedBy>
  <cp:revision>16</cp:revision>
  <dcterms:created xsi:type="dcterms:W3CDTF">2018-01-19T16:17:38Z</dcterms:created>
  <dcterms:modified xsi:type="dcterms:W3CDTF">2018-02-01T14:38:03Z</dcterms:modified>
</cp:coreProperties>
</file>