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3743A3A-2FF6-4273-8E08-E82BEC6D3E08}">
  <a:tblStyle styleId="{13743A3A-2FF6-4273-8E08-E82BEC6D3E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19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425255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425255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The algoritm starts by folding the given protein. The first aminoacid is placed in the middle of a grid. Then the algorithm checks whether the neighbours of the aminoacid (up, down, left and right) in the grid are free. In addition, it checks whether these free neighbours have H- or C-neighbours. If the latter is true, the algorithm randomly chooses from one or more of the neighbours that have H- Or C-neighbours. If this is not the case, the algorithm randomly chooses from the available neighbours. If all aminoacids can be placed and the route is valid, the score is being calculated by finding (HH and HC) bonds. The algoritm updates the best route and its score. The whole latter process is repeated as many times as indicated by the user. The whole latter process is repeated as many times as indicated by the user.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425255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425255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The algorithm let's the user give a number for which the programm will optimize the next amino acids, let's call this number x for now. It does that by splitting the protein structure into different parts. Firstly it will take the coming x amino acids and decide which route will generate the best stability. Based on that the algorithm will fix the first move in the route, and adds it to the constant string. The algorithm repates this principle over the whole protein structure length that is given by the user. When there are more solutions with the same score in stability the algorithm makes a random choice between those.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e4252551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e4252551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4252551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4252551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e425255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425255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e425255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425255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b9a52f9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b9a52f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6b9a52f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6b9a52f9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4252551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4252551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b9a52f9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b9a52f9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e4252551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4252551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6b9a52f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b9a52f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6b9a52f9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6b9a52f9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4252551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4252551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e4252551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4252551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e425255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e425255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b8d25d8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b8d25d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b8d25d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b8d25d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e425255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e425255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6b9a52f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6b9a52f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425255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425255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4252551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4252551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It starts by folding the given protein in a random manner: the first aminoacid is placed in the middle of a grid. Then the algorithm checks whether the neighbours of the aminoacid (up, down, left and right) in the grid are free. The algorithm randomly chooses one of the free neighbours to place the succeeding aminoacid. The latter process is repeated until all aminoacids from the protein structure have been placed. If protein folding is valid, its score is being calculated by finding (HH and HC) bonds. The algoritm updates the best route and its score. The whole latter process is repeated as many times as indicated by the user.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Protein Pow(d)er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Tamar Vooijs &amp; Rosa Janssen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methoden: Greedy</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Eerste aminozuur wordt in het midden van het 2D grid geplaatst</a:t>
            </a:r>
            <a:endParaRPr sz="1600"/>
          </a:p>
          <a:p>
            <a:pPr indent="-330200" lvl="0" marL="457200" rtl="0" algn="l">
              <a:spcBef>
                <a:spcPts val="0"/>
              </a:spcBef>
              <a:spcAft>
                <a:spcPts val="0"/>
              </a:spcAft>
              <a:buSzPts val="1600"/>
              <a:buChar char="-"/>
            </a:pPr>
            <a:r>
              <a:rPr lang="en" sz="1600"/>
              <a:t>Algoritme checkt of omliggende coördinaten (boven, onder, links, rechts) vrij zijn </a:t>
            </a:r>
            <a:r>
              <a:rPr b="1" lang="en" sz="1600"/>
              <a:t>en of deze vrije “buren” H- of C- buren hebben </a:t>
            </a:r>
            <a:endParaRPr b="1" sz="1600"/>
          </a:p>
          <a:p>
            <a:pPr indent="-330200" lvl="0" marL="457200" rtl="0" algn="l">
              <a:spcBef>
                <a:spcPts val="0"/>
              </a:spcBef>
              <a:spcAft>
                <a:spcPts val="0"/>
              </a:spcAft>
              <a:buSzPts val="1600"/>
              <a:buChar char="-"/>
            </a:pPr>
            <a:r>
              <a:rPr b="1" lang="en" sz="1600"/>
              <a:t>Omliggende coördinaten met H- of C-buren krijgen voorkeur </a:t>
            </a:r>
            <a:endParaRPr b="1" sz="1600"/>
          </a:p>
          <a:p>
            <a:pPr indent="-330200" lvl="0" marL="457200" rtl="0" algn="l">
              <a:spcBef>
                <a:spcPts val="0"/>
              </a:spcBef>
              <a:spcAft>
                <a:spcPts val="0"/>
              </a:spcAft>
              <a:buSzPts val="1600"/>
              <a:buChar char="-"/>
            </a:pPr>
            <a:r>
              <a:rPr lang="en" sz="1600"/>
              <a:t>Proces wordt herhaald totdat het hele eiwit is neergelegd</a:t>
            </a:r>
            <a:endParaRPr sz="1600"/>
          </a:p>
          <a:p>
            <a:pPr indent="-330200" lvl="0" marL="457200" rtl="0" algn="l">
              <a:spcBef>
                <a:spcPts val="0"/>
              </a:spcBef>
              <a:spcAft>
                <a:spcPts val="0"/>
              </a:spcAft>
              <a:buSzPts val="1600"/>
              <a:buChar char="-"/>
            </a:pPr>
            <a:r>
              <a:rPr lang="en" sz="1600"/>
              <a:t>Als de eiwitvouwing valide is wordt de score berekend door de HH, HC  en CC bruggen te identificeren</a:t>
            </a:r>
            <a:endParaRPr sz="1600"/>
          </a:p>
          <a:p>
            <a:pPr indent="-330200" lvl="0" marL="457200" rtl="0" algn="l">
              <a:spcBef>
                <a:spcPts val="0"/>
              </a:spcBef>
              <a:spcAft>
                <a:spcPts val="0"/>
              </a:spcAft>
              <a:buSzPts val="1600"/>
              <a:buChar char="-"/>
            </a:pPr>
            <a:r>
              <a:rPr lang="en" sz="1600"/>
              <a:t>Het algoritme update de beste route en score na elke vouwing. Als er meerdere eiwitvouwingen zijn met dezelfde stabiliteit kiest het algoritme er een random</a:t>
            </a:r>
            <a:endParaRPr sz="1600"/>
          </a:p>
          <a:p>
            <a:pPr indent="-330200" lvl="0" marL="457200" rtl="0" algn="l">
              <a:spcBef>
                <a:spcPts val="0"/>
              </a:spcBef>
              <a:spcAft>
                <a:spcPts val="0"/>
              </a:spcAft>
              <a:buSzPts val="1600"/>
              <a:buChar char="-"/>
            </a:pPr>
            <a:r>
              <a:rPr lang="en" sz="1600"/>
              <a:t>Het gehele proces wordt zo vaak herhaald als de gebruiker heeft ingevoerd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methoden: Breadthfirst look ahead</a:t>
            </a:r>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Eerste aminozuur wordt in het midden van het 2D grid geplaatst</a:t>
            </a:r>
            <a:endParaRPr sz="1600"/>
          </a:p>
          <a:p>
            <a:pPr indent="-330200" lvl="0" marL="457200" rtl="0" algn="l">
              <a:spcBef>
                <a:spcPts val="0"/>
              </a:spcBef>
              <a:spcAft>
                <a:spcPts val="0"/>
              </a:spcAft>
              <a:buSzPts val="1600"/>
              <a:buChar char="-"/>
            </a:pPr>
            <a:r>
              <a:rPr lang="en" sz="1600"/>
              <a:t>Algoritme bevat een look ahead waarde, bijvoorbeeld 4 </a:t>
            </a:r>
            <a:endParaRPr sz="1600"/>
          </a:p>
          <a:p>
            <a:pPr indent="-330200" lvl="0" marL="457200" rtl="0" algn="l">
              <a:spcBef>
                <a:spcPts val="0"/>
              </a:spcBef>
              <a:spcAft>
                <a:spcPts val="0"/>
              </a:spcAft>
              <a:buSzPts val="1600"/>
              <a:buChar char="-"/>
            </a:pPr>
            <a:r>
              <a:rPr lang="en" sz="1600"/>
              <a:t>Algoritme bekijkt telkens de volgende 4 aminozuren van het eiwit en kiest één route die de hoogste score creëert</a:t>
            </a:r>
            <a:endParaRPr sz="1600"/>
          </a:p>
          <a:p>
            <a:pPr indent="-330200" lvl="0" marL="457200" rtl="0" algn="l">
              <a:spcBef>
                <a:spcPts val="0"/>
              </a:spcBef>
              <a:spcAft>
                <a:spcPts val="0"/>
              </a:spcAft>
              <a:buSzPts val="1600"/>
              <a:buChar char="-"/>
            </a:pPr>
            <a:r>
              <a:rPr lang="en" sz="1600"/>
              <a:t>Gebaseerd op de gevonden route in de vorige stap wordt de eerste move vastgelegd </a:t>
            </a:r>
            <a:endParaRPr sz="1600"/>
          </a:p>
          <a:p>
            <a:pPr indent="-330200" lvl="0" marL="457200" rtl="0" algn="l">
              <a:spcBef>
                <a:spcPts val="0"/>
              </a:spcBef>
              <a:spcAft>
                <a:spcPts val="0"/>
              </a:spcAft>
              <a:buSzPts val="1600"/>
              <a:buChar char="-"/>
            </a:pPr>
            <a:r>
              <a:rPr lang="en" sz="1600"/>
              <a:t>Vervolgens wordt er gekeken naar de volgende vier aminozuren, etc, totdat het hele eiwit is neergelegd</a:t>
            </a:r>
            <a:endParaRPr sz="1600"/>
          </a:p>
          <a:p>
            <a:pPr indent="-330200" lvl="0" marL="457200" rtl="0" algn="l">
              <a:spcBef>
                <a:spcPts val="0"/>
              </a:spcBef>
              <a:spcAft>
                <a:spcPts val="0"/>
              </a:spcAft>
              <a:buSzPts val="1600"/>
              <a:buChar char="-"/>
            </a:pPr>
            <a:r>
              <a:rPr lang="en" sz="1600"/>
              <a:t>Als er meerdere eiwitvouwingen zijn met dezelfde stabiliteit kiest het algoritme er een random</a:t>
            </a:r>
            <a:endParaRPr sz="1600"/>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methoden</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 Greedy → Breadthfirst look ahead </a:t>
            </a:r>
            <a:endParaRPr/>
          </a:p>
          <a:p>
            <a:pPr indent="0" lvl="0" marL="0" rtl="0" algn="l">
              <a:spcBef>
                <a:spcPts val="1600"/>
              </a:spcBef>
              <a:spcAft>
                <a:spcPts val="0"/>
              </a:spcAft>
              <a:buNone/>
            </a:pPr>
            <a:r>
              <a:rPr i="1" lang="en" sz="1600"/>
              <a:t>Met minder runs relatief betere oplossingen</a:t>
            </a:r>
            <a:endParaRPr i="1" sz="1600"/>
          </a:p>
          <a:p>
            <a:pPr indent="0" lvl="0" marL="0" rtl="0" algn="l">
              <a:spcBef>
                <a:spcPts val="1600"/>
              </a:spcBef>
              <a:spcAft>
                <a:spcPts val="0"/>
              </a:spcAft>
              <a:buNone/>
            </a:pPr>
            <a:r>
              <a:rPr i="1" lang="en" sz="1600"/>
              <a:t>Eventuele “goede” vouwingen worden uitgesloten</a:t>
            </a:r>
            <a:br>
              <a:rPr i="1" lang="en" sz="1600"/>
            </a:br>
            <a:br>
              <a:rPr i="1" lang="en" sz="1600"/>
            </a:br>
            <a:r>
              <a:rPr i="1" lang="en" sz="1600"/>
              <a:t>Langere run tijd</a:t>
            </a:r>
            <a:endParaRPr i="1" sz="1600"/>
          </a:p>
          <a:p>
            <a:pPr indent="0" lvl="0" marL="0" rtl="0" algn="l">
              <a:spcBef>
                <a:spcPts val="1600"/>
              </a:spcBef>
              <a:spcAft>
                <a:spcPts val="1600"/>
              </a:spcAft>
              <a:buNone/>
            </a:pPr>
            <a:r>
              <a:t/>
            </a:r>
            <a:endParaRPr i="1" sz="1600"/>
          </a:p>
        </p:txBody>
      </p:sp>
      <p:pic>
        <p:nvPicPr>
          <p:cNvPr id="139" name="Google Shape;139;p24"/>
          <p:cNvPicPr preferRelativeResize="0"/>
          <p:nvPr/>
        </p:nvPicPr>
        <p:blipFill>
          <a:blip r:embed="rId3">
            <a:alphaModFix/>
          </a:blip>
          <a:stretch>
            <a:fillRect/>
          </a:stretch>
        </p:blipFill>
        <p:spPr>
          <a:xfrm>
            <a:off x="435725" y="2116925"/>
            <a:ext cx="4893025" cy="228800"/>
          </a:xfrm>
          <a:prstGeom prst="rect">
            <a:avLst/>
          </a:prstGeom>
          <a:noFill/>
          <a:ln>
            <a:noFill/>
          </a:ln>
        </p:spPr>
      </p:pic>
      <p:pic>
        <p:nvPicPr>
          <p:cNvPr id="140" name="Google Shape;140;p24"/>
          <p:cNvPicPr preferRelativeResize="0"/>
          <p:nvPr/>
        </p:nvPicPr>
        <p:blipFill>
          <a:blip r:embed="rId4">
            <a:alphaModFix/>
          </a:blip>
          <a:stretch>
            <a:fillRect/>
          </a:stretch>
        </p:blipFill>
        <p:spPr>
          <a:xfrm>
            <a:off x="435725" y="2735200"/>
            <a:ext cx="4893025" cy="174375"/>
          </a:xfrm>
          <a:prstGeom prst="rect">
            <a:avLst/>
          </a:prstGeom>
          <a:noFill/>
          <a:ln>
            <a:noFill/>
          </a:ln>
        </p:spPr>
      </p:pic>
      <p:pic>
        <p:nvPicPr>
          <p:cNvPr id="141" name="Google Shape;141;p24"/>
          <p:cNvPicPr preferRelativeResize="0"/>
          <p:nvPr/>
        </p:nvPicPr>
        <p:blipFill>
          <a:blip r:embed="rId4">
            <a:alphaModFix/>
          </a:blip>
          <a:stretch>
            <a:fillRect/>
          </a:stretch>
        </p:blipFill>
        <p:spPr>
          <a:xfrm>
            <a:off x="435725" y="3246413"/>
            <a:ext cx="4893025" cy="17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Algoritmen vergelijken</a:t>
            </a:r>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Kernvragen:</a:t>
            </a:r>
            <a:endParaRPr/>
          </a:p>
          <a:p>
            <a:pPr indent="-342900" lvl="0" marL="457200" rtl="0" algn="l">
              <a:spcBef>
                <a:spcPts val="1600"/>
              </a:spcBef>
              <a:spcAft>
                <a:spcPts val="0"/>
              </a:spcAft>
              <a:buSzPts val="1800"/>
              <a:buChar char="-"/>
            </a:pPr>
            <a:r>
              <a:rPr lang="en"/>
              <a:t>Welke stabiliteit wordt er bereikt bij de verschillende algoritmes?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Welk algoritme benaderd de optimale uitkomst het dichtst?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Hoe verhoudt de uitkomst zich tot de snelheid van het algoritme?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random</a:t>
            </a:r>
            <a:endParaRPr/>
          </a:p>
        </p:txBody>
      </p:sp>
      <p:pic>
        <p:nvPicPr>
          <p:cNvPr id="153" name="Google Shape;153;p26"/>
          <p:cNvPicPr preferRelativeResize="0"/>
          <p:nvPr/>
        </p:nvPicPr>
        <p:blipFill>
          <a:blip r:embed="rId3">
            <a:alphaModFix/>
          </a:blip>
          <a:stretch>
            <a:fillRect/>
          </a:stretch>
        </p:blipFill>
        <p:spPr>
          <a:xfrm>
            <a:off x="580550" y="1544450"/>
            <a:ext cx="4377700" cy="3433950"/>
          </a:xfrm>
          <a:prstGeom prst="rect">
            <a:avLst/>
          </a:prstGeom>
          <a:noFill/>
          <a:ln>
            <a:noFill/>
          </a:ln>
        </p:spPr>
      </p:pic>
      <p:sp>
        <p:nvSpPr>
          <p:cNvPr id="154" name="Google Shape;154;p26"/>
          <p:cNvSpPr txBox="1"/>
          <p:nvPr>
            <p:ph idx="1" type="body"/>
          </p:nvPr>
        </p:nvSpPr>
        <p:spPr>
          <a:xfrm>
            <a:off x="311700" y="1152425"/>
            <a:ext cx="703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F3F3F"/>
                </a:solidFill>
                <a:highlight>
                  <a:srgbClr val="FFFEFE"/>
                </a:highlight>
                <a:latin typeface="Trebuchet MS"/>
                <a:ea typeface="Trebuchet MS"/>
                <a:cs typeface="Trebuchet MS"/>
                <a:sym typeface="Trebuchet MS"/>
              </a:rPr>
              <a:t>Eiwit PPCHHPPCHPPPPCHHHHCHHPPHHPPPPHHPPHPP,  1000 iteraties</a:t>
            </a:r>
            <a:endParaRPr sz="140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greedy</a:t>
            </a:r>
            <a:endParaRPr/>
          </a:p>
          <a:p>
            <a:pPr indent="0" lvl="0" marL="0" rtl="0" algn="l">
              <a:spcBef>
                <a:spcPts val="0"/>
              </a:spcBef>
              <a:spcAft>
                <a:spcPts val="0"/>
              </a:spcAft>
              <a:buNone/>
            </a:pPr>
            <a:r>
              <a:t/>
            </a:r>
            <a:endParaRPr/>
          </a:p>
        </p:txBody>
      </p:sp>
      <p:pic>
        <p:nvPicPr>
          <p:cNvPr id="160" name="Google Shape;160;p27"/>
          <p:cNvPicPr preferRelativeResize="0"/>
          <p:nvPr/>
        </p:nvPicPr>
        <p:blipFill rotWithShape="1">
          <a:blip r:embed="rId3">
            <a:alphaModFix/>
          </a:blip>
          <a:srcRect b="5062" l="1888" r="3709" t="8701"/>
          <a:stretch/>
        </p:blipFill>
        <p:spPr>
          <a:xfrm>
            <a:off x="481500" y="1503850"/>
            <a:ext cx="4651100" cy="3328075"/>
          </a:xfrm>
          <a:prstGeom prst="rect">
            <a:avLst/>
          </a:prstGeom>
          <a:noFill/>
          <a:ln>
            <a:noFill/>
          </a:ln>
        </p:spPr>
      </p:pic>
      <p:sp>
        <p:nvSpPr>
          <p:cNvPr id="161" name="Google Shape;161;p27"/>
          <p:cNvSpPr txBox="1"/>
          <p:nvPr>
            <p:ph idx="1" type="body"/>
          </p:nvPr>
        </p:nvSpPr>
        <p:spPr>
          <a:xfrm>
            <a:off x="311700" y="1102850"/>
            <a:ext cx="703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F3F3F"/>
                </a:solidFill>
                <a:highlight>
                  <a:srgbClr val="FFFEFE"/>
                </a:highlight>
                <a:latin typeface="Trebuchet MS"/>
                <a:ea typeface="Trebuchet MS"/>
                <a:cs typeface="Trebuchet MS"/>
                <a:sym typeface="Trebuchet MS"/>
              </a:rPr>
              <a:t>Eiwit PPCHHPPCHPPPPCHHHHCHHPPHHPPPPHHPPHPP,  1000 iteraties</a:t>
            </a:r>
            <a:endParaRPr sz="1400">
              <a:latin typeface="Trebuchet MS"/>
              <a:ea typeface="Trebuchet MS"/>
              <a:cs typeface="Trebuchet MS"/>
              <a:sym typeface="Trebuchet MS"/>
            </a:endParaRPr>
          </a:p>
        </p:txBody>
      </p:sp>
      <p:pic>
        <p:nvPicPr>
          <p:cNvPr id="162" name="Google Shape;162;p27"/>
          <p:cNvPicPr preferRelativeResize="0"/>
          <p:nvPr/>
        </p:nvPicPr>
        <p:blipFill>
          <a:blip r:embed="rId4">
            <a:alphaModFix/>
          </a:blip>
          <a:stretch>
            <a:fillRect/>
          </a:stretch>
        </p:blipFill>
        <p:spPr>
          <a:xfrm>
            <a:off x="2495300" y="4740850"/>
            <a:ext cx="697600" cy="25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lookahead (3)</a:t>
            </a:r>
            <a:endParaRPr/>
          </a:p>
          <a:p>
            <a:pPr indent="0" lvl="0" marL="0" rtl="0" algn="l">
              <a:spcBef>
                <a:spcPts val="0"/>
              </a:spcBef>
              <a:spcAft>
                <a:spcPts val="0"/>
              </a:spcAft>
              <a:buNone/>
            </a:pPr>
            <a:r>
              <a:t/>
            </a:r>
            <a:endParaRPr/>
          </a:p>
        </p:txBody>
      </p:sp>
      <p:sp>
        <p:nvSpPr>
          <p:cNvPr id="168" name="Google Shape;168;p28"/>
          <p:cNvSpPr txBox="1"/>
          <p:nvPr>
            <p:ph idx="1" type="body"/>
          </p:nvPr>
        </p:nvSpPr>
        <p:spPr>
          <a:xfrm>
            <a:off x="311700" y="1152425"/>
            <a:ext cx="7032900" cy="4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F3F3F"/>
                </a:solidFill>
                <a:highlight>
                  <a:srgbClr val="FFFEFE"/>
                </a:highlight>
                <a:latin typeface="Trebuchet MS"/>
                <a:ea typeface="Trebuchet MS"/>
                <a:cs typeface="Trebuchet MS"/>
                <a:sym typeface="Trebuchet MS"/>
              </a:rPr>
              <a:t>Eiwit PPCHHPPCHPPPPCHHHHCHHPPHHPPPPHHPPHPP,  1000 iteraties</a:t>
            </a:r>
            <a:endParaRPr sz="1400">
              <a:latin typeface="Trebuchet MS"/>
              <a:ea typeface="Trebuchet MS"/>
              <a:cs typeface="Trebuchet MS"/>
              <a:sym typeface="Trebuchet MS"/>
            </a:endParaRPr>
          </a:p>
        </p:txBody>
      </p:sp>
      <p:pic>
        <p:nvPicPr>
          <p:cNvPr id="169" name="Google Shape;169;p28"/>
          <p:cNvPicPr preferRelativeResize="0"/>
          <p:nvPr/>
        </p:nvPicPr>
        <p:blipFill>
          <a:blip r:embed="rId3">
            <a:alphaModFix/>
          </a:blip>
          <a:stretch>
            <a:fillRect/>
          </a:stretch>
        </p:blipFill>
        <p:spPr>
          <a:xfrm>
            <a:off x="540525" y="1430375"/>
            <a:ext cx="4624225" cy="3560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Vergelijking van algoritmes</a:t>
            </a:r>
            <a:endParaRPr/>
          </a:p>
        </p:txBody>
      </p:sp>
      <p:pic>
        <p:nvPicPr>
          <p:cNvPr id="175" name="Google Shape;175;p29"/>
          <p:cNvPicPr preferRelativeResize="0"/>
          <p:nvPr/>
        </p:nvPicPr>
        <p:blipFill>
          <a:blip r:embed="rId3">
            <a:alphaModFix/>
          </a:blip>
          <a:stretch>
            <a:fillRect/>
          </a:stretch>
        </p:blipFill>
        <p:spPr>
          <a:xfrm>
            <a:off x="1108000" y="1362175"/>
            <a:ext cx="4790400" cy="339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Bevindingen o.b.v. statistieken</a:t>
            </a:r>
            <a:endParaRPr/>
          </a:p>
        </p:txBody>
      </p:sp>
      <p:sp>
        <p:nvSpPr>
          <p:cNvPr id="181" name="Google Shape;18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 genereert de minst stabiele eiwitten, maar heeft tegelijkertijd de kortste runtijd</a:t>
            </a:r>
            <a:endParaRPr/>
          </a:p>
          <a:p>
            <a:pPr indent="-342900" lvl="0" marL="457200" rtl="0" algn="l">
              <a:spcBef>
                <a:spcPts val="0"/>
              </a:spcBef>
              <a:spcAft>
                <a:spcPts val="0"/>
              </a:spcAft>
              <a:buSzPts val="1800"/>
              <a:buChar char="-"/>
            </a:pPr>
            <a:r>
              <a:rPr lang="en"/>
              <a:t>Greedy’s uitkomsten hebben de kleinste spreiding</a:t>
            </a:r>
            <a:endParaRPr/>
          </a:p>
          <a:p>
            <a:pPr indent="-342900" lvl="0" marL="457200" rtl="0" algn="l">
              <a:spcBef>
                <a:spcPts val="0"/>
              </a:spcBef>
              <a:spcAft>
                <a:spcPts val="0"/>
              </a:spcAft>
              <a:buSzPts val="1800"/>
              <a:buChar char="-"/>
            </a:pPr>
            <a:r>
              <a:rPr lang="en"/>
              <a:t>Lookahead benaderd de optimale oplossing het dichtst, maar duurt ook het langst (doorloopt de meeste iteraties binnen algoritme):</a:t>
            </a:r>
            <a:endParaRPr/>
          </a:p>
          <a:p>
            <a:pPr indent="0" lvl="0" marL="457200" rtl="0" algn="l">
              <a:spcBef>
                <a:spcPts val="1600"/>
              </a:spcBef>
              <a:spcAft>
                <a:spcPts val="1600"/>
              </a:spcAft>
              <a:buNone/>
            </a:pPr>
            <a:r>
              <a:rPr lang="en"/>
              <a:t>→ Welke invloed heeft het veranderen van de lookahead op de uitkomst?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37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 zoek naar de beste lookahead</a:t>
            </a:r>
            <a:endParaRPr/>
          </a:p>
        </p:txBody>
      </p:sp>
      <p:sp>
        <p:nvSpPr>
          <p:cNvPr id="187" name="Google Shape;187;p31"/>
          <p:cNvSpPr txBox="1"/>
          <p:nvPr>
            <p:ph idx="1" type="body"/>
          </p:nvPr>
        </p:nvSpPr>
        <p:spPr>
          <a:xfrm>
            <a:off x="5306950" y="1259325"/>
            <a:ext cx="3715800" cy="338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Grotere lookahead zorgt voor betere resultaten</a:t>
            </a:r>
            <a:endParaRPr/>
          </a:p>
          <a:p>
            <a:pPr indent="-342900" lvl="0" marL="457200" rtl="0" algn="l">
              <a:spcBef>
                <a:spcPts val="0"/>
              </a:spcBef>
              <a:spcAft>
                <a:spcPts val="0"/>
              </a:spcAft>
              <a:buSzPts val="1800"/>
              <a:buChar char="-"/>
            </a:pPr>
            <a:r>
              <a:rPr lang="en"/>
              <a:t>Hoe groter de lookahead, hoe langer de runtijd</a:t>
            </a:r>
            <a:endParaRPr/>
          </a:p>
          <a:p>
            <a:pPr indent="-342900" lvl="0" marL="457200" rtl="0" algn="l">
              <a:spcBef>
                <a:spcPts val="0"/>
              </a:spcBef>
              <a:spcAft>
                <a:spcPts val="0"/>
              </a:spcAft>
              <a:buSzPts val="1800"/>
              <a:buChar char="-"/>
            </a:pPr>
            <a:r>
              <a:rPr lang="en"/>
              <a:t>Lookahead &gt; 6 duurt te lang</a:t>
            </a:r>
            <a:endParaRPr/>
          </a:p>
        </p:txBody>
      </p:sp>
      <p:pic>
        <p:nvPicPr>
          <p:cNvPr id="188" name="Google Shape;188;p31"/>
          <p:cNvPicPr preferRelativeResize="0"/>
          <p:nvPr/>
        </p:nvPicPr>
        <p:blipFill>
          <a:blip r:embed="rId3">
            <a:alphaModFix/>
          </a:blip>
          <a:stretch>
            <a:fillRect/>
          </a:stretch>
        </p:blipFill>
        <p:spPr>
          <a:xfrm>
            <a:off x="507075" y="1040175"/>
            <a:ext cx="4744375" cy="375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Inhoudsopgave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Inleiding case </a:t>
            </a:r>
            <a:endParaRPr/>
          </a:p>
          <a:p>
            <a:pPr indent="-342900" lvl="0" marL="457200" rtl="0" algn="l">
              <a:spcBef>
                <a:spcPts val="0"/>
              </a:spcBef>
              <a:spcAft>
                <a:spcPts val="0"/>
              </a:spcAft>
              <a:buSzPts val="1800"/>
              <a:buAutoNum type="arabicPeriod"/>
            </a:pPr>
            <a:r>
              <a:rPr lang="en"/>
              <a:t>Inzicht in case</a:t>
            </a:r>
            <a:endParaRPr/>
          </a:p>
          <a:p>
            <a:pPr indent="-342900" lvl="0" marL="457200" rtl="0" algn="l">
              <a:spcBef>
                <a:spcPts val="0"/>
              </a:spcBef>
              <a:spcAft>
                <a:spcPts val="0"/>
              </a:spcAft>
              <a:buSzPts val="1800"/>
              <a:buAutoNum type="arabicPeriod"/>
            </a:pPr>
            <a:r>
              <a:rPr lang="en"/>
              <a:t>Gebruikte methoden </a:t>
            </a:r>
            <a:endParaRPr/>
          </a:p>
          <a:p>
            <a:pPr indent="-342900" lvl="0" marL="457200" rtl="0" algn="l">
              <a:spcBef>
                <a:spcPts val="0"/>
              </a:spcBef>
              <a:spcAft>
                <a:spcPts val="0"/>
              </a:spcAft>
              <a:buSzPts val="1800"/>
              <a:buAutoNum type="arabicPeriod"/>
            </a:pPr>
            <a:r>
              <a:rPr lang="en"/>
              <a:t>Resultaten</a:t>
            </a:r>
            <a:endParaRPr/>
          </a:p>
          <a:p>
            <a:pPr indent="-342900" lvl="0" marL="457200" rtl="0" algn="l">
              <a:spcBef>
                <a:spcPts val="0"/>
              </a:spcBef>
              <a:spcAft>
                <a:spcPts val="0"/>
              </a:spcAft>
              <a:buSzPts val="1800"/>
              <a:buAutoNum type="arabicPeriod"/>
            </a:pPr>
            <a:r>
              <a:rPr lang="en"/>
              <a:t>Conclusie</a:t>
            </a:r>
            <a:endParaRPr/>
          </a:p>
          <a:p>
            <a:pPr indent="-342900" lvl="0" marL="457200" rtl="0" algn="l">
              <a:spcBef>
                <a:spcPts val="0"/>
              </a:spcBef>
              <a:spcAft>
                <a:spcPts val="0"/>
              </a:spcAft>
              <a:buSzPts val="1800"/>
              <a:buAutoNum type="arabicPeriod"/>
            </a:pPr>
            <a:r>
              <a:rPr lang="en"/>
              <a:t>Discussie</a:t>
            </a:r>
            <a:endParaRPr/>
          </a:p>
          <a:p>
            <a:pPr indent="-342900" lvl="0" marL="457200" rtl="0" algn="l">
              <a:spcBef>
                <a:spcPts val="0"/>
              </a:spcBef>
              <a:spcAft>
                <a:spcPts val="0"/>
              </a:spcAft>
              <a:buSzPts val="1800"/>
              <a:buAutoNum type="arabicPeriod"/>
            </a:pPr>
            <a:r>
              <a:rPr lang="en"/>
              <a:t>Vervolgonderzoek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337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Bevindingen</a:t>
            </a:r>
            <a:endParaRPr/>
          </a:p>
        </p:txBody>
      </p:sp>
      <p:sp>
        <p:nvSpPr>
          <p:cNvPr id="194" name="Google Shape;194;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Grotere lookahead zorgt voor betere resultaten</a:t>
            </a:r>
            <a:endParaRPr/>
          </a:p>
          <a:p>
            <a:pPr indent="-342900" lvl="0" marL="457200" rtl="0" algn="l">
              <a:spcBef>
                <a:spcPts val="0"/>
              </a:spcBef>
              <a:spcAft>
                <a:spcPts val="0"/>
              </a:spcAft>
              <a:buSzPts val="1800"/>
              <a:buChar char="-"/>
            </a:pPr>
            <a:r>
              <a:rPr lang="en"/>
              <a:t>Hoe groter de lookahead, hoe langer de runtijd</a:t>
            </a:r>
            <a:endParaRPr/>
          </a:p>
          <a:p>
            <a:pPr indent="-342900" lvl="0" marL="457200" rtl="0" algn="l">
              <a:spcBef>
                <a:spcPts val="0"/>
              </a:spcBef>
              <a:spcAft>
                <a:spcPts val="0"/>
              </a:spcAft>
              <a:buSzPts val="1800"/>
              <a:buChar char="-"/>
            </a:pPr>
            <a:r>
              <a:rPr lang="en"/>
              <a:t>Lookahead &gt; 6 duurt te lang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Conclusie</a:t>
            </a:r>
            <a:endParaRPr/>
          </a:p>
        </p:txBody>
      </p:sp>
      <p:graphicFrame>
        <p:nvGraphicFramePr>
          <p:cNvPr id="200" name="Google Shape;200;p33"/>
          <p:cNvGraphicFramePr/>
          <p:nvPr/>
        </p:nvGraphicFramePr>
        <p:xfrm>
          <a:off x="952500" y="1809750"/>
          <a:ext cx="3000000" cy="3000000"/>
        </p:xfrm>
        <a:graphic>
          <a:graphicData uri="http://schemas.openxmlformats.org/drawingml/2006/table">
            <a:tbl>
              <a:tblPr>
                <a:noFill/>
                <a:tableStyleId>{13743A3A-2FF6-4273-8E08-E82BEC6D3E08}</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Algoritme</a:t>
                      </a:r>
                      <a:endParaRPr b="1"/>
                    </a:p>
                  </a:txBody>
                  <a:tcPr marT="91425" marB="91425" marR="91425" marL="91425"/>
                </a:tc>
                <a:tc>
                  <a:txBody>
                    <a:bodyPr/>
                    <a:lstStyle/>
                    <a:p>
                      <a:pPr indent="0" lvl="0" marL="0" rtl="0" algn="l">
                        <a:spcBef>
                          <a:spcPts val="0"/>
                        </a:spcBef>
                        <a:spcAft>
                          <a:spcPts val="0"/>
                        </a:spcAft>
                        <a:buNone/>
                      </a:pPr>
                      <a:r>
                        <a:rPr b="1" lang="en"/>
                        <a:t>Gemiddelde stabiliteit</a:t>
                      </a:r>
                      <a:endParaRPr b="1"/>
                    </a:p>
                  </a:txBody>
                  <a:tcPr marT="91425" marB="91425" marR="91425" marL="91425"/>
                </a:tc>
                <a:tc>
                  <a:txBody>
                    <a:bodyPr/>
                    <a:lstStyle/>
                    <a:p>
                      <a:pPr indent="0" lvl="0" marL="0" rtl="0" algn="l">
                        <a:spcBef>
                          <a:spcPts val="0"/>
                        </a:spcBef>
                        <a:spcAft>
                          <a:spcPts val="0"/>
                        </a:spcAft>
                        <a:buNone/>
                      </a:pPr>
                      <a:r>
                        <a:rPr b="1" lang="en"/>
                        <a:t>Maximale stabiliteit</a:t>
                      </a:r>
                      <a:endParaRPr b="1"/>
                    </a:p>
                  </a:txBody>
                  <a:tcPr marT="91425" marB="91425" marR="91425" marL="91425"/>
                </a:tc>
                <a:tc>
                  <a:txBody>
                    <a:bodyPr/>
                    <a:lstStyle/>
                    <a:p>
                      <a:pPr indent="0" lvl="0" marL="0" rtl="0" algn="l">
                        <a:spcBef>
                          <a:spcPts val="0"/>
                        </a:spcBef>
                        <a:spcAft>
                          <a:spcPts val="0"/>
                        </a:spcAft>
                        <a:buNone/>
                      </a:pPr>
                      <a:r>
                        <a:rPr b="1" lang="en"/>
                        <a:t>Snelheid</a:t>
                      </a:r>
                      <a:endParaRPr b="1"/>
                    </a:p>
                  </a:txBody>
                  <a:tcPr marT="91425" marB="91425" marR="91425" marL="91425"/>
                </a:tc>
              </a:tr>
              <a:tr h="381000">
                <a:tc>
                  <a:txBody>
                    <a:bodyPr/>
                    <a:lstStyle/>
                    <a:p>
                      <a:pPr indent="0" lvl="0" marL="0" rtl="0" algn="l">
                        <a:spcBef>
                          <a:spcPts val="0"/>
                        </a:spcBef>
                        <a:spcAft>
                          <a:spcPts val="0"/>
                        </a:spcAft>
                        <a:buNone/>
                      </a:pPr>
                      <a:r>
                        <a:rPr i="1" lang="en"/>
                        <a:t>Random</a:t>
                      </a:r>
                      <a:endParaRPr i="1"/>
                    </a:p>
                  </a:txBody>
                  <a:tcPr marT="91425" marB="91425" marR="91425" marL="91425"/>
                </a:tc>
                <a:tc>
                  <a:txBody>
                    <a:bodyPr/>
                    <a:lstStyle/>
                    <a:p>
                      <a:pPr indent="0" lvl="0" marL="0" rtl="0" algn="l">
                        <a:spcBef>
                          <a:spcPts val="0"/>
                        </a:spcBef>
                        <a:spcAft>
                          <a:spcPts val="0"/>
                        </a:spcAft>
                        <a:buNone/>
                      </a:pPr>
                      <a:r>
                        <a:rPr lang="en"/>
                        <a:t>Laag (-)</a:t>
                      </a:r>
                      <a:endParaRPr/>
                    </a:p>
                  </a:txBody>
                  <a:tcPr marT="91425" marB="91425" marR="91425" marL="91425"/>
                </a:tc>
                <a:tc>
                  <a:txBody>
                    <a:bodyPr/>
                    <a:lstStyle/>
                    <a:p>
                      <a:pPr indent="0" lvl="0" marL="0" rtl="0" algn="l">
                        <a:spcBef>
                          <a:spcPts val="0"/>
                        </a:spcBef>
                        <a:spcAft>
                          <a:spcPts val="0"/>
                        </a:spcAft>
                        <a:buNone/>
                      </a:pPr>
                      <a:r>
                        <a:rPr lang="en"/>
                        <a:t>Laag (-)</a:t>
                      </a:r>
                      <a:endParaRPr/>
                    </a:p>
                  </a:txBody>
                  <a:tcPr marT="91425" marB="91425" marR="91425" marL="91425"/>
                </a:tc>
                <a:tc>
                  <a:txBody>
                    <a:bodyPr/>
                    <a:lstStyle/>
                    <a:p>
                      <a:pPr indent="0" lvl="0" marL="0" rtl="0" algn="l">
                        <a:spcBef>
                          <a:spcPts val="0"/>
                        </a:spcBef>
                        <a:spcAft>
                          <a:spcPts val="0"/>
                        </a:spcAft>
                        <a:buNone/>
                      </a:pPr>
                      <a:r>
                        <a:rPr lang="en"/>
                        <a:t>Erg snel (+++)</a:t>
                      </a:r>
                      <a:endParaRPr/>
                    </a:p>
                  </a:txBody>
                  <a:tcPr marT="91425" marB="91425" marR="91425" marL="91425"/>
                </a:tc>
              </a:tr>
              <a:tr h="381000">
                <a:tc>
                  <a:txBody>
                    <a:bodyPr/>
                    <a:lstStyle/>
                    <a:p>
                      <a:pPr indent="0" lvl="0" marL="0" rtl="0" algn="l">
                        <a:spcBef>
                          <a:spcPts val="0"/>
                        </a:spcBef>
                        <a:spcAft>
                          <a:spcPts val="0"/>
                        </a:spcAft>
                        <a:buNone/>
                      </a:pPr>
                      <a:r>
                        <a:rPr i="1" lang="en"/>
                        <a:t>Greedy</a:t>
                      </a:r>
                      <a:endParaRPr i="1"/>
                    </a:p>
                  </a:txBody>
                  <a:tcPr marT="91425" marB="91425" marR="91425" marL="91425"/>
                </a:tc>
                <a:tc>
                  <a:txBody>
                    <a:bodyPr/>
                    <a:lstStyle/>
                    <a:p>
                      <a:pPr indent="0" lvl="0" marL="0" rtl="0" algn="l">
                        <a:spcBef>
                          <a:spcPts val="0"/>
                        </a:spcBef>
                        <a:spcAft>
                          <a:spcPts val="0"/>
                        </a:spcAft>
                        <a:buNone/>
                      </a:pPr>
                      <a:r>
                        <a:rPr lang="en"/>
                        <a:t>Hoog (++)</a:t>
                      </a:r>
                      <a:endParaRPr/>
                    </a:p>
                  </a:txBody>
                  <a:tcPr marT="91425" marB="91425" marR="91425" marL="91425"/>
                </a:tc>
                <a:tc>
                  <a:txBody>
                    <a:bodyPr/>
                    <a:lstStyle/>
                    <a:p>
                      <a:pPr indent="0" lvl="0" marL="0" rtl="0" algn="l">
                        <a:spcBef>
                          <a:spcPts val="0"/>
                        </a:spcBef>
                        <a:spcAft>
                          <a:spcPts val="0"/>
                        </a:spcAft>
                        <a:buNone/>
                      </a:pPr>
                      <a:r>
                        <a:rPr lang="en"/>
                        <a:t>Gemiddeld (+)</a:t>
                      </a:r>
                      <a:endParaRPr/>
                    </a:p>
                  </a:txBody>
                  <a:tcPr marT="91425" marB="91425" marR="91425" marL="91425"/>
                </a:tc>
                <a:tc>
                  <a:txBody>
                    <a:bodyPr/>
                    <a:lstStyle/>
                    <a:p>
                      <a:pPr indent="0" lvl="0" marL="0" rtl="0" algn="l">
                        <a:spcBef>
                          <a:spcPts val="0"/>
                        </a:spcBef>
                        <a:spcAft>
                          <a:spcPts val="0"/>
                        </a:spcAft>
                        <a:buNone/>
                      </a:pPr>
                      <a:r>
                        <a:rPr lang="en"/>
                        <a:t>Gemiddeld (++)</a:t>
                      </a:r>
                      <a:endParaRPr/>
                    </a:p>
                  </a:txBody>
                  <a:tcPr marT="91425" marB="91425" marR="91425" marL="91425"/>
                </a:tc>
              </a:tr>
              <a:tr h="381000">
                <a:tc>
                  <a:txBody>
                    <a:bodyPr/>
                    <a:lstStyle/>
                    <a:p>
                      <a:pPr indent="0" lvl="0" marL="0" rtl="0" algn="l">
                        <a:spcBef>
                          <a:spcPts val="0"/>
                        </a:spcBef>
                        <a:spcAft>
                          <a:spcPts val="0"/>
                        </a:spcAft>
                        <a:buNone/>
                      </a:pPr>
                      <a:r>
                        <a:rPr i="1" lang="en"/>
                        <a:t>Lookahead (3)</a:t>
                      </a:r>
                      <a:endParaRPr i="1"/>
                    </a:p>
                  </a:txBody>
                  <a:tcPr marT="91425" marB="91425" marR="91425" marL="91425"/>
                </a:tc>
                <a:tc>
                  <a:txBody>
                    <a:bodyPr/>
                    <a:lstStyle/>
                    <a:p>
                      <a:pPr indent="0" lvl="0" marL="0" rtl="0" algn="l">
                        <a:spcBef>
                          <a:spcPts val="0"/>
                        </a:spcBef>
                        <a:spcAft>
                          <a:spcPts val="0"/>
                        </a:spcAft>
                        <a:buNone/>
                      </a:pPr>
                      <a:r>
                        <a:rPr lang="en"/>
                        <a:t>Gemiddeld (+)</a:t>
                      </a:r>
                      <a:endParaRPr/>
                    </a:p>
                  </a:txBody>
                  <a:tcPr marT="91425" marB="91425" marR="91425" marL="91425"/>
                </a:tc>
                <a:tc>
                  <a:txBody>
                    <a:bodyPr/>
                    <a:lstStyle/>
                    <a:p>
                      <a:pPr indent="0" lvl="0" marL="0" rtl="0" algn="l">
                        <a:spcBef>
                          <a:spcPts val="0"/>
                        </a:spcBef>
                        <a:spcAft>
                          <a:spcPts val="0"/>
                        </a:spcAft>
                        <a:buNone/>
                      </a:pPr>
                      <a:r>
                        <a:rPr lang="en"/>
                        <a:t>Hoog (++)</a:t>
                      </a:r>
                      <a:endParaRPr/>
                    </a:p>
                  </a:txBody>
                  <a:tcPr marT="91425" marB="91425" marR="91425" marL="91425"/>
                </a:tc>
                <a:tc>
                  <a:txBody>
                    <a:bodyPr/>
                    <a:lstStyle/>
                    <a:p>
                      <a:pPr indent="0" lvl="0" marL="0" rtl="0" algn="l">
                        <a:spcBef>
                          <a:spcPts val="0"/>
                        </a:spcBef>
                        <a:spcAft>
                          <a:spcPts val="0"/>
                        </a:spcAft>
                        <a:buNone/>
                      </a:pPr>
                      <a:r>
                        <a:rPr lang="en"/>
                        <a:t> Niet snel (+)</a:t>
                      </a:r>
                      <a:endParaRPr/>
                    </a:p>
                  </a:txBody>
                  <a:tcPr marT="91425" marB="91425" marR="91425" marL="91425"/>
                </a:tc>
              </a:tr>
              <a:tr h="381000">
                <a:tc>
                  <a:txBody>
                    <a:bodyPr/>
                    <a:lstStyle/>
                    <a:p>
                      <a:pPr indent="0" lvl="0" marL="0" rtl="0" algn="l">
                        <a:spcBef>
                          <a:spcPts val="0"/>
                        </a:spcBef>
                        <a:spcAft>
                          <a:spcPts val="0"/>
                        </a:spcAft>
                        <a:buNone/>
                      </a:pPr>
                      <a:r>
                        <a:rPr i="1" lang="en"/>
                        <a:t>Lookahead (6)</a:t>
                      </a:r>
                      <a:endParaRPr i="1"/>
                    </a:p>
                  </a:txBody>
                  <a:tcPr marT="91425" marB="91425" marR="91425" marL="91425"/>
                </a:tc>
                <a:tc>
                  <a:txBody>
                    <a:bodyPr/>
                    <a:lstStyle/>
                    <a:p>
                      <a:pPr indent="0" lvl="0" marL="0" rtl="0" algn="l">
                        <a:spcBef>
                          <a:spcPts val="0"/>
                        </a:spcBef>
                        <a:spcAft>
                          <a:spcPts val="0"/>
                        </a:spcAft>
                        <a:buNone/>
                      </a:pPr>
                      <a:r>
                        <a:rPr lang="en"/>
                        <a:t>Erg hoog (+++)</a:t>
                      </a:r>
                      <a:endParaRPr/>
                    </a:p>
                  </a:txBody>
                  <a:tcPr marT="91425" marB="91425" marR="91425" marL="91425"/>
                </a:tc>
                <a:tc>
                  <a:txBody>
                    <a:bodyPr/>
                    <a:lstStyle/>
                    <a:p>
                      <a:pPr indent="0" lvl="0" marL="0" rtl="0" algn="l">
                        <a:spcBef>
                          <a:spcPts val="0"/>
                        </a:spcBef>
                        <a:spcAft>
                          <a:spcPts val="0"/>
                        </a:spcAft>
                        <a:buNone/>
                      </a:pPr>
                      <a:r>
                        <a:rPr lang="en"/>
                        <a:t>Erg hoog (+++)</a:t>
                      </a:r>
                      <a:endParaRPr/>
                    </a:p>
                  </a:txBody>
                  <a:tcPr marT="91425" marB="91425" marR="91425" marL="91425"/>
                </a:tc>
                <a:tc>
                  <a:txBody>
                    <a:bodyPr/>
                    <a:lstStyle/>
                    <a:p>
                      <a:pPr indent="0" lvl="0" marL="0" rtl="0" algn="l">
                        <a:spcBef>
                          <a:spcPts val="0"/>
                        </a:spcBef>
                        <a:spcAft>
                          <a:spcPts val="0"/>
                        </a:spcAft>
                        <a:buNone/>
                      </a:pPr>
                      <a:r>
                        <a:rPr lang="en"/>
                        <a:t>Erg traag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Discussie</a:t>
            </a:r>
            <a:endParaRPr/>
          </a:p>
        </p:txBody>
      </p:sp>
      <p:sp>
        <p:nvSpPr>
          <p:cNvPr id="206" name="Google Shape;206;p3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Alleen 2D grid</a:t>
            </a:r>
            <a:endParaRPr/>
          </a:p>
          <a:p>
            <a:pPr indent="-342900" lvl="0" marL="457200" rtl="0" algn="l">
              <a:spcBef>
                <a:spcPts val="0"/>
              </a:spcBef>
              <a:spcAft>
                <a:spcPts val="0"/>
              </a:spcAft>
              <a:buSzPts val="1800"/>
              <a:buChar char="-"/>
            </a:pPr>
            <a:r>
              <a:rPr lang="en"/>
              <a:t>Korte (voorbeeld) eiwitten </a:t>
            </a:r>
            <a:endParaRPr/>
          </a:p>
          <a:p>
            <a:pPr indent="-342900" lvl="0" marL="457200" rtl="0" algn="l">
              <a:spcBef>
                <a:spcPts val="0"/>
              </a:spcBef>
              <a:spcAft>
                <a:spcPts val="0"/>
              </a:spcAft>
              <a:buSzPts val="1800"/>
              <a:buChar char="-"/>
            </a:pPr>
            <a:r>
              <a:rPr lang="en"/>
              <a:t>Lastig vergelijken van algoritmes door “random” gedeelte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Vervolgonderzoek</a:t>
            </a:r>
            <a:endParaRPr/>
          </a:p>
        </p:txBody>
      </p:sp>
      <p:sp>
        <p:nvSpPr>
          <p:cNvPr id="212" name="Google Shape;212;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3D grid</a:t>
            </a:r>
            <a:endParaRPr/>
          </a:p>
          <a:p>
            <a:pPr indent="-342900" lvl="0" marL="457200" rtl="0" algn="l">
              <a:spcBef>
                <a:spcPts val="0"/>
              </a:spcBef>
              <a:spcAft>
                <a:spcPts val="0"/>
              </a:spcAft>
              <a:buSzPts val="1800"/>
              <a:buChar char="-"/>
            </a:pPr>
            <a:r>
              <a:rPr lang="en"/>
              <a:t>Diagonale moves ipv 90-graden </a:t>
            </a:r>
            <a:endParaRPr/>
          </a:p>
          <a:p>
            <a:pPr indent="-342900" lvl="0" marL="457200" rtl="0" algn="l">
              <a:spcBef>
                <a:spcPts val="0"/>
              </a:spcBef>
              <a:spcAft>
                <a:spcPts val="0"/>
              </a:spcAft>
              <a:buSzPts val="1800"/>
              <a:buChar char="-"/>
            </a:pPr>
            <a:r>
              <a:rPr lang="en"/>
              <a:t>Lookahead: ook suboptimale oplossingenset meenemen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Inleiding case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Font typeface="Trebuchet MS"/>
              <a:buChar char="-"/>
            </a:pPr>
            <a:r>
              <a:rPr lang="en" sz="1600">
                <a:solidFill>
                  <a:srgbClr val="3F3F3F"/>
                </a:solidFill>
                <a:highlight>
                  <a:srgbClr val="FFFEFE"/>
                </a:highlight>
                <a:latin typeface="Trebuchet MS"/>
                <a:ea typeface="Trebuchet MS"/>
                <a:cs typeface="Trebuchet MS"/>
                <a:sym typeface="Trebuchet MS"/>
              </a:rPr>
              <a:t>Eiwitten zijn lange strengen van aminozuren </a:t>
            </a:r>
            <a:endParaRPr sz="1600">
              <a:solidFill>
                <a:srgbClr val="3F3F3F"/>
              </a:solidFill>
              <a:highlight>
                <a:srgbClr val="FFFEFE"/>
              </a:highlight>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solidFill>
                  <a:srgbClr val="3F3F3F"/>
                </a:solidFill>
                <a:highlight>
                  <a:srgbClr val="FFFEFE"/>
                </a:highlight>
                <a:latin typeface="Trebuchet MS"/>
                <a:ea typeface="Trebuchet MS"/>
                <a:cs typeface="Trebuchet MS"/>
                <a:sym typeface="Trebuchet MS"/>
              </a:rPr>
              <a:t>Hydrofobe aminozuren (H) en Cysteine aminozuren (C) willen graag ‘naast elkaar’ liggen, polaire aminozuren (P) hebben die voorkeur niet </a:t>
            </a:r>
            <a:endParaRPr sz="1600">
              <a:solidFill>
                <a:srgbClr val="3F3F3F"/>
              </a:solidFill>
              <a:highlight>
                <a:srgbClr val="FFFEFE"/>
              </a:highlight>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solidFill>
                  <a:srgbClr val="3F3F3F"/>
                </a:solidFill>
                <a:highlight>
                  <a:srgbClr val="FFFEFE"/>
                </a:highlight>
                <a:latin typeface="Trebuchet MS"/>
                <a:ea typeface="Trebuchet MS"/>
                <a:cs typeface="Trebuchet MS"/>
                <a:sym typeface="Trebuchet MS"/>
              </a:rPr>
              <a:t>Als twee H- of C-aminozuren naast elkaar liggen ontstaat er bond door de aantrekkende krachten tussen de twee</a:t>
            </a:r>
            <a:endParaRPr sz="1600">
              <a:solidFill>
                <a:srgbClr val="3F3F3F"/>
              </a:solidFill>
              <a:highlight>
                <a:srgbClr val="FFFEFE"/>
              </a:highlight>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solidFill>
                  <a:srgbClr val="3F3F3F"/>
                </a:solidFill>
                <a:highlight>
                  <a:srgbClr val="FFFEFE"/>
                </a:highlight>
                <a:latin typeface="Trebuchet MS"/>
                <a:ea typeface="Trebuchet MS"/>
                <a:cs typeface="Trebuchet MS"/>
                <a:sym typeface="Trebuchet MS"/>
              </a:rPr>
              <a:t>Hoe meer bonds, hoe stabieler het eiwit</a:t>
            </a:r>
            <a:endParaRPr sz="1600">
              <a:solidFill>
                <a:srgbClr val="404040"/>
              </a:solidFill>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solidFill>
                  <a:srgbClr val="3F3F3F"/>
                </a:solidFill>
                <a:highlight>
                  <a:srgbClr val="FFFEFE"/>
                </a:highlight>
                <a:latin typeface="Trebuchet MS"/>
                <a:ea typeface="Trebuchet MS"/>
                <a:cs typeface="Trebuchet MS"/>
                <a:sym typeface="Trebuchet MS"/>
              </a:rPr>
              <a:t>Voor wetenschappers en farmaceuten is het belangrijk om te weten tot welke stabiliteit van het eiwit maximaal gevouwen zou kunnen worden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Inleiding case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Eiwitstructuur is gegeven</a:t>
            </a:r>
            <a:endParaRPr sz="1600"/>
          </a:p>
          <a:p>
            <a:pPr indent="-330200" lvl="0" marL="457200" rtl="0" algn="l">
              <a:spcBef>
                <a:spcPts val="0"/>
              </a:spcBef>
              <a:spcAft>
                <a:spcPts val="0"/>
              </a:spcAft>
              <a:buSzPts val="1600"/>
              <a:buChar char="-"/>
            </a:pPr>
            <a:r>
              <a:rPr lang="en" sz="1600"/>
              <a:t>B</a:t>
            </a:r>
            <a:r>
              <a:rPr lang="en" sz="1600"/>
              <a:t>eginnen op stabiliteit score 0 </a:t>
            </a:r>
            <a:endParaRPr sz="1600"/>
          </a:p>
          <a:p>
            <a:pPr indent="-330200" lvl="0" marL="457200" rtl="0" algn="l">
              <a:spcBef>
                <a:spcPts val="0"/>
              </a:spcBef>
              <a:spcAft>
                <a:spcPts val="0"/>
              </a:spcAft>
              <a:buSzPts val="1600"/>
              <a:buChar char="-"/>
            </a:pPr>
            <a:r>
              <a:rPr lang="en" sz="1600"/>
              <a:t>HH-bond zijn twee H-aminozuren</a:t>
            </a:r>
            <a:br>
              <a:rPr lang="en" sz="1600"/>
            </a:br>
            <a:r>
              <a:rPr lang="en" sz="1600"/>
              <a:t>(rood) tegenover elkaar </a:t>
            </a:r>
            <a:r>
              <a:rPr b="1" lang="en" sz="1600"/>
              <a:t>zonder</a:t>
            </a:r>
            <a:r>
              <a:rPr lang="en" sz="1600"/>
              <a:t> </a:t>
            </a:r>
            <a:br>
              <a:rPr lang="en" sz="1600"/>
            </a:br>
            <a:r>
              <a:rPr lang="en" sz="1600"/>
              <a:t>verbinding</a:t>
            </a:r>
            <a:endParaRPr sz="1600"/>
          </a:p>
          <a:p>
            <a:pPr indent="-330200" lvl="0" marL="457200" rtl="0" algn="l">
              <a:spcBef>
                <a:spcPts val="0"/>
              </a:spcBef>
              <a:spcAft>
                <a:spcPts val="0"/>
              </a:spcAft>
              <a:buSzPts val="1600"/>
              <a:buChar char="-"/>
            </a:pPr>
            <a:r>
              <a:rPr lang="en" sz="1600"/>
              <a:t>HH-bond → score -1</a:t>
            </a:r>
            <a:endParaRPr sz="1600"/>
          </a:p>
          <a:p>
            <a:pPr indent="-330200" lvl="0" marL="457200" rtl="0" algn="l">
              <a:spcBef>
                <a:spcPts val="0"/>
              </a:spcBef>
              <a:spcAft>
                <a:spcPts val="0"/>
              </a:spcAft>
              <a:buSzPts val="1600"/>
              <a:buChar char="-"/>
            </a:pPr>
            <a:r>
              <a:rPr lang="en" sz="1600"/>
              <a:t>HC-bond → score -1</a:t>
            </a:r>
            <a:endParaRPr sz="1600"/>
          </a:p>
          <a:p>
            <a:pPr indent="-330200" lvl="0" marL="457200" rtl="0" algn="l">
              <a:spcBef>
                <a:spcPts val="0"/>
              </a:spcBef>
              <a:spcAft>
                <a:spcPts val="0"/>
              </a:spcAft>
              <a:buSzPts val="1600"/>
              <a:buChar char="-"/>
            </a:pPr>
            <a:r>
              <a:rPr lang="en" sz="1600"/>
              <a:t>CC-bond → score -5 </a:t>
            </a:r>
            <a:endParaRPr sz="1600"/>
          </a:p>
          <a:p>
            <a:pPr indent="-330200" lvl="0" marL="457200" rtl="0" algn="l">
              <a:spcBef>
                <a:spcPts val="0"/>
              </a:spcBef>
              <a:spcAft>
                <a:spcPts val="0"/>
              </a:spcAft>
              <a:buSzPts val="1600"/>
              <a:buChar char="-"/>
            </a:pPr>
            <a:r>
              <a:rPr lang="en" sz="1600"/>
              <a:t>Een lagere score impliceert een </a:t>
            </a:r>
            <a:br>
              <a:rPr lang="en" sz="1600"/>
            </a:br>
            <a:r>
              <a:rPr lang="en" sz="1600"/>
              <a:t>Hogere stabiliteit van de </a:t>
            </a:r>
            <a:br>
              <a:rPr lang="en" sz="1600"/>
            </a:br>
            <a:r>
              <a:rPr lang="en" sz="1600"/>
              <a:t>vouwing</a:t>
            </a:r>
            <a:endParaRPr sz="1600"/>
          </a:p>
        </p:txBody>
      </p:sp>
      <p:pic>
        <p:nvPicPr>
          <p:cNvPr id="86" name="Google Shape;86;p16"/>
          <p:cNvPicPr preferRelativeResize="0"/>
          <p:nvPr/>
        </p:nvPicPr>
        <p:blipFill>
          <a:blip r:embed="rId3">
            <a:alphaModFix/>
          </a:blip>
          <a:stretch>
            <a:fillRect/>
          </a:stretch>
        </p:blipFill>
        <p:spPr>
          <a:xfrm>
            <a:off x="4221646" y="1406837"/>
            <a:ext cx="4610649" cy="302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Inzicht in case </a:t>
            </a:r>
            <a:endParaRPr/>
          </a:p>
        </p:txBody>
      </p:sp>
      <p:sp>
        <p:nvSpPr>
          <p:cNvPr id="92" name="Google Shape;92;p17"/>
          <p:cNvSpPr txBox="1"/>
          <p:nvPr>
            <p:ph idx="1" type="body"/>
          </p:nvPr>
        </p:nvSpPr>
        <p:spPr>
          <a:xfrm>
            <a:off x="311700" y="13099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Gegeven het eiwit HHPHPPPH </a:t>
            </a:r>
            <a:endParaRPr/>
          </a:p>
          <a:p>
            <a:pPr indent="-342900" lvl="0" marL="457200" rtl="0" algn="l">
              <a:spcBef>
                <a:spcPts val="0"/>
              </a:spcBef>
              <a:spcAft>
                <a:spcPts val="0"/>
              </a:spcAft>
              <a:buSzPts val="1800"/>
              <a:buChar char="-"/>
            </a:pPr>
            <a:r>
              <a:rPr lang="en"/>
              <a:t>Laagste score is uitgestrekte vouwing</a:t>
            </a:r>
            <a:br>
              <a:rPr lang="en"/>
            </a:br>
            <a:endParaRPr/>
          </a:p>
          <a:p>
            <a:pPr indent="-342900" lvl="0" marL="457200" rtl="0" algn="l">
              <a:spcBef>
                <a:spcPts val="0"/>
              </a:spcBef>
              <a:spcAft>
                <a:spcPts val="0"/>
              </a:spcAft>
              <a:buSzPts val="1800"/>
              <a:buChar char="-"/>
            </a:pPr>
            <a:r>
              <a:rPr lang="en"/>
              <a:t>Over het algemeen scoren </a:t>
            </a:r>
            <a:r>
              <a:rPr i="1" lang="en"/>
              <a:t>compacte</a:t>
            </a:r>
            <a:br>
              <a:rPr lang="en"/>
            </a:br>
            <a:r>
              <a:rPr lang="en"/>
              <a:t>v</a:t>
            </a:r>
            <a:r>
              <a:rPr lang="en"/>
              <a:t>ouwingen beter dan </a:t>
            </a:r>
            <a:r>
              <a:rPr i="1" lang="en"/>
              <a:t>uitgestrekte</a:t>
            </a:r>
            <a:r>
              <a:rPr lang="en"/>
              <a:t> vouwingen</a:t>
            </a:r>
            <a:endParaRPr/>
          </a:p>
        </p:txBody>
      </p:sp>
      <p:pic>
        <p:nvPicPr>
          <p:cNvPr id="93" name="Google Shape;93;p17"/>
          <p:cNvPicPr preferRelativeResize="0"/>
          <p:nvPr/>
        </p:nvPicPr>
        <p:blipFill>
          <a:blip r:embed="rId3">
            <a:alphaModFix/>
          </a:blip>
          <a:stretch>
            <a:fillRect/>
          </a:stretch>
        </p:blipFill>
        <p:spPr>
          <a:xfrm>
            <a:off x="7028875" y="2658950"/>
            <a:ext cx="1688675" cy="1408825"/>
          </a:xfrm>
          <a:prstGeom prst="rect">
            <a:avLst/>
          </a:prstGeom>
          <a:noFill/>
          <a:ln>
            <a:noFill/>
          </a:ln>
        </p:spPr>
      </p:pic>
      <p:pic>
        <p:nvPicPr>
          <p:cNvPr id="94" name="Google Shape;94;p17"/>
          <p:cNvPicPr preferRelativeResize="0"/>
          <p:nvPr/>
        </p:nvPicPr>
        <p:blipFill>
          <a:blip r:embed="rId4">
            <a:alphaModFix/>
          </a:blip>
          <a:stretch>
            <a:fillRect/>
          </a:stretch>
        </p:blipFill>
        <p:spPr>
          <a:xfrm>
            <a:off x="4833550" y="1492675"/>
            <a:ext cx="4211700" cy="826025"/>
          </a:xfrm>
          <a:prstGeom prst="rect">
            <a:avLst/>
          </a:prstGeom>
          <a:noFill/>
          <a:ln>
            <a:noFill/>
          </a:ln>
        </p:spPr>
      </p:pic>
      <p:pic>
        <p:nvPicPr>
          <p:cNvPr id="95" name="Google Shape;95;p17"/>
          <p:cNvPicPr preferRelativeResize="0"/>
          <p:nvPr/>
        </p:nvPicPr>
        <p:blipFill>
          <a:blip r:embed="rId5">
            <a:alphaModFix/>
          </a:blip>
          <a:stretch>
            <a:fillRect/>
          </a:stretch>
        </p:blipFill>
        <p:spPr>
          <a:xfrm>
            <a:off x="3383071" y="2964075"/>
            <a:ext cx="3173100" cy="179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Inzicht in case</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a:t>
            </a:r>
            <a:r>
              <a:rPr b="1" lang="en" sz="1600"/>
              <a:t>tate space</a:t>
            </a:r>
            <a:endParaRPr sz="1600"/>
          </a:p>
          <a:p>
            <a:pPr indent="-330200" lvl="0" marL="457200" rtl="0" algn="l">
              <a:spcBef>
                <a:spcPts val="1600"/>
              </a:spcBef>
              <a:spcAft>
                <a:spcPts val="0"/>
              </a:spcAft>
              <a:buSzPts val="1600"/>
              <a:buChar char="-"/>
            </a:pPr>
            <a:r>
              <a:rPr lang="en" sz="1600"/>
              <a:t>Eiwitspecifiek (n = …)</a:t>
            </a:r>
            <a:endParaRPr sz="1600"/>
          </a:p>
          <a:p>
            <a:pPr indent="-330200" lvl="0" marL="457200" rtl="0" algn="l">
              <a:spcBef>
                <a:spcPts val="1600"/>
              </a:spcBef>
              <a:spcAft>
                <a:spcPts val="0"/>
              </a:spcAft>
              <a:buSzPts val="1600"/>
              <a:buChar char="-"/>
            </a:pPr>
            <a:r>
              <a:rPr lang="en" sz="1600"/>
              <a:t>Eiwit van lengte n heeft 4*3^(n-1) mogelijke vouwingen</a:t>
            </a:r>
            <a:endParaRPr sz="1600"/>
          </a:p>
          <a:p>
            <a:pPr indent="-330200" lvl="0" marL="457200" rtl="0" algn="l">
              <a:spcBef>
                <a:spcPts val="1600"/>
              </a:spcBef>
              <a:spcAft>
                <a:spcPts val="0"/>
              </a:spcAft>
              <a:buSzPts val="1600"/>
              <a:buChar char="-"/>
            </a:pPr>
            <a:r>
              <a:rPr lang="en" sz="1600"/>
              <a:t>Bij direct uitsluiten van rotaties (4* 3^(n-1)) / 4 </a:t>
            </a:r>
            <a:endParaRPr sz="1600"/>
          </a:p>
          <a:p>
            <a:pPr indent="-330200" lvl="0" marL="457200" rtl="0" algn="l">
              <a:spcBef>
                <a:spcPts val="1600"/>
              </a:spcBef>
              <a:spcAft>
                <a:spcPts val="0"/>
              </a:spcAft>
              <a:buSzPts val="1600"/>
              <a:buChar char="-"/>
            </a:pPr>
            <a:r>
              <a:rPr lang="en" sz="1600"/>
              <a:t>Bij direct uitsluiten van rotaties en spiegelbeelden (4* 3^(n-1)) / 4 / 2</a:t>
            </a:r>
            <a:endParaRPr sz="1600"/>
          </a:p>
          <a:p>
            <a:pPr indent="0" lvl="0" marL="45720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Inzicht in case</a:t>
            </a:r>
            <a:endParaRPr/>
          </a:p>
        </p:txBody>
      </p:sp>
      <p:sp>
        <p:nvSpPr>
          <p:cNvPr id="107" name="Google Shape;107;p19"/>
          <p:cNvSpPr txBox="1"/>
          <p:nvPr>
            <p:ph idx="1" type="body"/>
          </p:nvPr>
        </p:nvSpPr>
        <p:spPr>
          <a:xfrm>
            <a:off x="311700" y="1152425"/>
            <a:ext cx="8520600" cy="27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Lower bound</a:t>
            </a:r>
            <a:endParaRPr b="1" sz="1600"/>
          </a:p>
          <a:p>
            <a:pPr indent="0" lvl="0" marL="0" rtl="0" algn="l">
              <a:spcBef>
                <a:spcPts val="1600"/>
              </a:spcBef>
              <a:spcAft>
                <a:spcPts val="0"/>
              </a:spcAft>
              <a:buNone/>
            </a:pPr>
            <a:r>
              <a:rPr lang="en" sz="1600"/>
              <a:t>Voor ieder eiwit geldt dat het uitgerekt een stabiliteit van nul heeft.</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b="1" lang="en" sz="1600"/>
              <a:t>Upper bound</a:t>
            </a:r>
            <a:endParaRPr b="1" sz="1600"/>
          </a:p>
          <a:p>
            <a:pPr indent="0" lvl="0" marL="0" rtl="0" algn="l">
              <a:spcBef>
                <a:spcPts val="1600"/>
              </a:spcBef>
              <a:spcAft>
                <a:spcPts val="0"/>
              </a:spcAft>
              <a:buNone/>
            </a:pPr>
            <a:r>
              <a:rPr lang="en" sz="1600"/>
              <a:t>Eiwit specifiek: voor elk eiwit geldt dat het onmogelijk meer waterstofbruggen kan vormen dan de som van het aantal hydrofobe aminozuren die op een oneven afstand liggen van een ander hydrofoob aminozuur, gedeeld door twee.  </a:t>
            </a:r>
            <a:endParaRPr sz="1600"/>
          </a:p>
          <a:p>
            <a:pPr indent="0" lvl="0" marL="457200" rtl="0" algn="l">
              <a:spcBef>
                <a:spcPts val="1600"/>
              </a:spcBef>
              <a:spcAft>
                <a:spcPts val="1600"/>
              </a:spcAft>
              <a:buNone/>
            </a:pPr>
            <a:r>
              <a:t/>
            </a:r>
            <a:endParaRPr sz="1600"/>
          </a:p>
        </p:txBody>
      </p:sp>
      <p:pic>
        <p:nvPicPr>
          <p:cNvPr id="108" name="Google Shape;108;p19"/>
          <p:cNvPicPr preferRelativeResize="0"/>
          <p:nvPr/>
        </p:nvPicPr>
        <p:blipFill>
          <a:blip r:embed="rId3">
            <a:alphaModFix/>
          </a:blip>
          <a:stretch>
            <a:fillRect/>
          </a:stretch>
        </p:blipFill>
        <p:spPr>
          <a:xfrm>
            <a:off x="405725" y="2158738"/>
            <a:ext cx="4211700" cy="82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methoden</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Random → Greedy → (Breadthfirst →) Breadthfirst look ahead </a:t>
            </a:r>
            <a:endParaRPr/>
          </a:p>
          <a:p>
            <a:pPr indent="0" lvl="0" marL="0" rtl="0" algn="l">
              <a:spcBef>
                <a:spcPts val="1600"/>
              </a:spcBef>
              <a:spcAft>
                <a:spcPts val="1600"/>
              </a:spcAft>
              <a:buNone/>
            </a:pPr>
            <a:r>
              <a:rPr lang="en"/>
              <a:t>Breadthfirst als tussenfase in proces (bestudeert </a:t>
            </a:r>
            <a:r>
              <a:rPr i="1" lang="en"/>
              <a:t>alle</a:t>
            </a:r>
            <a:r>
              <a:rPr lang="en"/>
              <a:t> vouwingen)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Gebruikte methoden: Random</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Vouwt het gegeven ewit</a:t>
            </a:r>
            <a:r>
              <a:rPr lang="en" sz="1600"/>
              <a:t> compleet random </a:t>
            </a:r>
            <a:endParaRPr sz="1600"/>
          </a:p>
          <a:p>
            <a:pPr indent="-330200" lvl="0" marL="457200" rtl="0" algn="l">
              <a:spcBef>
                <a:spcPts val="0"/>
              </a:spcBef>
              <a:spcAft>
                <a:spcPts val="0"/>
              </a:spcAft>
              <a:buSzPts val="1600"/>
              <a:buChar char="-"/>
            </a:pPr>
            <a:r>
              <a:rPr lang="en" sz="1600"/>
              <a:t>Eerste aminozuur wordt in het midden van het 2D grid geplaatst</a:t>
            </a:r>
            <a:endParaRPr sz="1600"/>
          </a:p>
          <a:p>
            <a:pPr indent="-330200" lvl="0" marL="457200" rtl="0" algn="l">
              <a:spcBef>
                <a:spcPts val="0"/>
              </a:spcBef>
              <a:spcAft>
                <a:spcPts val="0"/>
              </a:spcAft>
              <a:buSzPts val="1600"/>
              <a:buChar char="-"/>
            </a:pPr>
            <a:r>
              <a:rPr lang="en" sz="1600"/>
              <a:t>Algoritme checkt of omliggende coördinaten (boven, onder, links, rechts) vrij zijn en plaatst opvolgend aminozuur random op een van de vrije plaatsen</a:t>
            </a:r>
            <a:endParaRPr sz="1600"/>
          </a:p>
          <a:p>
            <a:pPr indent="-330200" lvl="0" marL="457200" rtl="0" algn="l">
              <a:spcBef>
                <a:spcPts val="0"/>
              </a:spcBef>
              <a:spcAft>
                <a:spcPts val="0"/>
              </a:spcAft>
              <a:buSzPts val="1600"/>
              <a:buChar char="-"/>
            </a:pPr>
            <a:r>
              <a:rPr lang="en" sz="1600"/>
              <a:t>Proces wordt herhaald totdat het hele eiwit is neergelegd</a:t>
            </a:r>
            <a:endParaRPr sz="1600"/>
          </a:p>
          <a:p>
            <a:pPr indent="-330200" lvl="0" marL="457200" rtl="0" algn="l">
              <a:spcBef>
                <a:spcPts val="0"/>
              </a:spcBef>
              <a:spcAft>
                <a:spcPts val="0"/>
              </a:spcAft>
              <a:buSzPts val="1600"/>
              <a:buChar char="-"/>
            </a:pPr>
            <a:r>
              <a:rPr lang="en" sz="1600"/>
              <a:t>Als de eiwitvouwing valide is wordt de score berekend door de HH en HC bruggen te identificeren</a:t>
            </a:r>
            <a:endParaRPr sz="1600"/>
          </a:p>
          <a:p>
            <a:pPr indent="-330200" lvl="0" marL="457200" rtl="0" algn="l">
              <a:spcBef>
                <a:spcPts val="0"/>
              </a:spcBef>
              <a:spcAft>
                <a:spcPts val="0"/>
              </a:spcAft>
              <a:buSzPts val="1600"/>
              <a:buChar char="-"/>
            </a:pPr>
            <a:r>
              <a:rPr lang="en" sz="1600"/>
              <a:t>Het algoritme update de beste route en score na elke vouwing </a:t>
            </a:r>
            <a:endParaRPr sz="1600"/>
          </a:p>
          <a:p>
            <a:pPr indent="-330200" lvl="0" marL="457200" rtl="0" algn="l">
              <a:spcBef>
                <a:spcPts val="0"/>
              </a:spcBef>
              <a:spcAft>
                <a:spcPts val="0"/>
              </a:spcAft>
              <a:buSzPts val="1600"/>
              <a:buChar char="-"/>
            </a:pPr>
            <a:r>
              <a:rPr lang="en" sz="1600"/>
              <a:t>Het gehele proces wordt zo vaak herhaald als de gebruiker heeft ingevoerd</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