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9" r:id="rId5"/>
    <p:sldId id="281" r:id="rId6"/>
    <p:sldId id="284" r:id="rId7"/>
    <p:sldId id="286" r:id="rId8"/>
    <p:sldId id="283" r:id="rId9"/>
    <p:sldId id="285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99780" autoAdjust="0"/>
  </p:normalViewPr>
  <p:slideViewPr>
    <p:cSldViewPr snapToGrid="0">
      <p:cViewPr>
        <p:scale>
          <a:sx n="75" d="100"/>
          <a:sy n="75" d="100"/>
        </p:scale>
        <p:origin x="-1608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7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Mercado I: Mercados Competitivos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9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4558" y="1515479"/>
            <a:ext cx="11215869" cy="490766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 competitivos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empresas tomadoras de preço, produtos homogêneos e livre entrada e saída de empresas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é maximizado no nível de produção em que a RMg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(no caso, idêntica ao preço de mercado)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igual ao CMg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, desde que o preço seja maior ou igual ao custo médio mínimo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Equilíbrio competitivo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econômico zero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 longo prazo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Excedente do produtor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área entre a curva de oferta e o preço de mercado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 de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 econômica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a partir do excedente do consumidor e do produtor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815824"/>
            <a:ext cx="11253353" cy="45719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Caracterização de mercados competitivos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Maximização de lucros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Oferta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Eficiência econômica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6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Mercados Competitivos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4000" y="1614800"/>
            <a:ext cx="11580471" cy="4929282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Concorrência perfeita: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Aceitação de preços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são, em geral, muitas empresas competindo entre si, cada qual ofertando pequena parcela da produção total, de tal forma que não conseguem influenciar o preço de mercado (empresas são tomadoras de preço)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Homogeneidade de produto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produtos ofertados por distintas empresas são semelhantes/substitutos próximos (não há diferenciação de produto significativa) – ex.: </a:t>
            </a:r>
            <a:r>
              <a:rPr lang="pt-BR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commodities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Livre entrada e saída de empresas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barreiras à entrada e/ou saída das empresas do mercado são nulas ou baixas, isto é, não há custos especiais de entrar e sair do setor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2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Maximização de Lucros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220" y="1610076"/>
            <a:ext cx="11283465" cy="500605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nível de produção </a:t>
            </a: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q*</a:t>
            </a: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 lucros (seja em um mercado competitivo ou não)?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Inclinação de R(q) é RMg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Inclinação de C(q) é CMg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Lucro é maximizado quando: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um incremento adicional no nível de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produção mantiver o lucro inalterado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253281" y="2463552"/>
                <a:ext cx="2772137" cy="40124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81" y="2463552"/>
                <a:ext cx="2772137" cy="401240"/>
              </a:xfrm>
              <a:prstGeom prst="rect">
                <a:avLst/>
              </a:prstGeom>
              <a:blipFill rotWithShape="1">
                <a:blip r:embed="rId2"/>
                <a:stretch>
                  <a:fillRect l="-220" r="-2423" b="-2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2"/>
              <p:cNvSpPr txBox="1">
                <a:spLocks/>
              </p:cNvSpPr>
              <p:nvPr/>
            </p:nvSpPr>
            <p:spPr>
              <a:xfrm>
                <a:off x="260220" y="5958426"/>
                <a:ext cx="4172674" cy="40124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20" y="5958426"/>
                <a:ext cx="4172674" cy="401240"/>
              </a:xfrm>
              <a:prstGeom prst="rect">
                <a:avLst/>
              </a:prstGeom>
              <a:blipFill rotWithShape="1">
                <a:blip r:embed="rId3"/>
                <a:stretch>
                  <a:fillRect l="-2778" t="-154545" r="-731" b="-224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4559566" y="5951472"/>
            <a:ext cx="592671" cy="42905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/>
              <p:cNvSpPr txBox="1">
                <a:spLocks/>
              </p:cNvSpPr>
              <p:nvPr/>
            </p:nvSpPr>
            <p:spPr>
              <a:xfrm>
                <a:off x="5278909" y="5965379"/>
                <a:ext cx="1819587" cy="41514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𝑅𝑀𝑔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𝐶𝑀𝑔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09" y="5965379"/>
                <a:ext cx="1819587" cy="415148"/>
              </a:xfrm>
              <a:prstGeom prst="rect">
                <a:avLst/>
              </a:prstGeom>
              <a:blipFill rotWithShape="1">
                <a:blip r:embed="rId4"/>
                <a:stretch>
                  <a:fillRect l="-3356" r="-4027" b="-176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360" y="2245735"/>
            <a:ext cx="4814325" cy="35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61421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Maximização de Lucros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775" y="1582734"/>
            <a:ext cx="11430509" cy="491924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em mercados competitivos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(lembre-se, são tomadoras de preço)</a:t>
            </a: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 de maximização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RMg deve ser igual ao CMg</a:t>
            </a:r>
          </a:p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em um ponto no qual a curva</a:t>
            </a:r>
          </a:p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de CMg esteja subindo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059084" y="2787358"/>
                <a:ext cx="1261639" cy="40124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84" y="2787358"/>
                <a:ext cx="1261639" cy="401240"/>
              </a:xfrm>
              <a:prstGeom prst="rect">
                <a:avLst/>
              </a:prstGeom>
              <a:blipFill rotWithShape="1">
                <a:blip r:embed="rId2"/>
                <a:stretch>
                  <a:fillRect l="-1449" r="-483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3437682" y="2810691"/>
                <a:ext cx="2681902" cy="41003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𝑅𝑀𝑔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82" y="2810691"/>
                <a:ext cx="2681902" cy="410039"/>
              </a:xfrm>
              <a:prstGeom prst="rect">
                <a:avLst/>
              </a:prstGeom>
              <a:blipFill rotWithShape="1">
                <a:blip r:embed="rId3"/>
                <a:stretch>
                  <a:fillRect l="-2500" t="-153731" r="-1136" b="-217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582867" y="2785025"/>
            <a:ext cx="592671" cy="42905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/>
              <p:cNvSpPr txBox="1">
                <a:spLocks/>
              </p:cNvSpPr>
              <p:nvPr/>
            </p:nvSpPr>
            <p:spPr>
              <a:xfrm>
                <a:off x="1672542" y="4103371"/>
                <a:ext cx="2413320" cy="39144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𝐶𝑀𝑔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𝑅𝑀𝑔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42" y="4103371"/>
                <a:ext cx="2413320" cy="391445"/>
              </a:xfrm>
              <a:prstGeom prst="rect">
                <a:avLst/>
              </a:prstGeom>
              <a:blipFill rotWithShape="1">
                <a:blip r:embed="rId4"/>
                <a:stretch>
                  <a:fillRect l="-2525" r="-1010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28" y="2366745"/>
            <a:ext cx="5500127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Oferta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711" y="1702269"/>
            <a:ext cx="11505237" cy="4664597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de produção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que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 os lucros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uma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 competitiva é aquele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qual </a:t>
            </a:r>
            <a:r>
              <a:rPr lang="pt-BR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CMg = P</a:t>
            </a:r>
          </a:p>
          <a:p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Quando </a:t>
            </a:r>
            <a:r>
              <a:rPr lang="pt-BR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</a:t>
            </a:r>
            <a:r>
              <a:rPr lang="pt-BR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CMe mínimo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longo prazo, a empresa tem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econômico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61" y="1864316"/>
            <a:ext cx="5468122" cy="37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3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Oferta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5381" y="1569757"/>
            <a:ext cx="11435788" cy="48266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Enquanto houver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econômico positivo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em um setor, haverá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incentivo para a entrada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novas empresas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 econômico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: retorno sobre o investimento considerando os custos de oportunidade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Equilíbrio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competitivo de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ocorre quando: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todas as empresas do setor estejam maximizando seus lucros, o lucro econômico for nulo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 preço vigente tornar iguais as quantidades ofertada e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demandada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5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Excedente do Produtor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755" y="1711056"/>
            <a:ext cx="11149845" cy="476298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É a soma das diferenças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entre o preço de mercado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o CMg de produção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todas as unidades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produzidas pela empresa</a:t>
            </a:r>
          </a:p>
          <a:p>
            <a:pPr>
              <a:buFontTx/>
              <a:buChar char="-"/>
            </a:pP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à área situada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acima da curva de oferta</a:t>
            </a:r>
          </a:p>
          <a:p>
            <a:pPr marL="0" indent="0">
              <a:buNone/>
            </a:pP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abaixo do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 de mercado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75" y="1791787"/>
            <a:ext cx="5312675" cy="37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Eficiência Econômica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711" y="1520072"/>
            <a:ext cx="11505237" cy="4925028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Excedente do consumidor e do produtor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como medida do bem-estar econômico agregado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morto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perda líquida de excedente total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50" y="3240534"/>
            <a:ext cx="3812141" cy="3299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30" y="3251211"/>
            <a:ext cx="3827229" cy="32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557</Words>
  <Application>Microsoft Office PowerPoint</Application>
  <PresentationFormat>Personalizar</PresentationFormat>
  <Paragraphs>71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Plano de Aula </vt:lpstr>
      <vt:lpstr>Mercados Competitivos</vt:lpstr>
      <vt:lpstr>Maximização de Lucros</vt:lpstr>
      <vt:lpstr>Maximização de Lucros</vt:lpstr>
      <vt:lpstr>Oferta</vt:lpstr>
      <vt:lpstr>Oferta</vt:lpstr>
      <vt:lpstr>Excedente do Produtor</vt:lpstr>
      <vt:lpstr>Eficiência Econômica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Heitor Vieira Marucci</cp:lastModifiedBy>
  <cp:revision>131</cp:revision>
  <dcterms:created xsi:type="dcterms:W3CDTF">2015-02-10T17:45:35Z</dcterms:created>
  <dcterms:modified xsi:type="dcterms:W3CDTF">2016-12-02T12:33:47Z</dcterms:modified>
</cp:coreProperties>
</file>