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5" r:id="rId5"/>
    <p:sldId id="280" r:id="rId6"/>
    <p:sldId id="281" r:id="rId7"/>
    <p:sldId id="286" r:id="rId8"/>
    <p:sldId id="283" r:id="rId9"/>
    <p:sldId id="284" r:id="rId10"/>
    <p:sldId id="285" r:id="rId11"/>
    <p:sldId id="279" r:id="rId12"/>
    <p:sldId id="287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9780" autoAdjust="0"/>
  </p:normalViewPr>
  <p:slideViewPr>
    <p:cSldViewPr snapToGrid="0">
      <p:cViewPr>
        <p:scale>
          <a:sx n="93" d="100"/>
          <a:sy n="93" d="100"/>
        </p:scale>
        <p:origin x="-930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5333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Elasticidades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792" y="343860"/>
            <a:ext cx="114334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Elasticidades da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ferta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7684" y="1724628"/>
            <a:ext cx="11892988" cy="50523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Elasticidade de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Variação percentual na quantidade ofertada de um bem, dada uma variação percentual no seu preço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É normalmente um número positivo: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preço mais alto tende a incentivar os produtores a aumentar a produção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elasticidades da oferta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P. ex. em relação a insumos para gerar determinado bem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 geral, as elasticidades da oferta são negativas em relação aos preços dos insumos</a:t>
            </a:r>
            <a:endParaRPr lang="pt-BR" sz="3200" dirty="0"/>
          </a:p>
          <a:p>
            <a:endParaRPr lang="pt-BR" sz="3600" dirty="0"/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Bens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464484"/>
                  </p:ext>
                </p:extLst>
              </p:nvPr>
            </p:nvGraphicFramePr>
            <p:xfrm>
              <a:off x="698018" y="1683547"/>
              <a:ext cx="10868628" cy="473253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434314"/>
                    <a:gridCol w="5434314"/>
                  </a:tblGrid>
                  <a:tr h="437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comuns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Bens de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Giffen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Bens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substitutos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Bens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complementares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28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Bens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independentes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sz="28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28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normais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essenciais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pt-BR" sz="280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de luxo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GB" sz="2800" i="1" kern="12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pt-BR" sz="280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inferiores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z="28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neutros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pt-B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464484"/>
                  </p:ext>
                </p:extLst>
              </p:nvPr>
            </p:nvGraphicFramePr>
            <p:xfrm>
              <a:off x="698018" y="1683547"/>
              <a:ext cx="10868628" cy="473253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434314"/>
                    <a:gridCol w="5434314"/>
                  </a:tblGrid>
                  <a:tr h="4918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comuns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23457" r="-224" b="-895062"/>
                          </a:stretch>
                        </a:blipFill>
                      </a:tcPr>
                    </a:tc>
                  </a:tr>
                  <a:tr h="4596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Bens de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Giffen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133333" r="-224" b="-866667"/>
                          </a:stretch>
                        </a:blipFill>
                      </a:tcPr>
                    </a:tc>
                  </a:tr>
                  <a:tr h="4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Bens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substitutos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213415" r="-224" b="-692683"/>
                          </a:stretch>
                        </a:blipFill>
                      </a:tcPr>
                    </a:tc>
                  </a:tr>
                  <a:tr h="4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Bens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complementares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313415" r="-224" b="-592683"/>
                          </a:stretch>
                        </a:blipFill>
                      </a:tcPr>
                    </a:tc>
                  </a:tr>
                  <a:tr h="4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Bens</a:t>
                          </a:r>
                          <a:r>
                            <a:rPr lang="en-GB" sz="2800" b="1" baseline="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baseline="0" dirty="0" err="1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independentes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413415" r="-224" b="-492683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normais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561333" r="-224" b="-438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essenciais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661333" r="-224" b="-338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de luxo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761333" r="-224" b="-238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inferiores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861333" r="-224" b="-138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800" b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Bens neutros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2" t="-961333" r="-224" b="-38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22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888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Bens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56521" y="1772459"/>
            <a:ext cx="11707794" cy="500451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 de Engel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relaciona a quantidade consumida de um bem à renda</a:t>
            </a:r>
            <a:endParaRPr lang="pt-BR" sz="3600" dirty="0"/>
          </a:p>
          <a:p>
            <a:endParaRPr lang="pt-BR" sz="3600" dirty="0"/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21" y="2968314"/>
            <a:ext cx="4953000" cy="3444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1" y="2968314"/>
            <a:ext cx="498348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614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725" y="1669423"/>
            <a:ext cx="11253353" cy="506125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Elasticidades medem o grau de reação da oferta e da demanda às variações de preço, renda ou outras variáveis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Auxiliam na avaliação do comportamento da demanda e da oferta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Há vários tipos de elasticidade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Destaque para as elasticidades de preço, renda e preço cruzada da demanda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 de diversos tipos de bens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44546"/>
            <a:ext cx="11253353" cy="454306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Conceito de elasticidade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Tipos de elasticidade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das elasticidades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Tipos de bens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230" y="343860"/>
            <a:ext cx="11065398" cy="1325563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Conceito de Elasticidade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0340" y="2089230"/>
            <a:ext cx="11253353" cy="425369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Mede a variação percentual que ocorrerá em uma variável como reação a uma variação percentual em outra variável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(medida de “sensibilidade”)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Quanto vai aumentar ou cair a oferta ou a demanda de determinado bem ou serviço, dada uma variação nos preços ou na renda?</a:t>
            </a: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Elasticidade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193403"/>
            <a:ext cx="11253353" cy="39303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Elasticidade de preço da demanda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 de renda da demanda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 preço cruzada da demanda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 de preço da oferta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Outras elasticidades da oferta</a:t>
            </a:r>
          </a:p>
        </p:txBody>
      </p:sp>
    </p:spTree>
    <p:extLst>
      <p:ext uri="{BB962C8B-B14F-4D97-AF65-F5344CB8AC3E}">
        <p14:creationId xmlns:p14="http://schemas.microsoft.com/office/powerpoint/2010/main" val="2961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289" y="343860"/>
            <a:ext cx="11580471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 de Preço da Demanda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423" y="1772460"/>
            <a:ext cx="11253353" cy="488298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Variação percentual na quantidade demandada de um bem, dada uma variação percentual no seu preço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geralmente um número negativo: aumento do preço deve levar a uma redução da quantidade demandada (bens comuns)</a:t>
            </a:r>
            <a:endParaRPr lang="pt-BR" sz="3600" dirty="0"/>
          </a:p>
          <a:p>
            <a:endParaRPr lang="pt-BR" sz="3600" dirty="0"/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3849999" y="3258274"/>
                <a:ext cx="3982199" cy="11227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 fontScale="92500"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  <a:p>
                <a:endParaRPr lang="pt-BR" sz="3600" dirty="0"/>
              </a:p>
              <a:p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999" y="3258274"/>
                <a:ext cx="3982199" cy="11227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2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711" y="1772460"/>
            <a:ext cx="11253353" cy="488298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Magnitude da elasticidade</a:t>
            </a: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Interpretação sobre a demanda</a:t>
            </a:r>
            <a:endParaRPr lang="pt-BR" sz="3600" dirty="0"/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457517"/>
                  </p:ext>
                </p:extLst>
              </p:nvPr>
            </p:nvGraphicFramePr>
            <p:xfrm>
              <a:off x="484646" y="3194616"/>
              <a:ext cx="10868628" cy="319595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434314"/>
                    <a:gridCol w="5434314"/>
                  </a:tblGrid>
                  <a:tr h="8527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800" b="1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800" b="1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1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𝐄</m:t>
                                        </m:r>
                                      </m:e>
                                      <m:sub>
                                        <m:r>
                                          <a:rPr lang="en-GB" sz="2800" b="1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Interpretação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sobre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demanda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em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relação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preço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37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Perfeitamente</a:t>
                          </a: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 1 a </a:t>
                          </a:r>
                          <a14:m>
                            <m:oMath xmlns:m="http://schemas.openxmlformats.org/officeDocument/2006/math">
                              <m:r>
                                <a:rPr lang="en-GB" sz="28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pt-BR" sz="2800" b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Elasticidade</a:t>
                          </a: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unitária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 0 a 1</a:t>
                          </a:r>
                          <a:endParaRPr lang="pt-BR" sz="2800" b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15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Perfeitamente</a:t>
                          </a: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457517"/>
                  </p:ext>
                </p:extLst>
              </p:nvPr>
            </p:nvGraphicFramePr>
            <p:xfrm>
              <a:off x="484646" y="3194616"/>
              <a:ext cx="10868628" cy="319595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434314"/>
                    <a:gridCol w="5434314"/>
                  </a:tblGrid>
                  <a:tr h="91313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2" t="-12000" r="-100112" b="-2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Interpretação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sobre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demanda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em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relação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b="1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preço</a:t>
                          </a:r>
                          <a:r>
                            <a:rPr lang="en-GB" sz="28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pt-BR" sz="2800" b="1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2" t="-224000" r="-100112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Perfeitamente</a:t>
                          </a: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2" t="-328378" r="-100112" b="-3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pt-BR" sz="2800" b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Elasticidade</a:t>
                          </a: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unitária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 0 a 1</a:t>
                          </a:r>
                          <a:endParaRPr lang="pt-BR" sz="2800" b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Perfeitamente</a:t>
                          </a:r>
                          <a:r>
                            <a:rPr lang="en-GB" sz="2800" dirty="0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GB" sz="2800" dirty="0" err="1">
                              <a:solidFill>
                                <a:sysClr val="windowText" lastClr="00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inelástica</a:t>
                          </a:r>
                          <a:endParaRPr lang="pt-BR" sz="2800" b="0" dirty="0">
                            <a:solidFill>
                              <a:sysClr val="windowText" lastClr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41577" y="343860"/>
            <a:ext cx="11580471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 de Preço da Demanda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14334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Demanda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lástica e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nelástica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76041" y="1614668"/>
            <a:ext cx="8877782" cy="504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			Demanda</a:t>
            </a:r>
          </a:p>
          <a:p>
            <a:pPr marL="0" indent="0">
              <a:buNone/>
            </a:pPr>
            <a:r>
              <a:rPr lang="pt-BR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infinitamente			completamente </a:t>
            </a:r>
          </a:p>
          <a:p>
            <a:pPr marL="0" indent="0">
              <a:buNone/>
            </a:pPr>
            <a:r>
              <a:rPr lang="pt-BR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elástica				inelástica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06" y="3505336"/>
            <a:ext cx="3280874" cy="3031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1" y="3505336"/>
            <a:ext cx="3286817" cy="30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792" y="343860"/>
            <a:ext cx="114334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Outras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lasticidades da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emanda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3258" y="1921396"/>
            <a:ext cx="11476299" cy="473404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Elasticidade de renda da demanda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variação percentual na quantidade demandada de um bem, dada uma variação percentual na renda</a:t>
            </a:r>
            <a:endParaRPr lang="pt-BR" sz="3600" dirty="0"/>
          </a:p>
          <a:p>
            <a:endParaRPr lang="pt-BR" sz="3600" dirty="0"/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4030307" y="3964328"/>
                <a:ext cx="3982199" cy="11227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pt-BR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den>
                      </m:f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  <a:p>
                <a:endParaRPr lang="pt-BR" sz="3600" dirty="0"/>
              </a:p>
              <a:p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307" y="3964328"/>
                <a:ext cx="3982199" cy="11227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1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14334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Outras Elasticidades da Demanda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9286" y="1961910"/>
            <a:ext cx="11476299" cy="469353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Elasticidade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 cruzada da demanda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variação percentual na quantidade demandada de um bem, dada uma variação percentual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preço de outro bem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dirty="0"/>
          </a:p>
          <a:p>
            <a:endParaRPr lang="pt-BR" sz="3600" dirty="0"/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3553428" y="4172675"/>
                <a:ext cx="5654232" cy="122112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pt-BR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6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sz="3600" dirty="0">
                  <a:solidFill>
                    <a:schemeClr val="bg1"/>
                  </a:solidFill>
                </a:endParaRPr>
              </a:p>
              <a:p>
                <a:endParaRPr lang="pt-BR" sz="3600" dirty="0">
                  <a:solidFill>
                    <a:schemeClr val="bg1"/>
                  </a:solidFill>
                </a:endParaRPr>
              </a:p>
              <a:p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28" y="4172675"/>
                <a:ext cx="5654232" cy="12211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653</Words>
  <Application>Microsoft Office PowerPoint</Application>
  <PresentationFormat>Personalizar</PresentationFormat>
  <Paragraphs>91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1_Tema do Office</vt:lpstr>
      <vt:lpstr>Apresentação do PowerPoint</vt:lpstr>
      <vt:lpstr>Plano de Aula </vt:lpstr>
      <vt:lpstr>Conceito de Elasticidade</vt:lpstr>
      <vt:lpstr>Tipos de Elasticidade</vt:lpstr>
      <vt:lpstr>Elasticidade de Preço da Demanda</vt:lpstr>
      <vt:lpstr>Elasticidade de Preço da Demanda</vt:lpstr>
      <vt:lpstr>Demanda Elástica e Inelástica</vt:lpstr>
      <vt:lpstr>Outras Elasticidades da Demanda</vt:lpstr>
      <vt:lpstr>Outras Elasticidades da Demanda</vt:lpstr>
      <vt:lpstr>Elasticidades da Oferta</vt:lpstr>
      <vt:lpstr>Tipos de Bens</vt:lpstr>
      <vt:lpstr>Tipos de Bens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Heitor Vieira Marucci</cp:lastModifiedBy>
  <cp:revision>111</cp:revision>
  <dcterms:created xsi:type="dcterms:W3CDTF">2015-02-10T17:45:35Z</dcterms:created>
  <dcterms:modified xsi:type="dcterms:W3CDTF">2016-12-01T12:07:23Z</dcterms:modified>
</cp:coreProperties>
</file>