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74" r:id="rId4"/>
    <p:sldId id="275" r:id="rId5"/>
    <p:sldId id="282" r:id="rId6"/>
    <p:sldId id="280" r:id="rId7"/>
    <p:sldId id="281" r:id="rId8"/>
    <p:sldId id="286" r:id="rId9"/>
    <p:sldId id="284" r:id="rId10"/>
    <p:sldId id="278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396" autoAdjust="0"/>
    <p:restoredTop sz="99780" autoAdjust="0"/>
  </p:normalViewPr>
  <p:slideViewPr>
    <p:cSldViewPr snapToGrid="0">
      <p:cViewPr>
        <p:scale>
          <a:sx n="77" d="100"/>
          <a:sy n="77" d="100"/>
        </p:scale>
        <p:origin x="-1530" y="-87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67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3F4F1-C2D3-4E11-BD91-BA0CA03E048D}" type="datetimeFigureOut">
              <a:rPr lang="pt-BR" smtClean="0">
                <a:solidFill>
                  <a:prstClr val="white">
                    <a:tint val="75000"/>
                  </a:prstClr>
                </a:solidFill>
              </a:rPr>
              <a:pPr/>
              <a:t>01/12/2016</a:t>
            </a:fld>
            <a:endParaRPr lang="pt-BR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32902-C1F9-4D7B-85EB-FF75F39CF5D9}" type="slidenum">
              <a:rPr lang="pt-BR" smtClean="0">
                <a:solidFill>
                  <a:prstClr val="white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8113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3F4F1-C2D3-4E11-BD91-BA0CA03E048D}" type="datetimeFigureOut">
              <a:rPr lang="pt-BR" smtClean="0">
                <a:solidFill>
                  <a:prstClr val="white">
                    <a:tint val="75000"/>
                  </a:prstClr>
                </a:solidFill>
              </a:rPr>
              <a:pPr/>
              <a:t>01/12/2016</a:t>
            </a:fld>
            <a:endParaRPr lang="pt-BR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32902-C1F9-4D7B-85EB-FF75F39CF5D9}" type="slidenum">
              <a:rPr lang="pt-BR" smtClean="0">
                <a:solidFill>
                  <a:prstClr val="white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8759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1" y="365126"/>
            <a:ext cx="2628900" cy="5811839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1" y="365126"/>
            <a:ext cx="7734300" cy="5811839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3F4F1-C2D3-4E11-BD91-BA0CA03E048D}" type="datetimeFigureOut">
              <a:rPr lang="pt-BR" smtClean="0">
                <a:solidFill>
                  <a:prstClr val="white">
                    <a:tint val="75000"/>
                  </a:prstClr>
                </a:solidFill>
              </a:rPr>
              <a:pPr/>
              <a:t>01/12/2016</a:t>
            </a:fld>
            <a:endParaRPr lang="pt-BR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32902-C1F9-4D7B-85EB-FF75F39CF5D9}" type="slidenum">
              <a:rPr lang="pt-BR" smtClean="0">
                <a:solidFill>
                  <a:prstClr val="white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2125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3F4F1-C2D3-4E11-BD91-BA0CA03E048D}" type="datetimeFigureOut">
              <a:rPr lang="pt-BR" smtClean="0">
                <a:solidFill>
                  <a:prstClr val="white">
                    <a:tint val="75000"/>
                  </a:prstClr>
                </a:solidFill>
              </a:rPr>
              <a:pPr/>
              <a:t>01/12/2016</a:t>
            </a:fld>
            <a:endParaRPr lang="pt-BR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32902-C1F9-4D7B-85EB-FF75F39CF5D9}" type="slidenum">
              <a:rPr lang="pt-BR" smtClean="0">
                <a:solidFill>
                  <a:prstClr val="white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9650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3F4F1-C2D3-4E11-BD91-BA0CA03E048D}" type="datetimeFigureOut">
              <a:rPr lang="pt-BR" smtClean="0">
                <a:solidFill>
                  <a:prstClr val="white">
                    <a:tint val="75000"/>
                  </a:prstClr>
                </a:solidFill>
              </a:rPr>
              <a:pPr/>
              <a:t>01/12/2016</a:t>
            </a:fld>
            <a:endParaRPr lang="pt-BR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32902-C1F9-4D7B-85EB-FF75F39CF5D9}" type="slidenum">
              <a:rPr lang="pt-BR" smtClean="0">
                <a:solidFill>
                  <a:prstClr val="white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8141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3F4F1-C2D3-4E11-BD91-BA0CA03E048D}" type="datetimeFigureOut">
              <a:rPr lang="pt-BR" smtClean="0">
                <a:solidFill>
                  <a:prstClr val="white">
                    <a:tint val="75000"/>
                  </a:prstClr>
                </a:solidFill>
              </a:rPr>
              <a:pPr/>
              <a:t>01/12/2016</a:t>
            </a:fld>
            <a:endParaRPr lang="pt-BR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32902-C1F9-4D7B-85EB-FF75F39CF5D9}" type="slidenum">
              <a:rPr lang="pt-BR" smtClean="0">
                <a:solidFill>
                  <a:prstClr val="white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7059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67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67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3F4F1-C2D3-4E11-BD91-BA0CA03E048D}" type="datetimeFigureOut">
              <a:rPr lang="pt-BR" smtClean="0">
                <a:solidFill>
                  <a:prstClr val="white">
                    <a:tint val="75000"/>
                  </a:prstClr>
                </a:solidFill>
              </a:rPr>
              <a:pPr/>
              <a:t>01/12/2016</a:t>
            </a:fld>
            <a:endParaRPr lang="pt-BR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32902-C1F9-4D7B-85EB-FF75F39CF5D9}" type="slidenum">
              <a:rPr lang="pt-BR" smtClean="0">
                <a:solidFill>
                  <a:prstClr val="white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0552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3F4F1-C2D3-4E11-BD91-BA0CA03E048D}" type="datetimeFigureOut">
              <a:rPr lang="pt-BR" smtClean="0">
                <a:solidFill>
                  <a:prstClr val="white">
                    <a:tint val="75000"/>
                  </a:prstClr>
                </a:solidFill>
              </a:rPr>
              <a:pPr/>
              <a:t>01/12/2016</a:t>
            </a:fld>
            <a:endParaRPr lang="pt-BR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32902-C1F9-4D7B-85EB-FF75F39CF5D9}" type="slidenum">
              <a:rPr lang="pt-BR" smtClean="0">
                <a:solidFill>
                  <a:prstClr val="white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2401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3F4F1-C2D3-4E11-BD91-BA0CA03E048D}" type="datetimeFigureOut">
              <a:rPr lang="pt-BR" smtClean="0">
                <a:solidFill>
                  <a:prstClr val="white">
                    <a:tint val="75000"/>
                  </a:prstClr>
                </a:solidFill>
              </a:rPr>
              <a:pPr/>
              <a:t>01/12/2016</a:t>
            </a:fld>
            <a:endParaRPr lang="pt-BR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32902-C1F9-4D7B-85EB-FF75F39CF5D9}" type="slidenum">
              <a:rPr lang="pt-BR" smtClean="0">
                <a:solidFill>
                  <a:prstClr val="white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2089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67"/>
            </a:lvl2pPr>
            <a:lvl3pPr marL="914377" indent="0">
              <a:buNone/>
              <a:defRPr sz="1200"/>
            </a:lvl3pPr>
            <a:lvl4pPr marL="1371566" indent="0">
              <a:buNone/>
              <a:defRPr sz="1067"/>
            </a:lvl4pPr>
            <a:lvl5pPr marL="1828754" indent="0">
              <a:buNone/>
              <a:defRPr sz="1067"/>
            </a:lvl5pPr>
            <a:lvl6pPr marL="2285943" indent="0">
              <a:buNone/>
              <a:defRPr sz="1067"/>
            </a:lvl6pPr>
            <a:lvl7pPr marL="2743131" indent="0">
              <a:buNone/>
              <a:defRPr sz="1067"/>
            </a:lvl7pPr>
            <a:lvl8pPr marL="3200320" indent="0">
              <a:buNone/>
              <a:defRPr sz="1067"/>
            </a:lvl8pPr>
            <a:lvl9pPr marL="3657509" indent="0">
              <a:buNone/>
              <a:defRPr sz="1067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3F4F1-C2D3-4E11-BD91-BA0CA03E048D}" type="datetimeFigureOut">
              <a:rPr lang="pt-BR" smtClean="0">
                <a:solidFill>
                  <a:prstClr val="white">
                    <a:tint val="75000"/>
                  </a:prstClr>
                </a:solidFill>
              </a:rPr>
              <a:pPr/>
              <a:t>01/12/2016</a:t>
            </a:fld>
            <a:endParaRPr lang="pt-BR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32902-C1F9-4D7B-85EB-FF75F39CF5D9}" type="slidenum">
              <a:rPr lang="pt-BR" smtClean="0">
                <a:solidFill>
                  <a:prstClr val="white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8245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67"/>
            </a:lvl2pPr>
            <a:lvl3pPr marL="914377" indent="0">
              <a:buNone/>
              <a:defRPr sz="1200"/>
            </a:lvl3pPr>
            <a:lvl4pPr marL="1371566" indent="0">
              <a:buNone/>
              <a:defRPr sz="1067"/>
            </a:lvl4pPr>
            <a:lvl5pPr marL="1828754" indent="0">
              <a:buNone/>
              <a:defRPr sz="1067"/>
            </a:lvl5pPr>
            <a:lvl6pPr marL="2285943" indent="0">
              <a:buNone/>
              <a:defRPr sz="1067"/>
            </a:lvl6pPr>
            <a:lvl7pPr marL="2743131" indent="0">
              <a:buNone/>
              <a:defRPr sz="1067"/>
            </a:lvl7pPr>
            <a:lvl8pPr marL="3200320" indent="0">
              <a:buNone/>
              <a:defRPr sz="1067"/>
            </a:lvl8pPr>
            <a:lvl9pPr marL="3657509" indent="0">
              <a:buNone/>
              <a:defRPr sz="1067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3F4F1-C2D3-4E11-BD91-BA0CA03E048D}" type="datetimeFigureOut">
              <a:rPr lang="pt-BR" smtClean="0">
                <a:solidFill>
                  <a:prstClr val="white">
                    <a:tint val="75000"/>
                  </a:prstClr>
                </a:solidFill>
              </a:rPr>
              <a:pPr/>
              <a:t>01/12/2016</a:t>
            </a:fld>
            <a:endParaRPr lang="pt-BR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32902-C1F9-4D7B-85EB-FF75F39CF5D9}" type="slidenum">
              <a:rPr lang="pt-BR" smtClean="0">
                <a:solidFill>
                  <a:prstClr val="white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5743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377"/>
            <a:fld id="{F543F4F1-C2D3-4E11-BD91-BA0CA03E048D}" type="datetimeFigureOut">
              <a:rPr lang="pt-BR" smtClean="0">
                <a:solidFill>
                  <a:prstClr val="white">
                    <a:tint val="75000"/>
                  </a:prstClr>
                </a:solidFill>
              </a:rPr>
              <a:pPr defTabSz="914377"/>
              <a:t>01/12/2016</a:t>
            </a:fld>
            <a:endParaRPr lang="pt-BR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377"/>
            <a:endParaRPr lang="pt-BR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377"/>
            <a:fld id="{6F332902-C1F9-4D7B-85EB-FF75F39CF5D9}" type="slidenum">
              <a:rPr lang="pt-BR" smtClean="0">
                <a:solidFill>
                  <a:prstClr val="white">
                    <a:tint val="75000"/>
                  </a:prstClr>
                </a:solidFill>
              </a:rPr>
              <a:pPr defTabSz="914377"/>
              <a:t>‹nº›</a:t>
            </a:fld>
            <a:endParaRPr lang="pt-BR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94417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3"/>
          <p:cNvSpPr txBox="1">
            <a:spLocks noChangeArrowheads="1"/>
          </p:cNvSpPr>
          <p:nvPr/>
        </p:nvSpPr>
        <p:spPr bwMode="auto">
          <a:xfrm>
            <a:off x="0" y="1229417"/>
            <a:ext cx="12192000" cy="1733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914377"/>
            <a:r>
              <a:rPr lang="en-US" sz="5333" b="1" dirty="0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AULA </a:t>
            </a:r>
            <a:r>
              <a:rPr lang="en-US" sz="5333" b="1" dirty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4</a:t>
            </a:r>
            <a:endParaRPr lang="en-US" sz="5333" b="1" dirty="0" smtClean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  <a:p>
            <a:pPr algn="ctr" defTabSz="914377"/>
            <a:r>
              <a:rPr lang="pt-BR" altLang="pt-BR" sz="5333" b="1" dirty="0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ECONOMIA II</a:t>
            </a:r>
          </a:p>
        </p:txBody>
      </p:sp>
      <p:sp>
        <p:nvSpPr>
          <p:cNvPr id="10" name="TextBox 4"/>
          <p:cNvSpPr txBox="1">
            <a:spLocks noChangeArrowheads="1"/>
          </p:cNvSpPr>
          <p:nvPr/>
        </p:nvSpPr>
        <p:spPr bwMode="auto">
          <a:xfrm>
            <a:off x="-1" y="4259317"/>
            <a:ext cx="12142515" cy="1508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defTabSz="914377"/>
            <a:r>
              <a:rPr lang="pt-BR" sz="4600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Teoria do Consumidor II: Aspectos da Demanda</a:t>
            </a:r>
            <a:endParaRPr lang="pt-BR" sz="4200" b="1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0" y="3953569"/>
            <a:ext cx="12192000" cy="59267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377">
              <a:defRPr/>
            </a:pPr>
            <a:endParaRPr lang="pt-BR" sz="1867" baseline="-250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7746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53343" y="343860"/>
            <a:ext cx="10597585" cy="1325563"/>
          </a:xfrm>
        </p:spPr>
        <p:txBody>
          <a:bodyPr>
            <a:normAutofit/>
          </a:bodyPr>
          <a:lstStyle/>
          <a:p>
            <a:r>
              <a:rPr lang="pt-BR" sz="5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Síntese</a:t>
            </a:r>
            <a:endParaRPr lang="pt-BR" sz="5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54212" y="1770927"/>
            <a:ext cx="11563108" cy="4867154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t-BR" sz="3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0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Curva de demanda individual</a:t>
            </a:r>
            <a:r>
              <a:rPr lang="pt-BR" sz="3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: gostos, preços e restrição orçamentária</a:t>
            </a:r>
            <a:endParaRPr lang="pt-BR" sz="30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t-BR" sz="3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0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Curva de demanda de </a:t>
            </a:r>
            <a:r>
              <a:rPr lang="pt-BR" sz="30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mercado</a:t>
            </a:r>
            <a:r>
              <a:rPr lang="pt-BR" sz="3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: soma horizontal das curvas de demanda individuais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t-BR" sz="3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0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Excedente do </a:t>
            </a:r>
            <a:r>
              <a:rPr lang="pt-BR" sz="30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consumidor</a:t>
            </a:r>
            <a:r>
              <a:rPr lang="pt-BR" sz="3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: diferença entre o valor que consumidores estariam dispostos a pagar por um bem e o quanto realmente pagam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t-BR" sz="3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0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Externalidades de </a:t>
            </a:r>
            <a:r>
              <a:rPr lang="pt-BR" sz="30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difusão</a:t>
            </a:r>
            <a:r>
              <a:rPr lang="pt-BR" sz="3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(positivas ou negativas): demanda de um consumidor influenciada pelas decisões de compra de outros consumidores</a:t>
            </a:r>
          </a:p>
        </p:txBody>
      </p:sp>
    </p:spTree>
    <p:extLst>
      <p:ext uri="{BB962C8B-B14F-4D97-AF65-F5344CB8AC3E}">
        <p14:creationId xmlns:p14="http://schemas.microsoft.com/office/powerpoint/2010/main" val="1518047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15820" y="343860"/>
            <a:ext cx="10597585" cy="1325563"/>
          </a:xfrm>
        </p:spPr>
        <p:txBody>
          <a:bodyPr>
            <a:normAutofit/>
          </a:bodyPr>
          <a:lstStyle/>
          <a:p>
            <a:r>
              <a:rPr lang="pt-BR" sz="5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Plano de Aula </a:t>
            </a:r>
            <a:endParaRPr lang="pt-BR" sz="5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45931" y="2286001"/>
            <a:ext cx="11253353" cy="4109012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pt-BR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Curva de demanda individual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pt-BR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Curva de demanda de mercado</a:t>
            </a:r>
            <a:endParaRPr lang="pt-BR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pt-BR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Excedente do consumidor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pt-BR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Externalidades de difusão</a:t>
            </a:r>
          </a:p>
        </p:txBody>
      </p:sp>
    </p:spTree>
    <p:extLst>
      <p:ext uri="{BB962C8B-B14F-4D97-AF65-F5344CB8AC3E}">
        <p14:creationId xmlns:p14="http://schemas.microsoft.com/office/powerpoint/2010/main" val="892479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56323" y="343860"/>
            <a:ext cx="10597585" cy="1325563"/>
          </a:xfrm>
        </p:spPr>
        <p:txBody>
          <a:bodyPr>
            <a:normAutofit/>
          </a:bodyPr>
          <a:lstStyle/>
          <a:p>
            <a:r>
              <a:rPr lang="pt-BR" sz="5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Curva de Demanda Individual</a:t>
            </a:r>
            <a:endParaRPr lang="pt-BR" sz="5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6434" y="2083443"/>
            <a:ext cx="11253353" cy="4040356"/>
          </a:xfrm>
        </p:spPr>
        <p:txBody>
          <a:bodyPr>
            <a:normAutofit/>
          </a:bodyPr>
          <a:lstStyle/>
          <a:p>
            <a:r>
              <a:rPr lang="pt-BR" sz="3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Relaciona a quantidade</a:t>
            </a:r>
          </a:p>
          <a:p>
            <a:pPr marL="0" indent="0">
              <a:buNone/>
            </a:pPr>
            <a:r>
              <a:rPr lang="pt-BR" sz="3400" b="1" dirty="0">
                <a:latin typeface="Arial" panose="020B0604020202020204" pitchFamily="34" charset="0"/>
                <a:cs typeface="Arial" panose="020B0604020202020204" pitchFamily="34" charset="0"/>
              </a:rPr>
              <a:t>demandada de determinado</a:t>
            </a:r>
          </a:p>
          <a:p>
            <a:pPr marL="0" indent="0">
              <a:buNone/>
            </a:pPr>
            <a:r>
              <a:rPr lang="pt-BR" sz="3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bem por um consumidor</a:t>
            </a:r>
          </a:p>
          <a:p>
            <a:pPr marL="0" indent="0">
              <a:buNone/>
            </a:pPr>
            <a:r>
              <a:rPr lang="pt-BR" sz="3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com o preço do bem,</a:t>
            </a:r>
          </a:p>
          <a:p>
            <a:pPr marL="0" indent="0">
              <a:buNone/>
            </a:pPr>
            <a:r>
              <a:rPr lang="pt-BR" sz="3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de forma a maximizar</a:t>
            </a:r>
          </a:p>
          <a:p>
            <a:pPr marL="0" indent="0">
              <a:buNone/>
            </a:pPr>
            <a:r>
              <a:rPr lang="pt-BR" sz="3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sua utilidade</a:t>
            </a:r>
            <a:endParaRPr lang="pt-BR" sz="3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6500" y="2083443"/>
            <a:ext cx="4970687" cy="4048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351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68680" y="343860"/>
            <a:ext cx="10597585" cy="1325563"/>
          </a:xfrm>
        </p:spPr>
        <p:txBody>
          <a:bodyPr>
            <a:normAutofit/>
          </a:bodyPr>
          <a:lstStyle/>
          <a:p>
            <a:r>
              <a:rPr lang="pt-BR" sz="5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Curva de Demanda de Mercado</a:t>
            </a:r>
            <a:endParaRPr lang="pt-BR" sz="5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62146" y="1875098"/>
            <a:ext cx="11568896" cy="4734045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pt-BR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Relaciona a quantidade de um bem que todos os consumidores em um mercado vão comprar a dado preço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pt-BR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É obtida por meio da soma (horizontal) das curvas de demanda individuais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pt-BR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Será deslocada para a direita à medida que mais consumidores entrarem no mercado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pt-BR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Fatores que influenciam a demanda de muitos consumidores também afetarão a demanda de mercado</a:t>
            </a:r>
          </a:p>
        </p:txBody>
      </p:sp>
    </p:spTree>
    <p:extLst>
      <p:ext uri="{BB962C8B-B14F-4D97-AF65-F5344CB8AC3E}">
        <p14:creationId xmlns:p14="http://schemas.microsoft.com/office/powerpoint/2010/main" val="2961591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42822" y="343860"/>
            <a:ext cx="10597585" cy="1325563"/>
          </a:xfrm>
        </p:spPr>
        <p:txBody>
          <a:bodyPr>
            <a:normAutofit/>
          </a:bodyPr>
          <a:lstStyle/>
          <a:p>
            <a:r>
              <a:rPr lang="pt-BR" sz="5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Curva de Demanda de Mercado</a:t>
            </a:r>
            <a:endParaRPr lang="pt-BR" sz="5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7432" y="1875099"/>
            <a:ext cx="11702005" cy="4757195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endParaRPr lang="pt-BR" sz="2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sz="2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pt-BR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Neste exemplo, </a:t>
            </a:r>
            <a:r>
              <a:rPr lang="pt-BR" sz="26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demanda de mercado</a:t>
            </a:r>
            <a:r>
              <a:rPr lang="pt-BR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é </a:t>
            </a:r>
            <a:r>
              <a:rPr lang="pt-BR" sz="26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quebrada</a:t>
            </a:r>
            <a:r>
              <a:rPr lang="pt-BR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, já que um dos consumidores não consome acima de determinado preço considerado aceitável pelos demais</a:t>
            </a:r>
            <a:endParaRPr lang="pt-BR" sz="2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5236" y="1875099"/>
            <a:ext cx="6266396" cy="3674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165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19252" y="343860"/>
            <a:ext cx="10597585" cy="1325563"/>
          </a:xfrm>
        </p:spPr>
        <p:txBody>
          <a:bodyPr>
            <a:normAutofit/>
          </a:bodyPr>
          <a:lstStyle/>
          <a:p>
            <a:r>
              <a:rPr lang="pt-BR" sz="5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Excedente do Consumidor</a:t>
            </a:r>
            <a:endParaRPr lang="pt-BR" sz="5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49363" y="1772460"/>
            <a:ext cx="11253353" cy="4680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- Diferença entre o que</a:t>
            </a:r>
          </a:p>
          <a:p>
            <a:pPr marL="0" indent="0">
              <a:buNone/>
            </a:pPr>
            <a:r>
              <a:rPr lang="pt-BR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um consumidor está</a:t>
            </a:r>
          </a:p>
          <a:p>
            <a:pPr marL="0" indent="0">
              <a:buNone/>
            </a:pPr>
            <a:r>
              <a:rPr lang="pt-BR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disposto a pagar por</a:t>
            </a:r>
          </a:p>
          <a:p>
            <a:pPr marL="0" indent="0">
              <a:buNone/>
            </a:pPr>
            <a:r>
              <a:rPr lang="pt-BR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um bem e a quantia</a:t>
            </a:r>
          </a:p>
          <a:p>
            <a:pPr marL="0" indent="0">
              <a:buNone/>
            </a:pPr>
            <a:r>
              <a:rPr lang="pt-BR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que efetivamente paga</a:t>
            </a:r>
          </a:p>
          <a:p>
            <a:pPr>
              <a:buFontTx/>
              <a:buChar char="-"/>
            </a:pPr>
            <a:r>
              <a:rPr lang="pt-BR" sz="32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Equivale à área situada</a:t>
            </a:r>
          </a:p>
          <a:p>
            <a:pPr marL="0" indent="0">
              <a:buNone/>
            </a:pPr>
            <a:r>
              <a:rPr lang="pt-BR" sz="32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abaixo da curva de demanda</a:t>
            </a:r>
          </a:p>
          <a:p>
            <a:pPr marL="0" indent="0">
              <a:buNone/>
            </a:pPr>
            <a:r>
              <a:rPr lang="pt-BR" sz="32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acima da linha de preço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2141" y="1955141"/>
            <a:ext cx="4814325" cy="4315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610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7467" y="343860"/>
            <a:ext cx="10597585" cy="1325563"/>
          </a:xfrm>
        </p:spPr>
        <p:txBody>
          <a:bodyPr>
            <a:normAutofit/>
          </a:bodyPr>
          <a:lstStyle/>
          <a:p>
            <a:r>
              <a:rPr lang="pt-BR" sz="5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Externalidades de Difusão</a:t>
            </a:r>
            <a:endParaRPr lang="pt-BR" sz="5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87578" y="1736203"/>
            <a:ext cx="11293355" cy="4913453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t-BR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6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Externalidade</a:t>
            </a:r>
            <a:r>
              <a:rPr lang="pt-BR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pt-BR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É o efeito que a ação de um agente causa sobre outros agentes, mas que não é considerado no preço de mercado (em outras palavras, é o </a:t>
            </a:r>
            <a:r>
              <a:rPr lang="pt-BR" sz="32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efeito colateral de uma decisão sobre outros agentes que não participaram dela</a:t>
            </a:r>
            <a:r>
              <a:rPr lang="pt-BR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pt-BR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Pode ser </a:t>
            </a:r>
            <a:r>
              <a:rPr lang="pt-BR" sz="32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negativa</a:t>
            </a:r>
            <a:r>
              <a:rPr lang="pt-BR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(quando a ação de uma das partes impõe custos à outra) ou </a:t>
            </a:r>
            <a:r>
              <a:rPr lang="pt-BR" sz="32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positiva</a:t>
            </a:r>
            <a:r>
              <a:rPr lang="pt-BR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(quando a ação de uma das partes beneficia a outra)</a:t>
            </a:r>
          </a:p>
        </p:txBody>
      </p:sp>
    </p:spTree>
    <p:extLst>
      <p:ext uri="{BB962C8B-B14F-4D97-AF65-F5344CB8AC3E}">
        <p14:creationId xmlns:p14="http://schemas.microsoft.com/office/powerpoint/2010/main" val="90637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68680" y="343860"/>
            <a:ext cx="10597585" cy="1325563"/>
          </a:xfrm>
        </p:spPr>
        <p:txBody>
          <a:bodyPr>
            <a:normAutofit/>
          </a:bodyPr>
          <a:lstStyle/>
          <a:p>
            <a:r>
              <a:rPr lang="pt-BR" sz="5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Externalidades de Difusão</a:t>
            </a:r>
            <a:endParaRPr lang="pt-BR" sz="5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8791" y="1736203"/>
            <a:ext cx="11293355" cy="4913453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pt-BR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6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Externalidade de difusão</a:t>
            </a:r>
            <a:r>
              <a:rPr lang="pt-BR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(ou de rede):</a:t>
            </a:r>
          </a:p>
          <a:p>
            <a:pPr lvl="1">
              <a:spcBef>
                <a:spcPts val="600"/>
              </a:spcBef>
            </a:pPr>
            <a:r>
              <a:rPr lang="pt-BR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Situação na qual a demanda individual depende das aquisições feitas por outros indivíduos (logo, </a:t>
            </a:r>
            <a:r>
              <a:rPr lang="pt-BR" sz="32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quando a utilidade de uma pessoa por um bem depende do número de outras pessoas que consomem esse bem</a:t>
            </a:r>
            <a:r>
              <a:rPr lang="pt-BR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lvl="1">
              <a:spcBef>
                <a:spcPts val="600"/>
              </a:spcBef>
            </a:pPr>
            <a:r>
              <a:rPr lang="pt-BR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2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Positiva</a:t>
            </a:r>
            <a:r>
              <a:rPr lang="pt-BR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: quando aumenta a </a:t>
            </a:r>
            <a:r>
              <a:rPr lang="pt-BR" sz="3200" b="1" dirty="0">
                <a:latin typeface="Arial" panose="020B0604020202020204" pitchFamily="34" charset="0"/>
                <a:cs typeface="Arial" panose="020B0604020202020204" pitchFamily="34" charset="0"/>
              </a:rPr>
              <a:t>quantidade demandada de um bem por um consumidor </a:t>
            </a:r>
            <a:r>
              <a:rPr lang="pt-BR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típico em </a:t>
            </a:r>
            <a:r>
              <a:rPr lang="pt-BR" sz="3200" b="1" dirty="0">
                <a:latin typeface="Arial" panose="020B0604020202020204" pitchFamily="34" charset="0"/>
                <a:cs typeface="Arial" panose="020B0604020202020204" pitchFamily="34" charset="0"/>
              </a:rPr>
              <a:t>razão do crescimento da quantidade adquirida por outros </a:t>
            </a:r>
            <a:r>
              <a:rPr lang="pt-BR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consumidores</a:t>
            </a:r>
          </a:p>
          <a:p>
            <a:pPr lvl="1">
              <a:spcBef>
                <a:spcPts val="600"/>
              </a:spcBef>
            </a:pPr>
            <a:r>
              <a:rPr lang="pt-BR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2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Negativa</a:t>
            </a:r>
            <a:r>
              <a:rPr lang="pt-BR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: quando </a:t>
            </a:r>
            <a:r>
              <a:rPr lang="pt-BR" sz="3200" b="1" dirty="0">
                <a:latin typeface="Arial" panose="020B0604020202020204" pitchFamily="34" charset="0"/>
                <a:cs typeface="Arial" panose="020B0604020202020204" pitchFamily="34" charset="0"/>
              </a:rPr>
              <a:t>a quantidade demandada </a:t>
            </a:r>
            <a:r>
              <a:rPr lang="pt-BR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diminui</a:t>
            </a:r>
            <a:endParaRPr lang="pt-BR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992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82181" y="343860"/>
            <a:ext cx="10597585" cy="1325563"/>
          </a:xfrm>
        </p:spPr>
        <p:txBody>
          <a:bodyPr>
            <a:normAutofit/>
          </a:bodyPr>
          <a:lstStyle/>
          <a:p>
            <a:r>
              <a:rPr lang="pt-BR" sz="5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Externalidades de Difusão</a:t>
            </a:r>
            <a:endParaRPr lang="pt-BR" sz="5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12292" y="1736203"/>
            <a:ext cx="11351228" cy="4936601"/>
          </a:xfrm>
        </p:spPr>
        <p:txBody>
          <a:bodyPr>
            <a:normAutofit/>
          </a:bodyPr>
          <a:lstStyle/>
          <a:p>
            <a:r>
              <a:rPr lang="pt-BR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6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Efeito cumulativo de consumo</a:t>
            </a:r>
            <a:r>
              <a:rPr lang="pt-BR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/>
            <a: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 Externalidade de difusão </a:t>
            </a:r>
            <a:r>
              <a:rPr lang="pt-BR" sz="2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positiva</a:t>
            </a:r>
            <a: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 em que consumidores desejam possuir um bem em parte porque os outros possuem (ou por estar ‘na moda’ ou porque o bem tem mais utilidade quanto mais pessoas o têm)</a:t>
            </a:r>
          </a:p>
          <a:p>
            <a:pPr lvl="1"/>
            <a: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 Demanda de mercado tende a ser mais elástica</a:t>
            </a:r>
          </a:p>
          <a:p>
            <a:r>
              <a:rPr lang="pt-BR" sz="3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6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Efeito de </a:t>
            </a:r>
            <a:r>
              <a:rPr lang="pt-BR" sz="36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diferenciação de consumo</a:t>
            </a:r>
            <a:r>
              <a:rPr lang="pt-BR" sz="36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/>
            <a: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 Externalidade de difusão </a:t>
            </a:r>
            <a:r>
              <a:rPr lang="pt-BR" sz="2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negativa</a:t>
            </a:r>
            <a: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 que reflete o fato de que os consumidores desejam possuir bens únicos ou exclusivos ou queiram evitar o efeito das aglomerações</a:t>
            </a:r>
          </a:p>
          <a:p>
            <a:pPr lvl="1"/>
            <a: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 Demanda de mercado tende a ser mais inelástica</a:t>
            </a:r>
          </a:p>
        </p:txBody>
      </p:sp>
    </p:spTree>
    <p:extLst>
      <p:ext uri="{BB962C8B-B14F-4D97-AF65-F5344CB8AC3E}">
        <p14:creationId xmlns:p14="http://schemas.microsoft.com/office/powerpoint/2010/main" val="132080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1921</TotalTime>
  <Words>529</Words>
  <Application>Microsoft Office PowerPoint</Application>
  <PresentationFormat>Personalizar</PresentationFormat>
  <Paragraphs>61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1" baseType="lpstr">
      <vt:lpstr>1_Tema do Office</vt:lpstr>
      <vt:lpstr>Apresentação do PowerPoint</vt:lpstr>
      <vt:lpstr>Plano de Aula </vt:lpstr>
      <vt:lpstr>Curva de Demanda Individual</vt:lpstr>
      <vt:lpstr>Curva de Demanda de Mercado</vt:lpstr>
      <vt:lpstr>Curva de Demanda de Mercado</vt:lpstr>
      <vt:lpstr>Excedente do Consumidor</vt:lpstr>
      <vt:lpstr>Externalidades de Difusão</vt:lpstr>
      <vt:lpstr>Externalidades de Difusão</vt:lpstr>
      <vt:lpstr>Externalidades de Difusão</vt:lpstr>
      <vt:lpstr>Síntese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Luiz Henrique Proença Soares</dc:creator>
  <cp:lastModifiedBy>Heitor Vieira Marucci</cp:lastModifiedBy>
  <cp:revision>110</cp:revision>
  <dcterms:created xsi:type="dcterms:W3CDTF">2015-02-10T17:45:35Z</dcterms:created>
  <dcterms:modified xsi:type="dcterms:W3CDTF">2016-12-01T13:01:01Z</dcterms:modified>
</cp:coreProperties>
</file>