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81" r:id="rId5"/>
    <p:sldId id="283" r:id="rId6"/>
    <p:sldId id="274" r:id="rId7"/>
    <p:sldId id="286" r:id="rId8"/>
    <p:sldId id="289" r:id="rId9"/>
    <p:sldId id="279" r:id="rId10"/>
    <p:sldId id="290" r:id="rId11"/>
    <p:sldId id="282" r:id="rId12"/>
    <p:sldId id="27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 autoAdjust="0"/>
    <p:restoredTop sz="99780" autoAdjust="0"/>
  </p:normalViewPr>
  <p:slideViewPr>
    <p:cSldViewPr snapToGrid="0">
      <p:cViewPr>
        <p:scale>
          <a:sx n="73" d="100"/>
          <a:sy n="73" d="100"/>
        </p:scale>
        <p:origin x="-1692" y="-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02/12/2016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</a:t>
            </a:r>
            <a:r>
              <a:rPr lang="en-US" sz="5333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5333" b="1" dirty="0" smtClea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 de Mercado II: Mercados Concentrados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956" y="1542819"/>
            <a:ext cx="11406850" cy="4988689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monopsônio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capacidade do comprador de influenciar o preço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monopsônio depende da elasticidade da oferta com a qual o comprador se defronta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 mais elástica, poder será menor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 mais inelástica, poder será maior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Determinantes do poder de monopsônio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Elasticidade da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oferta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 mercado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Número de compradores no mercado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Forma de interação entre os compradores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85190" y="249264"/>
            <a:ext cx="10597585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Poder de Monopsônio e Preço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739" y="249264"/>
            <a:ext cx="11568895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Medidas de Concentração de Mercado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3768" y="1677864"/>
            <a:ext cx="11253353" cy="4351339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Razão de concentração (CR)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pt-B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CR(k)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indica a parcela de mercado das </a:t>
            </a:r>
            <a:r>
              <a:rPr lang="pt-B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marL="0" indent="0">
              <a:buNone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	maiores empresas de determinado mercado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 de Herfindahl-Hirschman (HHI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pt-BR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HHI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atribui maior peso às empresas</a:t>
            </a:r>
          </a:p>
          <a:p>
            <a:pPr marL="0" indent="0">
              <a:buNone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	relativamente maiores e é bastante utilizado</a:t>
            </a:r>
          </a:p>
          <a:p>
            <a:pPr marL="0" indent="0">
              <a:buNone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	em processos de avaliação de fusões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3211293" y="2531695"/>
                <a:ext cx="2048234" cy="10475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93" y="2531695"/>
                <a:ext cx="2048234" cy="1047510"/>
              </a:xfrm>
              <a:prstGeom prst="rect">
                <a:avLst/>
              </a:prstGeom>
              <a:blipFill rotWithShape="1"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1274053" y="2667698"/>
                <a:ext cx="1096955" cy="77550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53" y="2667698"/>
                <a:ext cx="1096955" cy="7755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3211293" y="4884448"/>
                <a:ext cx="2048234" cy="10475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𝐻𝐻𝐼</m:t>
                      </m:r>
                      <m:r>
                        <a:rPr lang="en-GB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293" y="4884448"/>
                <a:ext cx="2048234" cy="1047510"/>
              </a:xfrm>
              <a:prstGeom prst="rect">
                <a:avLst/>
              </a:prstGeom>
              <a:blipFill rotWithShape="1">
                <a:blip r:embed="rId4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2"/>
              <p:cNvSpPr txBox="1">
                <a:spLocks/>
              </p:cNvSpPr>
              <p:nvPr/>
            </p:nvSpPr>
            <p:spPr>
              <a:xfrm>
                <a:off x="3283392" y="6137684"/>
                <a:ext cx="1894751" cy="35337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t-BR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𝐻𝐻𝐼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392" y="6137684"/>
                <a:ext cx="1894751" cy="353372"/>
              </a:xfrm>
              <a:prstGeom prst="rect">
                <a:avLst/>
              </a:prstGeom>
              <a:blipFill rotWithShape="1">
                <a:blip r:embed="rId5"/>
                <a:stretch>
                  <a:fillRect l="-11935" t="-144828" b="-2034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3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594" y="26503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388231" y="1524263"/>
            <a:ext cx="11424213" cy="491345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Mercados </a:t>
            </a:r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concentrados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empresas formadoras de preço, produtos diferenciados e barreiras à entrada/saída de empresas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mercados concentrados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: monopólio, oligopólio, monopsônio e oligopsônio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mercado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capacidade de vendedores/ofertantes ou compradores/demandantes de influenciarem o preço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monopólio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elasticidade da demanda de mercado, número de empresas e como elas interagem entre si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</a:t>
            </a:r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monopsônio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elasticidade da oferta de mercado, número de compradores e forma de interação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concentração de mercado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CR e HHI</a:t>
            </a:r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26503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96268"/>
            <a:ext cx="11253353" cy="445625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Caracterização de mercados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concentrados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Tipos de mercados concentrados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Poder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mercado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 determinação de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preços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Medidas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concentração de mercado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4379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Mercados Concentrados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929" y="1656970"/>
            <a:ext cx="11580471" cy="4855580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Concorrência imperfeita: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Formação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preços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são, em geral, poucas empresas no mercado (no limite, uma única empresa), cada qual ofertando (ou adquirindo) grande parcela da produção total, de tal forma que conseguem influenciar o preço de mercado (empresas são formadoras de preço e possuem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de mercado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Diferenciação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produto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produtos ofertados pelas empresas diferem entre si, em termos de qualidade, aparência, reputação etc.</a:t>
            </a:r>
            <a:endParaRPr lang="pt-BR" sz="28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Barreiras à entrada e/ou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saída de empresas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existem, em geral, barreiras à entrada e/ou saída das empresas do mercado, ou seja, impedimentos ou custos elevados para entrar e/ou sair do setor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9421" y="312328"/>
            <a:ext cx="1128874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Mercados Concentrados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9533" y="1814629"/>
            <a:ext cx="11253353" cy="465302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Monopólio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estrutura de mercado em que há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 um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ofertante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(mas muitos demandantes)</a:t>
            </a:r>
            <a:endParaRPr lang="pt-BR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Oligopólio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estrutura de mercado em que há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poucos produtores/vendedores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Monopsônio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estrutura de mercado em que há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 um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comprador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(mas muitos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ofertantes)</a:t>
            </a:r>
            <a:endParaRPr lang="pt-BR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Oligopsônio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estrutura de mercado em que há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poucos compradores</a:t>
            </a:r>
          </a:p>
        </p:txBody>
      </p:sp>
    </p:spTree>
    <p:extLst>
      <p:ext uri="{BB962C8B-B14F-4D97-AF65-F5344CB8AC3E}">
        <p14:creationId xmlns:p14="http://schemas.microsoft.com/office/powerpoint/2010/main" val="7621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127" y="26503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Monopólio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38" y="1693629"/>
            <a:ext cx="11253353" cy="4726725"/>
          </a:xfrm>
        </p:spPr>
        <p:txBody>
          <a:bodyPr>
            <a:normAutofit/>
          </a:bodyPr>
          <a:lstStyle/>
          <a:p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 monopolista não significa cobrar o preço que desejar</a:t>
            </a: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Decisão de produção e</a:t>
            </a:r>
          </a:p>
          <a:p>
            <a:pPr marL="0" indent="0">
              <a:buNone/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fixação de preço depende</a:t>
            </a:r>
          </a:p>
          <a:p>
            <a:pPr marL="0" indent="0">
              <a:buNone/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dos custos da empresa e</a:t>
            </a:r>
          </a:p>
          <a:p>
            <a:pPr marL="0" indent="0">
              <a:buNone/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 demanda de mercado</a:t>
            </a:r>
          </a:p>
          <a:p>
            <a:endParaRPr lang="pt-BR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Maximização de lucros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1852940" y="5675711"/>
                <a:ext cx="2101115" cy="47262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𝑅𝑀𝑔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𝐶𝑀𝑔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940" y="5675711"/>
                <a:ext cx="2101115" cy="472629"/>
              </a:xfrm>
              <a:prstGeom prst="rect">
                <a:avLst/>
              </a:prstGeom>
              <a:blipFill rotWithShape="1">
                <a:blip r:embed="rId2"/>
                <a:stretch>
                  <a:fillRect l="-3768" r="-3768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37" y="2364414"/>
            <a:ext cx="5170028" cy="42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458" y="249264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Poder de Monopólio e Preço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5569" y="1677864"/>
            <a:ext cx="11253353" cy="4773024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Empresa perfeitamente competitiva: </a:t>
            </a:r>
            <a:r>
              <a:rPr lang="pt-BR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CMg</a:t>
            </a: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Empresa com poder de monopólio: </a:t>
            </a:r>
            <a:r>
              <a:rPr lang="pt-BR" sz="32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 CMg</a:t>
            </a:r>
          </a:p>
          <a:p>
            <a:pPr marL="0" indent="0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 quão maior dependerá do inverso da elasticidade da demanda)</a:t>
            </a:r>
          </a:p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 de Lerner de poder de monopólio (</a:t>
            </a:r>
            <a:r>
              <a:rPr lang="pt-BR" sz="32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mark-up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tem sempre valor entre 0 e 1; quanto maior </a:t>
            </a:r>
            <a:r>
              <a:rPr lang="pt-BR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maior o poder de monopólio</a:t>
            </a:r>
          </a:p>
          <a:p>
            <a:pPr marL="0" indent="0">
              <a:buNone/>
            </a:pPr>
            <a:r>
              <a:rPr lang="pt-BR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 = 0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empresa perfeitamente competitiva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4338490" y="3934502"/>
                <a:ext cx="2931517" cy="53213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𝐶𝑀𝑔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490" y="3934502"/>
                <a:ext cx="2931517" cy="532131"/>
              </a:xfrm>
              <a:prstGeom prst="rect">
                <a:avLst/>
              </a:prstGeom>
              <a:blipFill rotWithShape="1">
                <a:blip r:embed="rId2"/>
                <a:stretch>
                  <a:fillRect l="-1455" t="-130682" r="-27235" b="-176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3573254" y="4824949"/>
                <a:ext cx="4461988" cy="53213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𝐶𝑀𝑔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54" y="4824949"/>
                <a:ext cx="4461988" cy="532131"/>
              </a:xfrm>
              <a:prstGeom prst="rect">
                <a:avLst/>
              </a:prstGeom>
              <a:blipFill rotWithShape="1">
                <a:blip r:embed="rId3"/>
                <a:stretch>
                  <a:fillRect l="-683" t="-130682" r="-14208" b="-176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Poder de Monopólio e Preço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101" y="1614800"/>
            <a:ext cx="11333866" cy="495821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 prática para determinação de preços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Quanto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menos elástica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for a curva da demanda da empresa,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 poder de monopólio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ela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terá: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Demanda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da empresa mais elástica, </a:t>
            </a:r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mark-up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menor, baixo poder de monopólio, preço próximo ao CMg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Demanda da empresa mais inelástica, </a:t>
            </a:r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mark-up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maior, elevado poder de monopólio, preço bastante superior ao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CMg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4563001" y="2247073"/>
                <a:ext cx="2545561" cy="928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𝐶𝑀𝑔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1+(1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001" y="2247073"/>
                <a:ext cx="2545561" cy="928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7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3454" y="1593905"/>
            <a:ext cx="11661721" cy="484979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Determinantes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do poder de monopólio: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Elasticidade da demanda de mercado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Elasticidade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da demanda de mercado estabelece a elasticidade mínima da demanda de cada empresa, limitando o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poder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 monopólio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empresas no mercado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Poder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 monopólio tende a cair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ao aumentar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número de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 ou ao diminuir o grau de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concentração de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de interação entre as empresas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Poder de monopólio é menor quando as empresas concorrem agressivamente (p. ex. via preços) e maior quando cooperam entre si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0686" y="343860"/>
            <a:ext cx="10597585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smtClean="0">
                <a:latin typeface="Arial" panose="020B0604020202020204" pitchFamily="34" charset="0"/>
                <a:cs typeface="Arial" panose="020B0604020202020204" pitchFamily="34" charset="0"/>
              </a:rPr>
              <a:t>Poder de Monopólio e Preço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848904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Poder de Monopólio e Eficiência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821" y="1532840"/>
            <a:ext cx="11184570" cy="483243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do excedente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consumidor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do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produtor</a:t>
            </a:r>
            <a:endParaRPr lang="pt-BR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55" y="2255905"/>
            <a:ext cx="5205233" cy="42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784</Words>
  <Application>Microsoft Office PowerPoint</Application>
  <PresentationFormat>Personalizar</PresentationFormat>
  <Paragraphs>91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1_Tema do Office</vt:lpstr>
      <vt:lpstr>Apresentação do PowerPoint</vt:lpstr>
      <vt:lpstr>Plano de Aula </vt:lpstr>
      <vt:lpstr>Mercados Concentrados</vt:lpstr>
      <vt:lpstr>Tipos de Mercados Concentrados</vt:lpstr>
      <vt:lpstr>Monopólio</vt:lpstr>
      <vt:lpstr>Poder de Monopólio e Preço</vt:lpstr>
      <vt:lpstr>Poder de Monopólio e Preço</vt:lpstr>
      <vt:lpstr>Apresentação do PowerPoint</vt:lpstr>
      <vt:lpstr>Poder de Monopólio e Eficiência</vt:lpstr>
      <vt:lpstr>Apresentação do PowerPoint</vt:lpstr>
      <vt:lpstr>Medidas de Concentração de Mercado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Heitor Vieira Marucci</cp:lastModifiedBy>
  <cp:revision>159</cp:revision>
  <dcterms:created xsi:type="dcterms:W3CDTF">2015-02-10T17:45:35Z</dcterms:created>
  <dcterms:modified xsi:type="dcterms:W3CDTF">2016-12-02T13:02:25Z</dcterms:modified>
</cp:coreProperties>
</file>