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4" r:id="rId4"/>
    <p:sldId id="286" r:id="rId5"/>
    <p:sldId id="288" r:id="rId6"/>
    <p:sldId id="289" r:id="rId7"/>
    <p:sldId id="290" r:id="rId8"/>
    <p:sldId id="291" r:id="rId9"/>
    <p:sldId id="274" r:id="rId10"/>
    <p:sldId id="287" r:id="rId11"/>
    <p:sldId id="283" r:id="rId12"/>
    <p:sldId id="27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66" autoAdjust="0"/>
    <p:restoredTop sz="99780" autoAdjust="0"/>
  </p:normalViewPr>
  <p:slideViewPr>
    <p:cSldViewPr snapToGrid="0">
      <p:cViewPr>
        <p:scale>
          <a:sx n="63" d="100"/>
          <a:sy n="63" d="100"/>
        </p:scale>
        <p:origin x="-546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11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5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2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5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5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55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0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8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24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74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 defTabSz="914377"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 defTabSz="914377"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41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0" y="1229417"/>
            <a:ext cx="12192000" cy="173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377"/>
            <a:r>
              <a:rPr lang="en-US" sz="5333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AULA 13</a:t>
            </a:r>
          </a:p>
          <a:p>
            <a:pPr algn="ctr" defTabSz="914377"/>
            <a:r>
              <a:rPr lang="pt-BR" altLang="pt-BR" sz="5333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ECONOMIA II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-1" y="4259317"/>
            <a:ext cx="12142515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377"/>
            <a:r>
              <a:rPr lang="pt-BR" sz="4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Falhas de Mercado e Instituições</a:t>
            </a:r>
            <a:endParaRPr lang="pt-BR" sz="42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0" y="3953569"/>
            <a:ext cx="12192000" cy="5926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pt-BR" sz="1867" baseline="-25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19" y="343860"/>
            <a:ext cx="1119614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Falhas de Mercado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2" y="1669423"/>
            <a:ext cx="11357016" cy="5038107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Bens públicos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Bens não disputáveis e não exclusivos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pt-B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CMg de provê-los para um consumidor adicional é zero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 pessoas não podem ser excluídas ou impedidas de seu consumo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Bens socialmente desejáveis que podem beneficiar todos os consumidores, mas cuja oferta no mercado é insuficiente ou mesmo inexistente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confundir bens públicos com bens oferecidos pelo governo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quantidade de bens públicos é muito menor do que a de bens oferecidos pelo governo</a:t>
            </a:r>
          </a:p>
        </p:txBody>
      </p:sp>
    </p:spTree>
    <p:extLst>
      <p:ext uri="{BB962C8B-B14F-4D97-AF65-F5344CB8AC3E}">
        <p14:creationId xmlns:p14="http://schemas.microsoft.com/office/powerpoint/2010/main" val="189533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19" y="343860"/>
            <a:ext cx="1119614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Instituições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0901" y="1770927"/>
            <a:ext cx="11840902" cy="494817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 Estruturas e mecanismos, formais ou não, que </a:t>
            </a:r>
            <a:r>
              <a:rPr lang="pt-BR" sz="3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regulam a vida em sociedade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 e, portanto, também as </a:t>
            </a:r>
            <a:r>
              <a:rPr lang="pt-BR" sz="3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relações econômicas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Falhas 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de mercado, racionalidade limitada e 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incerteza: </a:t>
            </a:r>
            <a:r>
              <a:rPr lang="pt-BR" sz="3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arranjos institucionais e coordenação econômica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Instituições formais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 e autoridades 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pertinentes:</a:t>
            </a: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 Isonomia e garantia de cumprimento de leis, normas e contratos (segurança jurídica)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 Regulamentação e fiscalização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Instituições informais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 e comportamento tácito socialmente aceitável e 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praticado</a:t>
            </a: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17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Síntese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9246" y="1834586"/>
            <a:ext cx="11325828" cy="4699323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Eficiência econômica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mercados competitivos e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falhas de mercado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Causas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poder de mercado, informações incompletas (ou assimétricas), externalidades e bens públicos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Falhas de mercado são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frequentemente observáveis na prática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 nem sempre de fácil solução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Instituições e atuação governamental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podem contribuir para corrigir falhas de mercado ou buscar outros objetivos socialmente desejáveis</a:t>
            </a:r>
          </a:p>
        </p:txBody>
      </p:sp>
    </p:spTree>
    <p:extLst>
      <p:ext uri="{BB962C8B-B14F-4D97-AF65-F5344CB8AC3E}">
        <p14:creationId xmlns:p14="http://schemas.microsoft.com/office/powerpoint/2010/main" val="15180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Plano de Aula 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788289"/>
            <a:ext cx="11253353" cy="486136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Eficiência econômica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Falhas de mercado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Poder de mercado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Informações incompletas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Externalidades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Bens públicos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Instituições</a:t>
            </a: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4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19" y="343860"/>
            <a:ext cx="1119614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Eficiência Econômica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718841"/>
            <a:ext cx="11253353" cy="489030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Mercados competitivos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pleno funcionamento garante que os recursos possam ser transacionados e alocados eficientemente mediante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o sistema de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preços, resultando no equilíbrio entre oferta e demanda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 eficiente de Pareto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bens alocados de tal forma que ninguém consegue aumentar seu bem-estar sem que seja reduzido o bem-estar de outra pessoa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Eficiência e equidade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uma alocação eficiente não implica necessariamente uma alocação equitativa!</a:t>
            </a:r>
          </a:p>
        </p:txBody>
      </p:sp>
    </p:spTree>
    <p:extLst>
      <p:ext uri="{BB962C8B-B14F-4D97-AF65-F5344CB8AC3E}">
        <p14:creationId xmlns:p14="http://schemas.microsoft.com/office/powerpoint/2010/main" val="18947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19" y="343860"/>
            <a:ext cx="1119614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Falhas de Mercado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591519"/>
            <a:ext cx="11420677" cy="5144947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Nem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sempre os mercados são totalmente eficientes: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falhas de mercado</a:t>
            </a:r>
          </a:p>
          <a:p>
            <a:pPr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Mesmo quando são, é comum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intervenção do governo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visando p. ex. corrigir problemas de equidade social ou garantir competitividade a empresas nacionais</a:t>
            </a:r>
          </a:p>
          <a:p>
            <a:pPr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 razões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para ineficiência dos mercados:</a:t>
            </a:r>
          </a:p>
          <a:p>
            <a:pPr lvl="1">
              <a:spcBef>
                <a:spcPts val="1000"/>
              </a:spcBef>
              <a:spcAft>
                <a:spcPts val="600"/>
              </a:spcAft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Poder de mercado</a:t>
            </a:r>
          </a:p>
          <a:p>
            <a:pPr lvl="1">
              <a:spcBef>
                <a:spcPts val="1000"/>
              </a:spcBef>
              <a:spcAft>
                <a:spcPts val="600"/>
              </a:spcAft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Informações incompletas</a:t>
            </a:r>
          </a:p>
          <a:p>
            <a:pPr lvl="1">
              <a:spcBef>
                <a:spcPts val="1000"/>
              </a:spcBef>
              <a:spcAft>
                <a:spcPts val="600"/>
              </a:spcAft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Externalidades</a:t>
            </a:r>
          </a:p>
          <a:p>
            <a:pPr lvl="1">
              <a:spcBef>
                <a:spcPts val="1000"/>
              </a:spcBef>
              <a:spcAft>
                <a:spcPts val="600"/>
              </a:spcAft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Bens públicos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35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19" y="343860"/>
            <a:ext cx="1119614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Falhas de Mercado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2129742"/>
            <a:ext cx="11253353" cy="448519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Poder de mercado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Capacidade de produtores ou consumidores de afetarem o preço de determinado bem ou serviço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Poder de </a:t>
            </a:r>
            <a:r>
              <a:rPr lang="pt-BR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monopólio</a:t>
            </a:r>
            <a:endParaRPr lang="pt-BR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Poder de </a:t>
            </a:r>
            <a:r>
              <a:rPr lang="pt-BR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monopsônio</a:t>
            </a:r>
            <a:endParaRPr lang="pt-BR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Concorrência imperfeita e concentração de mercado</a:t>
            </a:r>
          </a:p>
        </p:txBody>
      </p:sp>
    </p:spTree>
    <p:extLst>
      <p:ext uri="{BB962C8B-B14F-4D97-AF65-F5344CB8AC3E}">
        <p14:creationId xmlns:p14="http://schemas.microsoft.com/office/powerpoint/2010/main" val="392056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19" y="343860"/>
            <a:ext cx="1119614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Falhas de Mercado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669423"/>
            <a:ext cx="11253353" cy="5078618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 incompletas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1000"/>
              </a:spcBef>
              <a:spcAft>
                <a:spcPts val="600"/>
              </a:spcAft>
            </a:pPr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 Ausência / assimetria / distorção de informações que desarranja a oferta e demanda de bens e </a:t>
            </a:r>
            <a:r>
              <a:rPr lang="pt-B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serviços, uma vez que leva produtores ou consumidores a cometerem </a:t>
            </a:r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erros em suas decisões de produção ou de consumo</a:t>
            </a:r>
          </a:p>
          <a:p>
            <a:pPr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Escolhas eficientes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dependem de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 completas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sobre as variáveis econômicas relevantes para a tomada de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decisão e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racionalidade perfeita</a:t>
            </a:r>
          </a:p>
          <a:p>
            <a:pPr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Na realidade,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 assimétricas são bastante comuns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, i.e. ofertantes e demandantes possuem informações diferentes sobre uma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transação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2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19" y="343860"/>
            <a:ext cx="1119614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Falhas de Mercado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788289"/>
            <a:ext cx="11374378" cy="491345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Implicações das informações assimétricas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Seleção adversa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: quando, devido a informações assimétricas, produtos de qualidades distintas são vendidos a um preço único, resultando em muitos produtos de baixa qualidade e poucos de alta qualidade vendidos no mercado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Reputação e padronização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Sinalização de mercado, certificados e garantias</a:t>
            </a:r>
          </a:p>
        </p:txBody>
      </p:sp>
    </p:spTree>
    <p:extLst>
      <p:ext uri="{BB962C8B-B14F-4D97-AF65-F5344CB8AC3E}">
        <p14:creationId xmlns:p14="http://schemas.microsoft.com/office/powerpoint/2010/main" val="191147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19" y="343860"/>
            <a:ext cx="1119614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Falhas de Mercado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817225"/>
            <a:ext cx="11374378" cy="488451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Implicações das informações assimétricas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Risco moral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: quando uma das partes apresenta ações que não podem ser observadas por outra e que influem na probabilidade ou magnitude de um pagamento associado a um evento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Problema da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relação agente-principal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quando os agentes (ex. administradores de uma empresa) perseguem seus objetivos próprios ao invés dos objetivos dos principais (donos da empresa)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9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19" y="343860"/>
            <a:ext cx="1119614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Falhas de Mercado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0" y="1772460"/>
            <a:ext cx="11385953" cy="484825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Externalidades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Efeitos indiretos de uma atividade de produção ou consumo sobre outras atividades não refletidos nos preços de mercado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Negativas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quando a ação de uma das partes impõe custos à outra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Positivas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quando a ação de uma das partes beneficia a outra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Regulação, negociação e solução legal (indenizatória)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23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1662</TotalTime>
  <Words>703</Words>
  <Application>Microsoft Office PowerPoint</Application>
  <PresentationFormat>Personalizar</PresentationFormat>
  <Paragraphs>68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1_Tema do Office</vt:lpstr>
      <vt:lpstr>Apresentação do PowerPoint</vt:lpstr>
      <vt:lpstr>Plano de Aula </vt:lpstr>
      <vt:lpstr>Eficiência Econômica</vt:lpstr>
      <vt:lpstr>Falhas de Mercado</vt:lpstr>
      <vt:lpstr>Falhas de Mercado</vt:lpstr>
      <vt:lpstr>Falhas de Mercado</vt:lpstr>
      <vt:lpstr>Falhas de Mercado</vt:lpstr>
      <vt:lpstr>Falhas de Mercado</vt:lpstr>
      <vt:lpstr>Falhas de Mercado</vt:lpstr>
      <vt:lpstr>Falhas de Mercado</vt:lpstr>
      <vt:lpstr>Instituições</vt:lpstr>
      <vt:lpstr>Síntese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Henrique Proença Soares</dc:creator>
  <cp:lastModifiedBy>Arony Rodrigues Lolo Vieira</cp:lastModifiedBy>
  <cp:revision>126</cp:revision>
  <dcterms:created xsi:type="dcterms:W3CDTF">2015-02-10T17:45:35Z</dcterms:created>
  <dcterms:modified xsi:type="dcterms:W3CDTF">2016-12-20T16:51:13Z</dcterms:modified>
</cp:coreProperties>
</file>