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notesMasterIdLst>
    <p:notesMasterId r:id="rId25"/>
  </p:notesMasterIdLst>
  <p:sldIdLst>
    <p:sldId id="256" r:id="rId2"/>
    <p:sldId id="257" r:id="rId3"/>
    <p:sldId id="279" r:id="rId4"/>
    <p:sldId id="260" r:id="rId5"/>
    <p:sldId id="258" r:id="rId6"/>
    <p:sldId id="264" r:id="rId7"/>
    <p:sldId id="266" r:id="rId8"/>
    <p:sldId id="265" r:id="rId9"/>
    <p:sldId id="268" r:id="rId10"/>
    <p:sldId id="267" r:id="rId11"/>
    <p:sldId id="269" r:id="rId12"/>
    <p:sldId id="277" r:id="rId13"/>
    <p:sldId id="273" r:id="rId14"/>
    <p:sldId id="275" r:id="rId15"/>
    <p:sldId id="280" r:id="rId16"/>
    <p:sldId id="263" r:id="rId17"/>
    <p:sldId id="270" r:id="rId18"/>
    <p:sldId id="271" r:id="rId19"/>
    <p:sldId id="272" r:id="rId20"/>
    <p:sldId id="278" r:id="rId21"/>
    <p:sldId id="274" r:id="rId22"/>
    <p:sldId id="276" r:id="rId23"/>
    <p:sldId id="26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8" autoAdjust="0"/>
    <p:restoredTop sz="72683" autoAdjust="0"/>
  </p:normalViewPr>
  <p:slideViewPr>
    <p:cSldViewPr snapToGrid="0">
      <p:cViewPr varScale="1">
        <p:scale>
          <a:sx n="61" d="100"/>
          <a:sy n="61" d="100"/>
        </p:scale>
        <p:origin x="121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0BCD42-52D8-4021-A2A2-8FD118D58727}" type="datetimeFigureOut">
              <a:rPr lang="es-GT" smtClean="0"/>
              <a:t>26/07/2020</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42ABD-06BC-4A5D-833F-05F0AD095CBE}" type="slidenum">
              <a:rPr lang="es-GT" smtClean="0"/>
              <a:t>‹Nº›</a:t>
            </a:fld>
            <a:endParaRPr lang="es-GT"/>
          </a:p>
        </p:txBody>
      </p:sp>
    </p:spTree>
    <p:extLst>
      <p:ext uri="{BB962C8B-B14F-4D97-AF65-F5344CB8AC3E}">
        <p14:creationId xmlns:p14="http://schemas.microsoft.com/office/powerpoint/2010/main" val="509734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GT" dirty="0" smtClean="0"/>
              <a:t>1. Observados: los precios de certificados oscila entre</a:t>
            </a:r>
            <a:r>
              <a:rPr lang="es-GT" baseline="0" dirty="0" smtClean="0"/>
              <a:t> 500-1500 euros</a:t>
            </a:r>
            <a:endParaRPr lang="es-GT" dirty="0" smtClean="0"/>
          </a:p>
          <a:p>
            <a:r>
              <a:rPr lang="es-GT" dirty="0" smtClean="0"/>
              <a:t>2. Tendencia: no se observa</a:t>
            </a:r>
            <a:r>
              <a:rPr lang="es-GT" baseline="0" dirty="0" smtClean="0"/>
              <a:t> un movimiento general creciente o decreciente</a:t>
            </a:r>
            <a:r>
              <a:rPr lang="es-GT" dirty="0" smtClean="0"/>
              <a:t> </a:t>
            </a:r>
          </a:p>
          <a:p>
            <a:r>
              <a:rPr lang="es-GT" dirty="0" smtClean="0"/>
              <a:t>3. Estacionalidad: se observa un patrón anual en el que el precio de</a:t>
            </a:r>
            <a:r>
              <a:rPr lang="es-GT" baseline="0" dirty="0" smtClean="0"/>
              <a:t> los certificados aumenta en junio y diciembre, seguido de un decrecimiento del precio.</a:t>
            </a:r>
            <a:endParaRPr lang="es-GT" dirty="0"/>
          </a:p>
        </p:txBody>
      </p:sp>
      <p:sp>
        <p:nvSpPr>
          <p:cNvPr id="4" name="Marcador de número de diapositiva 3"/>
          <p:cNvSpPr>
            <a:spLocks noGrp="1"/>
          </p:cNvSpPr>
          <p:nvPr>
            <p:ph type="sldNum" sz="quarter" idx="10"/>
          </p:nvPr>
        </p:nvSpPr>
        <p:spPr/>
        <p:txBody>
          <a:bodyPr/>
          <a:lstStyle/>
          <a:p>
            <a:fld id="{D9042ABD-06BC-4A5D-833F-05F0AD095CBE}" type="slidenum">
              <a:rPr lang="es-GT" smtClean="0"/>
              <a:t>6</a:t>
            </a:fld>
            <a:endParaRPr lang="es-GT"/>
          </a:p>
        </p:txBody>
      </p:sp>
    </p:spTree>
    <p:extLst>
      <p:ext uri="{BB962C8B-B14F-4D97-AF65-F5344CB8AC3E}">
        <p14:creationId xmlns:p14="http://schemas.microsoft.com/office/powerpoint/2010/main" val="357291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GT" dirty="0" smtClean="0"/>
              <a:t>El modelo obtenido fue ARIMA (0,0,0,)</a:t>
            </a:r>
          </a:p>
          <a:p>
            <a:r>
              <a:rPr lang="es-GT" dirty="0" smtClean="0"/>
              <a:t>Discusión:</a:t>
            </a:r>
            <a:r>
              <a:rPr lang="es-GT" baseline="0" dirty="0" smtClean="0"/>
              <a:t> </a:t>
            </a:r>
          </a:p>
          <a:p>
            <a:r>
              <a:rPr lang="es-GT" baseline="0" dirty="0" smtClean="0"/>
              <a:t>1. Si se tiene parámetros p = d = q = 0, estamos ante el modelo más simple de todos, ARIMA (0,0,0); que no es más que una secuencia de impulsos aleatorios, por lo que la observación </a:t>
            </a:r>
            <a:r>
              <a:rPr lang="es-GT" baseline="0" dirty="0" err="1" smtClean="0"/>
              <a:t>Yt</a:t>
            </a:r>
            <a:r>
              <a:rPr lang="es-GT" baseline="0" dirty="0" smtClean="0"/>
              <a:t> está compuesta sólo de error o ruido. Las observaciones en la serie temporal fluctúan “ruidosamente” alrededor de una media igual a 0 (García y Cáceres, 2014, Diseños Experimentales de Series Temporales).</a:t>
            </a:r>
          </a:p>
        </p:txBody>
      </p:sp>
      <p:sp>
        <p:nvSpPr>
          <p:cNvPr id="4" name="Marcador de número de diapositiva 3"/>
          <p:cNvSpPr>
            <a:spLocks noGrp="1"/>
          </p:cNvSpPr>
          <p:nvPr>
            <p:ph type="sldNum" sz="quarter" idx="10"/>
          </p:nvPr>
        </p:nvSpPr>
        <p:spPr/>
        <p:txBody>
          <a:bodyPr/>
          <a:lstStyle/>
          <a:p>
            <a:fld id="{D9042ABD-06BC-4A5D-833F-05F0AD095CBE}" type="slidenum">
              <a:rPr lang="es-GT" smtClean="0"/>
              <a:t>7</a:t>
            </a:fld>
            <a:endParaRPr lang="es-GT"/>
          </a:p>
        </p:txBody>
      </p:sp>
    </p:spTree>
    <p:extLst>
      <p:ext uri="{BB962C8B-B14F-4D97-AF65-F5344CB8AC3E}">
        <p14:creationId xmlns:p14="http://schemas.microsoft.com/office/powerpoint/2010/main" val="161693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dirty="0"/>
          </a:p>
        </p:txBody>
      </p:sp>
      <p:sp>
        <p:nvSpPr>
          <p:cNvPr id="4" name="Marcador de número de diapositiva 3"/>
          <p:cNvSpPr>
            <a:spLocks noGrp="1"/>
          </p:cNvSpPr>
          <p:nvPr>
            <p:ph type="sldNum" sz="quarter" idx="10"/>
          </p:nvPr>
        </p:nvSpPr>
        <p:spPr/>
        <p:txBody>
          <a:bodyPr/>
          <a:lstStyle/>
          <a:p>
            <a:fld id="{D9042ABD-06BC-4A5D-833F-05F0AD095CBE}" type="slidenum">
              <a:rPr lang="es-GT" smtClean="0"/>
              <a:t>8</a:t>
            </a:fld>
            <a:endParaRPr lang="es-GT"/>
          </a:p>
        </p:txBody>
      </p:sp>
    </p:spTree>
    <p:extLst>
      <p:ext uri="{BB962C8B-B14F-4D97-AF65-F5344CB8AC3E}">
        <p14:creationId xmlns:p14="http://schemas.microsoft.com/office/powerpoint/2010/main" val="1715240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68026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46905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53746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7/26/2020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‹Nº›</a:t>
            </a:fld>
            <a:endParaRPr lang="en-US" dirty="0"/>
          </a:p>
        </p:txBody>
      </p:sp>
    </p:spTree>
    <p:extLst>
      <p:ext uri="{BB962C8B-B14F-4D97-AF65-F5344CB8AC3E}">
        <p14:creationId xmlns:p14="http://schemas.microsoft.com/office/powerpoint/2010/main" val="288158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7/26/2020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8805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05BFA754-D5C3-4E66-96A6-867B257F58DC}" type="datetimeFigureOut">
              <a:rPr lang="en-US" smtClean="0"/>
              <a:t>7/26/2020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5D84065D-F351-4B03-BD91-D8A6B8D4B362}" type="slidenum">
              <a:rPr lang="en-US" smtClean="0"/>
              <a:t>‹Nº›</a:t>
            </a:fld>
            <a:endParaRPr lang="en-US" dirty="0"/>
          </a:p>
        </p:txBody>
      </p:sp>
    </p:spTree>
    <p:extLst>
      <p:ext uri="{BB962C8B-B14F-4D97-AF65-F5344CB8AC3E}">
        <p14:creationId xmlns:p14="http://schemas.microsoft.com/office/powerpoint/2010/main" val="4781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7/26/2020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29959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7/26/2020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12132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1BEF0D-F0BB-DE4B-95CE-6DB70DBA9567}" type="datetimeFigureOut">
              <a:rPr lang="en-US" smtClean="0"/>
              <a:pPr/>
              <a:t>7/26/2020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7866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B61BEF0D-F0BB-DE4B-95CE-6DB70DBA9567}" type="datetimeFigureOut">
              <a:rPr lang="en-US" smtClean="0"/>
              <a:pPr/>
              <a:t>7/26/2020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857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B61BEF0D-F0BB-DE4B-95CE-6DB70DBA9567}" type="datetimeFigureOut">
              <a:rPr lang="en-US" smtClean="0"/>
              <a:pPr/>
              <a:t>7/26/2020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392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B61BEF0D-F0BB-DE4B-95CE-6DB70DBA9567}" type="datetimeFigureOut">
              <a:rPr lang="en-US" smtClean="0"/>
              <a:pPr/>
              <a:t>7/26/2020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07277948"/>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endeco2.com/es/precios-co2"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69848" y="1298453"/>
            <a:ext cx="7756100" cy="3255264"/>
          </a:xfrm>
        </p:spPr>
        <p:txBody>
          <a:bodyPr>
            <a:normAutofit/>
          </a:bodyPr>
          <a:lstStyle/>
          <a:p>
            <a:r>
              <a:rPr lang="es-GT" sz="4800" dirty="0" smtClean="0"/>
              <a:t>Tendencia de los precios de certificados de reducción de emisiones de CO2 en mercado regulado 2008-2020</a:t>
            </a:r>
            <a:endParaRPr lang="es-GT" sz="4800" dirty="0"/>
          </a:p>
        </p:txBody>
      </p:sp>
      <p:sp>
        <p:nvSpPr>
          <p:cNvPr id="3" name="Subtítulo 2"/>
          <p:cNvSpPr>
            <a:spLocks noGrp="1"/>
          </p:cNvSpPr>
          <p:nvPr>
            <p:ph type="subTitle" idx="1"/>
          </p:nvPr>
        </p:nvSpPr>
        <p:spPr>
          <a:xfrm>
            <a:off x="1100015" y="5092278"/>
            <a:ext cx="7315200" cy="429292"/>
          </a:xfrm>
        </p:spPr>
        <p:txBody>
          <a:bodyPr/>
          <a:lstStyle/>
          <a:p>
            <a:r>
              <a:rPr lang="es-GT" dirty="0" smtClean="0"/>
              <a:t>Rosa Sunum</a:t>
            </a:r>
            <a:endParaRPr lang="es-GT" dirty="0"/>
          </a:p>
        </p:txBody>
      </p:sp>
    </p:spTree>
    <p:extLst>
      <p:ext uri="{BB962C8B-B14F-4D97-AF65-F5344CB8AC3E}">
        <p14:creationId xmlns:p14="http://schemas.microsoft.com/office/powerpoint/2010/main" val="3603762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err="1" smtClean="0"/>
              <a:t>Forecast</a:t>
            </a:r>
            <a:r>
              <a:rPr lang="es-GT" dirty="0" smtClean="0"/>
              <a:t> con un nivel de confianza = 99%</a:t>
            </a:r>
            <a:endParaRPr lang="es-GT" dirty="0"/>
          </a:p>
        </p:txBody>
      </p:sp>
      <p:pic>
        <p:nvPicPr>
          <p:cNvPr id="6146" name="Picture 2" descr="https://lh3.googleusercontent.com/Uc7hwDLoXSaHeHmzddvfowVeDTsO4efWX9AeS-iLbX7mwbJXh2RauLEj0XIJn0PjdAlud5rvF8b8ZMB77QcZWLlcimSHBR6rBBTvdY9I1XraSoEsT2myxRG9PLyYNbS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8452" y="1163592"/>
            <a:ext cx="8198402" cy="453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773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err="1" smtClean="0"/>
              <a:t>Forecast</a:t>
            </a:r>
            <a:r>
              <a:rPr lang="es-GT" dirty="0" smtClean="0"/>
              <a:t> con un nivel de confianza = 99%</a:t>
            </a:r>
            <a:endParaRPr lang="es-GT" dirty="0"/>
          </a:p>
        </p:txBody>
      </p:sp>
      <p:pic>
        <p:nvPicPr>
          <p:cNvPr id="8194" name="Picture 2" descr="https://lh5.googleusercontent.com/0cLFf9yHRsfa6E_jnYcqQD9Vw5eeQN-A1_R6GBMMtFvKvZ1zoVD2q59-zMCSL7ytOJT-NoSqlloHr743CZqNU3ZN4dQS5cK1VdMNDd777WWz3yCWxtP4forOL6S1G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8209" y="1186258"/>
            <a:ext cx="8133135" cy="4495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531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err="1" smtClean="0"/>
              <a:t>Boxplot</a:t>
            </a:r>
            <a:endParaRPr lang="es-GT" dirty="0"/>
          </a:p>
        </p:txBody>
      </p:sp>
      <p:pic>
        <p:nvPicPr>
          <p:cNvPr id="16386" name="Picture 2" descr="https://lh3.googleusercontent.com/-lH7yGGCXA2bBhFOCqoigawmr1cWV5goMvSx_uYfvysZyzyy_ReSZTbG9lnKSMNoq_9RmlOrH_HRA-Kn08p8uwcf3f0EuURvXn-oAnwCZzTy5U_EpgBP9s4XCK0OpDA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8209" y="1302740"/>
            <a:ext cx="8093627" cy="4344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131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Gráfico estacional</a:t>
            </a:r>
            <a:endParaRPr lang="es-GT" dirty="0"/>
          </a:p>
        </p:txBody>
      </p:sp>
      <p:pic>
        <p:nvPicPr>
          <p:cNvPr id="12290" name="Picture 2" descr="https://lh6.googleusercontent.com/kIy-hUrc8EME7ce1fH-OOVXh-CsMQRK4U84qe2wkYNAkgza4yGMlCSoZpmakLmQ78iEsh1QK9mLCg4qsVYlewZJQIZa6gUnVtWx6G2PPv5ria5-A8YRfhL_duYX2hZb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575" y="1223226"/>
            <a:ext cx="8232774" cy="4418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7453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Gráfico polar</a:t>
            </a:r>
            <a:endParaRPr lang="es-GT" dirty="0"/>
          </a:p>
        </p:txBody>
      </p:sp>
      <p:pic>
        <p:nvPicPr>
          <p:cNvPr id="14338" name="Picture 2" descr="https://lh4.googleusercontent.com/rXYyW15eoxs-iuXe7U8yHfzpGhLRArIlcfiyxzop_N9lM9xoXK-c1tPhdC-xWnVu6mVdcBaLkZx2WbdKdLHHntFSuUluC6WYSORDjWDs-IsS-EIsCROoZ4jKA-wlQZqX"/>
          <p:cNvPicPr>
            <a:picLocks noChangeAspect="1" noChangeArrowheads="1"/>
          </p:cNvPicPr>
          <p:nvPr/>
        </p:nvPicPr>
        <p:blipFill rotWithShape="1">
          <a:blip r:embed="rId2">
            <a:extLst>
              <a:ext uri="{28A0092B-C50C-407E-A947-70E740481C1C}">
                <a14:useLocalDpi xmlns:a14="http://schemas.microsoft.com/office/drawing/2010/main" val="0"/>
              </a:ext>
            </a:extLst>
          </a:blip>
          <a:srcRect l="13235" r="14537"/>
          <a:stretch/>
        </p:blipFill>
        <p:spPr bwMode="auto">
          <a:xfrm>
            <a:off x="3805878" y="591735"/>
            <a:ext cx="7624122" cy="5665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951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76870" y="1183470"/>
            <a:ext cx="6301407" cy="4601183"/>
          </a:xfrm>
        </p:spPr>
        <p:txBody>
          <a:bodyPr>
            <a:normAutofit/>
          </a:bodyPr>
          <a:lstStyle/>
          <a:p>
            <a:pPr algn="just"/>
            <a:r>
              <a:rPr lang="es-GT" sz="4400" b="1" dirty="0" smtClean="0"/>
              <a:t>RESULTADOS ANALIZANDO LA SERIE CON UNA FRECUENCIA DE 5 calculada por R</a:t>
            </a:r>
            <a:endParaRPr lang="es-GT" sz="4400" b="1" dirty="0"/>
          </a:p>
        </p:txBody>
      </p:sp>
    </p:spTree>
    <p:extLst>
      <p:ext uri="{BB962C8B-B14F-4D97-AF65-F5344CB8AC3E}">
        <p14:creationId xmlns:p14="http://schemas.microsoft.com/office/powerpoint/2010/main" val="1660046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Graficando la serie temporal con la frecuencia  ajustada en 5</a:t>
            </a:r>
            <a:endParaRPr lang="es-GT" dirty="0"/>
          </a:p>
        </p:txBody>
      </p:sp>
      <p:pic>
        <p:nvPicPr>
          <p:cNvPr id="2050" name="Picture 2" descr="https://lh5.googleusercontent.com/GTXuaBpQKWfTV5qEUIjS4dXByLYT_EStZaXyPKdrXySjqXT2xdlPOOR34PyJ94kyXrbyLlEvd6mGCIuOfJuISjpflCE-6iQi-PyEKiA1tmZihnM3i-XFKzdkrHTneD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7611" y="957732"/>
            <a:ext cx="8121082" cy="498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117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Aplicando la función </a:t>
            </a:r>
            <a:r>
              <a:rPr lang="es-GT" dirty="0" err="1" smtClean="0"/>
              <a:t>Decompose</a:t>
            </a:r>
            <a:endParaRPr lang="es-GT" dirty="0"/>
          </a:p>
        </p:txBody>
      </p:sp>
      <p:pic>
        <p:nvPicPr>
          <p:cNvPr id="9218" name="Picture 2" descr="https://lh3.googleusercontent.com/QQayMwY3zL3jpCqrxsRXIVuRiq4ah7BOovyPsLzX_giTiNSYy4JTx6J9gZfz5E4EEOWXiO3bmCv1ATjFX8HL031gjK2V25cqvQwtjUL8-Tc3Qntr4PtpRJqSSM56bh5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8452" y="910526"/>
            <a:ext cx="8170241" cy="5016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829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Análisis de residuos</a:t>
            </a:r>
            <a:endParaRPr lang="es-GT" dirty="0"/>
          </a:p>
        </p:txBody>
      </p:sp>
      <p:pic>
        <p:nvPicPr>
          <p:cNvPr id="10242" name="Picture 2" descr="https://lh5.googleusercontent.com/lMYdz5lCJ7YjG1HXCEbLVC1HO8qk8HDzRf4-QtDcdANU0ZGlhflmmuUeUF9GsbKhZlxZFiE3H0fIlTDGOI4DV6-FZ28jaM-KJfTH3dAv6ul1Cuwmwz6zmSw4mG0N5P2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8209" y="960729"/>
            <a:ext cx="8130485" cy="4991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4589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err="1" smtClean="0"/>
              <a:t>Forecast</a:t>
            </a:r>
            <a:endParaRPr lang="es-GT" dirty="0"/>
          </a:p>
        </p:txBody>
      </p:sp>
      <p:pic>
        <p:nvPicPr>
          <p:cNvPr id="11266" name="Picture 2" descr="https://lh5.googleusercontent.com/iGm3LEih9yv08RkmhmFoD0BC7yQal4Dk6h9jfaNovL4Xhe1feY-0VFATqinSakXRflfXl2X4U6IqCb-zPBMI1Ln0UAXQu50s18PoUNcGPruu2n2_6V-rF58bAiz8em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8209" y="1189757"/>
            <a:ext cx="8158645" cy="4509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342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76870" y="1183470"/>
            <a:ext cx="7653131" cy="4601183"/>
          </a:xfrm>
        </p:spPr>
        <p:txBody>
          <a:bodyPr/>
          <a:lstStyle/>
          <a:p>
            <a:pPr algn="just"/>
            <a:r>
              <a:rPr lang="es-GT" dirty="0" smtClean="0"/>
              <a:t>Se analizó la serie de datos de los precios de certificados de carbono en el período 2008-2020. En la primera sección se presentan resultados de la serie con una frecuencia de 12, y en la segunda parte los resultados de la serie con una frecuencia ajustada de 5. </a:t>
            </a:r>
            <a:endParaRPr lang="es-GT" dirty="0"/>
          </a:p>
        </p:txBody>
      </p:sp>
      <p:sp>
        <p:nvSpPr>
          <p:cNvPr id="3" name="Título 1"/>
          <p:cNvSpPr txBox="1">
            <a:spLocks/>
          </p:cNvSpPr>
          <p:nvPr/>
        </p:nvSpPr>
        <p:spPr>
          <a:xfrm>
            <a:off x="252918" y="1123837"/>
            <a:ext cx="3066751"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GT" b="1" dirty="0" smtClean="0"/>
              <a:t>DESCRIPCIÓN</a:t>
            </a:r>
            <a:endParaRPr lang="es-GT" b="1" dirty="0"/>
          </a:p>
        </p:txBody>
      </p:sp>
      <p:sp>
        <p:nvSpPr>
          <p:cNvPr id="4" name="Rectángulo 3"/>
          <p:cNvSpPr/>
          <p:nvPr/>
        </p:nvSpPr>
        <p:spPr>
          <a:xfrm>
            <a:off x="3776870" y="5784653"/>
            <a:ext cx="4251164" cy="369332"/>
          </a:xfrm>
          <a:prstGeom prst="rect">
            <a:avLst/>
          </a:prstGeom>
        </p:spPr>
        <p:txBody>
          <a:bodyPr wrap="none">
            <a:spAutoFit/>
          </a:bodyPr>
          <a:lstStyle/>
          <a:p>
            <a:r>
              <a:rPr lang="es-GT" dirty="0">
                <a:hlinkClick r:id="rId2"/>
              </a:rPr>
              <a:t>https://www.sendeco2.com/es/precios-co2</a:t>
            </a:r>
            <a:endParaRPr lang="es-GT" dirty="0"/>
          </a:p>
        </p:txBody>
      </p:sp>
    </p:spTree>
    <p:extLst>
      <p:ext uri="{BB962C8B-B14F-4D97-AF65-F5344CB8AC3E}">
        <p14:creationId xmlns:p14="http://schemas.microsoft.com/office/powerpoint/2010/main" val="2933732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err="1" smtClean="0"/>
              <a:t>Boxplot</a:t>
            </a:r>
            <a:endParaRPr lang="es-GT" dirty="0"/>
          </a:p>
        </p:txBody>
      </p:sp>
      <p:pic>
        <p:nvPicPr>
          <p:cNvPr id="17410" name="Picture 2" descr="https://lh5.googleusercontent.com/TQLEHZBFYLcVykFt0kHr-xPACa6vR2C5_0QdVEkffxdgN0b7-4CqgHNt6Kj_doxGAowqN9yBaelg5i_B_hOLhSGM7wezdPoFWNk8bfj3BSwKkYWX6BEmYtYaLCdBpvW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8331" y="1143715"/>
            <a:ext cx="8138767" cy="4498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232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Gráfico estacional</a:t>
            </a:r>
            <a:endParaRPr lang="es-GT" dirty="0"/>
          </a:p>
        </p:txBody>
      </p:sp>
      <p:pic>
        <p:nvPicPr>
          <p:cNvPr id="13314" name="Picture 2" descr="https://lh3.googleusercontent.com/MIRCTCPADkPaX82sQYU9tJChrXegkjgU7TnCQbP14lQhfbwh08sNW_GvKJYf_fzGrJcqM6Qp-6sJR0joH62OB6GI088fxVw3JfgdJHKndxJ296SpOsdyci9GMAjsd0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087" y="1143715"/>
            <a:ext cx="8099010" cy="4476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058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Gráfico polar</a:t>
            </a:r>
            <a:endParaRPr lang="es-GT" dirty="0"/>
          </a:p>
        </p:txBody>
      </p:sp>
      <p:pic>
        <p:nvPicPr>
          <p:cNvPr id="15362" name="Picture 2" descr="https://lh4.googleusercontent.com/c68DVTL-1oTfGoGB1kToivuuonrtygrig_dPxl9aGMZLmFvTufwLNu2gcvn4Uei-PU8cnkJ0vgS-v2x9f7epd0QH75xbuhVUsgkCcu28fF5ECr_XdspL3KimAEjudlP4"/>
          <p:cNvPicPr>
            <a:picLocks noChangeAspect="1" noChangeArrowheads="1"/>
          </p:cNvPicPr>
          <p:nvPr/>
        </p:nvPicPr>
        <p:blipFill rotWithShape="1">
          <a:blip r:embed="rId2">
            <a:extLst>
              <a:ext uri="{28A0092B-C50C-407E-A947-70E740481C1C}">
                <a14:useLocalDpi xmlns:a14="http://schemas.microsoft.com/office/drawing/2010/main" val="0"/>
              </a:ext>
            </a:extLst>
          </a:blip>
          <a:srcRect l="10319" r="13264"/>
          <a:stretch/>
        </p:blipFill>
        <p:spPr bwMode="auto">
          <a:xfrm>
            <a:off x="3832213" y="863699"/>
            <a:ext cx="7518276" cy="5437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266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sp>
        <p:nvSpPr>
          <p:cNvPr id="3" name="Marcador de contenido 2"/>
          <p:cNvSpPr>
            <a:spLocks noGrp="1"/>
          </p:cNvSpPr>
          <p:nvPr>
            <p:ph idx="1"/>
          </p:nvPr>
        </p:nvSpPr>
        <p:spPr/>
        <p:txBody>
          <a:bodyPr/>
          <a:lstStyle/>
          <a:p>
            <a:r>
              <a:rPr lang="es-GT" dirty="0" smtClean="0"/>
              <a:t>Conclusión general, a pesar de haber obtenido una frecuencia calculada de 5, se sugiere usar frecuencia estandarizada de 12, correspondiente al período de un año (12 meses) para el análisis de las tendencias de los precios de carbono.</a:t>
            </a:r>
            <a:endParaRPr lang="es-GT" dirty="0"/>
          </a:p>
        </p:txBody>
      </p:sp>
    </p:spTree>
    <p:extLst>
      <p:ext uri="{BB962C8B-B14F-4D97-AF65-F5344CB8AC3E}">
        <p14:creationId xmlns:p14="http://schemas.microsoft.com/office/powerpoint/2010/main" val="1038814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76870" y="1183470"/>
            <a:ext cx="6301407" cy="4601183"/>
          </a:xfrm>
        </p:spPr>
        <p:txBody>
          <a:bodyPr>
            <a:normAutofit/>
          </a:bodyPr>
          <a:lstStyle/>
          <a:p>
            <a:pPr algn="just"/>
            <a:r>
              <a:rPr lang="es-GT" sz="4400" b="1" dirty="0" smtClean="0"/>
              <a:t>RESULTADOS ANALIZANDO LA SERIE CON UNA FRECUENCIA DE 12</a:t>
            </a:r>
            <a:endParaRPr lang="es-GT" sz="4400" b="1" dirty="0"/>
          </a:p>
        </p:txBody>
      </p:sp>
    </p:spTree>
    <p:extLst>
      <p:ext uri="{BB962C8B-B14F-4D97-AF65-F5344CB8AC3E}">
        <p14:creationId xmlns:p14="http://schemas.microsoft.com/office/powerpoint/2010/main" val="3947414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sz="3200" b="1" dirty="0" smtClean="0"/>
              <a:t>Graficando la serie temporal: </a:t>
            </a:r>
            <a:r>
              <a:rPr lang="es-GT" sz="3200" dirty="0" smtClean="0"/>
              <a:t>la serie analizada es una serie </a:t>
            </a:r>
            <a:r>
              <a:rPr lang="es-GT" sz="3200" u="sng" dirty="0" smtClean="0"/>
              <a:t>estacionaria?</a:t>
            </a:r>
            <a:r>
              <a:rPr lang="es-GT" sz="3200" dirty="0" smtClean="0"/>
              <a:t/>
            </a:r>
            <a:br>
              <a:rPr lang="es-GT" sz="3200" dirty="0" smtClean="0"/>
            </a:br>
            <a:endParaRPr lang="es-GT" sz="3200" dirty="0"/>
          </a:p>
        </p:txBody>
      </p:sp>
      <p:pic>
        <p:nvPicPr>
          <p:cNvPr id="4" name="Picture 4" descr="https://lh5.googleusercontent.com/1QqWKML4Ok7Ur9ZeX_QGL_xfoW9o6plwGrMVHBqNM7rcaCU41ZkGzJu5BbmeIlcMv1-Nyknqgthk2rBsS-e5egVFzfuL1dFLDGsKyqnaWnY4_f2onWyBB8BaUUpRiKK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4507" y="906214"/>
            <a:ext cx="8176357" cy="501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846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err="1" smtClean="0"/>
              <a:t>Periodograma</a:t>
            </a:r>
            <a:endParaRPr lang="es-GT" dirty="0"/>
          </a:p>
        </p:txBody>
      </p:sp>
      <p:pic>
        <p:nvPicPr>
          <p:cNvPr id="4098" name="Picture 2" descr="https://lh6.googleusercontent.com/lP8a61ia-NAWvj9F9-folpZ6rc35UTPG8xKgZGpMNhIu-Lxk0t4xaV6MxYQs_7thNNzWHSsFHqmbFHWqPgarEILIvkWKJXewhtaptK97zhe6wrSwlSNd8Cna4SUJHf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4509" y="1229347"/>
            <a:ext cx="8197604" cy="4399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556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sz="3200" b="1" dirty="0" smtClean="0"/>
              <a:t>Aplicación de la función </a:t>
            </a:r>
            <a:r>
              <a:rPr lang="es-GT" sz="3200" b="1" dirty="0" err="1" smtClean="0"/>
              <a:t>Decompose</a:t>
            </a:r>
            <a:r>
              <a:rPr lang="es-GT" sz="3200" b="1" dirty="0" smtClean="0"/>
              <a:t>: </a:t>
            </a:r>
            <a:r>
              <a:rPr lang="es-GT" sz="3200" dirty="0" smtClean="0"/>
              <a:t>esto serie una tendencia </a:t>
            </a:r>
            <a:r>
              <a:rPr lang="es-GT" sz="3200" u="sng" dirty="0" err="1" smtClean="0"/>
              <a:t>senosoidal</a:t>
            </a:r>
            <a:r>
              <a:rPr lang="es-GT" sz="3200" u="sng" dirty="0" smtClean="0"/>
              <a:t>?</a:t>
            </a:r>
            <a:endParaRPr lang="es-GT" sz="3200" u="sng" dirty="0"/>
          </a:p>
        </p:txBody>
      </p:sp>
      <p:pic>
        <p:nvPicPr>
          <p:cNvPr id="3074" name="Picture 2" descr="https://lh6.googleusercontent.com/UXTD4JNK2r-UDlwmRikm8GJlg_xFxuSiQvK8hM7RH52lHNagIdRsBSBR52vqlOVTqk3DoKPEiV5xqiEIy6o44AbN-W6HdRhQWWfoXcs8z-96FNOQ8geX9wVSJCB9BId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8452" y="1175686"/>
            <a:ext cx="8178524" cy="4520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404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sz="2400" b="1" dirty="0" smtClean="0"/>
              <a:t>Análisis de residuos:</a:t>
            </a:r>
            <a:br>
              <a:rPr lang="es-GT" sz="2400" b="1" dirty="0" smtClean="0"/>
            </a:br>
            <a:r>
              <a:rPr lang="es-GT" sz="2400" dirty="0" smtClean="0"/>
              <a:t>1. Independencia</a:t>
            </a:r>
            <a:br>
              <a:rPr lang="es-GT" sz="2400" dirty="0" smtClean="0"/>
            </a:br>
            <a:r>
              <a:rPr lang="es-GT" sz="2400" dirty="0" smtClean="0"/>
              <a:t>2. Los residuos se sitúan dentro del IC</a:t>
            </a:r>
            <a:br>
              <a:rPr lang="es-GT" sz="2400" dirty="0" smtClean="0"/>
            </a:br>
            <a:r>
              <a:rPr lang="es-GT" sz="2400" dirty="0" smtClean="0"/>
              <a:t>3. Los residuos no son normales</a:t>
            </a:r>
            <a:endParaRPr lang="es-GT" sz="2400" dirty="0"/>
          </a:p>
        </p:txBody>
      </p:sp>
      <p:pic>
        <p:nvPicPr>
          <p:cNvPr id="5122" name="Picture 2" descr="https://lh5.googleusercontent.com/13uIt3b2Wd2EQBkQc0hiz1qDT5NFagRmMjaz9g76IGQMaNFhFjIIAlucpF4ie1kcbsfNqVhOtHns2g21wNOJgltcidLP8k5AZaMG9kX1a2Pc9AERMSG8WOcn1eDjUid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8209" y="1241197"/>
            <a:ext cx="8153261" cy="4376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22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err="1" smtClean="0"/>
              <a:t>Forecast</a:t>
            </a:r>
            <a:r>
              <a:rPr lang="es-GT" dirty="0" smtClean="0"/>
              <a:t> con un nivel de confianza = 85%</a:t>
            </a:r>
            <a:endParaRPr lang="es-GT" dirty="0"/>
          </a:p>
        </p:txBody>
      </p:sp>
      <p:pic>
        <p:nvPicPr>
          <p:cNvPr id="4098" name="Picture 2" descr="https://lh5.googleusercontent.com/Ws-XOjaF_K3GIiBTrBu-KHE2NWNtugH06G5pMR-5yaOP7VDH1QbBDn2VOTS_nDwZg3m4SkAlai7uqJmNoEeRIvql5c7fY3r3GzGE6TKOeULpyFVGnQggT7taWbOYus_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8209" y="1161498"/>
            <a:ext cx="8138767" cy="4498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877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Análisis de residuos</a:t>
            </a:r>
            <a:endParaRPr lang="es-GT" dirty="0"/>
          </a:p>
        </p:txBody>
      </p:sp>
      <p:pic>
        <p:nvPicPr>
          <p:cNvPr id="7170" name="Picture 2" descr="https://lh4.googleusercontent.com/j3BwObAsJ1fUgsapHqZxYeJSl1wUZoKOcwHSuQCuIQK9fooCj2cujbCyNo2DeSk3FoX3-5MG6k3G1qBf7RvAoWDM4P-0QYaWaoW9V6fYweLGY3fiMfeYhxIB0ggYkxS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8452" y="1183471"/>
            <a:ext cx="8169965" cy="451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439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Marco">
  <a:themeElements>
    <a:clrScheme name="Marco">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TM03457475[[fn=Marco]]</Template>
  <TotalTime>466</TotalTime>
  <Words>376</Words>
  <Application>Microsoft Office PowerPoint</Application>
  <PresentationFormat>Panorámica</PresentationFormat>
  <Paragraphs>35</Paragraphs>
  <Slides>23</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Calibri</vt:lpstr>
      <vt:lpstr>Corbel</vt:lpstr>
      <vt:lpstr>Wingdings 2</vt:lpstr>
      <vt:lpstr>Marco</vt:lpstr>
      <vt:lpstr>Tendencia de los precios de certificados de reducción de emisiones de CO2 en mercado regulado 2008-2020</vt:lpstr>
      <vt:lpstr>Se analizó la serie de datos de los precios de certificados de carbono en el período 2008-2020. En la primera sección se presentan resultados de la serie con una frecuencia de 12, y en la segunda parte los resultados de la serie con una frecuencia ajustada de 5. </vt:lpstr>
      <vt:lpstr>RESULTADOS ANALIZANDO LA SERIE CON UNA FRECUENCIA DE 12</vt:lpstr>
      <vt:lpstr>Graficando la serie temporal: la serie analizada es una serie estacionaria? </vt:lpstr>
      <vt:lpstr>Periodograma</vt:lpstr>
      <vt:lpstr>Aplicación de la función Decompose: esto serie una tendencia senosoidal?</vt:lpstr>
      <vt:lpstr>Análisis de residuos: 1. Independencia 2. Los residuos se sitúan dentro del IC 3. Los residuos no son normales</vt:lpstr>
      <vt:lpstr>Forecast con un nivel de confianza = 85%</vt:lpstr>
      <vt:lpstr>Análisis de residuos</vt:lpstr>
      <vt:lpstr>Forecast con un nivel de confianza = 99%</vt:lpstr>
      <vt:lpstr>Forecast con un nivel de confianza = 99%</vt:lpstr>
      <vt:lpstr>Boxplot</vt:lpstr>
      <vt:lpstr>Gráfico estacional</vt:lpstr>
      <vt:lpstr>Gráfico polar</vt:lpstr>
      <vt:lpstr>RESULTADOS ANALIZANDO LA SERIE CON UNA FRECUENCIA DE 5 calculada por R</vt:lpstr>
      <vt:lpstr>Graficando la serie temporal con la frecuencia  ajustada en 5</vt:lpstr>
      <vt:lpstr>Aplicando la función Decompose</vt:lpstr>
      <vt:lpstr>Análisis de residuos</vt:lpstr>
      <vt:lpstr>Forecast</vt:lpstr>
      <vt:lpstr>Boxplot</vt:lpstr>
      <vt:lpstr>Gráfico estacional</vt:lpstr>
      <vt:lpstr>Gráfico polar</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Rosa Sunum</dc:creator>
  <cp:lastModifiedBy>Rosa Sunum</cp:lastModifiedBy>
  <cp:revision>20</cp:revision>
  <dcterms:created xsi:type="dcterms:W3CDTF">2020-06-12T21:23:54Z</dcterms:created>
  <dcterms:modified xsi:type="dcterms:W3CDTF">2020-07-26T19:39:32Z</dcterms:modified>
</cp:coreProperties>
</file>