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0" r:id="rId3"/>
    <p:sldId id="443" r:id="rId4"/>
    <p:sldId id="457" r:id="rId5"/>
    <p:sldId id="458" r:id="rId6"/>
    <p:sldId id="434" r:id="rId7"/>
    <p:sldId id="435" r:id="rId8"/>
    <p:sldId id="436" r:id="rId9"/>
    <p:sldId id="421" r:id="rId10"/>
    <p:sldId id="444" r:id="rId11"/>
    <p:sldId id="440" r:id="rId12"/>
    <p:sldId id="442" r:id="rId13"/>
    <p:sldId id="441" r:id="rId14"/>
    <p:sldId id="454" r:id="rId15"/>
    <p:sldId id="428" r:id="rId16"/>
    <p:sldId id="456" r:id="rId17"/>
  </p:sldIdLst>
  <p:sldSz cx="12192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4A2"/>
    <a:srgbClr val="4F80BD"/>
    <a:srgbClr val="9BBB59"/>
    <a:srgbClr val="C0504D"/>
    <a:srgbClr val="1E2832"/>
    <a:srgbClr val="DDDDDD"/>
    <a:srgbClr val="EAEAEA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65" autoAdjust="0"/>
  </p:normalViewPr>
  <p:slideViewPr>
    <p:cSldViewPr showGuides="1">
      <p:cViewPr>
        <p:scale>
          <a:sx n="70" d="100"/>
          <a:sy n="70" d="100"/>
        </p:scale>
        <p:origin x="-708" y="-120"/>
      </p:cViewPr>
      <p:guideLst>
        <p:guide orient="horz" pos="2121"/>
        <p:guide pos="38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5400000">
            <a:off x="5700000" y="-5700000"/>
            <a:ext cx="792000" cy="12192000"/>
          </a:xfrm>
          <a:prstGeom prst="rect">
            <a:avLst/>
          </a:prstGeom>
          <a:solidFill>
            <a:srgbClr val="1E2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5400000">
            <a:off x="6042000" y="708000"/>
            <a:ext cx="108000" cy="12192000"/>
          </a:xfrm>
          <a:prstGeom prst="rect">
            <a:avLst/>
          </a:prstGeom>
          <a:solidFill>
            <a:srgbClr val="1E2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3114" y="0"/>
            <a:ext cx="7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527330" y="6425952"/>
            <a:ext cx="559688" cy="432049"/>
            <a:chOff x="11527330" y="6425952"/>
            <a:chExt cx="559688" cy="432049"/>
          </a:xfrm>
        </p:grpSpPr>
        <p:sp>
          <p:nvSpPr>
            <p:cNvPr id="10" name="矩形 9"/>
            <p:cNvSpPr/>
            <p:nvPr userDrawn="1"/>
          </p:nvSpPr>
          <p:spPr>
            <a:xfrm>
              <a:off x="11979018" y="6425953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1757913" y="6425952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527330" y="6425952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FM(sigmoid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2405" y="4617085"/>
            <a:ext cx="4043077" cy="1800000"/>
          </a:xfrm>
          <a:prstGeom prst="rect">
            <a:avLst/>
          </a:prstGeom>
        </p:spPr>
      </p:pic>
      <p:pic>
        <p:nvPicPr>
          <p:cNvPr id="9" name="图片 8" descr="RF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0737" y="4617085"/>
            <a:ext cx="3606800" cy="1800000"/>
          </a:xfrm>
          <a:prstGeom prst="rect">
            <a:avLst/>
          </a:prstGeom>
        </p:spPr>
      </p:pic>
      <p:pic>
        <p:nvPicPr>
          <p:cNvPr id="10" name="图片 9" descr="RFM(residual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12792" y="4617085"/>
            <a:ext cx="3789680" cy="1800000"/>
          </a:xfrm>
          <a:prstGeom prst="rect">
            <a:avLst/>
          </a:prstGeom>
        </p:spPr>
      </p:pic>
      <p:pic>
        <p:nvPicPr>
          <p:cNvPr id="11" name="图片 10" descr="backboneWithR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116840"/>
            <a:ext cx="12192000" cy="4336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FM(residual)layer5resid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765175"/>
            <a:ext cx="10448925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FM(residual)layer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981075"/>
            <a:ext cx="10448925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FM(residual)layer5resid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6310"/>
            <a:ext cx="12192000" cy="494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835025"/>
          <a:ext cx="11657330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layer=3 residual=1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layer=5 residual=1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67.1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(+2.6)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75.3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(+1.8)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 21.68M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layer=5 residual=2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85.3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67.0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(+2.5)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73.6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(+0.9)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50.6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(+1.9)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74.6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(+1.1)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21.68M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559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1487170"/>
          <a:ext cx="11497945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1120140"/>
                <a:gridCol w="1156970"/>
                <a:gridCol w="1492250"/>
                <a:gridCol w="1406525"/>
                <a:gridCol w="1166495"/>
                <a:gridCol w="1713230"/>
              </a:tblGrid>
              <a:tr h="622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holothurian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51.6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89.9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43.1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53.9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57.9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52.0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(+0.4)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90.2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44.0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53.6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  <a:sym typeface="+mn-ea"/>
                        </a:rPr>
                        <a:t>(-0.3)</a:t>
                      </a:r>
                      <a:endParaRPr lang="en-US" altLang="zh-CN" sz="24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58.4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21.65M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</a:rPr>
                        <a:t>(+0.14)</a:t>
                      </a: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5915" y="991235"/>
            <a:ext cx="730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UODD    </a:t>
            </a:r>
            <a:r>
              <a:rPr lang="zh-CN" altLang="en-US"/>
              <a:t>训练集：</a:t>
            </a:r>
            <a:r>
              <a:rPr lang="en-US" altLang="zh-CN"/>
              <a:t>2688  </a:t>
            </a:r>
            <a:r>
              <a:rPr lang="zh-CN" altLang="en-US"/>
              <a:t>测试集：</a:t>
            </a:r>
            <a:r>
              <a:rPr lang="en-US" altLang="zh-CN"/>
              <a:t>506    epoch</a:t>
            </a:r>
            <a:r>
              <a:rPr lang="zh-CN" altLang="en-US"/>
              <a:t>：</a:t>
            </a:r>
            <a:r>
              <a:rPr lang="en-US" altLang="zh-CN"/>
              <a:t>250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670" y="116840"/>
            <a:ext cx="648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在其他数据集上的效果：</a:t>
            </a:r>
            <a:endParaRPr lang="zh-CN" altLang="en-US" sz="32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62915" y="3717290"/>
            <a:ext cx="730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URPC2020  </a:t>
            </a:r>
            <a:r>
              <a:rPr lang="zh-CN" altLang="en-US">
                <a:sym typeface="+mn-ea"/>
              </a:rPr>
              <a:t>训练集：</a:t>
            </a:r>
            <a:r>
              <a:rPr lang="en-US" altLang="zh-CN">
                <a:sym typeface="+mn-ea"/>
              </a:rPr>
              <a:t>5543  </a:t>
            </a:r>
            <a:r>
              <a:rPr lang="zh-CN" altLang="en-US">
                <a:sym typeface="+mn-ea"/>
              </a:rPr>
              <a:t>测试集：</a:t>
            </a:r>
            <a:r>
              <a:rPr lang="en-US" altLang="zh-CN">
                <a:sym typeface="+mn-ea"/>
              </a:rPr>
              <a:t>800</a:t>
            </a:r>
            <a:r>
              <a:rPr lang="en-US" altLang="zh-CN"/>
              <a:t>     epoch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en-US" altLang="zh-CN"/>
              <a:t>50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35915" y="422084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209675"/>
                <a:gridCol w="1219200"/>
                <a:gridCol w="124714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holothurian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40.3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72.1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41.0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41.6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45.8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32.7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42.4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(+2.1)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75.4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(+3.3)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43.1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(+2.1)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45.0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(+3.4)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47.3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(+1.5)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34.1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(+1.4)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915" y="991235"/>
            <a:ext cx="730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7670" y="116840"/>
            <a:ext cx="648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在其他模型</a:t>
            </a:r>
            <a:r>
              <a:rPr lang="zh-CN" altLang="en-US" sz="3200"/>
              <a:t>上的效果：</a:t>
            </a:r>
            <a:endParaRPr lang="zh-CN" altLang="en-US" sz="32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07670" y="1628775"/>
          <a:ext cx="10520680" cy="456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209675"/>
                <a:gridCol w="1219200"/>
                <a:gridCol w="124714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holothurian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YOLO</a:t>
                      </a:r>
                      <a:r>
                        <a:rPr lang="en-US" altLang="zh-CN" u="sng"/>
                        <a:t>v6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83.9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47.2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73.8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20.11M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YOLOv6+RFM(r)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(+1.4)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85.0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65.8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(+1.1)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72.9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(+0.3)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50.6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(+3.4)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74.5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(+0.7)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20.24M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YOLOv8</a:t>
                      </a:r>
                      <a:endParaRPr lang="en-US" altLang="zh-CN" sz="24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  <a:sym typeface="+mn-ea"/>
                        </a:rPr>
                        <a:t>69.0</a:t>
                      </a:r>
                      <a:endParaRPr lang="en-US" altLang="zh-CN" sz="2400" b="0" u="sng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  <a:sym typeface="+mn-ea"/>
                        </a:rPr>
                        <a:t>85.9</a:t>
                      </a:r>
                      <a:endParaRPr lang="en-US" altLang="zh-CN" sz="2400" b="0" u="sng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</a:rPr>
                        <a:t>68.7</a:t>
                      </a:r>
                      <a:endParaRPr lang="en-US" altLang="zh-CN" sz="24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</a:rPr>
                        <a:t>76.6</a:t>
                      </a:r>
                      <a:endParaRPr lang="en-US" altLang="zh-CN" sz="24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</a:rPr>
                        <a:t>52.9</a:t>
                      </a:r>
                      <a:endParaRPr lang="en-US" altLang="zh-CN" sz="24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</a:rPr>
                        <a:t>78.1</a:t>
                      </a:r>
                      <a:endParaRPr lang="en-US" altLang="zh-CN" sz="24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 u="sng">
                          <a:solidFill>
                            <a:schemeClr val="tx1"/>
                          </a:solidFill>
                        </a:rPr>
                        <a:t>21.5M</a:t>
                      </a:r>
                      <a:endParaRPr lang="en-US" altLang="zh-CN" sz="2400" b="0" u="sng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YOLOv8+FRM(r)</a:t>
                      </a:r>
                      <a:r>
                        <a:rPr lang="zh-CN" altLang="en-US" sz="2000"/>
                        <a:t>【</a:t>
                      </a:r>
                      <a:r>
                        <a:rPr lang="en-US" altLang="zh-CN" sz="2000"/>
                        <a:t>conv</a:t>
                      </a:r>
                      <a:r>
                        <a:rPr lang="zh-CN" altLang="en-US" sz="2000"/>
                        <a:t>】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69.4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69.0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76.5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54.2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77.9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YOLOv8+FRM(r)</a:t>
                      </a:r>
                      <a:r>
                        <a:rPr lang="zh-CN" altLang="en-US" sz="2000"/>
                        <a:t>【</a:t>
                      </a:r>
                      <a:r>
                        <a:rPr lang="en-US" altLang="zh-CN" sz="2000"/>
                        <a:t>RepVGGBlock</a:t>
                      </a:r>
                      <a:r>
                        <a:rPr lang="zh-CN" altLang="en-US" sz="2000"/>
                        <a:t>】</a:t>
                      </a: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69.4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(+0.4)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86.4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(+0.5)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69.9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(+1.2)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76.3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</a:rPr>
                        <a:t>(-0.3)</a:t>
                      </a:r>
                      <a:endParaRPr lang="en-US" altLang="zh-CN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(+0.6)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</a:rPr>
                        <a:t>(-0.1)</a:t>
                      </a:r>
                      <a:endParaRPr lang="en-US" altLang="zh-CN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21.8M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backboneWithRF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16840"/>
            <a:ext cx="12192000" cy="43364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8530" y="836930"/>
            <a:ext cx="1439545" cy="8642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86130" y="1701165"/>
            <a:ext cx="1422400" cy="336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" y="5241925"/>
            <a:ext cx="342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作用：修改张量的尺寸和</a:t>
            </a:r>
            <a:r>
              <a:rPr lang="zh-CN" altLang="en-US"/>
              <a:t>通道数</a:t>
            </a:r>
            <a:endParaRPr lang="zh-CN" altLang="en-US"/>
          </a:p>
          <a:p>
            <a:r>
              <a:rPr lang="en-US" altLang="zh-CN"/>
              <a:t>640*640*3 —&gt; 320*320*32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208530" y="2853055"/>
            <a:ext cx="1372235" cy="9309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76320" y="3783965"/>
            <a:ext cx="1777365" cy="1297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76545" y="5156835"/>
            <a:ext cx="5039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保证后续操作的相同，也需要更改通道数。</a:t>
            </a:r>
            <a:endParaRPr lang="zh-CN" altLang="en-US"/>
          </a:p>
          <a:p>
            <a:r>
              <a:rPr lang="zh-CN" altLang="en-US"/>
              <a:t>操作：更改通道数</a:t>
            </a:r>
            <a:r>
              <a:rPr lang="en-US" altLang="zh-CN"/>
              <a:t>+</a:t>
            </a:r>
            <a:r>
              <a:rPr lang="zh-CN" altLang="en-US"/>
              <a:t>特征</a:t>
            </a:r>
            <a:r>
              <a:rPr lang="zh-CN" altLang="en-US"/>
              <a:t>学习</a:t>
            </a:r>
            <a:endParaRPr lang="zh-CN" altLang="en-US"/>
          </a:p>
          <a:p>
            <a:r>
              <a:rPr lang="en-US" altLang="zh-CN">
                <a:sym typeface="+mn-ea"/>
              </a:rPr>
              <a:t>640*640*3 —&gt; 320*320*32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420" y="116840"/>
            <a:ext cx="3175635" cy="6502400"/>
          </a:xfrm>
          <a:prstGeom prst="rect">
            <a:avLst/>
          </a:prstGeom>
        </p:spPr>
      </p:pic>
      <p:pic>
        <p:nvPicPr>
          <p:cNvPr id="10" name="图片 9" descr="repB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116840"/>
            <a:ext cx="8767445" cy="1645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757930"/>
            <a:ext cx="2330450" cy="2887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0" y="4149090"/>
            <a:ext cx="2491740" cy="12420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4149090"/>
            <a:ext cx="2630170" cy="21253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76095" y="621030"/>
            <a:ext cx="935990" cy="6477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128395" y="1268730"/>
            <a:ext cx="660400" cy="84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3035" y="2200275"/>
            <a:ext cx="3051175" cy="1471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p>
            <a:r>
              <a:rPr lang="en-US" altLang="zh-CN"/>
              <a:t>640*640*3 —&gt; 320*320*32</a:t>
            </a:r>
            <a:endParaRPr lang="en-US" altLang="zh-CN"/>
          </a:p>
          <a:p>
            <a:r>
              <a:rPr lang="zh-CN" altLang="en-US">
                <a:sym typeface="+mn-ea"/>
              </a:rPr>
              <a:t>作用：对张量进行</a:t>
            </a:r>
            <a:r>
              <a:rPr lang="zh-CN" altLang="en-US">
                <a:sym typeface="+mn-ea"/>
              </a:rPr>
              <a:t>通道和尺寸的变化。</a:t>
            </a:r>
            <a:endParaRPr lang="zh-CN" altLang="en-US"/>
          </a:p>
          <a:p>
            <a:r>
              <a:rPr lang="zh-CN" altLang="en-US"/>
              <a:t>使用模块：</a:t>
            </a:r>
            <a:endParaRPr lang="zh-CN" altLang="en-US"/>
          </a:p>
          <a:p>
            <a:r>
              <a:rPr lang="en-US" altLang="zh-CN"/>
              <a:t>RepVGGBlock(k=3,s=2,p=1)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784475" y="621030"/>
            <a:ext cx="4144010" cy="66738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4856480" y="1288415"/>
            <a:ext cx="0" cy="7924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96945" y="2171700"/>
            <a:ext cx="3895090" cy="17532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*W</a:t>
            </a:r>
            <a:r>
              <a:rPr lang="en-US" altLang="zh-CN" baseline="-25000"/>
              <a:t>n</a:t>
            </a:r>
            <a:r>
              <a:rPr lang="en-US" altLang="zh-CN"/>
              <a:t>*C</a:t>
            </a:r>
            <a:r>
              <a:rPr lang="en-US" altLang="zh-CN" baseline="-25000"/>
              <a:t>n</a:t>
            </a:r>
            <a:r>
              <a:rPr lang="en-US" altLang="zh-CN"/>
              <a:t> —&gt;H</a:t>
            </a:r>
            <a:r>
              <a:rPr lang="en-US" altLang="zh-CN" baseline="-25000"/>
              <a:t>n+1</a:t>
            </a:r>
            <a:r>
              <a:rPr lang="en-US" altLang="zh-CN"/>
              <a:t>*W</a:t>
            </a:r>
            <a:r>
              <a:rPr lang="en-US" altLang="zh-CN" baseline="-25000"/>
              <a:t>n+1</a:t>
            </a:r>
            <a:r>
              <a:rPr lang="en-US" altLang="zh-CN"/>
              <a:t>*C</a:t>
            </a:r>
            <a:r>
              <a:rPr lang="en-US" altLang="zh-CN" baseline="-25000"/>
              <a:t>n+1</a:t>
            </a:r>
            <a:endParaRPr lang="en-US" altLang="zh-CN" baseline="-25000"/>
          </a:p>
          <a:p>
            <a:r>
              <a:rPr lang="zh-CN" altLang="en-US"/>
              <a:t>作用：对张量进行通道和尺寸的变化</a:t>
            </a:r>
            <a:r>
              <a:rPr lang="en-US" altLang="zh-CN"/>
              <a:t>+</a:t>
            </a:r>
            <a:r>
              <a:rPr lang="zh-CN" altLang="en-US"/>
              <a:t>特征</a:t>
            </a:r>
            <a:r>
              <a:rPr lang="zh-CN" altLang="en-US"/>
              <a:t>学习。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zh-CN" altLang="en-US"/>
              <a:t>模块：</a:t>
            </a:r>
            <a:endParaRPr lang="zh-CN" altLang="en-US"/>
          </a:p>
          <a:p>
            <a:r>
              <a:rPr lang="en-US" altLang="zh-CN">
                <a:sym typeface="+mn-ea"/>
              </a:rPr>
              <a:t>RepVGGBlock(k=3,s=2,p=1)</a:t>
            </a:r>
            <a:endParaRPr lang="en-US" altLang="zh-CN"/>
          </a:p>
          <a:p>
            <a:r>
              <a:rPr lang="en-US" altLang="zh-CN"/>
              <a:t>R</a:t>
            </a:r>
            <a:r>
              <a:rPr lang="en-US" altLang="zh-CN"/>
              <a:t>epStageBlock(k=3,s=1,n)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F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16840"/>
            <a:ext cx="12019915" cy="2256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815" y="2564765"/>
            <a:ext cx="1097724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基于水下图像的特性（色彩失真，整体</a:t>
            </a:r>
            <a:r>
              <a:rPr lang="zh-CN" altLang="en-US" b="1"/>
              <a:t>图像偏蓝绿</a:t>
            </a:r>
            <a:r>
              <a:rPr lang="zh-CN" altLang="en-US"/>
              <a:t>），从模型骨干网络最开始的输入部分对</a:t>
            </a:r>
            <a:r>
              <a:rPr lang="en-US" altLang="zh-CN"/>
              <a:t>RGB</a:t>
            </a:r>
            <a:r>
              <a:rPr lang="zh-CN" altLang="en-US"/>
              <a:t>三个通道分别进行</a:t>
            </a:r>
            <a:r>
              <a:rPr lang="zh-CN" altLang="en-US"/>
              <a:t>学习。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3500755"/>
            <a:ext cx="918718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想法：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 ——&gt; </a:t>
            </a:r>
            <a:r>
              <a:rPr lang="zh-CN" altLang="en-US"/>
              <a:t>将三个通道分开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形状变化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学习特征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融合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4149090"/>
            <a:ext cx="1538605" cy="19062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4292600"/>
            <a:ext cx="1988185" cy="991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FM(sigmoid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0060" y="0"/>
            <a:ext cx="10586085" cy="471360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480060" y="4653280"/>
          <a:ext cx="11657330" cy="209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73.3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F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1860" y="-99060"/>
            <a:ext cx="9413240" cy="469773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6550" y="450913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13665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FPS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(+2.2)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RFM(residual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3570" y="-99060"/>
            <a:ext cx="9585960" cy="45529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35915" y="4453890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83502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73.3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(+2.2)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1024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</a:t>
            </a:r>
            <a:r>
              <a:rPr lang="zh-CN" altLang="en-US">
                <a:sym typeface="+mn-ea"/>
              </a:rPr>
              <a:t>训练集：</a:t>
            </a:r>
            <a:r>
              <a:rPr lang="en-US" altLang="zh-CN">
                <a:sym typeface="+mn-ea"/>
              </a:rPr>
              <a:t>6671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测试集：</a:t>
            </a:r>
            <a:r>
              <a:rPr lang="en-US" altLang="zh-CN">
                <a:sym typeface="+mn-ea"/>
              </a:rPr>
              <a:t>1111</a:t>
            </a:r>
            <a:r>
              <a:rPr lang="en-US" altLang="zh-CN"/>
              <a:t>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625" y="783590"/>
          <a:ext cx="12103100" cy="447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1456690"/>
                <a:gridCol w="1456690"/>
                <a:gridCol w="1454150"/>
                <a:gridCol w="1448435"/>
                <a:gridCol w="1499870"/>
                <a:gridCol w="1670685"/>
                <a:gridCol w="1178560"/>
              </a:tblGrid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64.9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84.2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64.5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72.7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48.7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73.5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21.51M</a:t>
                      </a:r>
                      <a:endParaRPr lang="en-US" altLang="zh-CN" sz="2000" u="sng"/>
                    </a:p>
                  </a:txBody>
                  <a:tcPr anchor="ctr" anchorCtr="0"/>
                </a:tc>
              </a:tr>
              <a:tr h="1331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+RFM(s)/+Fusion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66.0/66.2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/(+1.3)</a:t>
                      </a:r>
                      <a:endParaRPr lang="en-US" altLang="zh-CN" sz="18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84.9/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84.8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(+0.7)/(+0.6)</a:t>
                      </a:r>
                      <a:endParaRPr lang="en-US" altLang="zh-CN" sz="18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66.0/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66.3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(+1.5)/(+1.8)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73.3/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(+0.6)/(+0.3)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50.5/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51.3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(+0.8)/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74.4/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74.2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(+0.9)/(+0.7)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1016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+RFM/+Fusion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66.1/66.2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(+1.2)/(+1.3)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84.9/85.0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(+0.7)/(+0.8)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66.7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/66.2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(+2.2)</a:t>
                      </a: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/(+1.7)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73.5/73.5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(+0.8)/(+0.8)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50.0/50.6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(+0.3)/(+0.9)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73.9/74.4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(+0.4)/(+0.9)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38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+RFM(r)/+Fusion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66.2/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66.6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(+1.3)/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85.1/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85.4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(+0.9)/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66.5/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66.7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(+2.0)/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(+2.2)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73.5/73.5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(+0.8)/(+0.8)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50.0/51.2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(+0.3)/(+1.5)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74.7/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74.9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(+1.2)/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(+1.4)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559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11.xml><?xml version="1.0" encoding="utf-8"?>
<p:tagLst xmlns:p="http://schemas.openxmlformats.org/presentationml/2006/main">
  <p:tag name="COMMONDATA" val="eyJjb3VudCI6NzAsImhkaWQiOiI0MDhjMTNmNTAxMjY1NWMwOGEzNzRkMjNhMjYzZTU5MiIsInVzZXJDb3VudCI6NjB9"/>
  <p:tag name="KSO_WPP_MARK_KEY" val="782ae11e-ce5e-4f4d-ac84-52fc0a01ffea"/>
  <p:tag name="commondata" val="eyJjb3VudCI6NzEsImhkaWQiOiI0MDhjMTNmNTAxMjY1NWMwOGEzNzRkMjNhMjYzZTU5MiIsInVzZXJDb3VudCI6NjF9"/>
</p:tagLst>
</file>

<file path=ppt/tags/tag2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3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4.xml><?xml version="1.0" encoding="utf-8"?>
<p:tagLst xmlns:p="http://schemas.openxmlformats.org/presentationml/2006/main">
  <p:tag name="TABLE_ENDDRAG_ORIGIN_RECT" val="917*229"/>
  <p:tag name="TABLE_ENDDRAG_RECT" val="26*65*917*229"/>
</p:tagLst>
</file>

<file path=ppt/tags/tag5.xml><?xml version="1.0" encoding="utf-8"?>
<p:tagLst xmlns:p="http://schemas.openxmlformats.org/presentationml/2006/main">
  <p:tag name="TABLE_ENDDRAG_ORIGIN_RECT" val="952*352"/>
  <p:tag name="TABLE_ENDDRAG_RECT" val="0*61*953*352"/>
</p:tagLst>
</file>

<file path=ppt/tags/tag6.xml><?xml version="1.0" encoding="utf-8"?>
<p:tagLst xmlns:p="http://schemas.openxmlformats.org/presentationml/2006/main">
  <p:tag name="TABLE_ENDDRAG_ORIGIN_RECT" val="917*229"/>
  <p:tag name="TABLE_ENDDRAG_RECT" val="26*65*917*229"/>
</p:tagLst>
</file>

<file path=ppt/tags/tag7.xml><?xml version="1.0" encoding="utf-8"?>
<p:tagLst xmlns:p="http://schemas.openxmlformats.org/presentationml/2006/main">
  <p:tag name="TABLE_ENDDRAG_ORIGIN_RECT" val="905*225"/>
  <p:tag name="TABLE_ENDDRAG_RECT" val="26*69*905*225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演示</Application>
  <PresentationFormat>自定义</PresentationFormat>
  <Paragraphs>694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心愿</dc:creator>
  <cp:lastModifiedBy>Au Revoir</cp:lastModifiedBy>
  <cp:revision>190</cp:revision>
  <dcterms:created xsi:type="dcterms:W3CDTF">1900-01-01T00:00:00Z</dcterms:created>
  <dcterms:modified xsi:type="dcterms:W3CDTF">2024-03-17T03:15:59Z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KSOTemplateUUID">
    <vt:lpwstr>v1.0_mb_mWzLoBXwhW02NfqdRNyoRQ==</vt:lpwstr>
  </property>
  <property fmtid="{D5CDD505-2E9C-101B-9397-08002B2CF9AE}" pid="4" name="ICV">
    <vt:lpwstr>7B8C7236C6574DE59CA0E20B3C9E77EE</vt:lpwstr>
  </property>
</Properties>
</file>