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  <p:sldMasterId id="2147483991" r:id="rId2"/>
  </p:sldMasterIdLst>
  <p:sldIdLst>
    <p:sldId id="288" r:id="rId3"/>
    <p:sldId id="301" r:id="rId4"/>
    <p:sldId id="347" r:id="rId5"/>
    <p:sldId id="349" r:id="rId6"/>
    <p:sldId id="351" r:id="rId7"/>
    <p:sldId id="348" r:id="rId8"/>
    <p:sldId id="302" r:id="rId9"/>
    <p:sldId id="303" r:id="rId10"/>
    <p:sldId id="308" r:id="rId11"/>
    <p:sldId id="309" r:id="rId12"/>
    <p:sldId id="310" r:id="rId13"/>
    <p:sldId id="311" r:id="rId14"/>
    <p:sldId id="318" r:id="rId15"/>
    <p:sldId id="313" r:id="rId16"/>
    <p:sldId id="314" r:id="rId17"/>
    <p:sldId id="319" r:id="rId18"/>
    <p:sldId id="315" r:id="rId19"/>
    <p:sldId id="320" r:id="rId20"/>
    <p:sldId id="316" r:id="rId21"/>
    <p:sldId id="317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57" r:id="rId3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2F7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70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57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96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28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6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966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4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052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427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1050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5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196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42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8679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50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8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91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36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8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6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2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8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0349-0696-4F7B-82C0-435D1465D772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EC95-7DBC-4ED0-9654-82E4A77FC3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1.png"/><Relationship Id="rId7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2.png"/><Relationship Id="rId7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54.png"/><Relationship Id="rId10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shap.html#fn67" TargetMode="External"/><Relationship Id="rId2" Type="http://schemas.openxmlformats.org/officeDocument/2006/relationships/hyperlink" Target="https://digital-commons.usnwc.edu/nwc-review/vol14/iss5/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SIR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modelo de epidemiologia y es el modelo matemático mas simple que permite describir como evolucionan las pandemias</a:t>
            </a:r>
          </a:p>
          <a:p>
            <a:r>
              <a:rPr lang="es-MX" dirty="0"/>
              <a:t>Claves para entender el modelo SIR</a:t>
            </a:r>
          </a:p>
          <a:p>
            <a:r>
              <a:rPr lang="es-MX" dirty="0"/>
              <a:t>El modelo SIR divide la población en tres categorías.</a:t>
            </a:r>
          </a:p>
        </p:txBody>
      </p:sp>
    </p:spTree>
    <p:extLst>
      <p:ext uri="{BB962C8B-B14F-4D97-AF65-F5344CB8AC3E}">
        <p14:creationId xmlns:p14="http://schemas.microsoft.com/office/powerpoint/2010/main" val="198225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6" name="Conector curvado 5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Conector curvado 6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C000">
                  <a:alpha val="2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" name="Grupo 7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991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17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+ 17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9" name="Rectángulo redondeado 18"/>
          <p:cNvSpPr/>
          <p:nvPr/>
        </p:nvSpPr>
        <p:spPr>
          <a:xfrm>
            <a:off x="838200" y="248373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974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4632960" y="249643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4"/>
                <a:stretch>
                  <a:fillRect l="-3011" t="-34568" r="-3487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20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  <a:noFill/>
        </p:grpSpPr>
        <p:cxnSp>
          <p:nvCxnSpPr>
            <p:cNvPr id="6" name="Conector curvado 5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grpFill/>
            <a:ln w="76200">
              <a:solidFill>
                <a:schemeClr val="accent5">
                  <a:alpha val="2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Conector curvado 6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grpFill/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" name="Grupo 7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  <a:grpFill/>
          </p:grpSpPr>
          <p:sp>
            <p:nvSpPr>
              <p:cNvPr id="9" name="Rectángulo redondeado 8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grpFill/>
              <a:ln w="76200">
                <a:solidFill>
                  <a:srgbClr val="0070C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</a:t>
                </a: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grp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redondeado 18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19" name="Rectángulo redondead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2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bg1">
                              <a:alpha val="2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bg1">
                              <a:alpha val="2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bg1">
                      <a:alpha val="2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chemeClr val="bg1">
                    <a:alpha val="2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*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bg1">
                            <a:alpha val="2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bg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/>
          <p:cNvGrpSpPr/>
          <p:nvPr/>
        </p:nvGrpSpPr>
        <p:grpSpPr>
          <a:xfrm>
            <a:off x="838200" y="2037588"/>
            <a:ext cx="10515600" cy="3107436"/>
            <a:chOff x="838200" y="2037588"/>
            <a:chExt cx="10515600" cy="3107436"/>
          </a:xfrm>
        </p:grpSpPr>
        <p:grpSp>
          <p:nvGrpSpPr>
            <p:cNvPr id="23" name="Grupo 22"/>
            <p:cNvGrpSpPr/>
            <p:nvPr/>
          </p:nvGrpSpPr>
          <p:grpSpPr>
            <a:xfrm>
              <a:off x="838200" y="2477389"/>
              <a:ext cx="10515600" cy="2667635"/>
              <a:chOff x="838200" y="2477389"/>
              <a:chExt cx="10515600" cy="2667635"/>
            </a:xfrm>
          </p:grpSpPr>
          <p:cxnSp>
            <p:nvCxnSpPr>
              <p:cNvPr id="24" name="Conector curvado 23"/>
              <p:cNvCxnSpPr/>
              <p:nvPr/>
            </p:nvCxnSpPr>
            <p:spPr>
              <a:xfrm rot="5400000" flipH="1" flipV="1">
                <a:off x="4198620" y="595884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Conector curvado 24"/>
              <p:cNvCxnSpPr/>
              <p:nvPr/>
            </p:nvCxnSpPr>
            <p:spPr>
              <a:xfrm rot="5400000" flipH="1" flipV="1">
                <a:off x="7993380" y="586359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6" name="Grupo 25"/>
              <p:cNvGrpSpPr/>
              <p:nvPr/>
            </p:nvGrpSpPr>
            <p:grpSpPr>
              <a:xfrm>
                <a:off x="838200" y="2493264"/>
                <a:ext cx="10515600" cy="2651760"/>
                <a:chOff x="838200" y="2493264"/>
                <a:chExt cx="10515600" cy="2651760"/>
              </a:xfrm>
            </p:grpSpPr>
            <p:sp>
              <p:nvSpPr>
                <p:cNvPr id="27" name="Rectángulo redondeado 26"/>
                <p:cNvSpPr/>
                <p:nvPr/>
              </p:nvSpPr>
              <p:spPr>
                <a:xfrm>
                  <a:off x="83820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999</a:t>
                  </a:r>
                </a:p>
              </p:txBody>
            </p:sp>
            <p:sp>
              <p:nvSpPr>
                <p:cNvPr id="28" name="Rectángulo redondeado 27"/>
                <p:cNvSpPr/>
                <p:nvPr/>
              </p:nvSpPr>
              <p:spPr>
                <a:xfrm>
                  <a:off x="463296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9" name="Rectángulo redondeado 28"/>
                <p:cNvSpPr/>
                <p:nvPr/>
              </p:nvSpPr>
              <p:spPr>
                <a:xfrm>
                  <a:off x="842772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redondeado 49"/>
                <p:cNvSpPr/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s-MX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es-MX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Rectángulo redondeado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ángulo redondeado 58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Rectángulo redondead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</a:t>
            </a:r>
          </a:p>
        </p:txBody>
      </p:sp>
      <p:sp>
        <p:nvSpPr>
          <p:cNvPr id="54" name="Rectángulo redondeado 53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56" name="Rectángulo redondeado 55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p:sp>
        <p:nvSpPr>
          <p:cNvPr id="60" name="Rectángulo redondeado 59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redondeado 60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61" name="Rectángulo redondead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redondeado 61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62" name="Rectángulo redondead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0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2</a:t>
            </a:r>
          </a:p>
        </p:txBody>
      </p:sp>
      <p:grpSp>
        <p:nvGrpSpPr>
          <p:cNvPr id="53" name="Grupo 52"/>
          <p:cNvGrpSpPr/>
          <p:nvPr/>
        </p:nvGrpSpPr>
        <p:grpSpPr>
          <a:xfrm>
            <a:off x="838200" y="2037588"/>
            <a:ext cx="10515600" cy="3107436"/>
            <a:chOff x="838200" y="2037588"/>
            <a:chExt cx="10515600" cy="3107436"/>
          </a:xfrm>
        </p:grpSpPr>
        <p:grpSp>
          <p:nvGrpSpPr>
            <p:cNvPr id="23" name="Grupo 22"/>
            <p:cNvGrpSpPr/>
            <p:nvPr/>
          </p:nvGrpSpPr>
          <p:grpSpPr>
            <a:xfrm>
              <a:off x="838200" y="2477389"/>
              <a:ext cx="10515600" cy="2667635"/>
              <a:chOff x="838200" y="2477389"/>
              <a:chExt cx="10515600" cy="2667635"/>
            </a:xfrm>
          </p:grpSpPr>
          <p:cxnSp>
            <p:nvCxnSpPr>
              <p:cNvPr id="24" name="Conector curvado 23"/>
              <p:cNvCxnSpPr/>
              <p:nvPr/>
            </p:nvCxnSpPr>
            <p:spPr>
              <a:xfrm rot="5400000" flipH="1" flipV="1">
                <a:off x="4198620" y="595884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Conector curvado 24"/>
              <p:cNvCxnSpPr/>
              <p:nvPr/>
            </p:nvCxnSpPr>
            <p:spPr>
              <a:xfrm rot="5400000" flipH="1" flipV="1">
                <a:off x="7993380" y="586359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6" name="Grupo 25"/>
              <p:cNvGrpSpPr/>
              <p:nvPr/>
            </p:nvGrpSpPr>
            <p:grpSpPr>
              <a:xfrm>
                <a:off x="838200" y="2493264"/>
                <a:ext cx="10515600" cy="2651760"/>
                <a:chOff x="838200" y="2493264"/>
                <a:chExt cx="10515600" cy="2651760"/>
              </a:xfrm>
            </p:grpSpPr>
            <p:sp>
              <p:nvSpPr>
                <p:cNvPr id="27" name="Rectángulo redondeado 26"/>
                <p:cNvSpPr/>
                <p:nvPr/>
              </p:nvSpPr>
              <p:spPr>
                <a:xfrm>
                  <a:off x="83820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999 </a:t>
                  </a:r>
                  <a:r>
                    <a:rPr lang="es-MX" sz="5000" dirty="0">
                      <a:ln w="0"/>
                      <a:solidFill>
                        <a:srgbClr val="FF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– 1</a:t>
                  </a:r>
                  <a:endPara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Rectángulo redondeado 27"/>
                <p:cNvSpPr/>
                <p:nvPr/>
              </p:nvSpPr>
              <p:spPr>
                <a:xfrm>
                  <a:off x="463296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 </a:t>
                  </a:r>
                  <a:r>
                    <a:rPr lang="es-MX" sz="5000" dirty="0">
                      <a:ln w="0"/>
                      <a:solidFill>
                        <a:srgbClr val="FF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+ 1</a:t>
                  </a:r>
                  <a:r>
                    <a:rPr lang="es-MX" sz="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s-MX" sz="5000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– 0</a:t>
                  </a:r>
                  <a:endPara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Rectángulo redondeado 28"/>
                <p:cNvSpPr/>
                <p:nvPr/>
              </p:nvSpPr>
              <p:spPr>
                <a:xfrm>
                  <a:off x="8427720" y="2493264"/>
                  <a:ext cx="2926080" cy="2651760"/>
                </a:xfrm>
                <a:prstGeom prst="roundRect">
                  <a:avLst/>
                </a:prstGeom>
                <a:noFill/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5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 </a:t>
                  </a:r>
                  <a:r>
                    <a:rPr lang="es-MX" sz="5000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+ 0</a:t>
                  </a:r>
                  <a:endPara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redondeado 49"/>
                <p:cNvSpPr/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s-MX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es-MX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Rectángulo redondeado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redondeado 35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</m:t>
                    </m:r>
                    <m:r>
                      <a:rPr lang="es-MX" sz="35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</mc:Choice>
        <mc:Fallback xmlns="">
          <p:sp>
            <p:nvSpPr>
              <p:cNvPr id="36" name="Rectángulo redondead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ángulo redondeado 37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39" name="Rectángulo redondeado 38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40" name="Rectángulo redondeado 39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836682" y="2044366"/>
            <a:ext cx="10515600" cy="3107436"/>
            <a:chOff x="838200" y="2037588"/>
            <a:chExt cx="10515600" cy="3107436"/>
          </a:xfrm>
        </p:grpSpPr>
        <p:grpSp>
          <p:nvGrpSpPr>
            <p:cNvPr id="43" name="Grupo 42"/>
            <p:cNvGrpSpPr/>
            <p:nvPr/>
          </p:nvGrpSpPr>
          <p:grpSpPr>
            <a:xfrm>
              <a:off x="838200" y="2477389"/>
              <a:ext cx="10515600" cy="2667635"/>
              <a:chOff x="838200" y="2477389"/>
              <a:chExt cx="10515600" cy="2667635"/>
            </a:xfrm>
          </p:grpSpPr>
          <p:cxnSp>
            <p:nvCxnSpPr>
              <p:cNvPr id="45" name="Conector curvado 44"/>
              <p:cNvCxnSpPr/>
              <p:nvPr/>
            </p:nvCxnSpPr>
            <p:spPr>
              <a:xfrm rot="5400000" flipH="1" flipV="1">
                <a:off x="4198620" y="595884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6" name="Conector curvado 45"/>
              <p:cNvCxnSpPr/>
              <p:nvPr/>
            </p:nvCxnSpPr>
            <p:spPr>
              <a:xfrm rot="5400000" flipH="1" flipV="1">
                <a:off x="7993380" y="586359"/>
                <a:ext cx="12700" cy="3794760"/>
              </a:xfrm>
              <a:prstGeom prst="curvedConnector3">
                <a:avLst>
                  <a:gd name="adj1" fmla="val 4320000"/>
                </a:avLst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>
              <a:xfrm>
                <a:off x="838200" y="2493264"/>
                <a:ext cx="10515600" cy="2651760"/>
                <a:chOff x="838200" y="2493264"/>
                <a:chExt cx="10515600" cy="2651760"/>
              </a:xfrm>
            </p:grpSpPr>
            <p:sp>
              <p:nvSpPr>
                <p:cNvPr id="48" name="Rectángulo redondeado 47"/>
                <p:cNvSpPr/>
                <p:nvPr/>
              </p:nvSpPr>
              <p:spPr>
                <a:xfrm>
                  <a:off x="838200" y="2493264"/>
                  <a:ext cx="2926080" cy="2651760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998</a:t>
                  </a:r>
                </a:p>
              </p:txBody>
            </p:sp>
            <p:sp>
              <p:nvSpPr>
                <p:cNvPr id="51" name="Rectángulo redondeado 50"/>
                <p:cNvSpPr/>
                <p:nvPr/>
              </p:nvSpPr>
              <p:spPr>
                <a:xfrm>
                  <a:off x="4632960" y="2493264"/>
                  <a:ext cx="2926080" cy="2651760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52" name="Rectángulo redondeado 51"/>
                <p:cNvSpPr/>
                <p:nvPr/>
              </p:nvSpPr>
              <p:spPr>
                <a:xfrm>
                  <a:off x="8427720" y="2493264"/>
                  <a:ext cx="2926080" cy="2651760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ángulo redondeado 43"/>
                <p:cNvSpPr/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s-MX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es-MX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4" name="Rectángulo redondeado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72" y="2037588"/>
                  <a:ext cx="1054315" cy="48463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ángulo redondeado 53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4" name="Rectángulo redondead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5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ángulo redondeado 54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redondeado 55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56" name="Rectángulo redondeado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6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redondeado 56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57" name="Rectángulo redondead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7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redondeado 57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ángulo redondead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8"/>
                <a:stretch>
                  <a:fillRect t="-34568" r="-634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7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998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3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+ 3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- 1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+ 1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2 -&gt; 3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</m:t>
                    </m:r>
                    <m:r>
                      <a:rPr lang="es-MX" sz="35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redondeado 3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ángulo redondead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4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 redondeado 3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redondeado 3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4" name="Rectángulo redondead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redondeado 3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5" name="Rectángulo redondead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6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redondeado 35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998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ángulo redondead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7"/>
                <a:stretch>
                  <a:fillRect t="-34568" r="-634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56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995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3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redondeado 28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5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995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7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+ 7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2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+ 2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3 -&gt; 4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redondeado 28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redondeado 31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</m:t>
                    </m:r>
                    <m:r>
                      <a:rPr lang="es-MX" sz="35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</mc:Choice>
        <mc:Fallback xmlns="">
          <p:sp>
            <p:nvSpPr>
              <p:cNvPr id="32" name="Rectángulo redondead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6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redondeado 32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995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Rectángulo redondead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7"/>
                <a:stretch>
                  <a:fillRect t="-34568" r="-634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8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redondeado 27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redondeado 28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9" name="Rectángulo redondead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3" name="Conector curvado 12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6" name="Rectángulo redondeado 15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17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+ 17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- 4</a:t>
                </a: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+ 4</a:t>
                </a:r>
              </a:p>
            </p:txBody>
          </p:sp>
        </p:grpSp>
      </p:grpSp>
      <p:sp>
        <p:nvSpPr>
          <p:cNvPr id="22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4 -&gt; 5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redondeado 28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redondeado 29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0" name="Rectángulo redondead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redondeado 30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31" name="Rectángulo redondead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redondeado 31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∗9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mc:Choice>
        <mc:Fallback xmlns="">
          <p:sp>
            <p:nvSpPr>
              <p:cNvPr id="32" name="Rectángulo redondead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redondeado 32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Rectángulo redondead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6"/>
                <a:stretch>
                  <a:fillRect l="-3011" t="-34568" r="-3487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redondeado 33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Rectángulo redondead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32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1" name="Conector curvado 10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ector curvado 11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upo 12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971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22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</a:p>
            </p:txBody>
          </p:sp>
        </p:grpSp>
      </p:grpSp>
      <p:sp>
        <p:nvSpPr>
          <p:cNvPr id="20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5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redondeado 24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22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20" name="Conector curvado 19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Conector curvado 26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29" name="Rectángulo redondeado 28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30" name="Rectángulo redondeado 29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</a:t>
                </a:r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33" name="Rectángulo redondeado 32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34" name="Rectángulo redondeado 33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17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1" name="Conector curvado 10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ector curvado 11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upo 12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929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53 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18</a:t>
                </a:r>
              </a:p>
            </p:txBody>
          </p:sp>
        </p:grpSp>
      </p:grpSp>
      <p:sp>
        <p:nvSpPr>
          <p:cNvPr id="20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6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redondeado 25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10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11" name="Conector curvado 10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ector curvado 11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upo 12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4" name="Rectángulo redondeado 13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831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125 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44</a:t>
                </a:r>
              </a:p>
            </p:txBody>
          </p:sp>
        </p:grpSp>
      </p:grpSp>
      <p:sp>
        <p:nvSpPr>
          <p:cNvPr id="20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7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redondeado 25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40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624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270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106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8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17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288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471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241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9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6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507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476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10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745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271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729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11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53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136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864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12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50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68</a:t>
                </a:r>
                <a:r>
                  <a: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932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13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673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2667635"/>
            <a:chOff x="838200" y="2477389"/>
            <a:chExt cx="10515600" cy="2667635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2651760"/>
              <a:chOff x="838200" y="2493264"/>
              <a:chExt cx="10515600" cy="2651760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34 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966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14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83820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SUSCEPTIBLES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42772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RECUPERADOS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4632960" y="5358384"/>
            <a:ext cx="2926080" cy="84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18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12" name="Rectángulo redondeado 11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– 17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+ 17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- 4</a:t>
                </a: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>
                        <a:alpha val="2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5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+ 4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4 -&gt;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redondeado 20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ángulo redondead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4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5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redondeado 27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∗9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mc:Choice>
        <mc:Fallback xmlns="">
          <p:sp>
            <p:nvSpPr>
              <p:cNvPr id="28" name="Rectángulo redondead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6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redondeado 28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ángulo redondead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7"/>
                <a:stretch>
                  <a:fillRect l="-3011" t="-34568" r="-3487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7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34354" cy="4351338"/>
              </a:xfrm>
            </p:spPr>
            <p:txBody>
              <a:bodyPr/>
              <a:lstStyle/>
              <a:p>
                <a:r>
                  <a:rPr lang="es-MX" dirty="0"/>
                  <a:t>El cambio diario del grupo de los </a:t>
                </a:r>
                <a:r>
                  <a:rPr lang="es-MX" dirty="0">
                    <a:solidFill>
                      <a:srgbClr val="0070C0"/>
                    </a:solidFill>
                  </a:rPr>
                  <a:t>SUSCEPTIBLES =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𝐼𝑆</m:t>
                    </m:r>
                  </m:oMath>
                </a14:m>
                <a:endParaRPr lang="es-MX" b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es-MX" dirty="0"/>
              </a:p>
              <a:p>
                <a:r>
                  <a:rPr lang="es-MX" dirty="0"/>
                  <a:t>El cambio diario del grupo de los </a:t>
                </a:r>
                <a:r>
                  <a:rPr lang="es-MX" dirty="0">
                    <a:solidFill>
                      <a:srgbClr val="FF0000"/>
                    </a:solidFill>
                  </a:rPr>
                  <a:t>INFECTADOS =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𝐼𝑆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endParaRPr lang="es-MX" dirty="0"/>
              </a:p>
              <a:p>
                <a:r>
                  <a:rPr lang="es-MX" dirty="0"/>
                  <a:t>El cambio diario del grupo de los </a:t>
                </a:r>
                <a:r>
                  <a:rPr lang="es-MX" dirty="0">
                    <a:solidFill>
                      <a:srgbClr val="FFC000"/>
                    </a:solidFill>
                  </a:rPr>
                  <a:t>INFECTADOS =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34354" cy="4351338"/>
              </a:xfrm>
              <a:blipFill>
                <a:blip r:embed="rId2"/>
                <a:stretch>
                  <a:fillRect l="-2098" t="-2241" r="-1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2"/>
          <p:cNvSpPr txBox="1">
            <a:spLocks/>
          </p:cNvSpPr>
          <p:nvPr/>
        </p:nvSpPr>
        <p:spPr>
          <a:xfrm>
            <a:off x="6072554" y="1825625"/>
            <a:ext cx="52343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La gente </a:t>
            </a:r>
            <a:r>
              <a:rPr lang="es-MX" dirty="0">
                <a:solidFill>
                  <a:srgbClr val="0070C0"/>
                </a:solidFill>
              </a:rPr>
              <a:t>SUSCEPTIBLE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solo puede DECRECER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ea typeface="Cambria Math" panose="02040503050406030204" pitchFamily="18" charset="0"/>
            </a:endParaRPr>
          </a:p>
          <a:p>
            <a:endParaRPr lang="es-MX" dirty="0"/>
          </a:p>
          <a:p>
            <a:r>
              <a:rPr lang="es-MX" dirty="0"/>
              <a:t>El numero de </a:t>
            </a:r>
            <a:r>
              <a:rPr lang="es-MX" dirty="0">
                <a:solidFill>
                  <a:srgbClr val="FF0000"/>
                </a:solidFill>
              </a:rPr>
              <a:t>INFECTADOS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puede sufrir un PICO</a:t>
            </a:r>
            <a:endParaRPr lang="es-MX" dirty="0">
              <a:ea typeface="Cambria Math" panose="02040503050406030204" pitchFamily="18" charset="0"/>
            </a:endParaRPr>
          </a:p>
          <a:p>
            <a:endParaRPr lang="es-MX" dirty="0"/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gente </a:t>
            </a:r>
            <a:r>
              <a:rPr lang="es-MX" dirty="0">
                <a:solidFill>
                  <a:srgbClr val="FFC000"/>
                </a:solidFill>
              </a:rPr>
              <a:t>RECUPERADA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solo puede CRECER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ea typeface="Cambria Math" panose="020405030504060302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2099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9" name="Conector curvado 8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curvado 9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ángulo redondeado 11"/>
                  <p:cNvSpPr/>
                  <p:nvPr/>
                </p:nvSpPr>
                <p:spPr>
                  <a:xfrm>
                    <a:off x="838200" y="2493264"/>
                    <a:ext cx="2926080" cy="2651760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3500" dirty="0">
                        <a:ln w="0"/>
                        <a:solidFill>
                          <a:schemeClr val="tx1">
                            <a:alpha val="2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988</a:t>
                    </a:r>
                    <a:r>
                      <a:rPr lang="es-MX" sz="35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35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– </a:t>
                    </a:r>
                    <a14:m>
                      <m:oMath xmlns:m="http://schemas.openxmlformats.org/officeDocument/2006/math">
                        <m:r>
                          <a:rPr lang="es-MX" sz="3500" i="1" smtClean="0">
                            <a:ln w="0"/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s-MX" sz="35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* </a:t>
                    </a:r>
                    <a:r>
                      <a:rPr lang="es-MX" sz="3500" dirty="0">
                        <a:ln w="0"/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</a:t>
                    </a:r>
                    <a:r>
                      <a:rPr lang="es-MX" sz="35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* </a:t>
                    </a:r>
                    <a:r>
                      <a:rPr lang="es-MX" sz="35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I</a:t>
                    </a:r>
                  </a:p>
                </p:txBody>
              </p:sp>
            </mc:Choice>
            <mc:Fallback xmlns="">
              <p:sp>
                <p:nvSpPr>
                  <p:cNvPr id="12" name="Rectángulo redondeado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2493264"/>
                    <a:ext cx="2926080" cy="265176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203" r="-203"/>
                    </a:stretch>
                  </a:blipFill>
                  <a:ln w="76200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ángulo redondeado 12"/>
                  <p:cNvSpPr/>
                  <p:nvPr/>
                </p:nvSpPr>
                <p:spPr>
                  <a:xfrm>
                    <a:off x="4632960" y="2493264"/>
                    <a:ext cx="2926080" cy="2651760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2700" dirty="0">
                        <a:ln w="0"/>
                        <a:solidFill>
                          <a:schemeClr val="tx1">
                            <a:alpha val="2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9</a:t>
                    </a:r>
                    <a:r>
                      <a:rPr lang="es-MX" sz="27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27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+ </a:t>
                    </a:r>
                    <a14:m>
                      <m:oMath xmlns:m="http://schemas.openxmlformats.org/officeDocument/2006/math">
                        <m:r>
                          <a:rPr lang="es-MX" sz="2700" i="1" smtClean="0">
                            <a:ln w="0"/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s-MX" sz="27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* </a:t>
                    </a:r>
                    <a:r>
                      <a:rPr lang="es-MX" sz="2700" dirty="0">
                        <a:ln w="0"/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</a:t>
                    </a:r>
                    <a:r>
                      <a:rPr lang="es-MX" sz="27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* </a:t>
                    </a:r>
                    <a:r>
                      <a:rPr lang="es-MX" sz="27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I </a:t>
                    </a:r>
                    <a:r>
                      <a:rPr lang="es-MX" sz="2700" dirty="0">
                        <a:ln w="0"/>
                        <a:solidFill>
                          <a:srgbClr val="FFC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- </a:t>
                    </a:r>
                    <a14:m>
                      <m:oMath xmlns:m="http://schemas.openxmlformats.org/officeDocument/2006/math">
                        <m:r>
                          <a:rPr lang="es-MX" sz="2700" i="1" smtClean="0">
                            <a:ln w="0"/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s-MX" sz="27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*</a:t>
                    </a:r>
                    <a:r>
                      <a:rPr lang="es-MX" sz="27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27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I</a:t>
                    </a:r>
                    <a:endParaRPr lang="es-MX" sz="4000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3" name="Rectángulo redondeado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960" y="2493264"/>
                    <a:ext cx="2926080" cy="265176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762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ángulo redondeado 13"/>
                  <p:cNvSpPr/>
                  <p:nvPr/>
                </p:nvSpPr>
                <p:spPr>
                  <a:xfrm>
                    <a:off x="8427720" y="2493264"/>
                    <a:ext cx="2926080" cy="2651760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3500" dirty="0">
                        <a:ln w="0"/>
                        <a:solidFill>
                          <a:schemeClr val="tx1">
                            <a:alpha val="2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3</a:t>
                    </a:r>
                    <a:r>
                      <a:rPr lang="es-MX" sz="35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3500" dirty="0">
                        <a:ln w="0"/>
                        <a:solidFill>
                          <a:srgbClr val="FFC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+ </a:t>
                    </a:r>
                    <a14:m>
                      <m:oMath xmlns:m="http://schemas.openxmlformats.org/officeDocument/2006/math">
                        <m:r>
                          <a:rPr lang="es-MX" sz="3500" i="1" smtClean="0">
                            <a:ln w="0"/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s-MX" sz="35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*</a:t>
                    </a:r>
                    <a:r>
                      <a:rPr lang="es-MX" sz="35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s-MX" sz="350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I</a:t>
                    </a:r>
                    <a:endParaRPr lang="es-MX" sz="4000" dirty="0">
                      <a:ln w="0"/>
                      <a:solidFill>
                        <a:srgbClr val="FFC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4" name="Rectángulo redondeado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7720" y="2493264"/>
                    <a:ext cx="2926080" cy="265176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762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ectángulo redondeado 14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8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4 -&gt;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redondeado 20"/>
              <p:cNvSpPr/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ángulo redondead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2" y="2037588"/>
                <a:ext cx="1054315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redondeado 21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ángulo redondead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6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redondeado 22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3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4" name="Rectángulo redondead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7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61" y="1267741"/>
                <a:ext cx="874737" cy="484632"/>
              </a:xfrm>
              <a:prstGeom prst="roundRect">
                <a:avLst/>
              </a:prstGeom>
              <a:blipFill>
                <a:blip r:embed="rId8"/>
                <a:stretch>
                  <a:fillRect t="-36709" r="-17483" b="-696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35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∗9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C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22" y="516566"/>
                <a:ext cx="2550014" cy="484632"/>
              </a:xfrm>
              <a:prstGeom prst="roundRect">
                <a:avLst/>
              </a:prstGeom>
              <a:blipFill>
                <a:blip r:embed="rId9"/>
                <a:stretch>
                  <a:fillRect t="-36709" r="-3110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redondeado 26"/>
              <p:cNvSpPr/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988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s-MX" sz="3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ángulo redondead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01" y="516648"/>
                <a:ext cx="3845737" cy="497554"/>
              </a:xfrm>
              <a:prstGeom prst="roundRect">
                <a:avLst/>
              </a:prstGeom>
              <a:blipFill>
                <a:blip r:embed="rId10"/>
                <a:stretch>
                  <a:fillRect l="-3011" t="-34568" r="-3487" b="-65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097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M. Smith and F. Alvarez, “Identifying mortality factors from Machine Learning using Shapley values – a case of COVID19,” Expert Syst. Appl., vol. 176, no. June 2020, pp. 1–12, 2021, </a:t>
            </a:r>
            <a:r>
              <a:rPr lang="en-US" dirty="0" err="1"/>
              <a:t>doi</a:t>
            </a:r>
            <a:r>
              <a:rPr lang="en-US" dirty="0"/>
              <a:t>: 10.1016/j.eswa.2021.114832.</a:t>
            </a:r>
          </a:p>
          <a:p>
            <a:endParaRPr lang="en-US" dirty="0"/>
          </a:p>
          <a:p>
            <a:r>
              <a:rPr lang="en-US" dirty="0"/>
              <a:t>S. Hart, “Shapley Value,” pp. 210–216, 1951.</a:t>
            </a:r>
          </a:p>
          <a:p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Paturel</a:t>
            </a:r>
            <a:r>
              <a:rPr lang="en-US" dirty="0"/>
              <a:t>, “Game Theory Game Theory,” Nav. War Coll. Rev., vol. 14, no. 5, pp. 16–42, 2014, [Online]. Available: </a:t>
            </a:r>
            <a:r>
              <a:rPr lang="en-US" dirty="0">
                <a:hlinkClick r:id="rId2"/>
              </a:rPr>
              <a:t>https://digital-commons.usnwc.edu/nwc-review/vol14/iss5/3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C. Molnar, “SHAP (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),” Interpretable Machine Learning, 2022. </a:t>
            </a:r>
            <a:r>
              <a:rPr lang="en-US" dirty="0">
                <a:hlinkClick r:id="rId3"/>
              </a:rPr>
              <a:t>https://christophm.github.io/interpretable-ml-book/shap.html#fn67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N. </a:t>
            </a:r>
            <a:r>
              <a:rPr lang="en-US" dirty="0" err="1"/>
              <a:t>Didrik</a:t>
            </a:r>
            <a:r>
              <a:rPr lang="en-US" dirty="0"/>
              <a:t>, “Tree Boosting With </a:t>
            </a:r>
            <a:r>
              <a:rPr lang="en-US" dirty="0" err="1"/>
              <a:t>XGBoost</a:t>
            </a:r>
            <a:r>
              <a:rPr lang="en-US" dirty="0"/>
              <a:t>,” Norwegian University of Science and Technology, 2016.</a:t>
            </a:r>
          </a:p>
          <a:p>
            <a:endParaRPr lang="en-US" dirty="0"/>
          </a:p>
          <a:p>
            <a:r>
              <a:rPr lang="en-US" dirty="0" err="1"/>
              <a:t>Tianqi</a:t>
            </a:r>
            <a:r>
              <a:rPr lang="en-US" dirty="0"/>
              <a:t> Chen and Carlos </a:t>
            </a:r>
            <a:r>
              <a:rPr lang="en-US" dirty="0" err="1"/>
              <a:t>Guestrin</a:t>
            </a:r>
            <a:r>
              <a:rPr lang="en-US" dirty="0"/>
              <a:t>, “</a:t>
            </a:r>
            <a:r>
              <a:rPr lang="en-US" dirty="0" err="1"/>
              <a:t>XGBoost</a:t>
            </a:r>
            <a:r>
              <a:rPr lang="en-US" dirty="0"/>
              <a:t>: A Scalable Tree Boosting System,” Assoc. </a:t>
            </a:r>
            <a:r>
              <a:rPr lang="en-US" dirty="0" err="1"/>
              <a:t>Comput</a:t>
            </a:r>
            <a:r>
              <a:rPr lang="en-US" dirty="0"/>
              <a:t>. Mach., no. </a:t>
            </a:r>
            <a:r>
              <a:rPr lang="en-US" dirty="0" err="1"/>
              <a:t>XGBoost</a:t>
            </a:r>
            <a:r>
              <a:rPr lang="en-US" dirty="0"/>
              <a:t>: A Scalable Tree Boosting System, pp. 785–794, 216AD. </a:t>
            </a:r>
          </a:p>
          <a:p>
            <a:endParaRPr lang="en-US" dirty="0"/>
          </a:p>
          <a:p>
            <a:r>
              <a:rPr lang="en-US" dirty="0"/>
              <a:t>J. Friedman, R. </a:t>
            </a:r>
            <a:r>
              <a:rPr lang="en-US" dirty="0" err="1"/>
              <a:t>Tibshirani</a:t>
            </a:r>
            <a:r>
              <a:rPr lang="en-US" dirty="0"/>
              <a:t>, and T. Hastie, “Additive logistic regression: a statistical view of boosting (With discussion and a rejoinder by the authors),” Ann. Stat., vol. 28, no. 2, pp. 337–407, 2000, </a:t>
            </a:r>
            <a:r>
              <a:rPr lang="en-US" dirty="0" err="1"/>
              <a:t>doi</a:t>
            </a:r>
            <a:r>
              <a:rPr lang="en-US" dirty="0"/>
              <a:t>: 10.1214/</a:t>
            </a:r>
            <a:r>
              <a:rPr lang="en-US" dirty="0" err="1"/>
              <a:t>aos</a:t>
            </a:r>
            <a:r>
              <a:rPr lang="en-US" dirty="0"/>
              <a:t>/1016120463.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95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121" y="196514"/>
            <a:ext cx="10515600" cy="1590858"/>
          </a:xfrm>
        </p:spPr>
        <p:txBody>
          <a:bodyPr/>
          <a:lstStyle/>
          <a:p>
            <a:r>
              <a:rPr lang="es-MX" dirty="0"/>
              <a:t>Distanciamiento Social</a:t>
            </a:r>
          </a:p>
          <a:p>
            <a:r>
              <a:rPr lang="es-MX" dirty="0"/>
              <a:t>Lavarse las manos</a:t>
            </a:r>
          </a:p>
          <a:p>
            <a:r>
              <a:rPr lang="es-MX" dirty="0"/>
              <a:t>Llevar mascarilla</a:t>
            </a:r>
          </a:p>
        </p:txBody>
      </p:sp>
      <p:sp>
        <p:nvSpPr>
          <p:cNvPr id="5" name="Triángulo rectángulo 4"/>
          <p:cNvSpPr/>
          <p:nvPr/>
        </p:nvSpPr>
        <p:spPr>
          <a:xfrm flipH="1">
            <a:off x="1324706" y="1312985"/>
            <a:ext cx="9355015" cy="1723292"/>
          </a:xfrm>
          <a:prstGeom prst="rtTriangl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riángulo rectángulo 5"/>
          <p:cNvSpPr/>
          <p:nvPr/>
        </p:nvSpPr>
        <p:spPr>
          <a:xfrm flipH="1">
            <a:off x="1324706" y="4438773"/>
            <a:ext cx="9355015" cy="1723292"/>
          </a:xfrm>
          <a:prstGeom prst="rtTriangle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redondeado 6"/>
              <p:cNvSpPr/>
              <p:nvPr/>
            </p:nvSpPr>
            <p:spPr>
              <a:xfrm>
                <a:off x="9413629" y="1693191"/>
                <a:ext cx="1266092" cy="13481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7" name="Rectángulo redondead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629" y="1693191"/>
                <a:ext cx="1266092" cy="134815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redondeado 8"/>
              <p:cNvSpPr/>
              <p:nvPr/>
            </p:nvSpPr>
            <p:spPr>
              <a:xfrm>
                <a:off x="9413629" y="4803775"/>
                <a:ext cx="1266092" cy="13481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9" name="Rectángulo redondead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629" y="4803775"/>
                <a:ext cx="1266092" cy="134815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/>
          <p:cNvCxnSpPr/>
          <p:nvPr/>
        </p:nvCxnSpPr>
        <p:spPr>
          <a:xfrm flipH="1">
            <a:off x="2297723" y="1477108"/>
            <a:ext cx="7432431" cy="1371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/>
          <p:cNvSpPr txBox="1">
            <a:spLocks/>
          </p:cNvSpPr>
          <p:nvPr/>
        </p:nvSpPr>
        <p:spPr>
          <a:xfrm>
            <a:off x="164121" y="3638276"/>
            <a:ext cx="10515600" cy="1590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Mejoras en la sanidad</a:t>
            </a:r>
          </a:p>
          <a:p>
            <a:r>
              <a:rPr lang="es-MX" dirty="0"/>
              <a:t>Tratamientos efectivos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920240" y="4517136"/>
            <a:ext cx="8257032" cy="1527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6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38200" y="365125"/>
            <a:ext cx="3089031" cy="58118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551484" y="365125"/>
            <a:ext cx="3089031" cy="58118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8264769" y="365125"/>
            <a:ext cx="3089031" cy="58118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/>
          <p:cNvGrpSpPr/>
          <p:nvPr/>
        </p:nvGrpSpPr>
        <p:grpSpPr>
          <a:xfrm>
            <a:off x="3154260" y="3308716"/>
            <a:ext cx="5360566" cy="2790079"/>
            <a:chOff x="1150327" y="539262"/>
            <a:chExt cx="10079194" cy="4469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redondeado 6"/>
                <p:cNvSpPr/>
                <p:nvPr/>
              </p:nvSpPr>
              <p:spPr>
                <a:xfrm>
                  <a:off x="1150327" y="539262"/>
                  <a:ext cx="2460381" cy="145366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40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es-MX" sz="4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ángulo redondead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327" y="539262"/>
                  <a:ext cx="2460381" cy="1453661"/>
                </a:xfrm>
                <a:prstGeom prst="roundRect">
                  <a:avLst/>
                </a:prstGeom>
                <a:blipFill>
                  <a:blip r:embed="rId2"/>
                  <a:stretch>
                    <a:fillRect t="-2685" b="-604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redondeado 7"/>
                <p:cNvSpPr/>
                <p:nvPr/>
              </p:nvSpPr>
              <p:spPr>
                <a:xfrm>
                  <a:off x="4865808" y="539262"/>
                  <a:ext cx="2460381" cy="145366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40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es-MX" sz="4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" name="Rectángulo redondead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808" y="539262"/>
                  <a:ext cx="2460381" cy="1453661"/>
                </a:xfrm>
                <a:prstGeom prst="roundRect">
                  <a:avLst/>
                </a:prstGeom>
                <a:blipFill>
                  <a:blip r:embed="rId3"/>
                  <a:stretch>
                    <a:fillRect t="-2685" b="-53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redondeado 10"/>
                <p:cNvSpPr/>
                <p:nvPr/>
              </p:nvSpPr>
              <p:spPr>
                <a:xfrm>
                  <a:off x="8579093" y="539262"/>
                  <a:ext cx="2460381" cy="145366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40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sz="4000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es-MX" sz="40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MX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" name="Rectángulo redondead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093" y="539262"/>
                  <a:ext cx="2460381" cy="1453661"/>
                </a:xfrm>
                <a:prstGeom prst="roundRect">
                  <a:avLst/>
                </a:prstGeom>
                <a:blipFill>
                  <a:blip r:embed="rId4"/>
                  <a:stretch>
                    <a:fillRect t="-2685" b="-53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Elipse 22"/>
            <p:cNvSpPr/>
            <p:nvPr/>
          </p:nvSpPr>
          <p:spPr>
            <a:xfrm>
              <a:off x="2051537" y="2450123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/>
            <p:cNvSpPr/>
            <p:nvPr/>
          </p:nvSpPr>
          <p:spPr>
            <a:xfrm>
              <a:off x="2051537" y="4313543"/>
              <a:ext cx="432000" cy="4320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/>
            <p:cNvSpPr/>
            <p:nvPr/>
          </p:nvSpPr>
          <p:spPr>
            <a:xfrm>
              <a:off x="5768398" y="4313543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/>
            <p:cNvSpPr/>
            <p:nvPr/>
          </p:nvSpPr>
          <p:spPr>
            <a:xfrm>
              <a:off x="10384274" y="327049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/>
            <p:cNvSpPr/>
            <p:nvPr/>
          </p:nvSpPr>
          <p:spPr>
            <a:xfrm>
              <a:off x="5768398" y="2450123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/>
            <p:cNvSpPr/>
            <p:nvPr/>
          </p:nvSpPr>
          <p:spPr>
            <a:xfrm>
              <a:off x="8579093" y="327049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/>
            <p:cNvSpPr/>
            <p:nvPr/>
          </p:nvSpPr>
          <p:spPr>
            <a:xfrm>
              <a:off x="9481683" y="2167060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/>
            <p:cNvSpPr/>
            <p:nvPr/>
          </p:nvSpPr>
          <p:spPr>
            <a:xfrm>
              <a:off x="10034789" y="4576549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/>
            <p:cNvSpPr/>
            <p:nvPr/>
          </p:nvSpPr>
          <p:spPr>
            <a:xfrm>
              <a:off x="10797521" y="4576549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/>
            <p:cNvSpPr/>
            <p:nvPr/>
          </p:nvSpPr>
          <p:spPr>
            <a:xfrm>
              <a:off x="8978535" y="4576549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/>
            <p:cNvSpPr/>
            <p:nvPr/>
          </p:nvSpPr>
          <p:spPr>
            <a:xfrm>
              <a:off x="8330535" y="4576549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3" name="Conector recto de flecha 42"/>
            <p:cNvCxnSpPr>
              <a:stCxn id="23" idx="4"/>
              <a:endCxn id="25" idx="0"/>
            </p:cNvCxnSpPr>
            <p:nvPr/>
          </p:nvCxnSpPr>
          <p:spPr>
            <a:xfrm>
              <a:off x="2267537" y="2882123"/>
              <a:ext cx="0" cy="1431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28" idx="4"/>
              <a:endCxn id="26" idx="0"/>
            </p:cNvCxnSpPr>
            <p:nvPr/>
          </p:nvCxnSpPr>
          <p:spPr>
            <a:xfrm>
              <a:off x="5984398" y="2882123"/>
              <a:ext cx="0" cy="1431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0" idx="4"/>
              <a:endCxn id="29" idx="0"/>
            </p:cNvCxnSpPr>
            <p:nvPr/>
          </p:nvCxnSpPr>
          <p:spPr>
            <a:xfrm flipH="1">
              <a:off x="8795093" y="2599060"/>
              <a:ext cx="902590" cy="671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de flecha 48"/>
            <p:cNvCxnSpPr>
              <a:stCxn id="30" idx="4"/>
              <a:endCxn id="27" idx="0"/>
            </p:cNvCxnSpPr>
            <p:nvPr/>
          </p:nvCxnSpPr>
          <p:spPr>
            <a:xfrm>
              <a:off x="9697683" y="2599060"/>
              <a:ext cx="902591" cy="671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stCxn id="29" idx="4"/>
              <a:endCxn id="34" idx="0"/>
            </p:cNvCxnSpPr>
            <p:nvPr/>
          </p:nvCxnSpPr>
          <p:spPr>
            <a:xfrm flipH="1">
              <a:off x="8546535" y="3702494"/>
              <a:ext cx="248558" cy="874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29" idx="4"/>
              <a:endCxn id="33" idx="0"/>
            </p:cNvCxnSpPr>
            <p:nvPr/>
          </p:nvCxnSpPr>
          <p:spPr>
            <a:xfrm>
              <a:off x="8795093" y="3702494"/>
              <a:ext cx="399442" cy="874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>
              <a:stCxn id="27" idx="4"/>
              <a:endCxn id="31" idx="0"/>
            </p:cNvCxnSpPr>
            <p:nvPr/>
          </p:nvCxnSpPr>
          <p:spPr>
            <a:xfrm flipH="1">
              <a:off x="10250789" y="3702494"/>
              <a:ext cx="349485" cy="874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27" idx="4"/>
              <a:endCxn id="32" idx="0"/>
            </p:cNvCxnSpPr>
            <p:nvPr/>
          </p:nvCxnSpPr>
          <p:spPr>
            <a:xfrm>
              <a:off x="10600274" y="3702494"/>
              <a:ext cx="413247" cy="874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REPRODUCTIVA BÁSICA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728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dirty="0"/>
                  <a:t> La cantidad de gente que un infectado es capaz de infectar mientras sea infeccioso</a:t>
                </a:r>
              </a:p>
            </p:txBody>
          </p:sp>
        </mc:Choice>
        <mc:Fallback xmlns="">
          <p:sp>
            <p:nvSpPr>
              <p:cNvPr id="62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7287"/>
                <a:ext cx="105156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6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990600" y="458908"/>
                <a:ext cx="4870938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0600" y="458908"/>
                <a:ext cx="487093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36677" y="2013194"/>
                <a:ext cx="511712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dirty="0"/>
                  <a:t> = 0.5 </a:t>
                </a:r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dirty="0"/>
                  <a:t> = 50 % (par de días infectado)</a:t>
                </a:r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dirty="0"/>
                  <a:t> = 0.25 </a:t>
                </a:r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dirty="0"/>
                  <a:t> = 25 % (4 días infectado)</a:t>
                </a:r>
              </a:p>
              <a:p>
                <a:r>
                  <a:rPr lang="es-MX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𝑠𝑖𝑒𝑛𝑑𝑜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𝑖𝑛𝑓𝑒𝑐𝑐𝑖𝑜𝑠𝑜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6677" y="2013194"/>
                <a:ext cx="5117123" cy="4351338"/>
              </a:xfrm>
              <a:blipFill>
                <a:blip r:embed="rId3"/>
                <a:stretch>
                  <a:fillRect l="-21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/>
              <p:cNvSpPr txBox="1">
                <a:spLocks/>
              </p:cNvSpPr>
              <p:nvPr/>
            </p:nvSpPr>
            <p:spPr>
              <a:xfrm>
                <a:off x="990600" y="2013194"/>
                <a:ext cx="511712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dirty="0"/>
                  <a:t> = 0.002</a:t>
                </a:r>
              </a:p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dirty="0"/>
                  <a:t> = Tasa de contagio diario</a:t>
                </a:r>
              </a:p>
              <a:p>
                <a:endParaRPr lang="es-MX" dirty="0"/>
              </a:p>
              <a:p>
                <a:r>
                  <a:rPr lang="es-MX" dirty="0"/>
                  <a:t>Depende de como sea el patógeno en si mismo.</a:t>
                </a:r>
              </a:p>
              <a:p>
                <a:endParaRPr lang="es-MX" dirty="0"/>
              </a:p>
              <a:p>
                <a:r>
                  <a:rPr lang="es-MX" dirty="0"/>
                  <a:t>Depende de como sean las vías de contagio y depende de como es la sociedad.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013194"/>
                <a:ext cx="5117123" cy="4351338"/>
              </a:xfrm>
              <a:prstGeom prst="rect">
                <a:avLst/>
              </a:prstGeom>
              <a:blipFill>
                <a:blip r:embed="rId4"/>
                <a:stretch>
                  <a:fillRect l="-2145" t="-2241" r="-2265" b="-1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/>
              <p:cNvSpPr txBox="1">
                <a:spLocks/>
              </p:cNvSpPr>
              <p:nvPr/>
            </p:nvSpPr>
            <p:spPr>
              <a:xfrm>
                <a:off x="6359769" y="458909"/>
                <a:ext cx="487093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69" y="458909"/>
                <a:ext cx="4870938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8992"/>
          </a:xfrm>
        </p:spPr>
        <p:txBody>
          <a:bodyPr>
            <a:normAutofit/>
          </a:bodyPr>
          <a:lstStyle/>
          <a:p>
            <a:r>
              <a:rPr lang="es-MX" dirty="0"/>
              <a:t>DIA 1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5" name="Conector curvado 4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Conector curvado 5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C000">
                  <a:alpha val="2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rupo 6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</a:t>
                </a:r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4" name="Rectángulo redondeado 1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111900" y="530352"/>
            <a:ext cx="2186139" cy="497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999</a:t>
            </a:r>
            <a:r>
              <a:rPr lang="es-MX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s-MX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s-MX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redondeado 15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16" name="Rectángulo redondead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2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redondeado 1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ectángulo redondead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redondeado 18"/>
              <p:cNvSpPr/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19" name="Rectángulo redondead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blipFill>
                <a:blip r:embed="rId4"/>
                <a:stretch>
                  <a:fillRect l="-4655" t="-34146" r="-5000" b="-6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9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8" name="Conector curvado 7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Conector curvado 8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C000">
                  <a:alpha val="2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upo 9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11" name="Rectángulo redondeado 10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7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 </a:t>
                </a:r>
                <a:r>
                  <a:rPr lang="es-MX" sz="7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</a:t>
                </a:r>
                <a:r>
                  <a:rPr lang="es-MX" sz="7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7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7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 </a:t>
                </a:r>
                <a:r>
                  <a:rPr lang="es-MX" sz="7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</a:t>
                </a:r>
                <a:r>
                  <a:rPr lang="es-MX" sz="7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7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30" name="Rectángulo redondeado 29"/>
          <p:cNvSpPr/>
          <p:nvPr/>
        </p:nvSpPr>
        <p:spPr>
          <a:xfrm>
            <a:off x="838200" y="250066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997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4632960" y="247738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2</a:t>
            </a:r>
          </a:p>
        </p:txBody>
      </p:sp>
      <p:sp>
        <p:nvSpPr>
          <p:cNvPr id="36" name="Rectángulo redondeado 35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redondeado 36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37" name="Rectángulo redondead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2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redondeado 37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Rectángulo redondead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3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redondeado 38"/>
              <p:cNvSpPr/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999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39" name="Rectángulo redondead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blipFill>
                <a:blip r:embed="rId4"/>
                <a:stretch>
                  <a:fillRect l="-4655" t="-34146" r="-5000" b="-6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06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38200" y="2477389"/>
            <a:ext cx="10515600" cy="3725291"/>
            <a:chOff x="838200" y="2477389"/>
            <a:chExt cx="10515600" cy="3725291"/>
          </a:xfrm>
        </p:grpSpPr>
        <p:cxnSp>
          <p:nvCxnSpPr>
            <p:cNvPr id="5" name="Conector curvado 4"/>
            <p:cNvCxnSpPr/>
            <p:nvPr/>
          </p:nvCxnSpPr>
          <p:spPr>
            <a:xfrm rot="5400000" flipH="1" flipV="1">
              <a:off x="4198620" y="595884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Conector curvado 5"/>
            <p:cNvCxnSpPr/>
            <p:nvPr/>
          </p:nvCxnSpPr>
          <p:spPr>
            <a:xfrm rot="5400000" flipH="1" flipV="1">
              <a:off x="7993380" y="586359"/>
              <a:ext cx="12700" cy="3794760"/>
            </a:xfrm>
            <a:prstGeom prst="curvedConnector3">
              <a:avLst>
                <a:gd name="adj1" fmla="val 4320000"/>
              </a:avLst>
            </a:prstGeom>
            <a:ln w="76200">
              <a:solidFill>
                <a:srgbClr val="FFC000">
                  <a:alpha val="20000"/>
                </a:srgb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rupo 6"/>
            <p:cNvGrpSpPr/>
            <p:nvPr/>
          </p:nvGrpSpPr>
          <p:grpSpPr>
            <a:xfrm>
              <a:off x="838200" y="2493264"/>
              <a:ext cx="10515600" cy="3709416"/>
              <a:chOff x="838200" y="2493264"/>
              <a:chExt cx="10515600" cy="3709416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83820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997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-6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463296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 </a:t>
                </a:r>
                <a:r>
                  <a:rPr lang="es-MX" sz="5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+ 6</a:t>
                </a:r>
                <a:endParaRPr lang="es-MX" sz="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8427720" y="2493264"/>
                <a:ext cx="2926080" cy="2651760"/>
              </a:xfrm>
              <a:prstGeom prst="roundRect">
                <a:avLst/>
              </a:prstGeom>
              <a:noFill/>
              <a:ln w="76200">
                <a:solidFill>
                  <a:srgbClr val="FFC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83820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SUSCEPTIBLES</a:t>
                </a: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842772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C000">
                        <a:alpha val="20000"/>
                      </a:srgb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RECUPERADOS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4632960" y="5358384"/>
                <a:ext cx="2926080" cy="8442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INFECTADOS</a:t>
                </a:r>
              </a:p>
            </p:txBody>
          </p:sp>
        </p:grpSp>
      </p:grpSp>
      <p:sp>
        <p:nvSpPr>
          <p:cNvPr id="17" name="Rectángulo redondeado 16"/>
          <p:cNvSpPr/>
          <p:nvPr/>
        </p:nvSpPr>
        <p:spPr>
          <a:xfrm>
            <a:off x="844550" y="248373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991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4639310" y="2477389"/>
            <a:ext cx="2926080" cy="265176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0" y="0"/>
            <a:ext cx="10515600" cy="69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2"/>
              <p:cNvSpPr/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ángulo redondead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66" y="2044366"/>
                <a:ext cx="1469390" cy="484632"/>
              </a:xfrm>
              <a:prstGeom prst="roundRect">
                <a:avLst/>
              </a:prstGeom>
              <a:blipFill>
                <a:blip r:embed="rId2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4017420" y="1267741"/>
            <a:ext cx="1011799" cy="484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MX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s-MX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redondeado 24"/>
              <p:cNvSpPr/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</a:t>
                </a:r>
              </a:p>
            </p:txBody>
          </p:sp>
        </mc:Choice>
        <mc:Fallback xmlns="">
          <p:sp>
            <p:nvSpPr>
              <p:cNvPr id="25" name="Rectángulo redondead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2" y="1272778"/>
                <a:ext cx="1090676" cy="484632"/>
              </a:xfrm>
              <a:prstGeom prst="roundRect">
                <a:avLst/>
              </a:prstGeom>
              <a:blipFill>
                <a:blip r:embed="rId3"/>
                <a:stretch>
                  <a:fillRect t="-36709" r="-559" b="-68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redondeado 25"/>
              <p:cNvSpPr/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.002 * </a:t>
                </a:r>
                <a:r>
                  <a:rPr lang="es-MX" sz="35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997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*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MX" sz="35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s-MX" sz="35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r>
                  <a:rPr lang="es-MX" sz="3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26" name="Rectángulo redondead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32" y="530352"/>
                <a:ext cx="3534274" cy="497554"/>
              </a:xfrm>
              <a:prstGeom prst="roundRect">
                <a:avLst/>
              </a:prstGeom>
              <a:blipFill>
                <a:blip r:embed="rId4"/>
                <a:stretch>
                  <a:fillRect l="-4655" t="-34146" r="-5000" b="-6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9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15308</TotalTime>
  <Words>1176</Words>
  <Application>Microsoft Office PowerPoint</Application>
  <PresentationFormat>Panorámica</PresentationFormat>
  <Paragraphs>362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Tema de Office</vt:lpstr>
      <vt:lpstr>Office Theme</vt:lpstr>
      <vt:lpstr>Modelo SIR</vt:lpstr>
      <vt:lpstr>Presentación de PowerPoint</vt:lpstr>
      <vt:lpstr>Presentación de PowerPoint</vt:lpstr>
      <vt:lpstr>Presentación de PowerPoint</vt:lpstr>
      <vt:lpstr>TASA REPRODUCTIVA BÁSICA</vt:lpstr>
      <vt:lpstr>β</vt:lpstr>
      <vt:lpstr>DIA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CALIPSO</cp:lastModifiedBy>
  <cp:revision>201</cp:revision>
  <dcterms:created xsi:type="dcterms:W3CDTF">2022-11-28T03:55:55Z</dcterms:created>
  <dcterms:modified xsi:type="dcterms:W3CDTF">2023-06-08T15:36:33Z</dcterms:modified>
</cp:coreProperties>
</file>