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942" r:id="rId2"/>
  </p:sldMasterIdLst>
  <p:sldIdLst>
    <p:sldId id="276" r:id="rId3"/>
    <p:sldId id="271" r:id="rId4"/>
    <p:sldId id="272" r:id="rId5"/>
    <p:sldId id="273" r:id="rId6"/>
    <p:sldId id="274" r:id="rId7"/>
    <p:sldId id="275" r:id="rId8"/>
    <p:sldId id="258" r:id="rId9"/>
    <p:sldId id="259" r:id="rId10"/>
    <p:sldId id="256" r:id="rId11"/>
    <p:sldId id="260" r:id="rId12"/>
    <p:sldId id="261" r:id="rId13"/>
    <p:sldId id="264" r:id="rId14"/>
    <p:sldId id="277"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AAEE6-7BDA-4304-A754-0BBF69F6B76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74CE0E7-8CAC-43F7-BF76-A8963BB59C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DC4AA090-5BCD-4C03-90AF-F220636DFA90}"/>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5" name="Marcador de pie de página 4">
            <a:extLst>
              <a:ext uri="{FF2B5EF4-FFF2-40B4-BE49-F238E27FC236}">
                <a16:creationId xmlns:a16="http://schemas.microsoft.com/office/drawing/2014/main" id="{0067EDB6-E9A9-4612-AD3F-3B17E46DF89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3F8FBDF-C94A-479F-8E89-00465633154A}"/>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141455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84309-64BB-42A5-848D-F6E5583474D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E595E6C-1CD3-46EC-B161-7EB146C608C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C9216F2-2658-4CE8-8ED0-DB29150A88C3}"/>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5" name="Marcador de pie de página 4">
            <a:extLst>
              <a:ext uri="{FF2B5EF4-FFF2-40B4-BE49-F238E27FC236}">
                <a16:creationId xmlns:a16="http://schemas.microsoft.com/office/drawing/2014/main" id="{5D926D63-52DC-4A3C-9B86-DE1E9FDD3EB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2A5EF6C-A2C4-4455-9C27-DFDFF4DA8A6A}"/>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425677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9BCE3B1-F431-497C-94C2-6A43E887185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21B68F9-16FA-4C65-B388-5A8F248B3EF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4608382-5F89-4491-8BCF-FE8F7EDD799E}"/>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5" name="Marcador de pie de página 4">
            <a:extLst>
              <a:ext uri="{FF2B5EF4-FFF2-40B4-BE49-F238E27FC236}">
                <a16:creationId xmlns:a16="http://schemas.microsoft.com/office/drawing/2014/main" id="{810047A1-5AB0-4660-AE39-414B64A72E0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AF7E44B-E7F2-4AFA-86AC-35492D9E4CD9}"/>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2907111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FA55766-0026-4F54-BEDF-C9D8436C4CB8}" type="datetimeFigureOut">
              <a:rPr lang="es-MX" smtClean="0"/>
              <a:t>20/05/2021</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3658265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A55766-0026-4F54-BEDF-C9D8436C4CB8}" type="datetimeFigureOut">
              <a:rPr lang="es-MX" smtClean="0"/>
              <a:t>20/05/2021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237326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A55766-0026-4F54-BEDF-C9D8436C4CB8}" type="datetimeFigureOut">
              <a:rPr lang="es-MX" smtClean="0"/>
              <a:t>20/05/2021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4037268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4258589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FA55766-0026-4F54-BEDF-C9D8436C4CB8}" type="datetimeFigureOut">
              <a:rPr lang="es-MX" smtClean="0"/>
              <a:t>20/05/2021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1889694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FA55766-0026-4F54-BEDF-C9D8436C4CB8}" type="datetimeFigureOut">
              <a:rPr lang="es-MX" smtClean="0"/>
              <a:t>20/05/2021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400968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55766-0026-4F54-BEDF-C9D8436C4CB8}" type="datetimeFigureOut">
              <a:rPr lang="es-MX" smtClean="0"/>
              <a:t>20/05/2021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2648810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107786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EA80E-8118-46BC-AD58-DD8ADF8AAF4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2E93BD4-53B1-4BFD-9927-5D9866D698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4B4AAD0-7176-40DA-A999-16CB6903488C}"/>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5" name="Marcador de pie de página 4">
            <a:extLst>
              <a:ext uri="{FF2B5EF4-FFF2-40B4-BE49-F238E27FC236}">
                <a16:creationId xmlns:a16="http://schemas.microsoft.com/office/drawing/2014/main" id="{3496E1D1-0ED1-4BA4-82B1-6EB8A285B47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164112E-EB9D-4AC2-8462-9FEFEEC350D0}"/>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198384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4118743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3357012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3143672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635441-ED0F-4002-A326-258598DD31C5}"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18608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17750202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FA55766-0026-4F54-BEDF-C9D8436C4CB8}" type="datetimeFigureOut">
              <a:rPr lang="es-MX" smtClean="0"/>
              <a:t>20/05/2021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5496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FA55766-0026-4F54-BEDF-C9D8436C4CB8}" type="datetimeFigureOut">
              <a:rPr lang="es-MX" smtClean="0"/>
              <a:t>20/05/2021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1433656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A55766-0026-4F54-BEDF-C9D8436C4CB8}" type="datetimeFigureOut">
              <a:rPr lang="es-MX" smtClean="0"/>
              <a:t>20/05/2021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2359470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A55766-0026-4F54-BEDF-C9D8436C4CB8}" type="datetimeFigureOut">
              <a:rPr lang="es-MX" smtClean="0"/>
              <a:t>20/05/2021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33937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2E031-D69D-45BA-AA81-882426EE129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2AB22F0-2B9D-40F1-B558-B3245C3D95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21AA1AF-EBD0-4DEE-8AE4-B6F189BD22E3}"/>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5" name="Marcador de pie de página 4">
            <a:extLst>
              <a:ext uri="{FF2B5EF4-FFF2-40B4-BE49-F238E27FC236}">
                <a16:creationId xmlns:a16="http://schemas.microsoft.com/office/drawing/2014/main" id="{0210D077-F8D9-44D3-8F1E-D1EDAABF028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A6C796F-8971-4775-98F3-4A6AB3AA53A0}"/>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114418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B868B-E0B7-48E8-A9EE-536FD1900F0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B1803B9-CC6A-443C-BC10-A3C2C6AE792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0EE40D0-9174-4E0A-B063-152E4DEFEB4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B63D21B-98F0-42BB-9DB5-F53F636F3B09}"/>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Marcador de pie de página 5">
            <a:extLst>
              <a:ext uri="{FF2B5EF4-FFF2-40B4-BE49-F238E27FC236}">
                <a16:creationId xmlns:a16="http://schemas.microsoft.com/office/drawing/2014/main" id="{99249030-A981-448F-AD92-7EFBF6EAA4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AC9F5CA-CA1B-454D-98E5-B5BC48BA2420}"/>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2557249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A43D1-AFD1-42BC-8F45-F392C681A27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006670D-3123-490B-90D1-A712E455F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FC04A3C-9280-4AE5-BEC0-02DF930A46A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72197115-718A-4852-B6DE-4612AEEAC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94F462-B6EA-4B1A-8C99-EE3554702E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DB34124-6815-417B-A5EB-3D0681BEC63F}"/>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8" name="Marcador de pie de página 7">
            <a:extLst>
              <a:ext uri="{FF2B5EF4-FFF2-40B4-BE49-F238E27FC236}">
                <a16:creationId xmlns:a16="http://schemas.microsoft.com/office/drawing/2014/main" id="{FED2BA0B-FB11-409E-BCA5-1D0E9AA0055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69768FA-293A-4212-B03F-FB658080D25F}"/>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376491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7A890-D81D-47FC-BEC5-CF6B49C19B6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E0CABEA-1E6C-44B8-9B07-A7AE7B7FDC62}"/>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4" name="Marcador de pie de página 3">
            <a:extLst>
              <a:ext uri="{FF2B5EF4-FFF2-40B4-BE49-F238E27FC236}">
                <a16:creationId xmlns:a16="http://schemas.microsoft.com/office/drawing/2014/main" id="{99C7CC81-A5B3-4F2E-BA72-CCFAE7B0E46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02CF357-ADD7-47DC-8CD6-CA51979C428B}"/>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334161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12ECBC4-2302-4F48-8090-0186CEDE49BE}"/>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3" name="Marcador de pie de página 2">
            <a:extLst>
              <a:ext uri="{FF2B5EF4-FFF2-40B4-BE49-F238E27FC236}">
                <a16:creationId xmlns:a16="http://schemas.microsoft.com/office/drawing/2014/main" id="{76D04765-E959-468D-8E83-E3CBED48E86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7D9B38F-B7EE-4AF8-BB14-83026E3DAC93}"/>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319630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A4629-0BBD-4C88-B4A0-4EA97E18ACE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026AAD0-872C-4910-BA6A-F0003C03C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44405F1-2ED3-4F32-A9C3-A4D533147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2F95BE-67D3-481B-9013-F46549AE35CC}"/>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Marcador de pie de página 5">
            <a:extLst>
              <a:ext uri="{FF2B5EF4-FFF2-40B4-BE49-F238E27FC236}">
                <a16:creationId xmlns:a16="http://schemas.microsoft.com/office/drawing/2014/main" id="{90D6B9F1-497A-4D3B-8EED-5862C3E88AB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BE915EB-C2BF-43D5-865B-9411B03F6E89}"/>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365119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0196D3-9AF1-4E0B-B0AC-7C06E17BD50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E033312-D3DA-4C08-ACFC-391AC21FB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A33BC2E-F9E6-4CFC-9844-020F4DFBF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4A851A1-A7A9-49C9-855F-86EC0707A2F0}"/>
              </a:ext>
            </a:extLst>
          </p:cNvPr>
          <p:cNvSpPr>
            <a:spLocks noGrp="1"/>
          </p:cNvSpPr>
          <p:nvPr>
            <p:ph type="dt" sz="half" idx="10"/>
          </p:nvPr>
        </p:nvSpPr>
        <p:spPr/>
        <p:txBody>
          <a:bodyPr/>
          <a:lstStyle/>
          <a:p>
            <a:fld id="{2FA55766-0026-4F54-BEDF-C9D8436C4CB8}" type="datetimeFigureOut">
              <a:rPr lang="es-MX" smtClean="0"/>
              <a:t>20/05/2021</a:t>
            </a:fld>
            <a:endParaRPr lang="es-MX"/>
          </a:p>
        </p:txBody>
      </p:sp>
      <p:sp>
        <p:nvSpPr>
          <p:cNvPr id="6" name="Marcador de pie de página 5">
            <a:extLst>
              <a:ext uri="{FF2B5EF4-FFF2-40B4-BE49-F238E27FC236}">
                <a16:creationId xmlns:a16="http://schemas.microsoft.com/office/drawing/2014/main" id="{5C45AE32-ECFB-45DC-847D-85ACF662548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E0CAD15-9C6E-480B-B2A0-B18C71A2732B}"/>
              </a:ext>
            </a:extLst>
          </p:cNvPr>
          <p:cNvSpPr>
            <a:spLocks noGrp="1"/>
          </p:cNvSpPr>
          <p:nvPr>
            <p:ph type="sldNum" sz="quarter" idx="12"/>
          </p:nvPr>
        </p:nvSpPr>
        <p:spPr/>
        <p:txBody>
          <a:bodyPr/>
          <a:lstStyle/>
          <a:p>
            <a:fld id="{D8635441-ED0F-4002-A326-258598DD31C5}" type="slidenum">
              <a:rPr lang="es-MX" smtClean="0"/>
              <a:t>‹Nº›</a:t>
            </a:fld>
            <a:endParaRPr lang="es-MX"/>
          </a:p>
        </p:txBody>
      </p:sp>
    </p:spTree>
    <p:extLst>
      <p:ext uri="{BB962C8B-B14F-4D97-AF65-F5344CB8AC3E}">
        <p14:creationId xmlns:p14="http://schemas.microsoft.com/office/powerpoint/2010/main" val="194298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75C181-A404-4936-800B-A33C56650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E73B095-9A62-4686-A90F-19C075976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9AB6C09-5EDA-4A4A-B3CF-C9B4C82BC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55766-0026-4F54-BEDF-C9D8436C4CB8}" type="datetimeFigureOut">
              <a:rPr lang="es-MX" smtClean="0"/>
              <a:t>20/05/2021</a:t>
            </a:fld>
            <a:endParaRPr lang="es-MX"/>
          </a:p>
        </p:txBody>
      </p:sp>
      <p:sp>
        <p:nvSpPr>
          <p:cNvPr id="5" name="Marcador de pie de página 4">
            <a:extLst>
              <a:ext uri="{FF2B5EF4-FFF2-40B4-BE49-F238E27FC236}">
                <a16:creationId xmlns:a16="http://schemas.microsoft.com/office/drawing/2014/main" id="{F0303034-B01F-4CAD-B4E7-EF222DB14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5BDFF18-3849-43F7-AABF-6091ABC79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35441-ED0F-4002-A326-258598DD31C5}" type="slidenum">
              <a:rPr lang="es-MX" smtClean="0"/>
              <a:t>‹Nº›</a:t>
            </a:fld>
            <a:endParaRPr lang="es-MX"/>
          </a:p>
        </p:txBody>
      </p:sp>
    </p:spTree>
    <p:extLst>
      <p:ext uri="{BB962C8B-B14F-4D97-AF65-F5344CB8AC3E}">
        <p14:creationId xmlns:p14="http://schemas.microsoft.com/office/powerpoint/2010/main" val="32345623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A55766-0026-4F54-BEDF-C9D8436C4CB8}" type="datetimeFigureOut">
              <a:rPr lang="es-MX" smtClean="0"/>
              <a:t>20/05/2021</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635441-ED0F-4002-A326-258598DD31C5}" type="slidenum">
              <a:rPr lang="es-MX" smtClean="0"/>
              <a:t>‹Nº›</a:t>
            </a:fld>
            <a:endParaRPr lang="es-MX"/>
          </a:p>
        </p:txBody>
      </p:sp>
    </p:spTree>
    <p:extLst>
      <p:ext uri="{BB962C8B-B14F-4D97-AF65-F5344CB8AC3E}">
        <p14:creationId xmlns:p14="http://schemas.microsoft.com/office/powerpoint/2010/main" val="598814492"/>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8" name="Picture 2" descr="Escudo">
            <a:extLst>
              <a:ext uri="{FF2B5EF4-FFF2-40B4-BE49-F238E27FC236}">
                <a16:creationId xmlns:a16="http://schemas.microsoft.com/office/drawing/2014/main" id="{E5C3DBC7-61A3-4B53-A92C-56764DC65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169" y="2258454"/>
            <a:ext cx="3057820" cy="4381204"/>
          </a:xfrm>
          <a:prstGeom prst="rect">
            <a:avLst/>
          </a:prstGeom>
          <a:noFill/>
          <a:scene3d>
            <a:camera prst="orthographicFront"/>
            <a:lightRig rig="threePt" dir="t"/>
          </a:scene3d>
          <a:sp3d>
            <a:bevelT w="139700" prst="cross"/>
          </a:sp3d>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9B143A81-F6B5-4A55-ADD7-45AEDEAB47BB}"/>
              </a:ext>
            </a:extLst>
          </p:cNvPr>
          <p:cNvSpPr txBox="1"/>
          <p:nvPr/>
        </p:nvSpPr>
        <p:spPr>
          <a:xfrm>
            <a:off x="653093" y="1253568"/>
            <a:ext cx="11333748" cy="5386090"/>
          </a:xfrm>
          <a:prstGeom prst="rect">
            <a:avLst/>
          </a:prstGeom>
          <a:noFill/>
        </p:spPr>
        <p:txBody>
          <a:bodyPr wrap="square" rtlCol="0">
            <a:spAutoFit/>
          </a:bodyPr>
          <a:lstStyle/>
          <a:p>
            <a:pPr algn="ctr"/>
            <a:r>
              <a:rPr lang="es-MX" sz="2800" dirty="0"/>
              <a:t>TRABAJO DE INVESTIGACIÓN :</a:t>
            </a:r>
          </a:p>
          <a:p>
            <a:pPr algn="ctr"/>
            <a:r>
              <a:rPr lang="es-MX" sz="3200" b="1" dirty="0"/>
              <a:t>REPOSITORIO EN GITHUB</a:t>
            </a:r>
          </a:p>
          <a:p>
            <a:pPr algn="ctr"/>
            <a:endParaRPr lang="es-MX" sz="2800" dirty="0"/>
          </a:p>
          <a:p>
            <a:pPr algn="ctr"/>
            <a:r>
              <a:rPr lang="es-MX" sz="2800" dirty="0"/>
              <a:t>QUE PRESENTA:</a:t>
            </a:r>
          </a:p>
          <a:p>
            <a:pPr algn="ctr"/>
            <a:r>
              <a:rPr lang="es-MX" sz="3600" b="1" dirty="0"/>
              <a:t>ROSALINDA MOSSO MOSSO</a:t>
            </a:r>
          </a:p>
          <a:p>
            <a:pPr algn="ctr"/>
            <a:endParaRPr lang="es-MX" sz="2800" dirty="0"/>
          </a:p>
          <a:p>
            <a:pPr algn="ctr"/>
            <a:r>
              <a:rPr lang="es-MX" sz="2800" dirty="0"/>
              <a:t>PARA OBTENER EL TÍTULO DE:</a:t>
            </a:r>
          </a:p>
          <a:p>
            <a:pPr algn="ctr"/>
            <a:r>
              <a:rPr lang="es-MX" sz="3600" b="1" dirty="0"/>
              <a:t>INGENIERO EN COMPUTACIÓN</a:t>
            </a:r>
          </a:p>
          <a:p>
            <a:pPr algn="ctr"/>
            <a:endParaRPr lang="es-MX" sz="3600" dirty="0"/>
          </a:p>
          <a:p>
            <a:pPr algn="ctr"/>
            <a:r>
              <a:rPr lang="es-MX" sz="2800" dirty="0"/>
              <a:t>DIRECTORA DEL TRABAJO DE INVESTIGACIÓN</a:t>
            </a:r>
          </a:p>
          <a:p>
            <a:pPr algn="ctr"/>
            <a:r>
              <a:rPr lang="es-MX" sz="3600" b="1" dirty="0"/>
              <a:t>DRA. ALMA VILLASEÑOR FRANCO </a:t>
            </a:r>
          </a:p>
        </p:txBody>
      </p:sp>
      <p:pic>
        <p:nvPicPr>
          <p:cNvPr id="1026" name="Picture 2" descr="Facultad de Ingeniería - Destacados">
            <a:extLst>
              <a:ext uri="{FF2B5EF4-FFF2-40B4-BE49-F238E27FC236}">
                <a16:creationId xmlns:a16="http://schemas.microsoft.com/office/drawing/2014/main" id="{64556859-0168-40EE-A5F4-CBB8AE20AB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2" y="0"/>
            <a:ext cx="12192000" cy="1345885"/>
          </a:xfrm>
          <a:prstGeom prst="rect">
            <a:avLst/>
          </a:prstGeom>
          <a:noFill/>
          <a:ln w="2857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693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67F431B-D2DF-4A8C-8E46-15DD85D871FC}"/>
              </a:ext>
            </a:extLst>
          </p:cNvPr>
          <p:cNvPicPr>
            <a:picLocks noChangeAspect="1"/>
          </p:cNvPicPr>
          <p:nvPr/>
        </p:nvPicPr>
        <p:blipFill rotWithShape="1">
          <a:blip r:embed="rId2"/>
          <a:srcRect l="3345" t="23050" r="35136" b="27196"/>
          <a:stretch/>
        </p:blipFill>
        <p:spPr>
          <a:xfrm>
            <a:off x="2434281" y="1396313"/>
            <a:ext cx="7500552" cy="3410465"/>
          </a:xfrm>
          <a:prstGeom prst="rect">
            <a:avLst/>
          </a:prstGeom>
        </p:spPr>
      </p:pic>
      <p:sp>
        <p:nvSpPr>
          <p:cNvPr id="5" name="CuadroTexto 4">
            <a:extLst>
              <a:ext uri="{FF2B5EF4-FFF2-40B4-BE49-F238E27FC236}">
                <a16:creationId xmlns:a16="http://schemas.microsoft.com/office/drawing/2014/main" id="{E8DB1F76-AE59-4768-B14A-42E5D551BCE3}"/>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0451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CE8B1FB-77D7-4702-A350-6D8EE0545E8F}"/>
              </a:ext>
            </a:extLst>
          </p:cNvPr>
          <p:cNvSpPr txBox="1"/>
          <p:nvPr/>
        </p:nvSpPr>
        <p:spPr>
          <a:xfrm>
            <a:off x="2060620" y="605307"/>
            <a:ext cx="7086599" cy="2400657"/>
          </a:xfrm>
          <a:prstGeom prst="rect">
            <a:avLst/>
          </a:prstGeom>
          <a:noFill/>
        </p:spPr>
        <p:txBody>
          <a:bodyPr wrap="square" rtlCol="0">
            <a:spAutoFit/>
          </a:bodyPr>
          <a:lstStyle/>
          <a:p>
            <a:r>
              <a:rPr lang="es-MX" sz="3200" dirty="0">
                <a:solidFill>
                  <a:schemeClr val="bg1"/>
                </a:solidFill>
                <a:latin typeface="Arial Black" panose="020B0A04020102020204" pitchFamily="34" charset="0"/>
              </a:rPr>
              <a:t>ALCANCES</a:t>
            </a:r>
          </a:p>
          <a:p>
            <a:endParaRPr lang="es-MX" sz="2800" dirty="0">
              <a:solidFill>
                <a:schemeClr val="bg1"/>
              </a:solidFill>
              <a:latin typeface="Arial Black" panose="020B0A04020102020204" pitchFamily="34" charset="0"/>
            </a:endParaRPr>
          </a:p>
          <a:p>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Tener en claro cómo funciona la plataforma de GitHub dejando una estructura (repositorio) para adicionar archivos recabados de distintas áreas. Mediante una serie de comandos para poder subir dicha información.</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s-MX" dirty="0">
                <a:solidFill>
                  <a:schemeClr val="bg1"/>
                </a:solidFill>
              </a:rPr>
              <a:t> </a:t>
            </a:r>
          </a:p>
        </p:txBody>
      </p:sp>
      <p:sp>
        <p:nvSpPr>
          <p:cNvPr id="6" name="CuadroTexto 5">
            <a:extLst>
              <a:ext uri="{FF2B5EF4-FFF2-40B4-BE49-F238E27FC236}">
                <a16:creationId xmlns:a16="http://schemas.microsoft.com/office/drawing/2014/main" id="{1D3BD2A4-B7CC-4AB0-ACCF-52599049990C}"/>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CED34248-0AAE-454F-AD61-1335D981A23D}"/>
              </a:ext>
            </a:extLst>
          </p:cNvPr>
          <p:cNvPicPr>
            <a:picLocks noChangeAspect="1"/>
          </p:cNvPicPr>
          <p:nvPr/>
        </p:nvPicPr>
        <p:blipFill rotWithShape="1">
          <a:blip r:embed="rId2"/>
          <a:srcRect l="59894" t="25340" r="13803" b="15852"/>
          <a:stretch/>
        </p:blipFill>
        <p:spPr>
          <a:xfrm>
            <a:off x="4003183" y="2776881"/>
            <a:ext cx="4185633" cy="3489944"/>
          </a:xfrm>
          <a:prstGeom prst="rect">
            <a:avLst/>
          </a:prstGeom>
          <a:ln>
            <a:noFill/>
          </a:ln>
          <a:effectLst>
            <a:softEdge rad="112500"/>
          </a:effectLst>
        </p:spPr>
      </p:pic>
    </p:spTree>
    <p:extLst>
      <p:ext uri="{BB962C8B-B14F-4D97-AF65-F5344CB8AC3E}">
        <p14:creationId xmlns:p14="http://schemas.microsoft.com/office/powerpoint/2010/main" val="985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FF17088-57C6-4DB8-AAD9-9690FBBB517C}"/>
              </a:ext>
            </a:extLst>
          </p:cNvPr>
          <p:cNvSpPr txBox="1"/>
          <p:nvPr/>
        </p:nvSpPr>
        <p:spPr>
          <a:xfrm>
            <a:off x="825843" y="211279"/>
            <a:ext cx="10540314" cy="5364545"/>
          </a:xfrm>
          <a:prstGeom prst="rect">
            <a:avLst/>
          </a:prstGeom>
          <a:noFill/>
        </p:spPr>
        <p:txBody>
          <a:bodyPr wrap="square">
            <a:spAutoFit/>
          </a:bodyPr>
          <a:lstStyle/>
          <a:p>
            <a:pPr algn="ctr">
              <a:lnSpc>
                <a:spcPct val="107000"/>
              </a:lnSpc>
              <a:spcAft>
                <a:spcPts val="800"/>
              </a:spcAft>
              <a:tabLst>
                <a:tab pos="4124325" algn="l"/>
              </a:tabLst>
            </a:pPr>
            <a:r>
              <a:rPr lang="es-MX" sz="3200" dirty="0">
                <a:effectLst/>
                <a:latin typeface="Arial Black" panose="020B0A04020102020204" pitchFamily="34" charset="0"/>
                <a:ea typeface="Calibri" panose="020F0502020204030204" pitchFamily="34" charset="0"/>
                <a:cs typeface="Times New Roman" panose="02020603050405020304" pitchFamily="18" charset="0"/>
              </a:rPr>
              <a:t> </a:t>
            </a:r>
            <a:r>
              <a:rPr lang="es-MX" sz="3200" kern="0" dirty="0">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t>CONCLUSIÓN </a:t>
            </a:r>
          </a:p>
          <a:p>
            <a:pPr algn="just">
              <a:lnSpc>
                <a:spcPct val="107000"/>
              </a:lnSpc>
              <a:spcAft>
                <a:spcPts val="800"/>
              </a:spcAft>
            </a:pPr>
            <a:endPar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Un repositorio es un sistema en red que proporciona servicios web sobre una colección de objetos digitales, basado en una arquitectura abierta.</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Finalmente, los repositorios son una herramienta indispensable, para los usuarios ya que:</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La creación de un repositorio requiere del esfuerzo conjunto entre grupos de diversas especialidades. </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Acceso abierto y aporta beneficios de visibilidad e impacto a investigaciones.</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Existe la necesidad de coordinar actividades entre entidades publicas y privadas para desarrollar mas y mejor los repositorios. </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s-MX" sz="1800" dirty="0">
                <a:solidFill>
                  <a:schemeClr val="bg1"/>
                </a:solidFill>
                <a:effectLst/>
                <a:latin typeface="Arial" panose="020B0604020202020204" pitchFamily="34" charset="0"/>
                <a:ea typeface="Calibri" panose="020F0502020204030204" pitchFamily="34" charset="0"/>
              </a:rPr>
              <a:t>Ofrece a la comunidad educativa un conjunto de servicios</a:t>
            </a:r>
            <a:endParaRPr lang="es-MX" dirty="0">
              <a:solidFill>
                <a:schemeClr val="bg1"/>
              </a:solidFill>
            </a:endParaRPr>
          </a:p>
        </p:txBody>
      </p:sp>
      <p:sp>
        <p:nvSpPr>
          <p:cNvPr id="4" name="CuadroTexto 3">
            <a:extLst>
              <a:ext uri="{FF2B5EF4-FFF2-40B4-BE49-F238E27FC236}">
                <a16:creationId xmlns:a16="http://schemas.microsoft.com/office/drawing/2014/main" id="{5E23BD2C-2BE0-431D-AE40-8D69090944A8}"/>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2560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892C77A-7564-4214-9148-934CCE4BC092}"/>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5796006B-1B2C-411F-BA67-4CA886C18532}"/>
              </a:ext>
            </a:extLst>
          </p:cNvPr>
          <p:cNvSpPr txBox="1"/>
          <p:nvPr/>
        </p:nvSpPr>
        <p:spPr>
          <a:xfrm>
            <a:off x="2238439" y="2713544"/>
            <a:ext cx="7122694" cy="1080866"/>
          </a:xfrm>
          <a:prstGeom prst="rect">
            <a:avLst/>
          </a:prstGeom>
          <a:noFill/>
        </p:spPr>
        <p:txBody>
          <a:bodyPr wrap="square" rtlCol="0">
            <a:prstTxWarp prst="textWave2">
              <a:avLst/>
            </a:prstTxWarp>
            <a:spAutoFit/>
          </a:bodyPr>
          <a:lstStyle/>
          <a:p>
            <a:r>
              <a:rPr lang="es-MX" sz="4000" b="1" dirty="0">
                <a:solidFill>
                  <a:schemeClr val="bg1"/>
                </a:solidFill>
                <a:latin typeface="Arial Black" panose="020B0A04020102020204" pitchFamily="34" charset="0"/>
              </a:rPr>
              <a:t>¡MUCHAS GRACIAS!</a:t>
            </a:r>
          </a:p>
        </p:txBody>
      </p:sp>
    </p:spTree>
    <p:extLst>
      <p:ext uri="{BB962C8B-B14F-4D97-AF65-F5344CB8AC3E}">
        <p14:creationId xmlns:p14="http://schemas.microsoft.com/office/powerpoint/2010/main" val="302974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45A134B-08A6-4FD2-837F-A40AFB109E6F}"/>
              </a:ext>
            </a:extLst>
          </p:cNvPr>
          <p:cNvSpPr txBox="1"/>
          <p:nvPr/>
        </p:nvSpPr>
        <p:spPr>
          <a:xfrm>
            <a:off x="2319459" y="558714"/>
            <a:ext cx="8653341" cy="1138773"/>
          </a:xfrm>
          <a:prstGeom prst="rect">
            <a:avLst/>
          </a:prstGeom>
          <a:noFill/>
        </p:spPr>
        <p:txBody>
          <a:bodyPr wrap="square" rtlCol="0">
            <a:spAutoFit/>
          </a:bodyPr>
          <a:lstStyle/>
          <a:p>
            <a:r>
              <a:rPr lang="es-MX" sz="3200" dirty="0">
                <a:solidFill>
                  <a:schemeClr val="bg1"/>
                </a:solidFill>
                <a:latin typeface="Arial Black" panose="020B0A04020102020204" pitchFamily="34" charset="0"/>
              </a:rPr>
              <a:t>PLANTEAMIENTO DEL PROBLEMA</a:t>
            </a:r>
          </a:p>
          <a:p>
            <a:r>
              <a:rPr lang="es-MX" dirty="0">
                <a:solidFill>
                  <a:schemeClr val="bg1"/>
                </a:solidFill>
              </a:rPr>
              <a:t> </a:t>
            </a:r>
          </a:p>
          <a:p>
            <a:endParaRPr lang="es-MX" dirty="0">
              <a:solidFill>
                <a:schemeClr val="bg1"/>
              </a:solidFill>
            </a:endParaRPr>
          </a:p>
        </p:txBody>
      </p:sp>
      <p:sp>
        <p:nvSpPr>
          <p:cNvPr id="4" name="CuadroTexto 3">
            <a:extLst>
              <a:ext uri="{FF2B5EF4-FFF2-40B4-BE49-F238E27FC236}">
                <a16:creationId xmlns:a16="http://schemas.microsoft.com/office/drawing/2014/main" id="{45CF0BD2-92F9-46AF-B466-404810CE9461}"/>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
        <p:nvSpPr>
          <p:cNvPr id="7" name="CuadroTexto 6">
            <a:extLst>
              <a:ext uri="{FF2B5EF4-FFF2-40B4-BE49-F238E27FC236}">
                <a16:creationId xmlns:a16="http://schemas.microsoft.com/office/drawing/2014/main" id="{403CD41B-8D44-4953-84D4-4B3219F788EF}"/>
              </a:ext>
            </a:extLst>
          </p:cNvPr>
          <p:cNvSpPr txBox="1"/>
          <p:nvPr/>
        </p:nvSpPr>
        <p:spPr>
          <a:xfrm>
            <a:off x="1738648" y="1697487"/>
            <a:ext cx="9427335" cy="2308324"/>
          </a:xfrm>
          <a:prstGeom prst="rect">
            <a:avLst/>
          </a:prstGeom>
          <a:noFill/>
        </p:spPr>
        <p:txBody>
          <a:bodyPr wrap="square">
            <a:spAutoFit/>
          </a:bodyPr>
          <a:lstStyle/>
          <a:p>
            <a:r>
              <a:rPr lang="es-MX" sz="1800" dirty="0">
                <a:solidFill>
                  <a:schemeClr val="bg1"/>
                </a:solidFill>
                <a:effectLst/>
                <a:latin typeface="Arial" panose="020B0604020202020204" pitchFamily="34" charset="0"/>
                <a:ea typeface="Calibri" panose="020F0502020204030204" pitchFamily="34" charset="0"/>
              </a:rPr>
              <a:t>Los repositorios de acceso abierto tienen la misión de difundir y facilitar la producción académica</a:t>
            </a:r>
            <a:r>
              <a:rPr lang="es-MX" dirty="0">
                <a:solidFill>
                  <a:schemeClr val="bg1"/>
                </a:solidFill>
                <a:latin typeface="Arial" panose="020B0604020202020204" pitchFamily="34" charset="0"/>
                <a:ea typeface="Calibri" panose="020F0502020204030204" pitchFamily="34" charset="0"/>
              </a:rPr>
              <a:t>, que van desde publicaciones institucionales, hasta materiales docentes.</a:t>
            </a:r>
          </a:p>
          <a:p>
            <a:endParaRPr lang="es-MX" dirty="0">
              <a:solidFill>
                <a:schemeClr val="bg1"/>
              </a:solidFill>
              <a:latin typeface="Arial" panose="020B0604020202020204" pitchFamily="34" charset="0"/>
              <a:ea typeface="Calibri" panose="020F0502020204030204" pitchFamily="34" charset="0"/>
            </a:endParaRPr>
          </a:p>
          <a:p>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Nuestra investigación está centrada en revisar los repositorios de dataset en la Ingeniería y sus implicaciones educativas, fortaleciendo a los repositorios como una herramienta más en la formación del futuro ingeniero, además de lograr la preservación de esos documentos y datos en el tiempo, garantizando su acceso a futuras generaciones.</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solidFill>
                <a:schemeClr val="bg1"/>
              </a:solidFill>
              <a:latin typeface="Arial" panose="020B0604020202020204" pitchFamily="34" charset="0"/>
            </a:endParaRPr>
          </a:p>
        </p:txBody>
      </p:sp>
    </p:spTree>
    <p:extLst>
      <p:ext uri="{BB962C8B-B14F-4D97-AF65-F5344CB8AC3E}">
        <p14:creationId xmlns:p14="http://schemas.microsoft.com/office/powerpoint/2010/main" val="388077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47AEEA8-5D06-47B6-B8AE-7CBF38FB5AF9}"/>
              </a:ext>
            </a:extLst>
          </p:cNvPr>
          <p:cNvSpPr txBox="1"/>
          <p:nvPr/>
        </p:nvSpPr>
        <p:spPr>
          <a:xfrm>
            <a:off x="1277154" y="566544"/>
            <a:ext cx="9329890" cy="3437095"/>
          </a:xfrm>
          <a:prstGeom prst="rect">
            <a:avLst/>
          </a:prstGeom>
          <a:noFill/>
        </p:spPr>
        <p:txBody>
          <a:bodyPr wrap="square">
            <a:spAutoFit/>
          </a:bodyPr>
          <a:lstStyle/>
          <a:p>
            <a:pPr algn="ctr">
              <a:lnSpc>
                <a:spcPct val="107000"/>
              </a:lnSpc>
              <a:spcAft>
                <a:spcPts val="800"/>
              </a:spcAft>
            </a:pPr>
            <a:r>
              <a:rPr lang="es-MX" sz="3200" b="1" dirty="0">
                <a:solidFill>
                  <a:schemeClr val="bg1"/>
                </a:solidFill>
                <a:effectLst/>
                <a:latin typeface="Arial Black" panose="020B0A04020102020204" pitchFamily="34" charset="0"/>
                <a:ea typeface="Calibri" panose="020F0502020204030204" pitchFamily="34" charset="0"/>
                <a:cs typeface="Calibri Light" panose="020F0302020204030204" pitchFamily="34" charset="0"/>
              </a:rPr>
              <a:t>JUSTIFICACIÓN</a:t>
            </a:r>
            <a:r>
              <a:rPr lang="es-MX" sz="3200" dirty="0">
                <a:solidFill>
                  <a:schemeClr val="bg1"/>
                </a:solidFill>
                <a:effectLst/>
                <a:latin typeface="Arial Black" panose="020B0A04020102020204" pitchFamily="34" charset="0"/>
                <a:ea typeface="Calibri" panose="020F0502020204030204" pitchFamily="34" charset="0"/>
                <a:cs typeface="Calibri Light" panose="020F0302020204030204" pitchFamily="34" charset="0"/>
              </a:rPr>
              <a:t> </a:t>
            </a:r>
            <a:endParaRPr lang="es-MX" sz="32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MX"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Git y GitHub son plataformas de desarrollo que ayudan a los desarrolladores a alojar y revisar código, gestionar proyectos y crear software junto con millones de otros desarrolladores. Git es el sistema de control de versiones distribuido de código abierto que facilita las actividades de GitHub. Los proyectos que usan Git se almacenan públicamente en GitHub y GitHub Pages, por lo que, de una manera muy generalizada, Git es lo que haces en tu propia computadora y GitHub es el lugar donde se almacena públicamente en un servidor</a:t>
            </a: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t>
            </a:r>
            <a:endParaRPr lang="es-MX"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D3204267-CC4E-47F4-8AEE-5D05695203B3}"/>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234664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630850-5655-4A61-AC5B-A69DD75B7068}"/>
              </a:ext>
            </a:extLst>
          </p:cNvPr>
          <p:cNvSpPr txBox="1"/>
          <p:nvPr/>
        </p:nvSpPr>
        <p:spPr>
          <a:xfrm>
            <a:off x="2034862" y="675185"/>
            <a:ext cx="7572777" cy="1969770"/>
          </a:xfrm>
          <a:prstGeom prst="rect">
            <a:avLst/>
          </a:prstGeom>
          <a:noFill/>
        </p:spPr>
        <p:txBody>
          <a:bodyPr wrap="square" rtlCol="0">
            <a:spAutoFit/>
          </a:bodyPr>
          <a:lstStyle/>
          <a:p>
            <a:pPr algn="ctr"/>
            <a:r>
              <a:rPr lang="es-MX" sz="3200" dirty="0">
                <a:solidFill>
                  <a:schemeClr val="bg1"/>
                </a:solidFill>
                <a:latin typeface="Arial Black" panose="020B0A04020102020204" pitchFamily="34" charset="0"/>
              </a:rPr>
              <a:t>HIPÓTESIS</a:t>
            </a:r>
          </a:p>
          <a:p>
            <a:endParaRPr lang="es-MX" dirty="0"/>
          </a:p>
          <a:p>
            <a:r>
              <a:rPr lang="es-MX" sz="1800" dirty="0">
                <a:solidFill>
                  <a:srgbClr val="000000"/>
                </a:solidFill>
                <a:effectLst/>
                <a:latin typeface="Arial" panose="020B0604020202020204" pitchFamily="34" charset="0"/>
                <a:ea typeface="Times New Roman" panose="02020603050405020304" pitchFamily="18" charset="0"/>
              </a:rPr>
              <a:t>La estructura en GitHub permite almacenar o proporcionar información recabada de diferentes áreas de proyectos, a usuarios que necesiten consultar dicha información.</a:t>
            </a:r>
            <a:endParaRPr lang="es-MX" sz="1800" dirty="0">
              <a:effectLst/>
              <a:latin typeface="Times New Roman" panose="02020603050405020304" pitchFamily="18" charset="0"/>
              <a:ea typeface="Times New Roman" panose="02020603050405020304" pitchFamily="18" charset="0"/>
            </a:endParaRPr>
          </a:p>
          <a:p>
            <a:r>
              <a:rPr lang="es-MX" dirty="0"/>
              <a:t> </a:t>
            </a:r>
          </a:p>
        </p:txBody>
      </p:sp>
      <p:sp>
        <p:nvSpPr>
          <p:cNvPr id="4" name="CuadroTexto 3">
            <a:extLst>
              <a:ext uri="{FF2B5EF4-FFF2-40B4-BE49-F238E27FC236}">
                <a16:creationId xmlns:a16="http://schemas.microsoft.com/office/drawing/2014/main" id="{F43C0577-E907-4DB1-84A3-25D77305F528}"/>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981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D40AED5-1827-4196-971E-A4DDD773B99B}"/>
              </a:ext>
            </a:extLst>
          </p:cNvPr>
          <p:cNvSpPr txBox="1"/>
          <p:nvPr/>
        </p:nvSpPr>
        <p:spPr>
          <a:xfrm>
            <a:off x="1725769" y="499318"/>
            <a:ext cx="8512936" cy="2800767"/>
          </a:xfrm>
          <a:prstGeom prst="rect">
            <a:avLst/>
          </a:prstGeom>
          <a:noFill/>
        </p:spPr>
        <p:txBody>
          <a:bodyPr wrap="square" rtlCol="0">
            <a:spAutoFit/>
          </a:bodyPr>
          <a:lstStyle/>
          <a:p>
            <a:pPr algn="ctr"/>
            <a:r>
              <a:rPr lang="es-MX" sz="3200" dirty="0">
                <a:solidFill>
                  <a:schemeClr val="bg1"/>
                </a:solidFill>
                <a:latin typeface="Arial Black" panose="020B0A04020102020204" pitchFamily="34" charset="0"/>
              </a:rPr>
              <a:t>OBJETIVO GENERAL</a:t>
            </a:r>
          </a:p>
          <a:p>
            <a:endParaRPr lang="es-MX" dirty="0">
              <a:solidFill>
                <a:schemeClr val="bg1"/>
              </a:solidFill>
            </a:endParaRPr>
          </a:p>
          <a:p>
            <a:endParaRPr lang="es-MX" dirty="0">
              <a:solidFill>
                <a:schemeClr val="bg1"/>
              </a:solidFill>
            </a:endParaRPr>
          </a:p>
          <a:p>
            <a:endParaRPr lang="es-MX" dirty="0">
              <a:solidFill>
                <a:schemeClr val="bg1"/>
              </a:solidFill>
            </a:endParaRPr>
          </a:p>
          <a:p>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Desarrollar una estructura (repositorio) en GitHub, como plataforma de comunicación, que favorezcan la difusión y compartición de información entre usuarios. Así como gestionar la producción científica y académica.</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solidFill>
                <a:schemeClr val="bg1"/>
              </a:solidFill>
            </a:endParaRPr>
          </a:p>
          <a:p>
            <a:r>
              <a:rPr lang="es-MX" dirty="0">
                <a:solidFill>
                  <a:schemeClr val="bg1"/>
                </a:solidFill>
              </a:rPr>
              <a:t> </a:t>
            </a:r>
          </a:p>
        </p:txBody>
      </p:sp>
      <p:sp>
        <p:nvSpPr>
          <p:cNvPr id="4" name="CuadroTexto 3">
            <a:extLst>
              <a:ext uri="{FF2B5EF4-FFF2-40B4-BE49-F238E27FC236}">
                <a16:creationId xmlns:a16="http://schemas.microsoft.com/office/drawing/2014/main" id="{BEAF1019-9C3C-4BEA-9EE0-A02311B13EE5}"/>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149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EE0391-9476-4077-89F2-ED6FF37F0564}"/>
              </a:ext>
            </a:extLst>
          </p:cNvPr>
          <p:cNvSpPr txBox="1"/>
          <p:nvPr/>
        </p:nvSpPr>
        <p:spPr>
          <a:xfrm>
            <a:off x="2155296" y="770470"/>
            <a:ext cx="7632648" cy="2723181"/>
          </a:xfrm>
          <a:prstGeom prst="rect">
            <a:avLst/>
          </a:prstGeom>
          <a:noFill/>
        </p:spPr>
        <p:txBody>
          <a:bodyPr wrap="square" rtlCol="0">
            <a:spAutoFit/>
          </a:bodyPr>
          <a:lstStyle/>
          <a:p>
            <a:r>
              <a:rPr lang="es-MX" sz="3200" dirty="0">
                <a:solidFill>
                  <a:schemeClr val="bg1"/>
                </a:solidFill>
                <a:latin typeface="Arial Black" panose="020B0A04020102020204" pitchFamily="34" charset="0"/>
              </a:rPr>
              <a:t>OBJETIVO ESPECIFICO</a:t>
            </a:r>
          </a:p>
          <a:p>
            <a:endParaRPr lang="es-MX" dirty="0">
              <a:solidFill>
                <a:schemeClr val="bg1"/>
              </a:solidFill>
            </a:endParaRPr>
          </a:p>
          <a:p>
            <a:pPr marL="342900" lvl="0" indent="-342900" algn="just">
              <a:lnSpc>
                <a:spcPct val="107000"/>
              </a:lnSpc>
              <a:buFont typeface="Wingdings" panose="05000000000000000000" pitchFamily="2" charset="2"/>
              <a:buChar char=""/>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Recabar información.</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Difundir mediante el repositorio la investigación científica.</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Facilitar la retroalimentación de la investigación. </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Guardar información.</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Permitir a los usuarios consultar la información (Acceso abierto).</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s-MX" dirty="0">
                <a:solidFill>
                  <a:schemeClr val="bg1"/>
                </a:solidFill>
              </a:rPr>
              <a:t> </a:t>
            </a:r>
          </a:p>
        </p:txBody>
      </p:sp>
      <p:sp>
        <p:nvSpPr>
          <p:cNvPr id="4" name="CuadroTexto 3">
            <a:extLst>
              <a:ext uri="{FF2B5EF4-FFF2-40B4-BE49-F238E27FC236}">
                <a16:creationId xmlns:a16="http://schemas.microsoft.com/office/drawing/2014/main" id="{4B364B84-9824-4662-AF70-90E77A04077C}"/>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pic>
        <p:nvPicPr>
          <p:cNvPr id="2050" name="Picture 2" descr="Github, la red social que conecta personas que comparten ideas">
            <a:extLst>
              <a:ext uri="{FF2B5EF4-FFF2-40B4-BE49-F238E27FC236}">
                <a16:creationId xmlns:a16="http://schemas.microsoft.com/office/drawing/2014/main" id="{AF0FCCB1-7283-451A-8BF5-C303E4565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056" y="3148616"/>
            <a:ext cx="600075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2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22A74D-C50A-407A-AAE0-F7D820F3CA4C}"/>
              </a:ext>
            </a:extLst>
          </p:cNvPr>
          <p:cNvSpPr txBox="1"/>
          <p:nvPr/>
        </p:nvSpPr>
        <p:spPr>
          <a:xfrm>
            <a:off x="2199503" y="1000897"/>
            <a:ext cx="5066270" cy="1477328"/>
          </a:xfrm>
          <a:prstGeom prst="rect">
            <a:avLst/>
          </a:prstGeom>
          <a:noFill/>
        </p:spPr>
        <p:txBody>
          <a:bodyPr wrap="square" rtlCol="0">
            <a:spAutoFit/>
          </a:bodyPr>
          <a:lstStyle/>
          <a:p>
            <a:r>
              <a:rPr lang="es-MX" dirty="0">
                <a:solidFill>
                  <a:schemeClr val="bg1"/>
                </a:solidFill>
                <a:latin typeface="Arial Black" panose="020B0A04020102020204" pitchFamily="34" charset="0"/>
              </a:rPr>
              <a:t>Acceso abierto</a:t>
            </a:r>
          </a:p>
          <a:p>
            <a:endParaRPr lang="es-MX" dirty="0">
              <a:solidFill>
                <a:schemeClr val="bg1"/>
              </a:solidFill>
              <a:latin typeface="Arial Black" panose="020B0A04020102020204" pitchFamily="34" charset="0"/>
            </a:endParaRPr>
          </a:p>
          <a:p>
            <a:r>
              <a:rPr lang="es-MX" dirty="0">
                <a:solidFill>
                  <a:schemeClr val="bg1"/>
                </a:solidFill>
                <a:latin typeface="Arial Black" panose="020B0A04020102020204" pitchFamily="34" charset="0"/>
              </a:rPr>
              <a:t>Ventajas </a:t>
            </a:r>
          </a:p>
          <a:p>
            <a:r>
              <a:rPr lang="es-MX" dirty="0">
                <a:solidFill>
                  <a:schemeClr val="bg1"/>
                </a:solidFill>
                <a:latin typeface="Arial Black" panose="020B0A04020102020204" pitchFamily="34" charset="0"/>
              </a:rPr>
              <a:t>Desventajas </a:t>
            </a:r>
          </a:p>
          <a:p>
            <a:endParaRPr lang="es-MX" dirty="0"/>
          </a:p>
        </p:txBody>
      </p:sp>
      <p:sp>
        <p:nvSpPr>
          <p:cNvPr id="4" name="CuadroTexto 3">
            <a:extLst>
              <a:ext uri="{FF2B5EF4-FFF2-40B4-BE49-F238E27FC236}">
                <a16:creationId xmlns:a16="http://schemas.microsoft.com/office/drawing/2014/main" id="{B3F5A724-6A9E-4C67-994C-E6395AE1505F}"/>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121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EDBDFFC-AD34-4051-BCDA-0AB8DBFA4D31}"/>
              </a:ext>
            </a:extLst>
          </p:cNvPr>
          <p:cNvPicPr>
            <a:picLocks noChangeAspect="1"/>
          </p:cNvPicPr>
          <p:nvPr/>
        </p:nvPicPr>
        <p:blipFill rotWithShape="1">
          <a:blip r:embed="rId2"/>
          <a:srcRect l="2230" t="20504" r="58851" b="20550"/>
          <a:stretch/>
        </p:blipFill>
        <p:spPr>
          <a:xfrm>
            <a:off x="3237468" y="1112108"/>
            <a:ext cx="4744995" cy="4040659"/>
          </a:xfrm>
          <a:prstGeom prst="rect">
            <a:avLst/>
          </a:prstGeom>
        </p:spPr>
      </p:pic>
      <p:sp>
        <p:nvSpPr>
          <p:cNvPr id="5" name="CuadroTexto 4">
            <a:extLst>
              <a:ext uri="{FF2B5EF4-FFF2-40B4-BE49-F238E27FC236}">
                <a16:creationId xmlns:a16="http://schemas.microsoft.com/office/drawing/2014/main" id="{27AB1508-C965-4B8F-9149-BE943A2DF5FD}"/>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3245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AE67AC4-8F90-411C-824B-90FA5140C4AA}"/>
              </a:ext>
            </a:extLst>
          </p:cNvPr>
          <p:cNvPicPr>
            <a:picLocks noChangeAspect="1"/>
          </p:cNvPicPr>
          <p:nvPr/>
        </p:nvPicPr>
        <p:blipFill rotWithShape="1">
          <a:blip r:embed="rId2"/>
          <a:srcRect l="-1" r="43953" b="14938"/>
          <a:stretch/>
        </p:blipFill>
        <p:spPr>
          <a:xfrm>
            <a:off x="1482811" y="1631093"/>
            <a:ext cx="3466770" cy="2958130"/>
          </a:xfrm>
          <a:prstGeom prst="rect">
            <a:avLst/>
          </a:prstGeom>
          <a:ln w="88900" cap="sq" cmpd="thickThin">
            <a:solidFill>
              <a:srgbClr val="000000"/>
            </a:solidFill>
            <a:prstDash val="solid"/>
            <a:miter lim="800000"/>
          </a:ln>
          <a:effectLst>
            <a:innerShdw blurRad="76200">
              <a:srgbClr val="000000"/>
            </a:innerShdw>
          </a:effectLst>
        </p:spPr>
      </p:pic>
      <p:sp>
        <p:nvSpPr>
          <p:cNvPr id="6" name="CuadroTexto 5">
            <a:extLst>
              <a:ext uri="{FF2B5EF4-FFF2-40B4-BE49-F238E27FC236}">
                <a16:creationId xmlns:a16="http://schemas.microsoft.com/office/drawing/2014/main" id="{ACCC0086-7556-4228-A3DC-AC2EEEAD2D93}"/>
              </a:ext>
            </a:extLst>
          </p:cNvPr>
          <p:cNvSpPr txBox="1"/>
          <p:nvPr/>
        </p:nvSpPr>
        <p:spPr>
          <a:xfrm>
            <a:off x="4837670" y="222421"/>
            <a:ext cx="902043" cy="461665"/>
          </a:xfrm>
          <a:prstGeom prst="rect">
            <a:avLst/>
          </a:prstGeom>
          <a:noFill/>
        </p:spPr>
        <p:txBody>
          <a:bodyPr wrap="square" rtlCol="0">
            <a:spAutoFit/>
          </a:bodyPr>
          <a:lstStyle/>
          <a:p>
            <a:r>
              <a:rPr lang="es-MX" sz="2400" b="1" dirty="0">
                <a:solidFill>
                  <a:schemeClr val="bg1"/>
                </a:solidFill>
                <a:latin typeface="Arial Black" panose="020B0A04020102020204" pitchFamily="34" charset="0"/>
              </a:rPr>
              <a:t>GIT</a:t>
            </a:r>
          </a:p>
        </p:txBody>
      </p:sp>
      <p:pic>
        <p:nvPicPr>
          <p:cNvPr id="3" name="Imagen 2">
            <a:extLst>
              <a:ext uri="{FF2B5EF4-FFF2-40B4-BE49-F238E27FC236}">
                <a16:creationId xmlns:a16="http://schemas.microsoft.com/office/drawing/2014/main" id="{AFF4632B-2297-4649-97AF-D3156DD78DBB}"/>
              </a:ext>
            </a:extLst>
          </p:cNvPr>
          <p:cNvPicPr>
            <a:picLocks noChangeAspect="1"/>
          </p:cNvPicPr>
          <p:nvPr/>
        </p:nvPicPr>
        <p:blipFill rotWithShape="1">
          <a:blip r:embed="rId3"/>
          <a:srcRect l="5068" t="3221" r="46892" b="7366"/>
          <a:stretch/>
        </p:blipFill>
        <p:spPr>
          <a:xfrm>
            <a:off x="5739713" y="727299"/>
            <a:ext cx="5128055" cy="5366067"/>
          </a:xfrm>
          <a:prstGeom prst="rect">
            <a:avLst/>
          </a:prstGeom>
        </p:spPr>
      </p:pic>
      <p:sp>
        <p:nvSpPr>
          <p:cNvPr id="8" name="CuadroTexto 7">
            <a:extLst>
              <a:ext uri="{FF2B5EF4-FFF2-40B4-BE49-F238E27FC236}">
                <a16:creationId xmlns:a16="http://schemas.microsoft.com/office/drawing/2014/main" id="{3CC54470-40FA-48B9-AB0C-B64180186701}"/>
              </a:ext>
            </a:extLst>
          </p:cNvPr>
          <p:cNvSpPr txBox="1"/>
          <p:nvPr/>
        </p:nvSpPr>
        <p:spPr>
          <a:xfrm>
            <a:off x="1378040" y="6448016"/>
            <a:ext cx="9684911" cy="338554"/>
          </a:xfrm>
          <a:prstGeom prst="rect">
            <a:avLst/>
          </a:prstGeom>
          <a:solidFill>
            <a:srgbClr val="C00000"/>
          </a:solidFill>
        </p:spPr>
        <p:txBody>
          <a:bodyPr wrap="square" rtlCol="0">
            <a:spAutoFit/>
          </a:bodyPr>
          <a:lstStyle/>
          <a:p>
            <a:r>
              <a:rPr lang="es-MX" sz="1600" dirty="0">
                <a:latin typeface="Calibri Light" panose="020F0302020204030204" pitchFamily="34" charset="0"/>
                <a:cs typeface="Calibri Light" panose="020F0302020204030204" pitchFamily="34" charset="0"/>
              </a:rPr>
              <a:t>FACULTAD DE INGENIERÍA                                                                                                             CEREMONIA DE TITULACIÓN  </a:t>
            </a:r>
            <a:endParaRPr lang="es-MX"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880708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1542</TotalTime>
  <Words>527</Words>
  <Application>Microsoft Office PowerPoint</Application>
  <PresentationFormat>Panorámica</PresentationFormat>
  <Paragraphs>72</Paragraphs>
  <Slides>13</Slides>
  <Notes>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13</vt:i4>
      </vt:variant>
    </vt:vector>
  </HeadingPairs>
  <TitlesOfParts>
    <vt:vector size="23" baseType="lpstr">
      <vt:lpstr>Arial</vt:lpstr>
      <vt:lpstr>Arial Black</vt:lpstr>
      <vt:lpstr>Calibri</vt:lpstr>
      <vt:lpstr>Calibri Light</vt:lpstr>
      <vt:lpstr>Symbol</vt:lpstr>
      <vt:lpstr>Times New Roman</vt:lpstr>
      <vt:lpstr>Tw Cen MT</vt:lpstr>
      <vt:lpstr>Wingdings</vt:lpstr>
      <vt:lpstr>Tema de Office</vt:lpstr>
      <vt:lpstr>Circuito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Ultron</dc:creator>
  <cp:lastModifiedBy>ULTRON</cp:lastModifiedBy>
  <cp:revision>54</cp:revision>
  <dcterms:created xsi:type="dcterms:W3CDTF">2021-01-22T17:21:51Z</dcterms:created>
  <dcterms:modified xsi:type="dcterms:W3CDTF">2021-05-21T02:23:43Z</dcterms:modified>
</cp:coreProperties>
</file>