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B300"/>
    <a:srgbClr val="007728"/>
    <a:srgbClr val="E6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7EC79-0937-4BE5-AFCF-A67F4A89FE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B956E-A891-4089-863D-A5F072B7F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0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B956E-A891-4089-863D-A5F072B7F5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5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7A29-F358-4EF5-4846-6B6E302B6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F575E-B70E-7B0E-1887-BEA03DA71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E2D47-D6D1-618B-D75C-7FF5DBAF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9F4-527C-4659-9CB2-54FC99BD0CDD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05ECD-6722-AB95-FD82-8F79EE6E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248BE-699D-C0BB-B073-A2112D43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DD11-C8B0-4F2E-B036-CF4C8D94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3C47-F04E-CAE7-48BF-522D7250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CFCA1A-E2CA-B3A8-7CEB-AAE66D8DA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EE5A7-07C0-77A1-F9C5-6598AFBF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9F4-527C-4659-9CB2-54FC99BD0CDD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92F91-EA6D-4111-DFB2-279649E6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C40D0-6D57-3DAD-A997-5DF9E772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DD11-C8B0-4F2E-B036-CF4C8D94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8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881F4-76BA-0C43-B471-263C281FB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DF3C1-01B3-58D6-64CD-45407E404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DB3F-7793-6522-2159-6FA75F7B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9F4-527C-4659-9CB2-54FC99BD0CDD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0CC02-5201-1189-BA07-860D85BC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6C0AE-A846-D09F-C6E0-BAF62777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DD11-C8B0-4F2E-B036-CF4C8D94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8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0DAF-1249-FA35-FA53-412F8859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016E-E68A-3A19-432F-544E21FED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8C2A9-1B26-36D5-A488-1A8D3933F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9F4-527C-4659-9CB2-54FC99BD0CDD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F7BE2-81DE-B9CC-62DA-243230F4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0E0BA-B61E-8BDE-F596-E57ED4EA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DD11-C8B0-4F2E-B036-CF4C8D94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617D6-F9D7-0293-C775-EDF4BE99C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EC597-E08C-4605-E159-89DB3FB6E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91110-6368-1915-E35A-B94423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9F4-527C-4659-9CB2-54FC99BD0CDD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47C94-4CDA-626E-7542-58757851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0E570-339E-666F-325C-2AC6D5A6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DD11-C8B0-4F2E-B036-CF4C8D94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43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6B8C-EA56-B62E-6F73-8A8A3484B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C290-03E8-C2A6-121C-F96D6624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87CB1-50BE-CE33-4B65-374C8EBBA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03E1C-3CFA-E7FD-B907-AA6191FA2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9F4-527C-4659-9CB2-54FC99BD0CDD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9C0B0-7D19-BB21-8C24-573DDC26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1BFA5-371E-7834-13D5-7986BBBC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DD11-C8B0-4F2E-B036-CF4C8D94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4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A91C-AA49-C723-BD5C-68992BC2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C86B2-500F-48A1-B4ED-0DB48D4A7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42B8C-11AC-19E8-F46B-0D5BBEB93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AC5D1-BE0A-57B5-D841-C6C486F61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1B0C3-DA3E-7CA9-C5EA-15EE710A3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6C91B-60B8-2563-E918-C77AA1A5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9F4-527C-4659-9CB2-54FC99BD0CDD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9D753-CBB2-9BC3-55D5-B7F163AB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8E345-7640-3C59-9818-8F69AA0B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DD11-C8B0-4F2E-B036-CF4C8D94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B676-41D0-FF19-7B1D-55215340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09E32-02A6-3AD7-0E21-52352B35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9F4-527C-4659-9CB2-54FC99BD0CDD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F0BD4-7400-AA04-042A-E219B81F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5DD44-B124-8461-72D2-B806318D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DD11-C8B0-4F2E-B036-CF4C8D94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4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72FA7B-E9A2-D3B4-72C6-51FDB65E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9F4-527C-4659-9CB2-54FC99BD0CDD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C64AC-CE1F-6E07-FE43-A16AE73D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90AB5-C8A5-79AB-A11A-624A85AB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DD11-C8B0-4F2E-B036-CF4C8D94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2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1DAB9-8797-3074-A7A2-6465A80B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FFC7-5D68-7FE7-29C6-954C4670C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755F3-E8E3-C446-41BB-637F61A74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B328E-DD59-9EC3-970D-1CE5EBFE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9F4-527C-4659-9CB2-54FC99BD0CDD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8DDDD-4E9D-5998-6929-D17DA535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FCA2F-ABCC-74FF-8970-D6B751D7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DD11-C8B0-4F2E-B036-CF4C8D94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8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88B7-A0F7-5782-C9EE-9ACE02E1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2A67B-0C8B-BDB3-876B-AB17B55C7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008E0-211E-FD5C-3DC7-C6FF74C80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11FD5-F8FC-DA43-A709-2CB038CD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9F4-527C-4659-9CB2-54FC99BD0CDD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FEA15-C509-D9FB-09E9-5AECF1D2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A9622-406E-BDD8-AA66-14AA93FB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8DD11-C8B0-4F2E-B036-CF4C8D94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2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7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48B012-659B-2E2B-96B3-20FB8693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2BA74-66AB-A83D-C80C-2893082B9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6ED14-B164-806C-1962-C39B9E291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1DA9F4-527C-4659-9CB2-54FC99BD0CDD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B3872-1B85-3703-E839-E64BC805B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42CB6-CF21-49C6-785F-E869029C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8DD11-C8B0-4F2E-B036-CF4C8D94A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6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salineFranklin/E-Commerce-Store-Marketing-Analys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BA3E-DEFE-7120-9857-A37B70A51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797" y="2964505"/>
            <a:ext cx="8534401" cy="92898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Market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8F735-20D3-EACD-7386-B23CD9D1A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2322" y="2215197"/>
            <a:ext cx="4807353" cy="44794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Online Shopping’s Been Easy Since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5FB35-553A-A8B1-C66C-B58D9F53C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33" y="469531"/>
            <a:ext cx="5460527" cy="174566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FC70C3-8733-49B3-3E53-6F30417CE711}"/>
              </a:ext>
            </a:extLst>
          </p:cNvPr>
          <p:cNvSpPr txBox="1"/>
          <p:nvPr/>
        </p:nvSpPr>
        <p:spPr>
          <a:xfrm>
            <a:off x="185196" y="6203803"/>
            <a:ext cx="387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project is also posted on GitHub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727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1F849-3713-968C-2077-7D1485F2E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A517E-5525-E8D1-9D1A-B4B4CA152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056"/>
            <a:ext cx="11574684" cy="61068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Recommended Actions for Next Quarter: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Social Media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Social media had a strong decline throughout the year.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Social media and blog posts had success but with some revitalization and experimenting with video posts, our marketing staff could boost views and client engagement.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Some ideas to boost video post interactions: 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Tiktok</a:t>
            </a:r>
            <a:r>
              <a:rPr lang="en-US" dirty="0">
                <a:solidFill>
                  <a:schemeClr val="bg1"/>
                </a:solidFill>
              </a:rPr>
              <a:t> and Instagram Reels are popular platforms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See what is trending and integrate that into our ad campaigns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Post content that primes viewers to comment and be ready to respond to comments – interactions lead to conversions!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A6A481C-DB9F-18D8-1364-0BF2232D9BD3}"/>
              </a:ext>
            </a:extLst>
          </p:cNvPr>
          <p:cNvCxnSpPr>
            <a:cxnSpLocks/>
          </p:cNvCxnSpPr>
          <p:nvPr/>
        </p:nvCxnSpPr>
        <p:spPr>
          <a:xfrm>
            <a:off x="3630132" y="3819646"/>
            <a:ext cx="4155311" cy="0"/>
          </a:xfrm>
          <a:prstGeom prst="line">
            <a:avLst/>
          </a:prstGeom>
          <a:ln>
            <a:solidFill>
              <a:srgbClr val="E6B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69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9EA11-66CF-4CF4-A4EE-DE6317F64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7BE2F-642C-51B9-2A33-A9CBE9D5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056"/>
            <a:ext cx="11574684" cy="64703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Recommended Actions for Next Quarter: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Customer Reviews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Overall our customer reviews remained mostly positive at an average of 3.67 almost meeting our company goal of a 4 rating.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Some ideas to address negative comments: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Take a look at who left negative and mixed reviews and investigate why they left them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Develop a plan for follow-up and address their concerns for the opportunity for a rerate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 into QA to see where the breakdown in product quality might be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Rebrand items that see a noticeable change and offer a discount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D847DA-D212-9F22-FD85-2F9D79913937}"/>
              </a:ext>
            </a:extLst>
          </p:cNvPr>
          <p:cNvCxnSpPr>
            <a:cxnSpLocks/>
          </p:cNvCxnSpPr>
          <p:nvPr/>
        </p:nvCxnSpPr>
        <p:spPr>
          <a:xfrm>
            <a:off x="3560683" y="3159889"/>
            <a:ext cx="4155311" cy="0"/>
          </a:xfrm>
          <a:prstGeom prst="line">
            <a:avLst/>
          </a:prstGeom>
          <a:ln>
            <a:solidFill>
              <a:srgbClr val="E6B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15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9060-2551-171D-3C07-844EC4B5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33" y="2430684"/>
            <a:ext cx="11157995" cy="1551007"/>
          </a:xfrm>
          <a:ln w="38100">
            <a:solidFill>
              <a:srgbClr val="E6B7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following slides present the Power BI Dashboards used to answer our business questions and allowed us to make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149923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EB67EF-DE9E-B81E-65D1-78C8D95314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59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C132B5-EDD0-DBE8-5D3A-DBA49C5D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AFE4E-C0FF-A4FF-5BDE-D51ACB66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2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657A6D-B022-994C-DF6E-B20548CE4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72"/>
            <a:ext cx="12192000" cy="682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3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71EB-D05D-A37E-5F12-2138EE05B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375557"/>
            <a:ext cx="5355771" cy="610688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Business Problem: Shop Easy, the online retailer is losing clients.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Marketing noticed a drop in conversions from viewing their webpage to making a purchase.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They suffered a noticeable loss in their social media presence.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was a large number of negative reviews on products.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D6FCC3-3AD6-3C9D-8DEB-8A541C1EEA8B}"/>
              </a:ext>
            </a:extLst>
          </p:cNvPr>
          <p:cNvSpPr txBox="1">
            <a:spLocks/>
          </p:cNvSpPr>
          <p:nvPr/>
        </p:nvSpPr>
        <p:spPr>
          <a:xfrm>
            <a:off x="5769428" y="375556"/>
            <a:ext cx="5355771" cy="6106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b="1" dirty="0">
                <a:solidFill>
                  <a:schemeClr val="bg1"/>
                </a:solidFill>
              </a:rPr>
              <a:t>Identified KPIs: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Conversion rate – client visitors over those who made a purchase.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Social Media – those who interacted in posts, videos, etc.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Customer Reviews – clients who purchased a product and left a comment based on their personal interaction.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1B70EB-B5DC-9DD7-A528-394567003335}"/>
              </a:ext>
            </a:extLst>
          </p:cNvPr>
          <p:cNvCxnSpPr>
            <a:cxnSpLocks/>
          </p:cNvCxnSpPr>
          <p:nvPr/>
        </p:nvCxnSpPr>
        <p:spPr>
          <a:xfrm>
            <a:off x="5791197" y="1377387"/>
            <a:ext cx="0" cy="3865945"/>
          </a:xfrm>
          <a:prstGeom prst="line">
            <a:avLst/>
          </a:prstGeom>
          <a:ln>
            <a:solidFill>
              <a:srgbClr val="E6B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51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44391-1B4E-B326-A526-C08B61B64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846A-6A1B-4E9E-8B6A-A4E831C48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056"/>
            <a:ext cx="5867400" cy="61068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KPI - Conversion rate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</a:rPr>
              <a:t>by Month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Monthly conversion rates varied throughout the year.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January saw the highest rate of 19.6% that dipped to a lowest rate of 4.5% in May.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Rates rose again in September to 16%, dipped to 5.1% in October and then trended back up to 10.3% again in December.</a:t>
            </a:r>
          </a:p>
        </p:txBody>
      </p:sp>
      <p:pic>
        <p:nvPicPr>
          <p:cNvPr id="4" name="Picture 3" descr="A graph indicating Conversion Rate by Month">
            <a:extLst>
              <a:ext uri="{FF2B5EF4-FFF2-40B4-BE49-F238E27FC236}">
                <a16:creationId xmlns:a16="http://schemas.microsoft.com/office/drawing/2014/main" id="{5DD3E236-6074-F1B0-E13C-12AF3944D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70" y="1530804"/>
            <a:ext cx="6150429" cy="307793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92E752-D71B-5E17-5902-F1A98CEC96AF}"/>
              </a:ext>
            </a:extLst>
          </p:cNvPr>
          <p:cNvCxnSpPr>
            <a:cxnSpLocks/>
          </p:cNvCxnSpPr>
          <p:nvPr/>
        </p:nvCxnSpPr>
        <p:spPr>
          <a:xfrm>
            <a:off x="5791197" y="1377387"/>
            <a:ext cx="0" cy="3865945"/>
          </a:xfrm>
          <a:prstGeom prst="line">
            <a:avLst/>
          </a:prstGeom>
          <a:ln>
            <a:solidFill>
              <a:srgbClr val="E6B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61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84B03-2F94-977E-D45F-B7E01D6F8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1DFC-3A94-8A6F-51E4-A723C15E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056"/>
            <a:ext cx="5867400" cy="6106885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KPI - Conversion rate </a:t>
            </a: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</a:rPr>
              <a:t>by Product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Our top item converted was ski boots at 150% in January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Next over varied months were kayaks, football helmets, and yoga mats.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Early Winter and Mid Summer were our most successful months involving conversion rates.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307D76-9A22-173E-4226-DC7DF5468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706085"/>
            <a:ext cx="6264675" cy="34458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5E8300-6284-1644-B5F2-388F685A0358}"/>
              </a:ext>
            </a:extLst>
          </p:cNvPr>
          <p:cNvCxnSpPr>
            <a:cxnSpLocks/>
          </p:cNvCxnSpPr>
          <p:nvPr/>
        </p:nvCxnSpPr>
        <p:spPr>
          <a:xfrm>
            <a:off x="5791197" y="1377387"/>
            <a:ext cx="0" cy="3865945"/>
          </a:xfrm>
          <a:prstGeom prst="line">
            <a:avLst/>
          </a:prstGeom>
          <a:ln>
            <a:solidFill>
              <a:srgbClr val="E6B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53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39C95-172A-3483-0937-3473A15CA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801F5-E096-0E2B-EB53-86CA7777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056"/>
            <a:ext cx="5867400" cy="61068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KPI – Social Media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</a:rPr>
              <a:t>Overview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Overall social media presence was high at almost 3 million views in total.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number of post viewers who clicked to visit our website were moderate at 15%.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Actual interactions with posts were low at 2.5% of viewers.</a:t>
            </a:r>
          </a:p>
        </p:txBody>
      </p:sp>
      <p:pic>
        <p:nvPicPr>
          <p:cNvPr id="5" name="Picture 4" descr="A green and yellow rectangular graph with numbers and a rectangle&#10;&#10;AI-generated content may be incorrect.">
            <a:extLst>
              <a:ext uri="{FF2B5EF4-FFF2-40B4-BE49-F238E27FC236}">
                <a16:creationId xmlns:a16="http://schemas.microsoft.com/office/drawing/2014/main" id="{D95E66D6-B3DA-BEAC-DBA7-88F395ED5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30142"/>
            <a:ext cx="5875538" cy="327451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50A8FB-9039-5CCD-05DE-6FF52D659B12}"/>
              </a:ext>
            </a:extLst>
          </p:cNvPr>
          <p:cNvCxnSpPr>
            <a:cxnSpLocks/>
          </p:cNvCxnSpPr>
          <p:nvPr/>
        </p:nvCxnSpPr>
        <p:spPr>
          <a:xfrm>
            <a:off x="5791197" y="1377387"/>
            <a:ext cx="0" cy="3865945"/>
          </a:xfrm>
          <a:prstGeom prst="line">
            <a:avLst/>
          </a:prstGeom>
          <a:ln>
            <a:solidFill>
              <a:srgbClr val="E6B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1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7FB69-320D-6BFF-1D66-0789F2790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EC5CD-FFB4-21CA-74EE-27950D400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056"/>
            <a:ext cx="5867400" cy="61068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KPI – Social Media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</a:rPr>
              <a:t>Views by Media Type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March and May had our highest views by blog post.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Our social media posts as a whole declined in views at the end of the year.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 average video posts were viewed the least.</a:t>
            </a:r>
          </a:p>
        </p:txBody>
      </p:sp>
      <p:pic>
        <p:nvPicPr>
          <p:cNvPr id="2" name="Picture 1" descr="A graph of a chart&#10;&#10;AI-generated content may be incorrect.">
            <a:extLst>
              <a:ext uri="{FF2B5EF4-FFF2-40B4-BE49-F238E27FC236}">
                <a16:creationId xmlns:a16="http://schemas.microsoft.com/office/drawing/2014/main" id="{FAE0D57B-FD22-6C48-E41F-C2E01624F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411875"/>
            <a:ext cx="6002211" cy="318189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CCE872-8B36-1F7F-CEF1-139E940F6829}"/>
              </a:ext>
            </a:extLst>
          </p:cNvPr>
          <p:cNvCxnSpPr>
            <a:cxnSpLocks/>
          </p:cNvCxnSpPr>
          <p:nvPr/>
        </p:nvCxnSpPr>
        <p:spPr>
          <a:xfrm>
            <a:off x="5791197" y="1377387"/>
            <a:ext cx="0" cy="3865945"/>
          </a:xfrm>
          <a:prstGeom prst="line">
            <a:avLst/>
          </a:prstGeom>
          <a:ln>
            <a:solidFill>
              <a:srgbClr val="E6B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607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177DB-967E-494A-C30C-3F6AA627D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C781F-AA1F-41D4-8872-4D37C5FF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056"/>
            <a:ext cx="5867400" cy="3958681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KPI – Customer Reviews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Reviews by Rating</a:t>
            </a:r>
          </a:p>
          <a:p>
            <a:pPr marL="0" indent="0" algn="ctr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Overall customer ratings were positive with the majority being at a 4 or 5.</a:t>
            </a:r>
          </a:p>
          <a:p>
            <a:endParaRPr lang="en-US" dirty="0">
              <a:solidFill>
                <a:srgbClr val="D9B3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Sentiment analysis showed a strong mix of how clients felt about products but remained overall positive.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4BE8A3-A5F7-FC4B-C3F1-C8CFC1AD8133}"/>
              </a:ext>
            </a:extLst>
          </p:cNvPr>
          <p:cNvGrpSpPr/>
          <p:nvPr/>
        </p:nvGrpSpPr>
        <p:grpSpPr>
          <a:xfrm>
            <a:off x="5974080" y="1474195"/>
            <a:ext cx="6076362" cy="3528605"/>
            <a:chOff x="5974080" y="1555023"/>
            <a:chExt cx="6076362" cy="3528605"/>
          </a:xfrm>
        </p:grpSpPr>
        <p:pic>
          <p:nvPicPr>
            <p:cNvPr id="4" name="Picture 3" descr="A green and yellow graph">
              <a:extLst>
                <a:ext uri="{FF2B5EF4-FFF2-40B4-BE49-F238E27FC236}">
                  <a16:creationId xmlns:a16="http://schemas.microsoft.com/office/drawing/2014/main" id="{8C94C699-FBFE-00CC-BA57-34DAF61C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9799" y="1555023"/>
              <a:ext cx="6030643" cy="352860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919AFD0-CC3C-7253-E10D-15F7435D9872}"/>
                </a:ext>
              </a:extLst>
            </p:cNvPr>
            <p:cNvSpPr/>
            <p:nvPr/>
          </p:nvSpPr>
          <p:spPr>
            <a:xfrm>
              <a:off x="5974080" y="2788920"/>
              <a:ext cx="711200" cy="2001520"/>
            </a:xfrm>
            <a:prstGeom prst="rect">
              <a:avLst/>
            </a:prstGeom>
            <a:solidFill>
              <a:srgbClr val="0077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 descr="A green screen with white text">
            <a:extLst>
              <a:ext uri="{FF2B5EF4-FFF2-40B4-BE49-F238E27FC236}">
                <a16:creationId xmlns:a16="http://schemas.microsoft.com/office/drawing/2014/main" id="{AE4FDBB6-77EB-7952-6D16-BF22EC7DD4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89" y="4344086"/>
            <a:ext cx="4627783" cy="251391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A02908-5856-FD31-9E48-62575CC66B77}"/>
              </a:ext>
            </a:extLst>
          </p:cNvPr>
          <p:cNvCxnSpPr>
            <a:cxnSpLocks/>
          </p:cNvCxnSpPr>
          <p:nvPr/>
        </p:nvCxnSpPr>
        <p:spPr>
          <a:xfrm>
            <a:off x="5791197" y="1377387"/>
            <a:ext cx="0" cy="3865945"/>
          </a:xfrm>
          <a:prstGeom prst="line">
            <a:avLst/>
          </a:prstGeom>
          <a:ln>
            <a:solidFill>
              <a:srgbClr val="E6B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CC679-F3F1-8F22-7697-05236A79F2EB}"/>
              </a:ext>
            </a:extLst>
          </p:cNvPr>
          <p:cNvCxnSpPr>
            <a:cxnSpLocks/>
          </p:cNvCxnSpPr>
          <p:nvPr/>
        </p:nvCxnSpPr>
        <p:spPr>
          <a:xfrm>
            <a:off x="736461" y="5243332"/>
            <a:ext cx="4155311" cy="0"/>
          </a:xfrm>
          <a:prstGeom prst="line">
            <a:avLst/>
          </a:prstGeom>
          <a:ln>
            <a:solidFill>
              <a:srgbClr val="E6B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0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5C712-B695-DC2F-5008-E83BB0B22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6666-DF56-E73C-6985-63E96D71F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056"/>
            <a:ext cx="11574684" cy="61068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Identified Goals for Next Quarter: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rgbClr val="D9B300"/>
                </a:solidFill>
              </a:rPr>
              <a:t>Increase website conversion</a:t>
            </a:r>
            <a:r>
              <a:rPr lang="en-US" b="1" dirty="0">
                <a:solidFill>
                  <a:srgbClr val="D9B3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from page views to product purchase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rgbClr val="D9B300"/>
                </a:solidFill>
              </a:rPr>
              <a:t>Enhance client social media presence</a:t>
            </a:r>
            <a:r>
              <a:rPr lang="en-US" dirty="0">
                <a:solidFill>
                  <a:srgbClr val="D9B3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so that they engage more with our social media marketing staff online and their posts.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u="sng" dirty="0">
                <a:solidFill>
                  <a:srgbClr val="D9B300"/>
                </a:solidFill>
              </a:rPr>
              <a:t>Improve customer feedback</a:t>
            </a:r>
            <a:r>
              <a:rPr lang="en-US" dirty="0">
                <a:solidFill>
                  <a:srgbClr val="D9B3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keep product referrals and site revisits high.</a:t>
            </a:r>
          </a:p>
        </p:txBody>
      </p:sp>
    </p:spTree>
    <p:extLst>
      <p:ext uri="{BB962C8B-B14F-4D97-AF65-F5344CB8AC3E}">
        <p14:creationId xmlns:p14="http://schemas.microsoft.com/office/powerpoint/2010/main" val="91943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6EDBD-9014-F597-F124-588FD6E09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A2A2C-E93C-667A-3E2A-2797C7C9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056"/>
            <a:ext cx="11574684" cy="610688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Recommended Actions for Next Quarter: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Conversion Rates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Conversion rates were on the rise in December and likely trend into January based on our data from this year.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Look for those high converting items in the first quarter such as ski boots and general fitness items.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Target marketing campaigns at seasonal items for appropriate seasons: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Fitness trends at the beginning of each year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Spring sports such as baseball, soccer, and running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Summer activities and sport camps for football and back to school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Winter activities and the Holiday Season toward the end of the year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F1C017-5392-0DE8-D9D0-682AC04FB72F}"/>
              </a:ext>
            </a:extLst>
          </p:cNvPr>
          <p:cNvCxnSpPr>
            <a:cxnSpLocks/>
          </p:cNvCxnSpPr>
          <p:nvPr/>
        </p:nvCxnSpPr>
        <p:spPr>
          <a:xfrm>
            <a:off x="3630132" y="3819646"/>
            <a:ext cx="4155311" cy="0"/>
          </a:xfrm>
          <a:prstGeom prst="line">
            <a:avLst/>
          </a:prstGeom>
          <a:ln>
            <a:solidFill>
              <a:srgbClr val="E6B7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82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703</Words>
  <Application>Microsoft Office PowerPoint</Application>
  <PresentationFormat>Widescreen</PresentationFormat>
  <Paragraphs>105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Market Analysis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Rosaline Franklin</dc:creator>
  <cp:lastModifiedBy>Rosaline Franklin</cp:lastModifiedBy>
  <cp:revision>2</cp:revision>
  <dcterms:created xsi:type="dcterms:W3CDTF">2025-04-18T13:08:23Z</dcterms:created>
  <dcterms:modified xsi:type="dcterms:W3CDTF">2025-04-21T19:18:11Z</dcterms:modified>
</cp:coreProperties>
</file>