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
  </p:notesMasterIdLst>
  <p:sldIdLst>
    <p:sldId id="257" r:id="rId2"/>
    <p:sldId id="258" r:id="rId3"/>
    <p:sldId id="256" r:id="rId4"/>
  </p:sldIdLst>
  <p:sldSz cx="21383625" cy="3027521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FF65"/>
    <a:srgbClr val="16E4E4"/>
    <a:srgbClr val="F4F411"/>
    <a:srgbClr val="F5D0D8"/>
    <a:srgbClr val="F3C4CF"/>
    <a:srgbClr val="FFFFFF"/>
    <a:srgbClr val="963396"/>
    <a:srgbClr val="4C4C4B"/>
    <a:srgbClr val="FAE8EC"/>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p:scale>
          <a:sx n="20" d="100"/>
          <a:sy n="20" d="100"/>
        </p:scale>
        <p:origin x="2646"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947EA17-01A1-4DB7-B1F9-37D833AC7028}" type="datetimeFigureOut">
              <a:rPr lang="en-GB" smtClean="0"/>
              <a:t>16/08/2021</a:t>
            </a:fld>
            <a:endParaRPr lang="en-GB"/>
          </a:p>
        </p:txBody>
      </p:sp>
      <p:sp>
        <p:nvSpPr>
          <p:cNvPr id="4" name="Slide Image Placeholder 3"/>
          <p:cNvSpPr>
            <a:spLocks noGrp="1" noRot="1" noChangeAspect="1"/>
          </p:cNvSpPr>
          <p:nvPr>
            <p:ph type="sldImg" idx="2"/>
          </p:nvPr>
        </p:nvSpPr>
        <p:spPr>
          <a:xfrm>
            <a:off x="2333625" y="1279525"/>
            <a:ext cx="2436813"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D60A032-5BB6-4478-8F52-4F134388A785}" type="slidenum">
              <a:rPr lang="en-GB" smtClean="0"/>
              <a:t>‹#›</a:t>
            </a:fld>
            <a:endParaRPr lang="en-GB"/>
          </a:p>
        </p:txBody>
      </p:sp>
    </p:spTree>
    <p:extLst>
      <p:ext uri="{BB962C8B-B14F-4D97-AF65-F5344CB8AC3E}">
        <p14:creationId xmlns:p14="http://schemas.microsoft.com/office/powerpoint/2010/main" val="241178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Maruf</a:t>
            </a:r>
            <a:r>
              <a:rPr lang="en-GB" dirty="0" smtClean="0"/>
              <a:t> used font</a:t>
            </a:r>
            <a:r>
              <a:rPr lang="en-GB" baseline="0" dirty="0" smtClean="0"/>
              <a:t> 23 for text, 32 for small title </a:t>
            </a:r>
          </a:p>
          <a:p>
            <a:r>
              <a:rPr lang="en-GB" baseline="0" dirty="0" smtClean="0"/>
              <a:t>72 biggest title </a:t>
            </a:r>
          </a:p>
          <a:p>
            <a:r>
              <a:rPr lang="en-GB" baseline="0" dirty="0" smtClean="0"/>
              <a:t>23 for thanks </a:t>
            </a:r>
          </a:p>
          <a:p>
            <a:endParaRPr lang="en-GB" baseline="0" dirty="0" smtClean="0"/>
          </a:p>
          <a:p>
            <a:r>
              <a:rPr lang="en-GB" dirty="0" smtClean="0"/>
              <a:t>https://twiki.cern.ch/twiki/bin/view/AtlasPublic/EventDisplayStandAlone </a:t>
            </a:r>
          </a:p>
          <a:p>
            <a:endParaRPr lang="en-GB" dirty="0" smtClean="0"/>
          </a:p>
          <a:p>
            <a:r>
              <a:rPr lang="en-GB" sz="1300" dirty="0"/>
              <a:t>https://indico.nbi.ku.dk/event/758/attachments/1684/2344/trackingnote.pdf</a:t>
            </a:r>
            <a:endParaRPr lang="en-GB" dirty="0" smtClean="0"/>
          </a:p>
          <a:p>
            <a:r>
              <a:rPr lang="en-GB" dirty="0" smtClean="0"/>
              <a:t>https://cds.cern.ch/images/OPEN-PHO-ACCEL-2013-056-1</a:t>
            </a:r>
            <a:endParaRPr lang="en-GB" dirty="0"/>
          </a:p>
        </p:txBody>
      </p:sp>
      <p:sp>
        <p:nvSpPr>
          <p:cNvPr id="4" name="Slide Number Placeholder 3"/>
          <p:cNvSpPr>
            <a:spLocks noGrp="1"/>
          </p:cNvSpPr>
          <p:nvPr>
            <p:ph type="sldNum" sz="quarter" idx="10"/>
          </p:nvPr>
        </p:nvSpPr>
        <p:spPr/>
        <p:txBody>
          <a:bodyPr/>
          <a:lstStyle/>
          <a:p>
            <a:fld id="{BD60A032-5BB6-4478-8F52-4F134388A785}" type="slidenum">
              <a:rPr lang="en-GB" smtClean="0"/>
              <a:t>1</a:t>
            </a:fld>
            <a:endParaRPr lang="en-GB"/>
          </a:p>
        </p:txBody>
      </p:sp>
    </p:spTree>
    <p:extLst>
      <p:ext uri="{BB962C8B-B14F-4D97-AF65-F5344CB8AC3E}">
        <p14:creationId xmlns:p14="http://schemas.microsoft.com/office/powerpoint/2010/main" val="339885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Maruf</a:t>
            </a:r>
            <a:r>
              <a:rPr lang="en-GB" dirty="0" smtClean="0"/>
              <a:t> used font</a:t>
            </a:r>
            <a:r>
              <a:rPr lang="en-GB" baseline="0" dirty="0" smtClean="0"/>
              <a:t> 23 for text, 32 for small title </a:t>
            </a:r>
          </a:p>
          <a:p>
            <a:r>
              <a:rPr lang="en-GB" baseline="0" dirty="0" smtClean="0"/>
              <a:t>72 biggest title </a:t>
            </a:r>
          </a:p>
          <a:p>
            <a:r>
              <a:rPr lang="en-GB" baseline="0" dirty="0" smtClean="0"/>
              <a:t>23 for thanks </a:t>
            </a:r>
          </a:p>
          <a:p>
            <a:endParaRPr lang="en-GB" baseline="0" dirty="0" smtClean="0"/>
          </a:p>
          <a:p>
            <a:r>
              <a:rPr lang="en-GB" dirty="0" smtClean="0"/>
              <a:t>https://twiki.cern.ch/twiki/bin/view/AtlasPublic/EventDisplayStandAlone </a:t>
            </a:r>
          </a:p>
          <a:p>
            <a:endParaRPr lang="en-GB" dirty="0" smtClean="0"/>
          </a:p>
          <a:p>
            <a:r>
              <a:rPr lang="en-GB" sz="1300" dirty="0"/>
              <a:t>https://indico.nbi.ku.dk/event/758/attachments/1684/2344/trackingnote.pdf</a:t>
            </a:r>
            <a:endParaRPr lang="en-GB" dirty="0" smtClean="0"/>
          </a:p>
          <a:p>
            <a:r>
              <a:rPr lang="en-GB" dirty="0" smtClean="0"/>
              <a:t>https://cds.cern.ch/images/OPEN-PHO-ACCEL-2013-056-1</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0A032-5BB6-4478-8F52-4F134388A785}"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93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Maruf</a:t>
            </a:r>
            <a:r>
              <a:rPr lang="en-GB" dirty="0" smtClean="0"/>
              <a:t> used font</a:t>
            </a:r>
            <a:r>
              <a:rPr lang="en-GB" baseline="0" dirty="0" smtClean="0"/>
              <a:t> 23 for text, 32 for small title </a:t>
            </a:r>
          </a:p>
          <a:p>
            <a:r>
              <a:rPr lang="en-GB" baseline="0" dirty="0" smtClean="0"/>
              <a:t>72 biggest title </a:t>
            </a:r>
          </a:p>
          <a:p>
            <a:r>
              <a:rPr lang="en-GB" baseline="0" dirty="0" smtClean="0"/>
              <a:t>23 for thanks </a:t>
            </a:r>
          </a:p>
          <a:p>
            <a:endParaRPr lang="en-GB" baseline="0" dirty="0" smtClean="0"/>
          </a:p>
          <a:p>
            <a:r>
              <a:rPr lang="en-GB" dirty="0" smtClean="0"/>
              <a:t>https://twiki.cern.ch/twiki/bin/view/AtlasPublic/EventDisplayStandAlone </a:t>
            </a:r>
          </a:p>
          <a:p>
            <a:endParaRPr lang="en-GB" dirty="0" smtClean="0"/>
          </a:p>
          <a:p>
            <a:endParaRPr lang="en-GB" dirty="0" smtClean="0"/>
          </a:p>
          <a:p>
            <a:r>
              <a:rPr lang="en-GB" dirty="0" smtClean="0"/>
              <a:t>https://cds.cern.ch/images/OPEN-PHO-ACCEL-2013-056-1</a:t>
            </a:r>
            <a:endParaRPr lang="en-GB" dirty="0"/>
          </a:p>
        </p:txBody>
      </p:sp>
      <p:sp>
        <p:nvSpPr>
          <p:cNvPr id="4" name="Slide Number Placeholder 3"/>
          <p:cNvSpPr>
            <a:spLocks noGrp="1"/>
          </p:cNvSpPr>
          <p:nvPr>
            <p:ph type="sldNum" sz="quarter" idx="10"/>
          </p:nvPr>
        </p:nvSpPr>
        <p:spPr/>
        <p:txBody>
          <a:bodyPr/>
          <a:lstStyle/>
          <a:p>
            <a:fld id="{BD60A032-5BB6-4478-8F52-4F134388A785}" type="slidenum">
              <a:rPr lang="en-GB" smtClean="0"/>
              <a:t>3</a:t>
            </a:fld>
            <a:endParaRPr lang="en-GB"/>
          </a:p>
        </p:txBody>
      </p:sp>
    </p:spTree>
    <p:extLst>
      <p:ext uri="{BB962C8B-B14F-4D97-AF65-F5344CB8AC3E}">
        <p14:creationId xmlns:p14="http://schemas.microsoft.com/office/powerpoint/2010/main" val="25946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53" y="4954765"/>
            <a:ext cx="16037719" cy="10540259"/>
          </a:xfrm>
        </p:spPr>
        <p:txBody>
          <a:bodyPr anchor="b"/>
          <a:lstStyle>
            <a:lvl1pPr algn="ctr">
              <a:defRPr sz="10523"/>
            </a:lvl1pPr>
          </a:lstStyle>
          <a:p>
            <a:r>
              <a:rPr lang="en-US" smtClean="0"/>
              <a:t>Click to edit Master title style</a:t>
            </a:r>
            <a:endParaRPr lang="en-GB"/>
          </a:p>
        </p:txBody>
      </p:sp>
      <p:sp>
        <p:nvSpPr>
          <p:cNvPr id="3" name="Subtitle 2"/>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911917-5DB4-4DA1-900E-92A60128954C}"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305791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911917-5DB4-4DA1-900E-92A60128954C}"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294899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7" y="1611875"/>
            <a:ext cx="4610844" cy="256568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470124" y="1611875"/>
            <a:ext cx="13565237" cy="256568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911917-5DB4-4DA1-900E-92A60128954C}"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85026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911917-5DB4-4DA1-900E-92A60128954C}"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296554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7" y="7547783"/>
            <a:ext cx="18443377" cy="12593645"/>
          </a:xfrm>
        </p:spPr>
        <p:txBody>
          <a:bodyPr anchor="b"/>
          <a:lstStyle>
            <a:lvl1pPr>
              <a:defRPr sz="10523"/>
            </a:lvl1pPr>
          </a:lstStyle>
          <a:p>
            <a:r>
              <a:rPr lang="en-US" smtClean="0"/>
              <a:t>Click to edit Master title style</a:t>
            </a:r>
            <a:endParaRPr lang="en-GB"/>
          </a:p>
        </p:txBody>
      </p:sp>
      <p:sp>
        <p:nvSpPr>
          <p:cNvPr id="3" name="Text Placeholder 2"/>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911917-5DB4-4DA1-900E-92A60128954C}"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248435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470124"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825460"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911917-5DB4-4DA1-900E-92A60128954C}"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6793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77"/>
            <a:ext cx="18443377" cy="5851808"/>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Edit Master text styles</a:t>
            </a:r>
          </a:p>
        </p:txBody>
      </p:sp>
      <p:sp>
        <p:nvSpPr>
          <p:cNvPr id="4" name="Content Placeholder 3"/>
          <p:cNvSpPr>
            <a:spLocks noGrp="1"/>
          </p:cNvSpPr>
          <p:nvPr>
            <p:ph sz="half" idx="2"/>
          </p:nvPr>
        </p:nvSpPr>
        <p:spPr>
          <a:xfrm>
            <a:off x="1472910" y="11058863"/>
            <a:ext cx="9046275"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Edit Master text styles</a:t>
            </a:r>
          </a:p>
        </p:txBody>
      </p:sp>
      <p:sp>
        <p:nvSpPr>
          <p:cNvPr id="6" name="Content Placeholder 5"/>
          <p:cNvSpPr>
            <a:spLocks noGrp="1"/>
          </p:cNvSpPr>
          <p:nvPr>
            <p:ph sz="quarter" idx="4"/>
          </p:nvPr>
        </p:nvSpPr>
        <p:spPr>
          <a:xfrm>
            <a:off x="10825460" y="11058863"/>
            <a:ext cx="9090826"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911917-5DB4-4DA1-900E-92A60128954C}" type="datetimeFigureOut">
              <a:rPr lang="en-GB" smtClean="0"/>
              <a:t>16/08/2021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297049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911917-5DB4-4DA1-900E-92A60128954C}" type="datetimeFigureOut">
              <a:rPr lang="en-GB" smtClean="0"/>
              <a:t>16/08/2021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138377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11917-5DB4-4DA1-900E-92A60128954C}" type="datetimeFigureOut">
              <a:rPr lang="en-GB" smtClean="0"/>
              <a:t>16/08/2021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10695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GB"/>
          </a:p>
        </p:txBody>
      </p:sp>
      <p:sp>
        <p:nvSpPr>
          <p:cNvPr id="3" name="Content Placeholder 2"/>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Edit Master text styles</a:t>
            </a:r>
          </a:p>
        </p:txBody>
      </p:sp>
      <p:sp>
        <p:nvSpPr>
          <p:cNvPr id="5" name="Date Placeholder 4"/>
          <p:cNvSpPr>
            <a:spLocks noGrp="1"/>
          </p:cNvSpPr>
          <p:nvPr>
            <p:ph type="dt" sz="half" idx="10"/>
          </p:nvPr>
        </p:nvSpPr>
        <p:spPr/>
        <p:txBody>
          <a:bodyPr/>
          <a:lstStyle/>
          <a:p>
            <a:fld id="{0C911917-5DB4-4DA1-900E-92A60128954C}"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17531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GB"/>
          </a:p>
        </p:txBody>
      </p:sp>
      <p:sp>
        <p:nvSpPr>
          <p:cNvPr id="3" name="Picture Placeholder 2"/>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GB"/>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Edit Master text styles</a:t>
            </a:r>
          </a:p>
        </p:txBody>
      </p:sp>
      <p:sp>
        <p:nvSpPr>
          <p:cNvPr id="5" name="Date Placeholder 4"/>
          <p:cNvSpPr>
            <a:spLocks noGrp="1"/>
          </p:cNvSpPr>
          <p:nvPr>
            <p:ph type="dt" sz="half" idx="10"/>
          </p:nvPr>
        </p:nvSpPr>
        <p:spPr/>
        <p:txBody>
          <a:bodyPr/>
          <a:lstStyle/>
          <a:p>
            <a:fld id="{0C911917-5DB4-4DA1-900E-92A60128954C}"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BFE2AB-017E-4C19-86AE-6FDBD5EB1567}" type="slidenum">
              <a:rPr lang="en-GB" smtClean="0"/>
              <a:t>‹#›</a:t>
            </a:fld>
            <a:endParaRPr lang="en-GB"/>
          </a:p>
        </p:txBody>
      </p:sp>
    </p:spTree>
    <p:extLst>
      <p:ext uri="{BB962C8B-B14F-4D97-AF65-F5344CB8AC3E}">
        <p14:creationId xmlns:p14="http://schemas.microsoft.com/office/powerpoint/2010/main" val="289719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0C911917-5DB4-4DA1-900E-92A60128954C}" type="datetimeFigureOut">
              <a:rPr lang="en-GB" smtClean="0"/>
              <a:t>16/08/2021</a:t>
            </a:fld>
            <a:endParaRPr lang="en-GB"/>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2BBFE2AB-017E-4C19-86AE-6FDBD5EB1567}" type="slidenum">
              <a:rPr lang="en-GB" smtClean="0"/>
              <a:t>‹#›</a:t>
            </a:fld>
            <a:endParaRPr lang="en-GB"/>
          </a:p>
        </p:txBody>
      </p:sp>
    </p:spTree>
    <p:extLst>
      <p:ext uri="{BB962C8B-B14F-4D97-AF65-F5344CB8AC3E}">
        <p14:creationId xmlns:p14="http://schemas.microsoft.com/office/powerpoint/2010/main" val="382957549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14.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3C4CF"/>
            </a:gs>
            <a:gs pos="41000">
              <a:schemeClr val="dk1">
                <a:lumMod val="105000"/>
                <a:satMod val="103000"/>
                <a:tint val="73000"/>
              </a:schemeClr>
            </a:gs>
            <a:gs pos="91000">
              <a:srgbClr val="FFFFFF"/>
            </a:gs>
          </a:gsLst>
          <a:lin ang="5400000" scaled="1"/>
          <a:tileRect/>
        </a:gradFill>
        <a:effectLst/>
      </p:bgPr>
    </p:bg>
    <p:spTree>
      <p:nvGrpSpPr>
        <p:cNvPr id="1" name=""/>
        <p:cNvGrpSpPr/>
        <p:nvPr/>
      </p:nvGrpSpPr>
      <p:grpSpPr>
        <a:xfrm>
          <a:off x="0" y="0"/>
          <a:ext cx="0" cy="0"/>
          <a:chOff x="0" y="0"/>
          <a:chExt cx="0" cy="0"/>
        </a:xfrm>
      </p:grpSpPr>
      <p:pic>
        <p:nvPicPr>
          <p:cNvPr id="67" name="Picture 66"/>
          <p:cNvPicPr>
            <a:picLocks noChangeAspect="1"/>
          </p:cNvPicPr>
          <p:nvPr/>
        </p:nvPicPr>
        <p:blipFill rotWithShape="1">
          <a:blip r:embed="rId3"/>
          <a:srcRect l="68468" t="49751" r="2045"/>
          <a:stretch/>
        </p:blipFill>
        <p:spPr>
          <a:xfrm>
            <a:off x="6942973" y="11441098"/>
            <a:ext cx="8118359" cy="7934750"/>
          </a:xfrm>
          <a:prstGeom prst="ellipse">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0" h="0"/>
            <a:contourClr>
              <a:srgbClr val="FFFFFF"/>
            </a:contourClr>
          </a:sp3d>
        </p:spPr>
      </p:pic>
      <p:sp>
        <p:nvSpPr>
          <p:cNvPr id="42" name="Rounded Rectangle 41"/>
          <p:cNvSpPr/>
          <p:nvPr/>
        </p:nvSpPr>
        <p:spPr>
          <a:xfrm>
            <a:off x="616237" y="20062596"/>
            <a:ext cx="20163592" cy="6998695"/>
          </a:xfrm>
          <a:prstGeom prst="roundRect">
            <a:avLst/>
          </a:prstGeom>
          <a:solidFill>
            <a:srgbClr val="FFFFFF"/>
          </a:solidFill>
          <a:ln w="76200">
            <a:solidFill>
              <a:srgbClr val="96339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500" dirty="0">
              <a:solidFill>
                <a:srgbClr val="4C4C4B"/>
              </a:solidFill>
            </a:endParaRPr>
          </a:p>
        </p:txBody>
      </p:sp>
      <p:sp>
        <p:nvSpPr>
          <p:cNvPr id="41" name="Rounded Rectangle 40"/>
          <p:cNvSpPr/>
          <p:nvPr/>
        </p:nvSpPr>
        <p:spPr>
          <a:xfrm>
            <a:off x="14761748" y="6235521"/>
            <a:ext cx="6100205" cy="7508647"/>
          </a:xfrm>
          <a:prstGeom prst="roundRect">
            <a:avLst/>
          </a:prstGeom>
          <a:solidFill>
            <a:srgbClr val="FFFFFF"/>
          </a:solidFill>
          <a:ln w="76200">
            <a:solidFill>
              <a:srgbClr val="F4F41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300" dirty="0">
              <a:solidFill>
                <a:srgbClr val="4C4C4B"/>
              </a:solidFill>
            </a:endParaRPr>
          </a:p>
        </p:txBody>
      </p:sp>
      <p:sp>
        <p:nvSpPr>
          <p:cNvPr id="2" name="Title 1"/>
          <p:cNvSpPr>
            <a:spLocks noGrp="1"/>
          </p:cNvSpPr>
          <p:nvPr>
            <p:ph type="ctrTitle"/>
          </p:nvPr>
        </p:nvSpPr>
        <p:spPr>
          <a:xfrm>
            <a:off x="2709130" y="739242"/>
            <a:ext cx="16037719" cy="2027926"/>
          </a:xfrm>
        </p:spPr>
        <p:txBody>
          <a:bodyPr>
            <a:normAutofit fontScale="90000"/>
          </a:bodyPr>
          <a:lstStyle/>
          <a:p>
            <a:r>
              <a:rPr lang="en-GB" sz="11100" dirty="0" smtClean="0">
                <a:solidFill>
                  <a:srgbClr val="FFFFFF"/>
                </a:solidFill>
                <a:latin typeface="+mn-lt"/>
                <a:ea typeface="Verdana" panose="020B0604030504040204" pitchFamily="34" charset="0"/>
              </a:rPr>
              <a:t>ATLAS HLT</a:t>
            </a:r>
            <a:br>
              <a:rPr lang="en-GB" sz="11100" dirty="0" smtClean="0">
                <a:solidFill>
                  <a:srgbClr val="FFFFFF"/>
                </a:solidFill>
                <a:latin typeface="+mn-lt"/>
                <a:ea typeface="Verdana" panose="020B0604030504040204" pitchFamily="34" charset="0"/>
              </a:rPr>
            </a:br>
            <a:r>
              <a:rPr lang="en-GB" sz="6700" dirty="0" smtClean="0">
                <a:solidFill>
                  <a:srgbClr val="FFFFFF"/>
                </a:solidFill>
                <a:latin typeface="+mn-lt"/>
                <a:ea typeface="Verdana" panose="020B0604030504040204" pitchFamily="34" charset="0"/>
              </a:rPr>
              <a:t>Rosie Hasan</a:t>
            </a:r>
            <a:endParaRPr lang="en-GB" sz="6700" dirty="0">
              <a:solidFill>
                <a:srgbClr val="FFFFFF"/>
              </a:solidFill>
              <a:latin typeface="+mn-lt"/>
              <a:ea typeface="Verdana" panose="020B0604030504040204" pitchFamily="34" charset="0"/>
            </a:endParaRPr>
          </a:p>
        </p:txBody>
      </p:sp>
      <p:sp>
        <p:nvSpPr>
          <p:cNvPr id="6" name="Rounded Rectangle 5"/>
          <p:cNvSpPr/>
          <p:nvPr/>
        </p:nvSpPr>
        <p:spPr>
          <a:xfrm>
            <a:off x="546857" y="2925753"/>
            <a:ext cx="20617101" cy="3028264"/>
          </a:xfrm>
          <a:prstGeom prst="roundRect">
            <a:avLst/>
          </a:prstGeom>
          <a:solidFill>
            <a:srgbClr val="FFFFFF"/>
          </a:solidFill>
          <a:ln w="76200">
            <a:solidFill>
              <a:srgbClr val="963396"/>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500" dirty="0" smtClean="0">
              <a:solidFill>
                <a:srgbClr val="4C4C4B"/>
              </a:solidFill>
            </a:endParaRPr>
          </a:p>
          <a:p>
            <a:pPr algn="ctr"/>
            <a:r>
              <a:rPr lang="en-GB" sz="6600" dirty="0" smtClean="0">
                <a:solidFill>
                  <a:srgbClr val="4C4C4B"/>
                </a:solidFill>
              </a:rPr>
              <a:t>  </a:t>
            </a:r>
            <a:endParaRPr lang="en-GB" sz="6600" dirty="0">
              <a:solidFill>
                <a:srgbClr val="4C4C4B"/>
              </a:solidFill>
            </a:endParaRPr>
          </a:p>
        </p:txBody>
      </p:sp>
      <p:sp>
        <p:nvSpPr>
          <p:cNvPr id="9" name="Rounded Rectangle 8"/>
          <p:cNvSpPr/>
          <p:nvPr/>
        </p:nvSpPr>
        <p:spPr>
          <a:xfrm>
            <a:off x="395163" y="6186345"/>
            <a:ext cx="6237088" cy="7443254"/>
          </a:xfrm>
          <a:prstGeom prst="roundRect">
            <a:avLst/>
          </a:prstGeom>
          <a:solidFill>
            <a:srgbClr val="FFFFFF"/>
          </a:solidFill>
          <a:ln w="76200">
            <a:solidFill>
              <a:srgbClr val="16E4E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500" dirty="0">
              <a:solidFill>
                <a:srgbClr val="4C4C4B"/>
              </a:solidFill>
            </a:endParaRPr>
          </a:p>
        </p:txBody>
      </p:sp>
      <p:pic>
        <p:nvPicPr>
          <p:cNvPr id="1029" name="Picture 5" descr="https://lh4.googleusercontent.com/W1KRcJhBQG7Ef0RD1tVxFK60KDwqH3UhG5-7x4g-1cZ8W2J0DZf1fVN0danCEW3L3SYExZ94Wla_owiqhpefk6s6fut1vm9G8KPrM1AEV9IChkrKP_U7-_v_rT9Tq3EDyNKN5lz4X1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75515" y="27880776"/>
            <a:ext cx="3787147" cy="17230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QJVNMycflxRwss4N93utyvih7mnaW29jCAVjYeD3YpekXTWm0FKZESx90_Z8YfYGHFkkyTvgvO-yqevTjObHQa54cPzoJ-PzPEwojWeB95GSrAdPLoGoftiu-Ie9OYKcs_emTyynH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6604" y="27916932"/>
            <a:ext cx="3104459" cy="1602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16578766" y="28086874"/>
            <a:ext cx="2966677" cy="1516923"/>
          </a:xfrm>
          <a:prstGeom prst="rect">
            <a:avLst/>
          </a:prstGeom>
        </p:spPr>
      </p:pic>
      <p:sp>
        <p:nvSpPr>
          <p:cNvPr id="10" name="TextBox 9"/>
          <p:cNvSpPr txBox="1"/>
          <p:nvPr/>
        </p:nvSpPr>
        <p:spPr>
          <a:xfrm>
            <a:off x="886956" y="29456933"/>
            <a:ext cx="19576472" cy="553998"/>
          </a:xfrm>
          <a:prstGeom prst="rect">
            <a:avLst/>
          </a:prstGeom>
          <a:noFill/>
        </p:spPr>
        <p:txBody>
          <a:bodyPr wrap="square" rtlCol="0">
            <a:spAutoFit/>
          </a:bodyPr>
          <a:lstStyle/>
          <a:p>
            <a:r>
              <a:rPr lang="en-GB" sz="3000" b="1" dirty="0" smtClean="0">
                <a:solidFill>
                  <a:srgbClr val="4C4C4B"/>
                </a:solidFill>
              </a:rPr>
              <a:t>Thank you to my supervisor Dr Stewart Martin-</a:t>
            </a:r>
            <a:r>
              <a:rPr lang="en-GB" sz="3000" b="1" dirty="0" err="1" smtClean="0">
                <a:solidFill>
                  <a:srgbClr val="4C4C4B"/>
                </a:solidFill>
              </a:rPr>
              <a:t>Haugh</a:t>
            </a:r>
            <a:r>
              <a:rPr lang="en-GB" sz="3000" b="1" dirty="0" smtClean="0">
                <a:solidFill>
                  <a:srgbClr val="4C4C4B"/>
                </a:solidFill>
              </a:rPr>
              <a:t> and RAL </a:t>
            </a:r>
            <a:r>
              <a:rPr lang="en-GB" sz="3000" b="1" dirty="0" smtClean="0">
                <a:solidFill>
                  <a:srgbClr val="4C4C4B"/>
                </a:solidFill>
              </a:rPr>
              <a:t>Particle Physics department   </a:t>
            </a:r>
            <a:endParaRPr lang="en-GB" sz="3000" b="1" dirty="0">
              <a:solidFill>
                <a:srgbClr val="4C4C4B"/>
              </a:solidFill>
            </a:endParaRPr>
          </a:p>
        </p:txBody>
      </p:sp>
      <p:sp>
        <p:nvSpPr>
          <p:cNvPr id="14" name="Rounded Rectangle 13"/>
          <p:cNvSpPr/>
          <p:nvPr/>
        </p:nvSpPr>
        <p:spPr>
          <a:xfrm>
            <a:off x="546857" y="13879881"/>
            <a:ext cx="6085393" cy="5423461"/>
          </a:xfrm>
          <a:prstGeom prst="roundRect">
            <a:avLst/>
          </a:prstGeom>
          <a:solidFill>
            <a:srgbClr val="FFFFFF"/>
          </a:solidFill>
          <a:ln w="76200">
            <a:solidFill>
              <a:srgbClr val="F4F41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300" dirty="0">
              <a:solidFill>
                <a:srgbClr val="4C4C4B"/>
              </a:solidFill>
            </a:endParaRPr>
          </a:p>
        </p:txBody>
      </p:sp>
      <p:sp>
        <p:nvSpPr>
          <p:cNvPr id="15" name="Rectangle 14"/>
          <p:cNvSpPr/>
          <p:nvPr/>
        </p:nvSpPr>
        <p:spPr>
          <a:xfrm>
            <a:off x="886237" y="24248710"/>
            <a:ext cx="10115916" cy="278369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2300" b="1" dirty="0" smtClean="0">
                <a:solidFill>
                  <a:srgbClr val="4C4C4B"/>
                </a:solidFill>
              </a:rPr>
              <a:t>Threads and forks: </a:t>
            </a:r>
            <a:r>
              <a:rPr lang="en-GB" sz="2300" dirty="0" smtClean="0">
                <a:solidFill>
                  <a:srgbClr val="4C4C4B"/>
                </a:solidFill>
              </a:rPr>
              <a:t>Overall I found that using thread and forks improved the throughput, as shown in graph 1, with the best throughput from 2 forks and 4 threads. Graph 2 shows </a:t>
            </a:r>
            <a:r>
              <a:rPr lang="en-GB" sz="2300" dirty="0" smtClean="0">
                <a:solidFill>
                  <a:srgbClr val="4C4C4B"/>
                </a:solidFill>
              </a:rPr>
              <a:t>how the maximum amount of memory being used was much less than if N computers were used (the black scaling line) so this technique is very efficient in terms of memory usage.  </a:t>
            </a:r>
            <a:r>
              <a:rPr lang="en-GB" sz="2300" dirty="0" smtClean="0">
                <a:solidFill>
                  <a:srgbClr val="4C4C4B"/>
                </a:solidFill>
              </a:rPr>
              <a:t>This overall improvement was expected and threads and forks are already a technique being used in the trigger software. </a:t>
            </a:r>
            <a:endParaRPr lang="en-GB" sz="2300" dirty="0">
              <a:solidFill>
                <a:srgbClr val="4C4C4B"/>
              </a:solidFill>
            </a:endParaRPr>
          </a:p>
        </p:txBody>
      </p:sp>
      <p:pic>
        <p:nvPicPr>
          <p:cNvPr id="1035" name="Picture 11" descr="https://lh4.googleusercontent.com/_tOPnNQ_kdxeTqZ0-ycby2Nzt18Gh7X1kYXW6Maac9Cs9wJX2evN4RtRM6foiS6ceEZBsJvQqR9LXnML_PsxoSdKeqDxzKdLMTxc3_syIZYb-U3dqVEAWmoySSEnb7XJLhY4twNji9E"/>
          <p:cNvPicPr>
            <a:picLocks noChangeAspect="1" noChangeArrowheads="1"/>
          </p:cNvPicPr>
          <p:nvPr/>
        </p:nvPicPr>
        <p:blipFill rotWithShape="1">
          <a:blip r:embed="rId7">
            <a:extLst>
              <a:ext uri="{28A0092B-C50C-407E-A947-70E740481C1C}">
                <a14:useLocalDpi xmlns:a14="http://schemas.microsoft.com/office/drawing/2010/main" val="0"/>
              </a:ext>
            </a:extLst>
          </a:blip>
          <a:srcRect l="2631" t="10669" r="8529"/>
          <a:stretch/>
        </p:blipFill>
        <p:spPr bwMode="auto">
          <a:xfrm>
            <a:off x="10944373" y="23013730"/>
            <a:ext cx="4762500" cy="342297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3.googleusercontent.com/rVr2v3CqEG_6pBaKAEaaFEbnJjlH0RqEaY0O2-5w2Li3vTVQMPculi0wyW5Pxx0li9f56gTHr7NtRr_ugakkwMsIwsOgEUOva9QPzI67LwyIcXKYmYfI4DfSPYqhURocyiCpw61ULE8"/>
          <p:cNvPicPr>
            <a:picLocks noChangeAspect="1" noChangeArrowheads="1"/>
          </p:cNvPicPr>
          <p:nvPr/>
        </p:nvPicPr>
        <p:blipFill rotWithShape="1">
          <a:blip r:embed="rId8">
            <a:extLst>
              <a:ext uri="{28A0092B-C50C-407E-A947-70E740481C1C}">
                <a14:useLocalDpi xmlns:a14="http://schemas.microsoft.com/office/drawing/2010/main" val="0"/>
              </a:ext>
            </a:extLst>
          </a:blip>
          <a:srcRect t="10879" r="8525"/>
          <a:stretch/>
        </p:blipFill>
        <p:spPr bwMode="auto">
          <a:xfrm>
            <a:off x="15706873" y="22983280"/>
            <a:ext cx="4745955" cy="346786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lh4.googleusercontent.com/_m9IqnflUsnjhHjrmD_91XmvME9CnFefAgxeU8p2-Y6rxxXQ6enud0A-w1pCP9pARTmLgUQUajKzbcG-S8qsQPY3c_kLJRWv_HgO4dUgS7QRUZJYYZ5ZBR8-EAxNp8MiceIir2SuWVo"/>
          <p:cNvPicPr>
            <a:picLocks noChangeAspect="1" noChangeArrowheads="1"/>
          </p:cNvPicPr>
          <p:nvPr/>
        </p:nvPicPr>
        <p:blipFill rotWithShape="1">
          <a:blip r:embed="rId9">
            <a:extLst>
              <a:ext uri="{28A0092B-C50C-407E-A947-70E740481C1C}">
                <a14:useLocalDpi xmlns:a14="http://schemas.microsoft.com/office/drawing/2010/main" val="0"/>
              </a:ext>
            </a:extLst>
          </a:blip>
          <a:srcRect t="5846" r="456"/>
          <a:stretch/>
        </p:blipFill>
        <p:spPr bwMode="auto">
          <a:xfrm>
            <a:off x="821998" y="20710734"/>
            <a:ext cx="4905870" cy="3480207"/>
          </a:xfrm>
          <a:prstGeom prst="roundRect">
            <a:avLst>
              <a:gd name="adj" fmla="val 27829"/>
            </a:avLst>
          </a:prstGeom>
          <a:noFill/>
          <a:extLst>
            <a:ext uri="{909E8E84-426E-40DD-AFC4-6F175D3DCCD1}">
              <a14:hiddenFill xmlns:a14="http://schemas.microsoft.com/office/drawing/2010/main">
                <a:solidFill>
                  <a:srgbClr val="FFFFFF"/>
                </a:solidFill>
              </a14:hiddenFill>
            </a:ext>
          </a:extLst>
        </p:spPr>
      </p:pic>
      <p:pic>
        <p:nvPicPr>
          <p:cNvPr id="1039" name="Picture 15" descr="https://lh3.googleusercontent.com/cBlsGiDv9pxsRqMmKnha3u-wwfHVbMYFnUX2WRMLtZ2d6BFZuR1R7w5W4FmD9FPcLOYSa0QpOCxC4vUbbVYmIKr-lZiK7d7hhpSi8oCBIixCIcFItZTQg2ACxJxoezYUzYFH8mgw7I8"/>
          <p:cNvPicPr>
            <a:picLocks noChangeAspect="1" noChangeArrowheads="1"/>
          </p:cNvPicPr>
          <p:nvPr/>
        </p:nvPicPr>
        <p:blipFill rotWithShape="1">
          <a:blip r:embed="rId10">
            <a:extLst>
              <a:ext uri="{28A0092B-C50C-407E-A947-70E740481C1C}">
                <a14:useLocalDpi xmlns:a14="http://schemas.microsoft.com/office/drawing/2010/main" val="0"/>
              </a:ext>
            </a:extLst>
          </a:blip>
          <a:srcRect t="5004" r="7679"/>
          <a:stretch/>
        </p:blipFill>
        <p:spPr bwMode="auto">
          <a:xfrm>
            <a:off x="5360526" y="20627375"/>
            <a:ext cx="4655026" cy="3592451"/>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6948752" y="6142109"/>
            <a:ext cx="7714843" cy="4670016"/>
          </a:xfrm>
          <a:prstGeom prst="roundRect">
            <a:avLst/>
          </a:prstGeom>
          <a:solidFill>
            <a:srgbClr val="FFFFFF"/>
          </a:solidFill>
          <a:ln w="76200">
            <a:solidFill>
              <a:srgbClr val="7BFF65"/>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b="1" dirty="0" smtClean="0">
                <a:solidFill>
                  <a:srgbClr val="4C4C4B"/>
                </a:solidFill>
              </a:rPr>
              <a:t>Method</a:t>
            </a:r>
          </a:p>
          <a:p>
            <a:pPr algn="ctr"/>
            <a:r>
              <a:rPr lang="en-US" sz="2300" dirty="0" smtClean="0">
                <a:solidFill>
                  <a:srgbClr val="4C4C4B"/>
                </a:solidFill>
              </a:rPr>
              <a:t>I ran </a:t>
            </a:r>
            <a:r>
              <a:rPr lang="en-US" sz="2300" dirty="0">
                <a:solidFill>
                  <a:srgbClr val="4C4C4B"/>
                </a:solidFill>
              </a:rPr>
              <a:t>the Atlas </a:t>
            </a:r>
            <a:r>
              <a:rPr lang="en-US" sz="2300" dirty="0" smtClean="0">
                <a:solidFill>
                  <a:srgbClr val="4C4C4B"/>
                </a:solidFill>
              </a:rPr>
              <a:t>HLT system </a:t>
            </a:r>
            <a:r>
              <a:rPr lang="en-US" sz="2300" dirty="0">
                <a:solidFill>
                  <a:srgbClr val="4C4C4B"/>
                </a:solidFill>
              </a:rPr>
              <a:t>on a sample of 100 </a:t>
            </a:r>
            <a:r>
              <a:rPr lang="en-US" sz="2300" dirty="0" smtClean="0">
                <a:solidFill>
                  <a:srgbClr val="4C4C4B"/>
                </a:solidFill>
              </a:rPr>
              <a:t>events varying </a:t>
            </a:r>
            <a:r>
              <a:rPr lang="en-US" sz="2300" dirty="0">
                <a:solidFill>
                  <a:srgbClr val="4C4C4B"/>
                </a:solidFill>
              </a:rPr>
              <a:t>the number of </a:t>
            </a:r>
            <a:r>
              <a:rPr lang="en-US" sz="2300" dirty="0" smtClean="0">
                <a:solidFill>
                  <a:srgbClr val="4C4C4B"/>
                </a:solidFill>
              </a:rPr>
              <a:t>threads and forks </a:t>
            </a:r>
            <a:r>
              <a:rPr lang="en-US" sz="2300" dirty="0">
                <a:solidFill>
                  <a:srgbClr val="4C4C4B"/>
                </a:solidFill>
              </a:rPr>
              <a:t>and </a:t>
            </a:r>
            <a:r>
              <a:rPr lang="en-US" sz="2300" dirty="0" smtClean="0">
                <a:solidFill>
                  <a:srgbClr val="4C4C4B"/>
                </a:solidFill>
              </a:rPr>
              <a:t>the memory </a:t>
            </a:r>
            <a:r>
              <a:rPr lang="en-US" sz="2300" dirty="0">
                <a:solidFill>
                  <a:srgbClr val="4C4C4B"/>
                </a:solidFill>
              </a:rPr>
              <a:t>allocators</a:t>
            </a:r>
            <a:r>
              <a:rPr lang="en-US" sz="2300" dirty="0" smtClean="0">
                <a:solidFill>
                  <a:srgbClr val="4C4C4B"/>
                </a:solidFill>
              </a:rPr>
              <a:t>. I then studied </a:t>
            </a:r>
            <a:r>
              <a:rPr lang="en-US" sz="2300" dirty="0">
                <a:solidFill>
                  <a:srgbClr val="4C4C4B"/>
                </a:solidFill>
              </a:rPr>
              <a:t>the </a:t>
            </a:r>
            <a:r>
              <a:rPr lang="en-US" sz="2300" dirty="0" smtClean="0">
                <a:solidFill>
                  <a:srgbClr val="4C4C4B"/>
                </a:solidFill>
              </a:rPr>
              <a:t>PSS (a measure of memory usage)  </a:t>
            </a:r>
            <a:r>
              <a:rPr lang="en-US" sz="2300" dirty="0">
                <a:solidFill>
                  <a:srgbClr val="4C4C4B"/>
                </a:solidFill>
              </a:rPr>
              <a:t>and </a:t>
            </a:r>
            <a:r>
              <a:rPr lang="en-US" sz="2300" dirty="0" smtClean="0">
                <a:solidFill>
                  <a:srgbClr val="4C4C4B"/>
                </a:solidFill>
              </a:rPr>
              <a:t>throughput (events processed per second) </a:t>
            </a:r>
            <a:r>
              <a:rPr lang="en-US" sz="2300" dirty="0">
                <a:solidFill>
                  <a:srgbClr val="4C4C4B"/>
                </a:solidFill>
              </a:rPr>
              <a:t>from the output of each </a:t>
            </a:r>
            <a:r>
              <a:rPr lang="en-US" sz="2300" dirty="0" smtClean="0">
                <a:solidFill>
                  <a:srgbClr val="4C4C4B"/>
                </a:solidFill>
              </a:rPr>
              <a:t>run. I set the number of events processed by each thread (slots) to 1 and then varied the number of forks and threads up to 8 events being processed simultaneously. I looked at 4 memory allocators </a:t>
            </a:r>
            <a:r>
              <a:rPr lang="en-US" sz="2300" dirty="0">
                <a:solidFill>
                  <a:srgbClr val="4C4C4B"/>
                </a:solidFill>
              </a:rPr>
              <a:t>: stdcmalloc, tcmalloc (currently used), jemalloc and </a:t>
            </a:r>
            <a:r>
              <a:rPr lang="en-US" sz="2300" dirty="0" smtClean="0">
                <a:solidFill>
                  <a:srgbClr val="4C4C4B"/>
                </a:solidFill>
              </a:rPr>
              <a:t>mimalloc. </a:t>
            </a:r>
            <a:endParaRPr lang="en-GB" sz="2300" dirty="0">
              <a:solidFill>
                <a:srgbClr val="4C4C4B"/>
              </a:solidFill>
            </a:endParaRPr>
          </a:p>
        </p:txBody>
      </p:sp>
      <p:sp>
        <p:nvSpPr>
          <p:cNvPr id="34" name="Rounded Rectangle 33"/>
          <p:cNvSpPr/>
          <p:nvPr/>
        </p:nvSpPr>
        <p:spPr>
          <a:xfrm>
            <a:off x="15372054" y="14076288"/>
            <a:ext cx="5667010" cy="5682443"/>
          </a:xfrm>
          <a:prstGeom prst="roundRect">
            <a:avLst/>
          </a:prstGeom>
          <a:solidFill>
            <a:srgbClr val="FFFFFF"/>
          </a:solidFill>
          <a:ln w="76200">
            <a:solidFill>
              <a:srgbClr val="16E4E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300" dirty="0">
              <a:solidFill>
                <a:srgbClr val="4C4C4B"/>
              </a:solidFill>
            </a:endParaRPr>
          </a:p>
        </p:txBody>
      </p:sp>
      <p:sp>
        <p:nvSpPr>
          <p:cNvPr id="35" name="Rounded Rectangle 34"/>
          <p:cNvSpPr/>
          <p:nvPr/>
        </p:nvSpPr>
        <p:spPr>
          <a:xfrm>
            <a:off x="15069023" y="6150096"/>
            <a:ext cx="5482207" cy="2486761"/>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b="1" dirty="0" smtClean="0">
                <a:solidFill>
                  <a:srgbClr val="4C4C4B"/>
                </a:solidFill>
              </a:rPr>
              <a:t>Memory Allocators</a:t>
            </a:r>
          </a:p>
          <a:p>
            <a:pPr algn="ctr"/>
            <a:r>
              <a:rPr lang="en-US" sz="2300" dirty="0">
                <a:solidFill>
                  <a:srgbClr val="4C4C4B"/>
                </a:solidFill>
              </a:rPr>
              <a:t>Memory allocators optimize the assigning and deleting of memory required by  processes. </a:t>
            </a:r>
            <a:r>
              <a:rPr lang="en-US" sz="2300" dirty="0" smtClean="0">
                <a:solidFill>
                  <a:srgbClr val="4C4C4B"/>
                </a:solidFill>
              </a:rPr>
              <a:t>Each uses different algorithms to make these decisions. </a:t>
            </a:r>
            <a:endParaRPr lang="en-GB" sz="2300" dirty="0">
              <a:solidFill>
                <a:srgbClr val="4C4C4B"/>
              </a:solidFill>
            </a:endParaRPr>
          </a:p>
        </p:txBody>
      </p:sp>
      <p:grpSp>
        <p:nvGrpSpPr>
          <p:cNvPr id="19" name="Group 18"/>
          <p:cNvGrpSpPr/>
          <p:nvPr/>
        </p:nvGrpSpPr>
        <p:grpSpPr>
          <a:xfrm>
            <a:off x="15145430" y="8595391"/>
            <a:ext cx="5311095" cy="4507276"/>
            <a:chOff x="14945168" y="9210287"/>
            <a:chExt cx="5306576" cy="3925593"/>
          </a:xfrm>
        </p:grpSpPr>
        <p:sp>
          <p:nvSpPr>
            <p:cNvPr id="25" name="Rectangle 24"/>
            <p:cNvSpPr/>
            <p:nvPr/>
          </p:nvSpPr>
          <p:spPr>
            <a:xfrm>
              <a:off x="15714228" y="9210287"/>
              <a:ext cx="3768457" cy="984753"/>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00" b="1" dirty="0" smtClean="0">
                <a:solidFill>
                  <a:srgbClr val="4C4C4B"/>
                </a:solidFill>
              </a:endParaRPr>
            </a:p>
            <a:p>
              <a:pPr algn="ctr"/>
              <a:r>
                <a:rPr lang="en-GB" sz="2500" b="1" dirty="0" smtClean="0">
                  <a:solidFill>
                    <a:srgbClr val="4C4C4B"/>
                  </a:solidFill>
                </a:rPr>
                <a:t>Program:</a:t>
              </a:r>
            </a:p>
            <a:p>
              <a:pPr algn="ctr"/>
              <a:r>
                <a:rPr lang="en-GB" sz="2500" dirty="0" smtClean="0">
                  <a:solidFill>
                    <a:srgbClr val="4C4C4B"/>
                  </a:solidFill>
                </a:rPr>
                <a:t>Starts new process which requires memory </a:t>
              </a:r>
              <a:r>
                <a:rPr lang="en-GB" sz="2500" b="1" dirty="0" smtClean="0">
                  <a:solidFill>
                    <a:srgbClr val="4C4C4B"/>
                  </a:solidFill>
                </a:rPr>
                <a:t> </a:t>
              </a:r>
            </a:p>
            <a:p>
              <a:pPr algn="ctr"/>
              <a:endParaRPr lang="en-GB" sz="2500" dirty="0">
                <a:solidFill>
                  <a:srgbClr val="4C4C4B"/>
                </a:solidFill>
              </a:endParaRPr>
            </a:p>
          </p:txBody>
        </p:sp>
        <p:sp>
          <p:nvSpPr>
            <p:cNvPr id="29" name="Rectangle 28"/>
            <p:cNvSpPr/>
            <p:nvPr/>
          </p:nvSpPr>
          <p:spPr>
            <a:xfrm>
              <a:off x="14945168" y="10599315"/>
              <a:ext cx="5306576" cy="1349706"/>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dirty="0" smtClean="0">
                  <a:solidFill>
                    <a:srgbClr val="4C4C4B"/>
                  </a:solidFill>
                </a:rPr>
                <a:t>Memory </a:t>
              </a:r>
              <a:r>
                <a:rPr lang="en-GB" sz="2500" b="1" dirty="0" smtClean="0">
                  <a:solidFill>
                    <a:srgbClr val="4C4C4B"/>
                  </a:solidFill>
                </a:rPr>
                <a:t>Allocator (hidden):</a:t>
              </a:r>
            </a:p>
            <a:p>
              <a:pPr algn="ctr"/>
              <a:r>
                <a:rPr lang="en-GB" sz="2500" dirty="0" smtClean="0">
                  <a:solidFill>
                    <a:srgbClr val="4C4C4B"/>
                  </a:solidFill>
                </a:rPr>
                <a:t>Receives requests and then assigns memory. </a:t>
              </a:r>
              <a:r>
                <a:rPr lang="en-GB" sz="2500" dirty="0" smtClean="0">
                  <a:solidFill>
                    <a:srgbClr val="4C4C4B"/>
                  </a:solidFill>
                </a:rPr>
                <a:t>It </a:t>
              </a:r>
              <a:r>
                <a:rPr lang="en-GB" sz="2500" dirty="0" smtClean="0">
                  <a:solidFill>
                    <a:srgbClr val="4C4C4B"/>
                  </a:solidFill>
                </a:rPr>
                <a:t>can combine several different requests </a:t>
              </a:r>
              <a:endParaRPr lang="en-GB" sz="2500" b="1" dirty="0" smtClean="0">
                <a:solidFill>
                  <a:srgbClr val="4C4C4B"/>
                </a:solidFill>
              </a:endParaRPr>
            </a:p>
          </p:txBody>
        </p:sp>
        <p:sp>
          <p:nvSpPr>
            <p:cNvPr id="30" name="Rectangle 29"/>
            <p:cNvSpPr/>
            <p:nvPr/>
          </p:nvSpPr>
          <p:spPr>
            <a:xfrm>
              <a:off x="15529197" y="12284334"/>
              <a:ext cx="4138519" cy="851546"/>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500" b="1" dirty="0" smtClean="0">
                <a:solidFill>
                  <a:srgbClr val="4C4C4B"/>
                </a:solidFill>
              </a:endParaRPr>
            </a:p>
            <a:p>
              <a:pPr algn="ctr"/>
              <a:r>
                <a:rPr lang="en-GB" sz="2500" b="1" dirty="0" smtClean="0">
                  <a:solidFill>
                    <a:srgbClr val="4C4C4B"/>
                  </a:solidFill>
                </a:rPr>
                <a:t>Operating system: </a:t>
              </a:r>
            </a:p>
            <a:p>
              <a:pPr algn="ctr"/>
              <a:r>
                <a:rPr lang="en-GB" sz="2500" dirty="0" smtClean="0">
                  <a:solidFill>
                    <a:srgbClr val="4C4C4B"/>
                  </a:solidFill>
                </a:rPr>
                <a:t>Provides memory for process </a:t>
              </a:r>
            </a:p>
            <a:p>
              <a:pPr algn="ctr"/>
              <a:endParaRPr lang="en-GB" sz="2500" dirty="0">
                <a:solidFill>
                  <a:srgbClr val="4C4C4B"/>
                </a:solidFill>
              </a:endParaRPr>
            </a:p>
          </p:txBody>
        </p:sp>
        <p:cxnSp>
          <p:nvCxnSpPr>
            <p:cNvPr id="4" name="Straight Arrow Connector 3"/>
            <p:cNvCxnSpPr/>
            <p:nvPr/>
          </p:nvCxnSpPr>
          <p:spPr>
            <a:xfrm>
              <a:off x="17598454" y="10242143"/>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7598454" y="11912969"/>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grpSp>
      <p:pic>
        <p:nvPicPr>
          <p:cNvPr id="5" name="Picture 4"/>
          <p:cNvPicPr>
            <a:picLocks noChangeAspect="1"/>
          </p:cNvPicPr>
          <p:nvPr/>
        </p:nvPicPr>
        <p:blipFill>
          <a:blip r:embed="rId11"/>
          <a:stretch>
            <a:fillRect/>
          </a:stretch>
        </p:blipFill>
        <p:spPr>
          <a:xfrm>
            <a:off x="5980542" y="28024580"/>
            <a:ext cx="3239867" cy="1345713"/>
          </a:xfrm>
          <a:prstGeom prst="rect">
            <a:avLst/>
          </a:prstGeom>
        </p:spPr>
      </p:pic>
      <p:sp>
        <p:nvSpPr>
          <p:cNvPr id="21" name="Rectangle 20"/>
          <p:cNvSpPr/>
          <p:nvPr/>
        </p:nvSpPr>
        <p:spPr>
          <a:xfrm>
            <a:off x="616237" y="3580226"/>
            <a:ext cx="15610647" cy="2308324"/>
          </a:xfrm>
          <a:prstGeom prst="rect">
            <a:avLst/>
          </a:prstGeom>
        </p:spPr>
        <p:txBody>
          <a:bodyPr wrap="square">
            <a:spAutoFit/>
          </a:bodyPr>
          <a:lstStyle/>
          <a:p>
            <a:pPr lvl="0" algn="ctr"/>
            <a:r>
              <a:rPr lang="en-GB" sz="2400" dirty="0" smtClean="0">
                <a:solidFill>
                  <a:srgbClr val="4C4C4B"/>
                </a:solidFill>
              </a:rPr>
              <a:t>ATLAS is one of 4 experiments </a:t>
            </a:r>
            <a:r>
              <a:rPr lang="en-GB" sz="2400" dirty="0">
                <a:solidFill>
                  <a:srgbClr val="4C4C4B"/>
                </a:solidFill>
              </a:rPr>
              <a:t>at the </a:t>
            </a:r>
            <a:r>
              <a:rPr lang="en-GB" sz="2400" dirty="0" smtClean="0">
                <a:solidFill>
                  <a:srgbClr val="4C4C4B"/>
                </a:solidFill>
              </a:rPr>
              <a:t>Large Hadron Collider (LHC) at CERN. The Rutherford Appleton Laboratory’s (RAL) Particle Physics department work on many aspects of this experiment. The LHC collides bunches of protons, within the 4 experiments. Each of these bunch crossings is known as an event. Within each event there are several collisions between the protons in the bunch, which produce various particles. Each event produces a lot data, of how the particles produced interact with the different layers of the detector.  This data is then used to reconstruct the tracks of the particles and where energy was deposited, similar to the picture on the right. This data is then </a:t>
            </a:r>
            <a:r>
              <a:rPr lang="en-GB" sz="2400" dirty="0">
                <a:solidFill>
                  <a:srgbClr val="4C4C4B"/>
                </a:solidFill>
              </a:rPr>
              <a:t>analysed for new physics </a:t>
            </a:r>
            <a:r>
              <a:rPr lang="en-GB" sz="2400" dirty="0" smtClean="0">
                <a:solidFill>
                  <a:srgbClr val="4C4C4B"/>
                </a:solidFill>
              </a:rPr>
              <a:t>. </a:t>
            </a:r>
            <a:endParaRPr lang="en-GB" sz="2400" dirty="0">
              <a:solidFill>
                <a:srgbClr val="4C4C4B"/>
              </a:solidFill>
            </a:endParaRPr>
          </a:p>
        </p:txBody>
      </p:sp>
      <p:sp>
        <p:nvSpPr>
          <p:cNvPr id="22" name="Down Arrow Callout 21"/>
          <p:cNvSpPr/>
          <p:nvPr/>
        </p:nvSpPr>
        <p:spPr>
          <a:xfrm>
            <a:off x="1862302" y="8119159"/>
            <a:ext cx="3488253" cy="1933712"/>
          </a:xfrm>
          <a:prstGeom prst="downArrowCallout">
            <a:avLst>
              <a:gd name="adj1" fmla="val 16724"/>
              <a:gd name="adj2" fmla="val 17307"/>
              <a:gd name="adj3" fmla="val 21607"/>
              <a:gd name="adj4" fmla="val 64977"/>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500" b="1" dirty="0" smtClean="0">
                <a:solidFill>
                  <a:srgbClr val="FFFFFF"/>
                </a:solidFill>
              </a:rPr>
              <a:t>Level 1 (L1)</a:t>
            </a:r>
            <a:r>
              <a:rPr lang="en-GB" sz="2500" dirty="0" smtClean="0">
                <a:solidFill>
                  <a:srgbClr val="FFFFFF"/>
                </a:solidFill>
              </a:rPr>
              <a:t>:</a:t>
            </a:r>
          </a:p>
          <a:p>
            <a:pPr algn="ctr"/>
            <a:r>
              <a:rPr lang="en-GB" sz="2500" dirty="0" smtClean="0">
                <a:solidFill>
                  <a:srgbClr val="FFFFFF"/>
                </a:solidFill>
              </a:rPr>
              <a:t> Custom Hardware, </a:t>
            </a:r>
            <a:r>
              <a:rPr lang="en-US" sz="2500" dirty="0">
                <a:solidFill>
                  <a:srgbClr val="FFFFFF"/>
                </a:solidFill>
              </a:rPr>
              <a:t>keeps 1 in 400 </a:t>
            </a:r>
            <a:r>
              <a:rPr lang="en-US" sz="2500" dirty="0" smtClean="0">
                <a:solidFill>
                  <a:srgbClr val="FFFFFF"/>
                </a:solidFill>
              </a:rPr>
              <a:t>events</a:t>
            </a:r>
            <a:endParaRPr lang="en-US" sz="2500" dirty="0">
              <a:solidFill>
                <a:srgbClr val="FFFFFF"/>
              </a:solidFill>
            </a:endParaRPr>
          </a:p>
        </p:txBody>
      </p:sp>
      <p:sp>
        <p:nvSpPr>
          <p:cNvPr id="47" name="Down Arrow Callout 46"/>
          <p:cNvSpPr/>
          <p:nvPr/>
        </p:nvSpPr>
        <p:spPr>
          <a:xfrm>
            <a:off x="1291207" y="10104610"/>
            <a:ext cx="4630442" cy="2307304"/>
          </a:xfrm>
          <a:prstGeom prst="downArrowCallout">
            <a:avLst>
              <a:gd name="adj1" fmla="val 16591"/>
              <a:gd name="adj2" fmla="val 17314"/>
              <a:gd name="adj3" fmla="val 21706"/>
              <a:gd name="adj4" fmla="val 70989"/>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500" b="1" dirty="0" smtClean="0">
                <a:solidFill>
                  <a:srgbClr val="FFFFFF"/>
                </a:solidFill>
              </a:rPr>
              <a:t>High Level Trigger (HLT)</a:t>
            </a:r>
            <a:r>
              <a:rPr lang="en-GB" sz="2500" dirty="0" smtClean="0">
                <a:solidFill>
                  <a:srgbClr val="FFFFFF"/>
                </a:solidFill>
              </a:rPr>
              <a:t>:</a:t>
            </a:r>
          </a:p>
          <a:p>
            <a:pPr algn="ctr"/>
            <a:r>
              <a:rPr lang="en-GB" sz="2500" dirty="0" smtClean="0">
                <a:solidFill>
                  <a:srgbClr val="FFFFFF"/>
                </a:solidFill>
              </a:rPr>
              <a:t> software</a:t>
            </a:r>
            <a:r>
              <a:rPr lang="en-US" sz="2500" dirty="0" smtClean="0">
                <a:solidFill>
                  <a:srgbClr val="FFFFFF"/>
                </a:solidFill>
              </a:rPr>
              <a:t>, </a:t>
            </a:r>
            <a:r>
              <a:rPr lang="en-US" sz="2500" dirty="0">
                <a:solidFill>
                  <a:srgbClr val="FFFFFF"/>
                </a:solidFill>
              </a:rPr>
              <a:t>many algorithms working to find event signatures, </a:t>
            </a:r>
            <a:r>
              <a:rPr lang="en-US" sz="2500" dirty="0" smtClean="0">
                <a:solidFill>
                  <a:srgbClr val="FFFFFF"/>
                </a:solidFill>
              </a:rPr>
              <a:t>keeps </a:t>
            </a:r>
            <a:r>
              <a:rPr lang="en-US" sz="2500" dirty="0">
                <a:solidFill>
                  <a:srgbClr val="FFFFFF"/>
                </a:solidFill>
              </a:rPr>
              <a:t>1 in 60 </a:t>
            </a:r>
            <a:r>
              <a:rPr lang="en-US" sz="2500" dirty="0" smtClean="0">
                <a:solidFill>
                  <a:srgbClr val="FFFFFF"/>
                </a:solidFill>
              </a:rPr>
              <a:t>events</a:t>
            </a:r>
            <a:endParaRPr lang="en-GB" sz="2500" dirty="0">
              <a:solidFill>
                <a:srgbClr val="FFFFFF"/>
              </a:solidFill>
            </a:endParaRPr>
          </a:p>
        </p:txBody>
      </p:sp>
      <p:sp>
        <p:nvSpPr>
          <p:cNvPr id="48" name="Rectangle 47"/>
          <p:cNvSpPr/>
          <p:nvPr/>
        </p:nvSpPr>
        <p:spPr>
          <a:xfrm>
            <a:off x="2049173" y="12463653"/>
            <a:ext cx="3114511" cy="9216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500" b="1" dirty="0" smtClean="0">
                <a:solidFill>
                  <a:srgbClr val="FFFFFF"/>
                </a:solidFill>
              </a:rPr>
              <a:t>Mass storage</a:t>
            </a:r>
          </a:p>
          <a:p>
            <a:pPr algn="ctr"/>
            <a:r>
              <a:rPr lang="en-GB" sz="2500" b="1" dirty="0" smtClean="0">
                <a:solidFill>
                  <a:srgbClr val="FFFFFF"/>
                </a:solidFill>
              </a:rPr>
              <a:t>Offline reconstruction</a:t>
            </a:r>
            <a:endParaRPr lang="en-GB" sz="2500" dirty="0" smtClean="0">
              <a:solidFill>
                <a:srgbClr val="FFFFFF"/>
              </a:solidFill>
            </a:endParaRPr>
          </a:p>
        </p:txBody>
      </p:sp>
      <p:sp>
        <p:nvSpPr>
          <p:cNvPr id="23" name="Rectangle 22"/>
          <p:cNvSpPr/>
          <p:nvPr/>
        </p:nvSpPr>
        <p:spPr>
          <a:xfrm>
            <a:off x="395163" y="6373128"/>
            <a:ext cx="6237087" cy="1692771"/>
          </a:xfrm>
          <a:prstGeom prst="rect">
            <a:avLst/>
          </a:prstGeom>
        </p:spPr>
        <p:txBody>
          <a:bodyPr wrap="square">
            <a:spAutoFit/>
          </a:bodyPr>
          <a:lstStyle/>
          <a:p>
            <a:pPr lvl="0" algn="ctr"/>
            <a:r>
              <a:rPr lang="en-GB" sz="3500" b="1" dirty="0">
                <a:solidFill>
                  <a:srgbClr val="4C4C4B"/>
                </a:solidFill>
              </a:rPr>
              <a:t>Triggering</a:t>
            </a:r>
          </a:p>
          <a:p>
            <a:pPr lvl="0" algn="ctr"/>
            <a:r>
              <a:rPr lang="en-US" sz="2300" dirty="0" smtClean="0">
                <a:solidFill>
                  <a:srgbClr val="4C4C4B"/>
                </a:solidFill>
              </a:rPr>
              <a:t>The trigger system selects </a:t>
            </a:r>
            <a:r>
              <a:rPr lang="en-US" sz="2300" dirty="0">
                <a:solidFill>
                  <a:srgbClr val="4C4C4B"/>
                </a:solidFill>
              </a:rPr>
              <a:t>data that is more relevant as there is not enough storage for everything produced at ATLAS </a:t>
            </a:r>
            <a:endParaRPr lang="en-US" sz="2300" dirty="0">
              <a:solidFill>
                <a:srgbClr val="4C4C4B"/>
              </a:solidFill>
            </a:endParaRPr>
          </a:p>
        </p:txBody>
      </p:sp>
      <p:sp>
        <p:nvSpPr>
          <p:cNvPr id="27" name="Rectangle 26"/>
          <p:cNvSpPr/>
          <p:nvPr/>
        </p:nvSpPr>
        <p:spPr>
          <a:xfrm>
            <a:off x="10678885" y="21001884"/>
            <a:ext cx="9495760" cy="1862048"/>
          </a:xfrm>
          <a:prstGeom prst="rect">
            <a:avLst/>
          </a:prstGeom>
        </p:spPr>
        <p:txBody>
          <a:bodyPr wrap="square">
            <a:spAutoFit/>
          </a:bodyPr>
          <a:lstStyle/>
          <a:p>
            <a:pPr algn="ctr"/>
            <a:r>
              <a:rPr lang="en-GB" sz="2300" b="1" dirty="0">
                <a:solidFill>
                  <a:srgbClr val="4C4C4B"/>
                </a:solidFill>
              </a:rPr>
              <a:t>Memory allocators: </a:t>
            </a:r>
            <a:r>
              <a:rPr lang="en-GB" sz="2300" dirty="0">
                <a:solidFill>
                  <a:srgbClr val="4C4C4B"/>
                </a:solidFill>
              </a:rPr>
              <a:t>I found jemalloc and tcmalloc had equivalent throughput (graph </a:t>
            </a:r>
            <a:r>
              <a:rPr lang="en-GB" sz="2300" dirty="0" smtClean="0">
                <a:solidFill>
                  <a:srgbClr val="4C4C4B"/>
                </a:solidFill>
              </a:rPr>
              <a:t>3) </a:t>
            </a:r>
            <a:r>
              <a:rPr lang="en-GB" sz="2300" dirty="0">
                <a:solidFill>
                  <a:srgbClr val="4C4C4B"/>
                </a:solidFill>
              </a:rPr>
              <a:t>but jemalloc used 8.7% less memory for the maximum throughput, as shown in </a:t>
            </a:r>
            <a:r>
              <a:rPr lang="en-GB" sz="2300" dirty="0" smtClean="0">
                <a:solidFill>
                  <a:srgbClr val="4C4C4B"/>
                </a:solidFill>
              </a:rPr>
              <a:t>graph 4. </a:t>
            </a:r>
            <a:r>
              <a:rPr lang="en-GB" sz="2300" dirty="0">
                <a:solidFill>
                  <a:srgbClr val="4C4C4B"/>
                </a:solidFill>
              </a:rPr>
              <a:t>This could be a good reason to use it instead of tcmalloc, which is currently used as for the same throughput less memory is being used. Jemalloc is going be to tested in the next technical run in September</a:t>
            </a:r>
          </a:p>
        </p:txBody>
      </p:sp>
      <p:sp>
        <p:nvSpPr>
          <p:cNvPr id="44" name="TextBox 43"/>
          <p:cNvSpPr txBox="1"/>
          <p:nvPr/>
        </p:nvSpPr>
        <p:spPr>
          <a:xfrm>
            <a:off x="1245463" y="24219826"/>
            <a:ext cx="3085687" cy="307777"/>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504" h="233154">
                <a:moveTo>
                  <a:pt x="0" y="0"/>
                </a:moveTo>
                <a:lnTo>
                  <a:pt x="2575441" y="17145"/>
                </a:lnTo>
                <a:lnTo>
                  <a:pt x="2738504" y="223153"/>
                </a:lnTo>
                <a:lnTo>
                  <a:pt x="9146" y="233154"/>
                </a:lnTo>
                <a:lnTo>
                  <a:pt x="0" y="0"/>
                </a:lnTo>
                <a:close/>
              </a:path>
            </a:pathLst>
          </a:custGeom>
          <a:solidFill>
            <a:srgbClr val="FFFFFF"/>
          </a:solidFill>
        </p:spPr>
        <p:txBody>
          <a:bodyPr wrap="square" rtlCol="0">
            <a:spAutoFit/>
          </a:bodyPr>
          <a:lstStyle/>
          <a:p>
            <a:r>
              <a:rPr lang="en-GB" sz="1400" dirty="0" smtClean="0">
                <a:solidFill>
                  <a:srgbClr val="4C4C4B"/>
                </a:solidFill>
              </a:rPr>
              <a:t>Graph 1: throughput of jemalloc</a:t>
            </a:r>
            <a:endParaRPr lang="en-GB" sz="1400" dirty="0">
              <a:solidFill>
                <a:srgbClr val="4C4C4B"/>
              </a:solidFill>
            </a:endParaRPr>
          </a:p>
        </p:txBody>
      </p:sp>
      <p:sp>
        <p:nvSpPr>
          <p:cNvPr id="61" name="TextBox 60"/>
          <p:cNvSpPr txBox="1"/>
          <p:nvPr/>
        </p:nvSpPr>
        <p:spPr>
          <a:xfrm>
            <a:off x="5944195" y="24266373"/>
            <a:ext cx="4376888" cy="307777"/>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504" h="233154">
                <a:moveTo>
                  <a:pt x="0" y="0"/>
                </a:moveTo>
                <a:lnTo>
                  <a:pt x="2575441" y="17145"/>
                </a:lnTo>
                <a:lnTo>
                  <a:pt x="2738504" y="223153"/>
                </a:lnTo>
                <a:lnTo>
                  <a:pt x="9146" y="233154"/>
                </a:lnTo>
                <a:lnTo>
                  <a:pt x="0" y="0"/>
                </a:lnTo>
                <a:close/>
              </a:path>
            </a:pathLst>
          </a:custGeom>
          <a:solidFill>
            <a:srgbClr val="FFFFFF"/>
          </a:solidFill>
        </p:spPr>
        <p:txBody>
          <a:bodyPr wrap="square" rtlCol="0">
            <a:spAutoFit/>
          </a:bodyPr>
          <a:lstStyle/>
          <a:p>
            <a:r>
              <a:rPr lang="en-GB" sz="1400" dirty="0" smtClean="0">
                <a:solidFill>
                  <a:srgbClr val="4C4C4B"/>
                </a:solidFill>
              </a:rPr>
              <a:t>Graph 2: memory usage of 1 fork and N threads </a:t>
            </a:r>
            <a:endParaRPr lang="en-GB" sz="1400" dirty="0">
              <a:solidFill>
                <a:srgbClr val="4C4C4B"/>
              </a:solidFill>
            </a:endParaRPr>
          </a:p>
        </p:txBody>
      </p:sp>
      <p:sp>
        <p:nvSpPr>
          <p:cNvPr id="62" name="TextBox 61"/>
          <p:cNvSpPr txBox="1"/>
          <p:nvPr/>
        </p:nvSpPr>
        <p:spPr>
          <a:xfrm>
            <a:off x="11715222" y="26451146"/>
            <a:ext cx="3540038" cy="260152"/>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441" h="197076">
                <a:moveTo>
                  <a:pt x="0" y="0"/>
                </a:moveTo>
                <a:lnTo>
                  <a:pt x="2575441" y="17145"/>
                </a:lnTo>
                <a:lnTo>
                  <a:pt x="2274220" y="172644"/>
                </a:lnTo>
                <a:lnTo>
                  <a:pt x="2217" y="197076"/>
                </a:lnTo>
                <a:lnTo>
                  <a:pt x="0" y="0"/>
                </a:lnTo>
                <a:close/>
              </a:path>
            </a:pathLst>
          </a:custGeom>
          <a:solidFill>
            <a:srgbClr val="FFFFFF"/>
          </a:solidFill>
        </p:spPr>
        <p:txBody>
          <a:bodyPr wrap="square" rtlCol="0">
            <a:spAutoFit/>
          </a:bodyPr>
          <a:lstStyle/>
          <a:p>
            <a:r>
              <a:rPr lang="en-GB" sz="1400" dirty="0" smtClean="0">
                <a:solidFill>
                  <a:srgbClr val="4C4C4B"/>
                </a:solidFill>
              </a:rPr>
              <a:t>Graph 3: throughput of 2 forks</a:t>
            </a:r>
            <a:endParaRPr lang="en-GB" sz="1400" dirty="0">
              <a:solidFill>
                <a:srgbClr val="4C4C4B"/>
              </a:solidFill>
            </a:endParaRPr>
          </a:p>
        </p:txBody>
      </p:sp>
      <p:sp>
        <p:nvSpPr>
          <p:cNvPr id="63" name="TextBox 62"/>
          <p:cNvSpPr txBox="1"/>
          <p:nvPr/>
        </p:nvSpPr>
        <p:spPr>
          <a:xfrm>
            <a:off x="16543559" y="26378071"/>
            <a:ext cx="3501582" cy="307777"/>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441" h="197076">
                <a:moveTo>
                  <a:pt x="0" y="0"/>
                </a:moveTo>
                <a:lnTo>
                  <a:pt x="2575441" y="17145"/>
                </a:lnTo>
                <a:lnTo>
                  <a:pt x="2274220" y="172644"/>
                </a:lnTo>
                <a:lnTo>
                  <a:pt x="2217" y="197076"/>
                </a:lnTo>
                <a:lnTo>
                  <a:pt x="0" y="0"/>
                </a:lnTo>
                <a:close/>
              </a:path>
            </a:pathLst>
          </a:custGeom>
          <a:solidFill>
            <a:srgbClr val="FFFFFF"/>
          </a:solidFill>
        </p:spPr>
        <p:txBody>
          <a:bodyPr wrap="square" rtlCol="0">
            <a:spAutoFit/>
          </a:bodyPr>
          <a:lstStyle/>
          <a:p>
            <a:r>
              <a:rPr lang="en-GB" sz="1400" dirty="0" smtClean="0">
                <a:solidFill>
                  <a:srgbClr val="4C4C4B"/>
                </a:solidFill>
              </a:rPr>
              <a:t>Graph 4: memory usage of 2 forks</a:t>
            </a:r>
            <a:endParaRPr lang="en-GB" sz="1400" dirty="0">
              <a:solidFill>
                <a:srgbClr val="4C4C4B"/>
              </a:solidFill>
            </a:endParaRPr>
          </a:p>
        </p:txBody>
      </p:sp>
      <p:sp>
        <p:nvSpPr>
          <p:cNvPr id="46" name="Rectangle 45"/>
          <p:cNvSpPr/>
          <p:nvPr/>
        </p:nvSpPr>
        <p:spPr>
          <a:xfrm>
            <a:off x="15372054" y="14284999"/>
            <a:ext cx="5570016" cy="2400657"/>
          </a:xfrm>
          <a:prstGeom prst="rect">
            <a:avLst/>
          </a:prstGeom>
        </p:spPr>
        <p:txBody>
          <a:bodyPr wrap="square">
            <a:spAutoFit/>
          </a:bodyPr>
          <a:lstStyle/>
          <a:p>
            <a:pPr algn="ctr"/>
            <a:r>
              <a:rPr lang="en-GB" sz="3500" b="1" dirty="0">
                <a:solidFill>
                  <a:srgbClr val="4C4C4B"/>
                </a:solidFill>
              </a:rPr>
              <a:t>Threads and forks</a:t>
            </a:r>
          </a:p>
          <a:p>
            <a:pPr algn="ctr"/>
            <a:r>
              <a:rPr lang="en-US" sz="2300" dirty="0">
                <a:solidFill>
                  <a:srgbClr val="4C4C4B"/>
                </a:solidFill>
              </a:rPr>
              <a:t>Splitting up the tasks to be completed. Reduce overall time and memory  </a:t>
            </a:r>
          </a:p>
          <a:p>
            <a:pPr indent="-342900" algn="ctr">
              <a:buFont typeface="Arial" panose="020B0604020202020204" pitchFamily="34" charset="0"/>
              <a:buChar char="•"/>
            </a:pPr>
            <a:r>
              <a:rPr lang="en-US" sz="2300" dirty="0">
                <a:solidFill>
                  <a:srgbClr val="4C4C4B"/>
                </a:solidFill>
              </a:rPr>
              <a:t>Forks: new process that runs independently, they run their own threads</a:t>
            </a:r>
          </a:p>
          <a:p>
            <a:pPr indent="-342900" algn="ctr">
              <a:buFont typeface="Arial" panose="020B0604020202020204" pitchFamily="34" charset="0"/>
              <a:buChar char="•"/>
            </a:pPr>
            <a:r>
              <a:rPr lang="en-US" sz="2300" dirty="0">
                <a:solidFill>
                  <a:srgbClr val="4C4C4B"/>
                </a:solidFill>
              </a:rPr>
              <a:t>Threads: subtasks, can share memory </a:t>
            </a:r>
          </a:p>
        </p:txBody>
      </p:sp>
      <p:pic>
        <p:nvPicPr>
          <p:cNvPr id="1026" name="Picture 2" descr="https://lh4.googleusercontent.com/IzD-ec_VGQqWm6-MeTYXZyRs-yqgHvzmqZ2TAy8-FuxKC8VT6p7bHwV74PMtWwfHRIti47JO0XoxFBcWYxG5RaTEKtIfPfFNCINkG7Wyikw7Gqh7_IlYUQaG1fM-uaHdFIMEuiM8psM"/>
          <p:cNvPicPr>
            <a:picLocks noChangeAspect="1" noChangeArrowheads="1"/>
          </p:cNvPicPr>
          <p:nvPr/>
        </p:nvPicPr>
        <p:blipFill rotWithShape="1">
          <a:blip r:embed="rId12">
            <a:extLst>
              <a:ext uri="{28A0092B-C50C-407E-A947-70E740481C1C}">
                <a14:useLocalDpi xmlns:a14="http://schemas.microsoft.com/office/drawing/2010/main" val="0"/>
              </a:ext>
            </a:extLst>
          </a:blip>
          <a:srcRect l="17131" t="13859" r="8189" b="6852"/>
          <a:stretch/>
        </p:blipFill>
        <p:spPr bwMode="auto">
          <a:xfrm>
            <a:off x="16267596" y="16612625"/>
            <a:ext cx="3624507" cy="2886179"/>
          </a:xfrm>
          <a:prstGeom prst="rect">
            <a:avLst/>
          </a:prstGeom>
          <a:solidFill>
            <a:srgbClr val="FFFFFF">
              <a:shade val="85000"/>
            </a:srgbClr>
          </a:solidFill>
          <a:ln w="88900" cap="sq">
            <a:noFill/>
            <a:miter lim="800000"/>
          </a:ln>
          <a:effectLst/>
          <a:extLst>
            <a:ext uri="{909E8E84-426E-40DD-AFC4-6F175D3DCCD1}">
              <a14:hiddenFill xmlns:a14="http://schemas.microsoft.com/office/drawing/2010/main">
                <a:solidFill>
                  <a:srgbClr val="FFFFFF"/>
                </a:solidFill>
              </a14:hiddenFill>
            </a:ext>
          </a:extLst>
        </p:spPr>
      </p:pic>
      <p:sp>
        <p:nvSpPr>
          <p:cNvPr id="49" name="Rectangle 48"/>
          <p:cNvSpPr/>
          <p:nvPr/>
        </p:nvSpPr>
        <p:spPr>
          <a:xfrm>
            <a:off x="9537097" y="20313173"/>
            <a:ext cx="1522981" cy="630942"/>
          </a:xfrm>
          <a:prstGeom prst="rect">
            <a:avLst/>
          </a:prstGeom>
        </p:spPr>
        <p:txBody>
          <a:bodyPr wrap="none">
            <a:spAutoFit/>
          </a:bodyPr>
          <a:lstStyle/>
          <a:p>
            <a:pPr lvl="0" algn="ctr"/>
            <a:r>
              <a:rPr lang="en-GB" sz="3500" b="1" dirty="0">
                <a:solidFill>
                  <a:srgbClr val="4C4C4B"/>
                </a:solidFill>
              </a:rPr>
              <a:t>Results</a:t>
            </a:r>
          </a:p>
        </p:txBody>
      </p:sp>
      <p:pic>
        <p:nvPicPr>
          <p:cNvPr id="51" name="Picture 50"/>
          <p:cNvPicPr>
            <a:picLocks noChangeAspect="1"/>
          </p:cNvPicPr>
          <p:nvPr/>
        </p:nvPicPr>
        <p:blipFill rotWithShape="1">
          <a:blip r:embed="rId13"/>
          <a:srcRect l="15628" r="17925" b="-625"/>
          <a:stretch/>
        </p:blipFill>
        <p:spPr>
          <a:xfrm>
            <a:off x="16307001" y="3273849"/>
            <a:ext cx="4635069" cy="2369636"/>
          </a:xfrm>
          <a:prstGeom prst="rect">
            <a:avLst/>
          </a:prstGeom>
        </p:spPr>
      </p:pic>
      <p:sp>
        <p:nvSpPr>
          <p:cNvPr id="53" name="Rectangle 52"/>
          <p:cNvSpPr/>
          <p:nvPr/>
        </p:nvSpPr>
        <p:spPr>
          <a:xfrm>
            <a:off x="965241" y="14526206"/>
            <a:ext cx="5141851" cy="4524315"/>
          </a:xfrm>
          <a:prstGeom prst="rect">
            <a:avLst/>
          </a:prstGeom>
        </p:spPr>
        <p:txBody>
          <a:bodyPr wrap="square">
            <a:spAutoFit/>
          </a:bodyPr>
          <a:lstStyle/>
          <a:p>
            <a:pPr lvl="0" algn="ctr"/>
            <a:r>
              <a:rPr lang="en-GB" sz="3500" b="1" dirty="0">
                <a:solidFill>
                  <a:srgbClr val="4C4C4B"/>
                </a:solidFill>
              </a:rPr>
              <a:t>Trigger Group</a:t>
            </a:r>
          </a:p>
          <a:p>
            <a:pPr lvl="0" algn="ctr"/>
            <a:r>
              <a:rPr lang="en-GB" sz="2300" dirty="0">
                <a:solidFill>
                  <a:srgbClr val="4C4C4B"/>
                </a:solidFill>
              </a:rPr>
              <a:t>Working within the trigger group, I learnt about the software upgrade for run 3 of the LHC, how this is being developed and optimised. </a:t>
            </a:r>
          </a:p>
          <a:p>
            <a:pPr lvl="0" algn="ctr"/>
            <a:r>
              <a:rPr lang="en-GB" sz="2300" dirty="0">
                <a:solidFill>
                  <a:srgbClr val="4C4C4B"/>
                </a:solidFill>
              </a:rPr>
              <a:t>The aim is to improve the throughput, (number of events processed per second) and reduce the amount of memory being used as there is a limit to the amount available. I looked at  2 methods used for this: memory allocators, threads and forks.</a:t>
            </a:r>
            <a:endParaRPr lang="en-GB" sz="2300" dirty="0">
              <a:solidFill>
                <a:srgbClr val="4C4C4B"/>
              </a:solidFill>
            </a:endParaRPr>
          </a:p>
        </p:txBody>
      </p:sp>
      <p:sp>
        <p:nvSpPr>
          <p:cNvPr id="55" name="Rectangle 54"/>
          <p:cNvSpPr/>
          <p:nvPr/>
        </p:nvSpPr>
        <p:spPr>
          <a:xfrm>
            <a:off x="9253072" y="2997180"/>
            <a:ext cx="2844240" cy="707886"/>
          </a:xfrm>
          <a:prstGeom prst="rect">
            <a:avLst/>
          </a:prstGeom>
        </p:spPr>
        <p:txBody>
          <a:bodyPr wrap="none">
            <a:spAutoFit/>
          </a:bodyPr>
          <a:lstStyle/>
          <a:p>
            <a:pPr lvl="0" algn="ctr"/>
            <a:r>
              <a:rPr lang="en-GB" sz="4000" b="1" dirty="0">
                <a:solidFill>
                  <a:srgbClr val="4C4C4B"/>
                </a:solidFill>
              </a:rPr>
              <a:t>Introduction</a:t>
            </a:r>
            <a:endParaRPr lang="en-GB" sz="4000" b="1" dirty="0">
              <a:solidFill>
                <a:srgbClr val="4C4C4B"/>
              </a:solidFill>
            </a:endParaRPr>
          </a:p>
        </p:txBody>
      </p:sp>
    </p:spTree>
    <p:extLst>
      <p:ext uri="{BB962C8B-B14F-4D97-AF65-F5344CB8AC3E}">
        <p14:creationId xmlns:p14="http://schemas.microsoft.com/office/powerpoint/2010/main" val="133413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3C4CF"/>
            </a:gs>
            <a:gs pos="41000">
              <a:schemeClr val="dk1">
                <a:lumMod val="105000"/>
                <a:satMod val="103000"/>
                <a:tint val="73000"/>
              </a:schemeClr>
            </a:gs>
            <a:gs pos="91000">
              <a:srgbClr val="FFFFFF"/>
            </a:gs>
          </a:gsLst>
          <a:lin ang="5400000" scaled="1"/>
          <a:tileRect/>
        </a:gradFill>
        <a:effectLst/>
      </p:bgPr>
    </p:bg>
    <p:spTree>
      <p:nvGrpSpPr>
        <p:cNvPr id="1" name=""/>
        <p:cNvGrpSpPr/>
        <p:nvPr/>
      </p:nvGrpSpPr>
      <p:grpSpPr>
        <a:xfrm>
          <a:off x="0" y="0"/>
          <a:ext cx="0" cy="0"/>
          <a:chOff x="0" y="0"/>
          <a:chExt cx="0" cy="0"/>
        </a:xfrm>
      </p:grpSpPr>
      <p:sp>
        <p:nvSpPr>
          <p:cNvPr id="43" name="Rounded Rectangle 42"/>
          <p:cNvSpPr/>
          <p:nvPr/>
        </p:nvSpPr>
        <p:spPr>
          <a:xfrm>
            <a:off x="9333012" y="22943633"/>
            <a:ext cx="11792669" cy="5019315"/>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42" name="Rounded Rectangle 41"/>
          <p:cNvSpPr/>
          <p:nvPr/>
        </p:nvSpPr>
        <p:spPr>
          <a:xfrm>
            <a:off x="11555559" y="9349105"/>
            <a:ext cx="9640125" cy="10527568"/>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41" name="Rounded Rectangle 40"/>
          <p:cNvSpPr/>
          <p:nvPr/>
        </p:nvSpPr>
        <p:spPr>
          <a:xfrm>
            <a:off x="5713703" y="12366782"/>
            <a:ext cx="5655879" cy="7508647"/>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2" name="Title 1"/>
          <p:cNvSpPr>
            <a:spLocks noGrp="1"/>
          </p:cNvSpPr>
          <p:nvPr>
            <p:ph type="ctrTitle"/>
          </p:nvPr>
        </p:nvSpPr>
        <p:spPr>
          <a:xfrm>
            <a:off x="2709130" y="739242"/>
            <a:ext cx="16037719" cy="2027926"/>
          </a:xfrm>
        </p:spPr>
        <p:txBody>
          <a:bodyPr>
            <a:normAutofit fontScale="90000"/>
          </a:bodyPr>
          <a:lstStyle/>
          <a:p>
            <a:r>
              <a:rPr lang="en-GB" sz="11100" dirty="0" smtClean="0">
                <a:solidFill>
                  <a:srgbClr val="FFFFFF"/>
                </a:solidFill>
                <a:latin typeface="+mn-lt"/>
                <a:ea typeface="Verdana" panose="020B0604030504040204" pitchFamily="34" charset="0"/>
              </a:rPr>
              <a:t>ATLAS HLT  and FTF</a:t>
            </a:r>
            <a:br>
              <a:rPr lang="en-GB" sz="11100" dirty="0" smtClean="0">
                <a:solidFill>
                  <a:srgbClr val="FFFFFF"/>
                </a:solidFill>
                <a:latin typeface="+mn-lt"/>
                <a:ea typeface="Verdana" panose="020B0604030504040204" pitchFamily="34" charset="0"/>
              </a:rPr>
            </a:br>
            <a:r>
              <a:rPr lang="en-GB" sz="6700" dirty="0" smtClean="0">
                <a:solidFill>
                  <a:srgbClr val="FFFFFF"/>
                </a:solidFill>
                <a:latin typeface="+mn-lt"/>
                <a:ea typeface="Verdana" panose="020B0604030504040204" pitchFamily="34" charset="0"/>
              </a:rPr>
              <a:t>Rosie Hasan</a:t>
            </a:r>
            <a:endParaRPr lang="en-GB" sz="6700" dirty="0">
              <a:solidFill>
                <a:srgbClr val="FFFFFF"/>
              </a:solidFill>
              <a:latin typeface="+mn-lt"/>
              <a:ea typeface="Verdana" panose="020B0604030504040204" pitchFamily="34" charset="0"/>
            </a:endParaRPr>
          </a:p>
        </p:txBody>
      </p:sp>
      <p:sp>
        <p:nvSpPr>
          <p:cNvPr id="6" name="Rounded Rectangle 5"/>
          <p:cNvSpPr/>
          <p:nvPr/>
        </p:nvSpPr>
        <p:spPr>
          <a:xfrm>
            <a:off x="259884" y="3184144"/>
            <a:ext cx="20935800" cy="3664777"/>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smtClean="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60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66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9" name="Rounded Rectangle 8"/>
          <p:cNvSpPr/>
          <p:nvPr/>
        </p:nvSpPr>
        <p:spPr>
          <a:xfrm>
            <a:off x="200765" y="12212235"/>
            <a:ext cx="5356274" cy="7663194"/>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pic>
        <p:nvPicPr>
          <p:cNvPr id="1029" name="Picture 5" descr="https://lh4.googleusercontent.com/W1KRcJhBQG7Ef0RD1tVxFK60KDwqH3UhG5-7x4g-1cZ8W2J0DZf1fVN0danCEW3L3SYExZ94Wla_owiqhpefk6s6fut1vm9G8KPrM1AEV9IChkrKP_U7-_v_rT9Tq3EDyNKN5lz4X1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5515" y="27880776"/>
            <a:ext cx="3787147" cy="17230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QJVNMycflxRwss4N93utyvih7mnaW29jCAVjYeD3YpekXTWm0FKZESx90_Z8YfYGHFkkyTvgvO-yqevTjObHQa54cPzoJ-PzPEwojWeB95GSrAdPLoGoftiu-Ie9OYKcs_emTyynH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6604" y="27916932"/>
            <a:ext cx="3104459" cy="1602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16578766" y="28086874"/>
            <a:ext cx="2966677" cy="1516923"/>
          </a:xfrm>
          <a:prstGeom prst="rect">
            <a:avLst/>
          </a:prstGeom>
        </p:spPr>
      </p:pic>
      <p:sp>
        <p:nvSpPr>
          <p:cNvPr id="10" name="TextBox 9"/>
          <p:cNvSpPr txBox="1"/>
          <p:nvPr/>
        </p:nvSpPr>
        <p:spPr>
          <a:xfrm>
            <a:off x="886956" y="29456933"/>
            <a:ext cx="1957647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smtClean="0">
                <a:ln>
                  <a:noFill/>
                </a:ln>
                <a:solidFill>
                  <a:srgbClr val="4C4C4B"/>
                </a:solidFill>
                <a:effectLst/>
                <a:uLnTx/>
                <a:uFillTx/>
                <a:latin typeface="Calibri" panose="020F0502020204030204"/>
                <a:ea typeface="+mn-ea"/>
                <a:cs typeface="+mn-cs"/>
              </a:rPr>
              <a:t>Thank you to my supervisor Dr Stewart Martin-</a:t>
            </a:r>
            <a:r>
              <a:rPr kumimoji="0" lang="en-GB" sz="3000" b="1" i="0" u="none" strike="noStrike" kern="1200" cap="none" spc="0" normalizeH="0" baseline="0" noProof="0" dirty="0" err="1" smtClean="0">
                <a:ln>
                  <a:noFill/>
                </a:ln>
                <a:solidFill>
                  <a:srgbClr val="4C4C4B"/>
                </a:solidFill>
                <a:effectLst/>
                <a:uLnTx/>
                <a:uFillTx/>
                <a:latin typeface="Calibri" panose="020F0502020204030204"/>
                <a:ea typeface="+mn-ea"/>
                <a:cs typeface="+mn-cs"/>
              </a:rPr>
              <a:t>Haugh</a:t>
            </a:r>
            <a:r>
              <a:rPr kumimoji="0" lang="en-GB" sz="3000" b="1" i="0" u="none" strike="noStrike" kern="1200" cap="none" spc="0" normalizeH="0" baseline="0" noProof="0" dirty="0" smtClean="0">
                <a:ln>
                  <a:noFill/>
                </a:ln>
                <a:solidFill>
                  <a:srgbClr val="4C4C4B"/>
                </a:solidFill>
                <a:effectLst/>
                <a:uLnTx/>
                <a:uFillTx/>
                <a:latin typeface="Calibri" panose="020F0502020204030204"/>
                <a:ea typeface="+mn-ea"/>
                <a:cs typeface="+mn-cs"/>
              </a:rPr>
              <a:t> and RAL Particle Physics department   </a:t>
            </a:r>
            <a:endParaRPr kumimoji="0" lang="en-GB" sz="3000" b="1"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14" name="Rounded Rectangle 13"/>
          <p:cNvSpPr/>
          <p:nvPr/>
        </p:nvSpPr>
        <p:spPr>
          <a:xfrm>
            <a:off x="152639" y="7152439"/>
            <a:ext cx="5213088" cy="4921839"/>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Trigger Project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Working within the trigger group, I learnt about the software upgrade for run 3 of the LHC, how this is being developed and optimised.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 aim is to improve the throughput, (number of events processed per second) and reduce the amount of memory being used as there is a limit to the amount available. I looked at  2 methods used for this: memory allocators, threads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and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forks.</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15" name="Rectangle 14"/>
          <p:cNvSpPr/>
          <p:nvPr/>
        </p:nvSpPr>
        <p:spPr>
          <a:xfrm>
            <a:off x="11678902" y="9668961"/>
            <a:ext cx="5001350" cy="5067028"/>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Results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1" i="0" u="none" strike="noStrike" kern="1200" cap="none" spc="0" normalizeH="0" baseline="0" noProof="0" dirty="0" smtClean="0">
                <a:ln>
                  <a:noFill/>
                </a:ln>
                <a:solidFill>
                  <a:srgbClr val="4C4C4B"/>
                </a:solidFill>
                <a:effectLst/>
                <a:uLnTx/>
                <a:uFillTx/>
                <a:latin typeface="Calibri" panose="020F0502020204030204"/>
                <a:ea typeface="+mn-ea"/>
                <a:cs typeface="+mn-cs"/>
              </a:rPr>
              <a:t>Threads and forks: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Overall I found that using thread and forks improved the throughput, as shown in graph 1, with the best throughput from 2 forks and 4 threads. Graph 2 shows how the maximum amount of memory being used was much less than if N computers were used (the black scaling line) so this technique is very efficient in terms of memory usage.  This overall improvement was expected and threads and forks are already a technique being used in the trigger software.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17" name="Rounded Rectangle 16"/>
          <p:cNvSpPr/>
          <p:nvPr/>
        </p:nvSpPr>
        <p:spPr>
          <a:xfrm>
            <a:off x="235521" y="20324509"/>
            <a:ext cx="7913868" cy="2435166"/>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Tracking Project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Before offline reconstruction the trigger system does partial reconstruction of tracks to aid in the decision process of whether to keep an event. An issue with the efficiency of these algorithms was found in previous studies, recreating the problem to see if I can find a cause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18" name="Rounded Rectangle 17"/>
          <p:cNvSpPr/>
          <p:nvPr/>
        </p:nvSpPr>
        <p:spPr>
          <a:xfrm>
            <a:off x="9235042" y="23209485"/>
            <a:ext cx="11792668" cy="108030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0" i="0" u="none" strike="noStrike" kern="1200" cap="none" spc="0" normalizeH="0" baseline="0" noProof="0" dirty="0" smtClean="0">
                <a:ln>
                  <a:noFill/>
                </a:ln>
                <a:solidFill>
                  <a:srgbClr val="4C4C4B"/>
                </a:solidFill>
                <a:effectLst/>
                <a:uLnTx/>
                <a:uFillTx/>
                <a:latin typeface="Calibri" panose="020F0502020204030204"/>
                <a:ea typeface="+mn-ea"/>
                <a:cs typeface="+mn-cs"/>
              </a:rPr>
              <a:t>Results</a:t>
            </a:r>
            <a:endParaRPr kumimoji="0" lang="en-GB" sz="3500" b="0" i="0" u="none" strike="noStrike" kern="1200" cap="none" spc="0" normalizeH="0" baseline="0" noProof="0" dirty="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Same issue as found in previous studies maybe some histograms of unmatched and one of the efficiency compared to different parameters. Artificially high efficiency from the FTF matching to fake tracks found by the offline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cxnSp>
        <p:nvCxnSpPr>
          <p:cNvPr id="12" name="Straight Connector 11"/>
          <p:cNvCxnSpPr/>
          <p:nvPr/>
        </p:nvCxnSpPr>
        <p:spPr>
          <a:xfrm rot="5400000">
            <a:off x="10352631" y="10618920"/>
            <a:ext cx="59854" cy="18953685"/>
          </a:xfrm>
          <a:prstGeom prst="line">
            <a:avLst/>
          </a:prstGeom>
          <a:ln w="1270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35" name="Picture 11" descr="https://lh4.googleusercontent.com/_tOPnNQ_kdxeTqZ0-ycby2Nzt18Gh7X1kYXW6Maac9Cs9wJX2evN4RtRM6foiS6ceEZBsJvQqR9LXnML_PsxoSdKeqDxzKdLMTxc3_syIZYb-U3dqVEAWmoySSEnb7XJLhY4twNji9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8273" y="16421263"/>
            <a:ext cx="4750493" cy="3395578"/>
          </a:xfrm>
          <a:prstGeom prst="roundRect">
            <a:avLst>
              <a:gd name="adj" fmla="val 35121"/>
            </a:avLst>
          </a:prstGeom>
          <a:noFill/>
          <a:extLst>
            <a:ext uri="{909E8E84-426E-40DD-AFC4-6F175D3DCCD1}">
              <a14:hiddenFill xmlns:a14="http://schemas.microsoft.com/office/drawing/2010/main">
                <a:solidFill>
                  <a:srgbClr val="FFFFFF"/>
                </a:solidFill>
              </a14:hiddenFill>
            </a:ext>
          </a:extLst>
        </p:spPr>
      </p:pic>
      <p:pic>
        <p:nvPicPr>
          <p:cNvPr id="1031" name="Picture 7" descr="https://lh3.googleusercontent.com/rVr2v3CqEG_6pBaKAEaaFEbnJjlH0RqEaY0O2-5w2Li3vTVQMPculi0wyW5Pxx0li9f56gTHr7NtRr_ugakkwMsIwsOgEUOva9QPzI67LwyIcXKYmYfI4DfSPYqhURocyiCpw61ULE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45475" y="16407602"/>
            <a:ext cx="4511040" cy="3383280"/>
          </a:xfrm>
          <a:prstGeom prst="roundRect">
            <a:avLst>
              <a:gd name="adj" fmla="val 26083"/>
            </a:avLst>
          </a:prstGeom>
          <a:noFill/>
          <a:extLst>
            <a:ext uri="{909E8E84-426E-40DD-AFC4-6F175D3DCCD1}">
              <a14:hiddenFill xmlns:a14="http://schemas.microsoft.com/office/drawing/2010/main">
                <a:solidFill>
                  <a:srgbClr val="FFFFFF"/>
                </a:solidFill>
              </a14:hiddenFill>
            </a:ext>
          </a:extLst>
        </p:spPr>
      </p:pic>
      <p:pic>
        <p:nvPicPr>
          <p:cNvPr id="1037" name="Picture 13" descr="https://lh4.googleusercontent.com/_m9IqnflUsnjhHjrmD_91XmvME9CnFefAgxeU8p2-Y6rxxXQ6enud0A-w1pCP9pARTmLgUQUajKzbcG-S8qsQPY3c_kLJRWv_HgO4dUgS7QRUZJYYZ5ZBR8-EAxNp8MiceIir2SuWVo"/>
          <p:cNvPicPr>
            <a:picLocks noChangeAspect="1" noChangeArrowheads="1"/>
          </p:cNvPicPr>
          <p:nvPr/>
        </p:nvPicPr>
        <p:blipFill rotWithShape="1">
          <a:blip r:embed="rId8">
            <a:extLst>
              <a:ext uri="{28A0092B-C50C-407E-A947-70E740481C1C}">
                <a14:useLocalDpi xmlns:a14="http://schemas.microsoft.com/office/drawing/2010/main" val="0"/>
              </a:ext>
            </a:extLst>
          </a:blip>
          <a:srcRect t="5846" r="456"/>
          <a:stretch/>
        </p:blipFill>
        <p:spPr bwMode="auto">
          <a:xfrm>
            <a:off x="16654505" y="9490848"/>
            <a:ext cx="3827919" cy="2715512"/>
          </a:xfrm>
          <a:prstGeom prst="roundRect">
            <a:avLst>
              <a:gd name="adj" fmla="val 27829"/>
            </a:avLst>
          </a:prstGeom>
          <a:noFill/>
          <a:extLst>
            <a:ext uri="{909E8E84-426E-40DD-AFC4-6F175D3DCCD1}">
              <a14:hiddenFill xmlns:a14="http://schemas.microsoft.com/office/drawing/2010/main">
                <a:solidFill>
                  <a:srgbClr val="FFFFFF"/>
                </a:solidFill>
              </a14:hiddenFill>
            </a:ext>
          </a:extLst>
        </p:spPr>
      </p:pic>
      <p:pic>
        <p:nvPicPr>
          <p:cNvPr id="1039" name="Picture 15" descr="https://lh3.googleusercontent.com/cBlsGiDv9pxsRqMmKnha3u-wwfHVbMYFnUX2WRMLtZ2d6BFZuR1R7w5W4FmD9FPcLOYSa0QpOCxC4vUbbVYmIKr-lZiK7d7hhpSi8oCBIixCIcFItZTQg2ACxJxoezYUzYFH8mgw7I8"/>
          <p:cNvPicPr>
            <a:picLocks noChangeAspect="1" noChangeArrowheads="1"/>
          </p:cNvPicPr>
          <p:nvPr/>
        </p:nvPicPr>
        <p:blipFill rotWithShape="1">
          <a:blip r:embed="rId9">
            <a:extLst>
              <a:ext uri="{28A0092B-C50C-407E-A947-70E740481C1C}">
                <a14:useLocalDpi xmlns:a14="http://schemas.microsoft.com/office/drawing/2010/main" val="0"/>
              </a:ext>
            </a:extLst>
          </a:blip>
          <a:srcRect t="5004" r="7679"/>
          <a:stretch/>
        </p:blipFill>
        <p:spPr bwMode="auto">
          <a:xfrm>
            <a:off x="16732590" y="12238192"/>
            <a:ext cx="3510421" cy="27091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25"/>
          <p:cNvGraphicFramePr>
            <a:graphicFrameLocks noGrp="1"/>
          </p:cNvGraphicFramePr>
          <p:nvPr>
            <p:extLst/>
          </p:nvPr>
        </p:nvGraphicFramePr>
        <p:xfrm>
          <a:off x="9898381" y="24348322"/>
          <a:ext cx="4302426" cy="3429000"/>
        </p:xfrm>
        <a:graphic>
          <a:graphicData uri="http://schemas.openxmlformats.org/drawingml/2006/table">
            <a:tbl>
              <a:tblPr/>
              <a:tblGrid>
                <a:gridCol w="2384035">
                  <a:extLst>
                    <a:ext uri="{9D8B030D-6E8A-4147-A177-3AD203B41FA5}">
                      <a16:colId xmlns:a16="http://schemas.microsoft.com/office/drawing/2014/main" val="3578690937"/>
                    </a:ext>
                  </a:extLst>
                </a:gridCol>
                <a:gridCol w="1918391">
                  <a:extLst>
                    <a:ext uri="{9D8B030D-6E8A-4147-A177-3AD203B41FA5}">
                      <a16:colId xmlns:a16="http://schemas.microsoft.com/office/drawing/2014/main" val="2671549510"/>
                    </a:ext>
                  </a:extLst>
                </a:gridCol>
              </a:tblGrid>
              <a:tr h="531756">
                <a:tc>
                  <a:txBody>
                    <a:bodyPr/>
                    <a:lstStyle/>
                    <a:p>
                      <a:pPr rtl="0" fontAlgn="t">
                        <a:spcBef>
                          <a:spcPts val="0"/>
                        </a:spcBef>
                        <a:spcAft>
                          <a:spcPts val="0"/>
                        </a:spcAft>
                      </a:pPr>
                      <a:r>
                        <a:rPr lang="en-GB" sz="2500" b="1" i="0" u="none" strike="noStrike" dirty="0">
                          <a:solidFill>
                            <a:srgbClr val="000000"/>
                          </a:solidFill>
                          <a:effectLst/>
                          <a:latin typeface="Arial" panose="020B0604020202020204" pitchFamily="34" charset="0"/>
                        </a:rPr>
                        <a:t>Comparison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1" i="0" u="none" strike="noStrike" dirty="0" smtClean="0">
                          <a:solidFill>
                            <a:srgbClr val="000000"/>
                          </a:solidFill>
                          <a:effectLst/>
                          <a:latin typeface="Arial" panose="020B0604020202020204" pitchFamily="34" charset="0"/>
                        </a:rPr>
                        <a:t>Efficiency</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16516514"/>
                  </a:ext>
                </a:extLst>
              </a:tr>
              <a:tr h="531756">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HLT vs Offline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78.44%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3255982355"/>
                  </a:ext>
                </a:extLst>
              </a:tr>
              <a:tr h="531756">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LRT vs Offline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63.85 %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3119592534"/>
                  </a:ext>
                </a:extLst>
              </a:tr>
              <a:tr h="531756">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HLT vs Truth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42.51 %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2759315736"/>
                  </a:ext>
                </a:extLst>
              </a:tr>
              <a:tr h="531756">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LRT vs Truth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25.37 %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170302376"/>
                  </a:ext>
                </a:extLst>
              </a:tr>
              <a:tr h="222365">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Offline vs Truth</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77.43%</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24025763"/>
                  </a:ext>
                </a:extLst>
              </a:tr>
            </a:tbl>
          </a:graphicData>
        </a:graphic>
      </p:graphicFrame>
      <p:sp>
        <p:nvSpPr>
          <p:cNvPr id="28" name="Rounded Rectangle 27"/>
          <p:cNvSpPr/>
          <p:nvPr/>
        </p:nvSpPr>
        <p:spPr>
          <a:xfrm>
            <a:off x="8341895" y="20296824"/>
            <a:ext cx="12783786" cy="2492510"/>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Method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1554 events were simulated, including what the tracks would look like (truth), then offline reconstruction and FTF (HLT and LRT) run on these events. I compared the tracks from all these methods and matched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tracks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with 𝚫𝛟</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&lt;0.1 and 𝚫𝜼&lt;</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0.1. I produced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h</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istograms of these matched tracks and the total number from each method, then took the ratio of these, which is equal to the efficiency. I measured the overall efficiency and how it varied in terms of the 5 parameters.</a:t>
            </a:r>
            <a:endPar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endParaRPr>
          </a:p>
        </p:txBody>
      </p:sp>
      <p:sp>
        <p:nvSpPr>
          <p:cNvPr id="33" name="Rounded Rectangle 32"/>
          <p:cNvSpPr/>
          <p:nvPr/>
        </p:nvSpPr>
        <p:spPr>
          <a:xfrm>
            <a:off x="5470423" y="7152440"/>
            <a:ext cx="15622602" cy="2090072"/>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Method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I ran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the Atlas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HLT system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on a sample of 100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events varying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the number of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threads and forks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and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 memory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allocators</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 I then studied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the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PSS (a measure of memory usage)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and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throughput (events processed per second)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from the output of each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run. I set the number of events processed by each thread (slots) to 1 and then varied the number of forks and threads up to 8 events being processed simultaneously. I looked at 4 memory allocators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 stdcmalloc, tcmalloc (currently used), jemalloc and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mimalloc.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38" name="Rounded Rectangle 37"/>
          <p:cNvSpPr/>
          <p:nvPr/>
        </p:nvSpPr>
        <p:spPr>
          <a:xfrm>
            <a:off x="235521" y="22897601"/>
            <a:ext cx="8932542" cy="4932692"/>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34" name="Rounded Rectangle 33"/>
          <p:cNvSpPr/>
          <p:nvPr/>
        </p:nvSpPr>
        <p:spPr>
          <a:xfrm>
            <a:off x="5489070" y="9380438"/>
            <a:ext cx="5875178" cy="2799177"/>
          </a:xfrm>
          <a:prstGeom prst="roundRect">
            <a:avLst/>
          </a:prstGeom>
          <a:solidFill>
            <a:srgbClr val="FFFFFF"/>
          </a:solidFill>
          <a:ln w="76200">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Threads and forks</a:t>
            </a:r>
            <a:endPar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Splitting up the tasks to be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completed. Reduce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overall time and memory  </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Forks</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 new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process that runs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independently,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they run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their own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threads</a:t>
            </a:r>
            <a:endPar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Threads: subtasks, can share memory </a:t>
            </a:r>
          </a:p>
        </p:txBody>
      </p:sp>
      <p:sp>
        <p:nvSpPr>
          <p:cNvPr id="35" name="Rounded Rectangle 34"/>
          <p:cNvSpPr/>
          <p:nvPr/>
        </p:nvSpPr>
        <p:spPr>
          <a:xfrm>
            <a:off x="5805251" y="12281357"/>
            <a:ext cx="5482207" cy="2486761"/>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Memory Allocators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Memory allocators optimize the assigning and deleting of memory required by  processes.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Each uses different algorithms to make these decisions.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grpSp>
        <p:nvGrpSpPr>
          <p:cNvPr id="19" name="Group 18"/>
          <p:cNvGrpSpPr/>
          <p:nvPr/>
        </p:nvGrpSpPr>
        <p:grpSpPr>
          <a:xfrm>
            <a:off x="5881658" y="14726652"/>
            <a:ext cx="5311095" cy="4507276"/>
            <a:chOff x="14945168" y="9210287"/>
            <a:chExt cx="5306576" cy="3925593"/>
          </a:xfrm>
        </p:grpSpPr>
        <p:sp>
          <p:nvSpPr>
            <p:cNvPr id="25" name="Rectangle 24"/>
            <p:cNvSpPr/>
            <p:nvPr/>
          </p:nvSpPr>
          <p:spPr>
            <a:xfrm>
              <a:off x="15714228" y="9210287"/>
              <a:ext cx="3768457" cy="984753"/>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300" b="1" i="0" u="none" strike="noStrike" kern="1200" cap="none" spc="0" normalizeH="0" baseline="0" noProof="0" dirty="0" smtClean="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rPr>
                <a:t>Program: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solidFill>
                    <a:srgbClr val="4C4C4B"/>
                  </a:solidFill>
                  <a:effectLst/>
                  <a:uLnTx/>
                  <a:uFillTx/>
                  <a:latin typeface="Calibri" panose="020F0502020204030204"/>
                  <a:ea typeface="+mn-ea"/>
                  <a:cs typeface="+mn-cs"/>
                </a:rPr>
                <a:t>Starts new process which requires memory </a:t>
              </a:r>
              <a:r>
                <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29" name="Rectangle 28"/>
            <p:cNvSpPr/>
            <p:nvPr/>
          </p:nvSpPr>
          <p:spPr>
            <a:xfrm>
              <a:off x="14945168" y="10599315"/>
              <a:ext cx="5306576" cy="1349706"/>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rPr>
                <a:t>Memory Allocator (hidden):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solidFill>
                    <a:srgbClr val="4C4C4B"/>
                  </a:solidFill>
                  <a:effectLst/>
                  <a:uLnTx/>
                  <a:uFillTx/>
                  <a:latin typeface="Calibri" panose="020F0502020204030204"/>
                  <a:ea typeface="+mn-ea"/>
                  <a:cs typeface="+mn-cs"/>
                </a:rPr>
                <a:t>Receives requests and then assigns memory. It can combine several different requests </a:t>
              </a:r>
              <a:endPar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endParaRPr>
            </a:p>
          </p:txBody>
        </p:sp>
        <p:sp>
          <p:nvSpPr>
            <p:cNvPr id="30" name="Rectangle 29"/>
            <p:cNvSpPr/>
            <p:nvPr/>
          </p:nvSpPr>
          <p:spPr>
            <a:xfrm>
              <a:off x="15529197" y="12284334"/>
              <a:ext cx="4138519" cy="851546"/>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4C4C4B"/>
                  </a:solidFill>
                  <a:effectLst/>
                  <a:uLnTx/>
                  <a:uFillTx/>
                  <a:latin typeface="Calibri" panose="020F0502020204030204"/>
                  <a:ea typeface="+mn-ea"/>
                  <a:cs typeface="+mn-cs"/>
                </a:rPr>
                <a:t>Operating system: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solidFill>
                    <a:srgbClr val="4C4C4B"/>
                  </a:solidFill>
                  <a:effectLst/>
                  <a:uLnTx/>
                  <a:uFillTx/>
                  <a:latin typeface="Calibri" panose="020F0502020204030204"/>
                  <a:ea typeface="+mn-ea"/>
                  <a:cs typeface="+mn-cs"/>
                </a:rPr>
                <a:t>Provides memory for process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cxnSp>
          <p:nvCxnSpPr>
            <p:cNvPr id="4" name="Straight Arrow Connector 3"/>
            <p:cNvCxnSpPr/>
            <p:nvPr/>
          </p:nvCxnSpPr>
          <p:spPr>
            <a:xfrm>
              <a:off x="17598454" y="10242143"/>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7598454" y="11912969"/>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grpSp>
      <p:pic>
        <p:nvPicPr>
          <p:cNvPr id="5" name="Picture 4"/>
          <p:cNvPicPr>
            <a:picLocks noChangeAspect="1"/>
          </p:cNvPicPr>
          <p:nvPr/>
        </p:nvPicPr>
        <p:blipFill>
          <a:blip r:embed="rId10"/>
          <a:stretch>
            <a:fillRect/>
          </a:stretch>
        </p:blipFill>
        <p:spPr>
          <a:xfrm>
            <a:off x="5980542" y="28024580"/>
            <a:ext cx="3239867" cy="1345713"/>
          </a:xfrm>
          <a:prstGeom prst="rect">
            <a:avLst/>
          </a:prstGeom>
        </p:spPr>
      </p:pic>
      <p:pic>
        <p:nvPicPr>
          <p:cNvPr id="7" name="Picture 6"/>
          <p:cNvPicPr>
            <a:picLocks noChangeAspect="1"/>
          </p:cNvPicPr>
          <p:nvPr/>
        </p:nvPicPr>
        <p:blipFill>
          <a:blip r:embed="rId11"/>
          <a:stretch>
            <a:fillRect/>
          </a:stretch>
        </p:blipFill>
        <p:spPr>
          <a:xfrm>
            <a:off x="16427135" y="3543625"/>
            <a:ext cx="4511112" cy="2654038"/>
          </a:xfrm>
          <a:prstGeom prst="rect">
            <a:avLst/>
          </a:prstGeom>
        </p:spPr>
      </p:pic>
      <p:pic>
        <p:nvPicPr>
          <p:cNvPr id="11" name="Picture 10"/>
          <p:cNvPicPr>
            <a:picLocks noChangeAspect="1"/>
          </p:cNvPicPr>
          <p:nvPr/>
        </p:nvPicPr>
        <p:blipFill rotWithShape="1">
          <a:blip r:embed="rId12"/>
          <a:srcRect t="4632" r="3663" b="395"/>
          <a:stretch/>
        </p:blipFill>
        <p:spPr>
          <a:xfrm>
            <a:off x="440753" y="3364645"/>
            <a:ext cx="4469442" cy="3024004"/>
          </a:xfrm>
          <a:prstGeom prst="trapezoid">
            <a:avLst>
              <a:gd name="adj" fmla="val 27590"/>
            </a:avLst>
          </a:prstGeom>
        </p:spPr>
      </p:pic>
      <p:pic>
        <p:nvPicPr>
          <p:cNvPr id="1041" name="Picture 17" descr="https://lh6.googleusercontent.com/1uNBSIzP1jIGiGSZiEeOZKQY6pAqBgoPfXsorZ4K8ldZrIMoLnwKTjFx1mPz2RFaSUcUjuEmZxAnNcWsvqw0eyzqLt2UkuBueVs9i7QQB-9NOR-IyT2kR4dGz27Yiz2QpeL_LTF21dk"/>
          <p:cNvPicPr>
            <a:picLocks noChangeAspect="1" noChangeArrowheads="1"/>
          </p:cNvPicPr>
          <p:nvPr/>
        </p:nvPicPr>
        <p:blipFill rotWithShape="1">
          <a:blip r:embed="rId13">
            <a:extLst>
              <a:ext uri="{28A0092B-C50C-407E-A947-70E740481C1C}">
                <a14:useLocalDpi xmlns:a14="http://schemas.microsoft.com/office/drawing/2010/main" val="0"/>
              </a:ext>
            </a:extLst>
          </a:blip>
          <a:srcRect l="19698" r="18287" b="9264"/>
          <a:stretch/>
        </p:blipFill>
        <p:spPr bwMode="auto">
          <a:xfrm>
            <a:off x="6650228" y="23216158"/>
            <a:ext cx="2390274" cy="2338351"/>
          </a:xfrm>
          <a:prstGeom prst="round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35521" y="22347593"/>
            <a:ext cx="6603139" cy="432604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smtClean="0">
                <a:ln>
                  <a:noFill/>
                </a:ln>
                <a:solidFill>
                  <a:srgbClr val="4C4C4B"/>
                </a:solidFill>
                <a:effectLst/>
                <a:uLnTx/>
                <a:uFillTx/>
                <a:latin typeface="Calibri" panose="020F0502020204030204"/>
                <a:ea typeface="+mn-ea"/>
                <a:cs typeface="+mn-cs"/>
              </a:rPr>
              <a:t>Tracking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As a charge particle passes through the inner detector it leaves ‘hits’ in the different layers it interacts with. These hits can be joined to form tracks, though there are millions of different combinations. The fast track finder (FTF) reduces the time it takes by only looking at hits in small sections of the detectors. These regions of interest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(ROI)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are identified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by </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 L1</a:t>
            </a: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endParaRPr>
          </a:p>
        </p:txBody>
      </p:sp>
      <p:sp>
        <p:nvSpPr>
          <p:cNvPr id="21" name="Rectangle 20"/>
          <p:cNvSpPr/>
          <p:nvPr/>
        </p:nvSpPr>
        <p:spPr>
          <a:xfrm>
            <a:off x="4910195" y="3215976"/>
            <a:ext cx="11516940" cy="36625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smtClean="0">
                <a:ln>
                  <a:noFill/>
                </a:ln>
                <a:solidFill>
                  <a:srgbClr val="4C4C4B"/>
                </a:solidFill>
                <a:effectLst/>
                <a:uLnTx/>
                <a:uFillTx/>
                <a:latin typeface="Calibri" panose="020F0502020204030204"/>
                <a:ea typeface="+mn-ea"/>
                <a:cs typeface="+mn-cs"/>
              </a:rPr>
              <a:t>Introduction</a:t>
            </a:r>
            <a:endParaRPr kumimoji="0" lang="en-GB" sz="4000" b="1" i="0" u="none" strike="noStrike" kern="1200" cap="none" spc="0" normalizeH="0" baseline="0" noProof="0" dirty="0">
              <a:ln>
                <a:noFill/>
              </a:ln>
              <a:solidFill>
                <a:srgbClr val="4C4C4B"/>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4C4C4B"/>
                </a:solidFill>
                <a:effectLst/>
                <a:uLnTx/>
                <a:uFillTx/>
                <a:latin typeface="Calibri" panose="020F0502020204030204"/>
                <a:ea typeface="+mn-ea"/>
                <a:cs typeface="+mn-cs"/>
              </a:rPr>
              <a:t>ATLAS </a:t>
            </a:r>
            <a:r>
              <a:rPr kumimoji="0" lang="en-GB" sz="2400" b="0" i="0" u="none" strike="noStrike" kern="1200" cap="none" spc="0" normalizeH="0" baseline="0" noProof="0" dirty="0" smtClean="0">
                <a:ln>
                  <a:noFill/>
                </a:ln>
                <a:solidFill>
                  <a:srgbClr val="4C4C4B"/>
                </a:solidFill>
                <a:effectLst/>
                <a:uLnTx/>
                <a:uFillTx/>
                <a:latin typeface="Calibri" panose="020F0502020204030204"/>
                <a:ea typeface="+mn-ea"/>
                <a:cs typeface="+mn-cs"/>
              </a:rPr>
              <a:t>is one of 4 experiments </a:t>
            </a:r>
            <a:r>
              <a:rPr kumimoji="0" lang="en-GB" sz="2400" b="0" i="0" u="none" strike="noStrike" kern="1200" cap="none" spc="0" normalizeH="0" baseline="0" noProof="0" dirty="0">
                <a:ln>
                  <a:noFill/>
                </a:ln>
                <a:solidFill>
                  <a:srgbClr val="4C4C4B"/>
                </a:solidFill>
                <a:effectLst/>
                <a:uLnTx/>
                <a:uFillTx/>
                <a:latin typeface="Calibri" panose="020F0502020204030204"/>
                <a:ea typeface="+mn-ea"/>
                <a:cs typeface="+mn-cs"/>
              </a:rPr>
              <a:t>at the </a:t>
            </a:r>
            <a:r>
              <a:rPr kumimoji="0" lang="en-GB" sz="2400" b="0" i="0" u="none" strike="noStrike" kern="1200" cap="none" spc="0" normalizeH="0" baseline="0" noProof="0" dirty="0" smtClean="0">
                <a:ln>
                  <a:noFill/>
                </a:ln>
                <a:solidFill>
                  <a:srgbClr val="4C4C4B"/>
                </a:solidFill>
                <a:effectLst/>
                <a:uLnTx/>
                <a:uFillTx/>
                <a:latin typeface="Calibri" panose="020F0502020204030204"/>
                <a:ea typeface="+mn-ea"/>
                <a:cs typeface="+mn-cs"/>
              </a:rPr>
              <a:t>Large Hadron Collider (LHC) at CERN. The Rutherford Appleton Laboratory’s (RAL) Particle Physics department work on many aspects of this experiment. The LHC collides bunches of protons, within the 4 experiments. Each of these bunch crossings is known as an event. Within each event there are several collisions between the protons in the bunch, which produce various particles. Each event produces a lot data, of how the particles produced interact with the different layers of the detector.  This data is then used to reconstruct the tracks of the particles and where energy was deposited, similar to the picture on the right. This data is then </a:t>
            </a:r>
            <a:r>
              <a:rPr kumimoji="0" lang="en-GB" sz="2400" b="0" i="0" u="none" strike="noStrike" kern="1200" cap="none" spc="0" normalizeH="0" baseline="0" noProof="0" dirty="0">
                <a:ln>
                  <a:noFill/>
                </a:ln>
                <a:solidFill>
                  <a:srgbClr val="4C4C4B"/>
                </a:solidFill>
                <a:effectLst/>
                <a:uLnTx/>
                <a:uFillTx/>
                <a:latin typeface="Calibri" panose="020F0502020204030204"/>
                <a:ea typeface="+mn-ea"/>
                <a:cs typeface="+mn-cs"/>
              </a:rPr>
              <a:t>analysed for new physics </a:t>
            </a:r>
            <a:r>
              <a:rPr kumimoji="0" lang="en-GB" sz="240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2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22" name="Down Arrow Callout 21"/>
          <p:cNvSpPr/>
          <p:nvPr/>
        </p:nvSpPr>
        <p:spPr>
          <a:xfrm>
            <a:off x="1178048" y="14294695"/>
            <a:ext cx="3488253" cy="1933712"/>
          </a:xfrm>
          <a:prstGeom prst="downArrowCallout">
            <a:avLst>
              <a:gd name="adj1" fmla="val 16724"/>
              <a:gd name="adj2" fmla="val 17307"/>
              <a:gd name="adj3" fmla="val 21607"/>
              <a:gd name="adj4" fmla="val 64977"/>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FFFFFF"/>
                </a:solidFill>
                <a:effectLst/>
                <a:uLnTx/>
                <a:uFillTx/>
                <a:latin typeface="Calibri" panose="020F0502020204030204"/>
                <a:ea typeface="+mn-ea"/>
                <a:cs typeface="+mn-cs"/>
              </a:rPr>
              <a:t>Level 1 (L1)</a:t>
            </a:r>
            <a:r>
              <a:rPr kumimoji="0" lang="en-GB"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 Custom Hardware, </a:t>
            </a:r>
            <a:r>
              <a:rPr kumimoji="0" lang="en-US" sz="2500" b="0" i="0" u="none" strike="noStrike" kern="1200" cap="none" spc="0" normalizeH="0" baseline="0" noProof="0" dirty="0">
                <a:ln>
                  <a:noFill/>
                </a:ln>
                <a:solidFill>
                  <a:srgbClr val="FFFFFF"/>
                </a:solidFill>
                <a:effectLst/>
                <a:uLnTx/>
                <a:uFillTx/>
                <a:latin typeface="Calibri" panose="020F0502020204030204"/>
                <a:ea typeface="+mn-ea"/>
                <a:cs typeface="+mn-cs"/>
              </a:rPr>
              <a:t>keeps 1 in 400 </a:t>
            </a:r>
            <a:r>
              <a:rPr kumimoji="0" lang="en-US"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events</a:t>
            </a:r>
            <a:endParaRPr kumimoji="0" lang="en-US" sz="25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7" name="Down Arrow Callout 46"/>
          <p:cNvSpPr/>
          <p:nvPr/>
        </p:nvSpPr>
        <p:spPr>
          <a:xfrm>
            <a:off x="606953" y="16280146"/>
            <a:ext cx="4630442" cy="2307304"/>
          </a:xfrm>
          <a:prstGeom prst="downArrowCallout">
            <a:avLst>
              <a:gd name="adj1" fmla="val 16591"/>
              <a:gd name="adj2" fmla="val 17314"/>
              <a:gd name="adj3" fmla="val 21706"/>
              <a:gd name="adj4" fmla="val 70989"/>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FFFFFF"/>
                </a:solidFill>
                <a:effectLst/>
                <a:uLnTx/>
                <a:uFillTx/>
                <a:latin typeface="Calibri" panose="020F0502020204030204"/>
                <a:ea typeface="+mn-ea"/>
                <a:cs typeface="+mn-cs"/>
              </a:rPr>
              <a:t>High Level Trigger (HLT)</a:t>
            </a:r>
            <a:r>
              <a:rPr kumimoji="0" lang="en-GB"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 software</a:t>
            </a:r>
            <a:r>
              <a:rPr kumimoji="0" lang="en-US"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 </a:t>
            </a:r>
            <a:r>
              <a:rPr kumimoji="0" lang="en-US" sz="2500" b="0" i="0" u="none" strike="noStrike" kern="1200" cap="none" spc="0" normalizeH="0" baseline="0" noProof="0" dirty="0">
                <a:ln>
                  <a:noFill/>
                </a:ln>
                <a:solidFill>
                  <a:srgbClr val="FFFFFF"/>
                </a:solidFill>
                <a:effectLst/>
                <a:uLnTx/>
                <a:uFillTx/>
                <a:latin typeface="Calibri" panose="020F0502020204030204"/>
                <a:ea typeface="+mn-ea"/>
                <a:cs typeface="+mn-cs"/>
              </a:rPr>
              <a:t>many algorithms working to find event signatures, </a:t>
            </a:r>
            <a:r>
              <a:rPr kumimoji="0" lang="en-US"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keeps </a:t>
            </a:r>
            <a:r>
              <a:rPr kumimoji="0" lang="en-US" sz="2500" b="0" i="0" u="none" strike="noStrike" kern="1200" cap="none" spc="0" normalizeH="0" baseline="0" noProof="0" dirty="0">
                <a:ln>
                  <a:noFill/>
                </a:ln>
                <a:solidFill>
                  <a:srgbClr val="FFFFFF"/>
                </a:solidFill>
                <a:effectLst/>
                <a:uLnTx/>
                <a:uFillTx/>
                <a:latin typeface="Calibri" panose="020F0502020204030204"/>
                <a:ea typeface="+mn-ea"/>
                <a:cs typeface="+mn-cs"/>
              </a:rPr>
              <a:t>1 in 60 </a:t>
            </a:r>
            <a:r>
              <a:rPr kumimoji="0" lang="en-US" sz="2500" b="0" i="0" u="none" strike="noStrike" kern="1200" cap="none" spc="0" normalizeH="0" baseline="0" noProof="0" dirty="0" smtClean="0">
                <a:ln>
                  <a:noFill/>
                </a:ln>
                <a:solidFill>
                  <a:srgbClr val="FFFFFF"/>
                </a:solidFill>
                <a:effectLst/>
                <a:uLnTx/>
                <a:uFillTx/>
                <a:latin typeface="Calibri" panose="020F0502020204030204"/>
                <a:ea typeface="+mn-ea"/>
                <a:cs typeface="+mn-cs"/>
              </a:rPr>
              <a:t>events</a:t>
            </a:r>
            <a:endParaRPr kumimoji="0" lang="en-GB" sz="25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8" name="Rectangle 47"/>
          <p:cNvSpPr/>
          <p:nvPr/>
        </p:nvSpPr>
        <p:spPr>
          <a:xfrm>
            <a:off x="1364919" y="18639189"/>
            <a:ext cx="3114511" cy="9216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FFFFFF"/>
                </a:solidFill>
                <a:effectLst/>
                <a:uLnTx/>
                <a:uFillTx/>
                <a:latin typeface="Calibri" panose="020F0502020204030204"/>
                <a:ea typeface="+mn-ea"/>
                <a:cs typeface="+mn-cs"/>
              </a:rPr>
              <a:t>Mass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1200" cap="none" spc="0" normalizeH="0" baseline="0" noProof="0" dirty="0" smtClean="0">
                <a:ln>
                  <a:noFill/>
                </a:ln>
                <a:solidFill>
                  <a:srgbClr val="FFFFFF"/>
                </a:solidFill>
                <a:effectLst/>
                <a:uLnTx/>
                <a:uFillTx/>
                <a:latin typeface="Calibri" panose="020F0502020204030204"/>
                <a:ea typeface="+mn-ea"/>
                <a:cs typeface="+mn-cs"/>
              </a:rPr>
              <a:t>Offline reconstruction</a:t>
            </a:r>
            <a:endParaRPr kumimoji="0" lang="en-GB" sz="2500" b="0" i="0" u="none" strike="noStrike" kern="1200" cap="none" spc="0" normalizeH="0" baseline="0" noProof="0" dirty="0" smtClean="0">
              <a:ln>
                <a:noFill/>
              </a:ln>
              <a:solidFill>
                <a:srgbClr val="FFFFFF"/>
              </a:solidFill>
              <a:effectLst/>
              <a:uLnTx/>
              <a:uFillTx/>
              <a:latin typeface="Calibri" panose="020F0502020204030204"/>
              <a:ea typeface="+mn-ea"/>
              <a:cs typeface="+mn-cs"/>
            </a:endParaRPr>
          </a:p>
        </p:txBody>
      </p:sp>
      <p:sp>
        <p:nvSpPr>
          <p:cNvPr id="23" name="Rectangle 22"/>
          <p:cNvSpPr/>
          <p:nvPr/>
        </p:nvSpPr>
        <p:spPr>
          <a:xfrm>
            <a:off x="200765" y="12483350"/>
            <a:ext cx="5164962" cy="169277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500" b="1" i="0" u="none" strike="noStrike" kern="1200" cap="none" spc="0" normalizeH="0" baseline="0" noProof="0" dirty="0">
                <a:ln>
                  <a:noFill/>
                </a:ln>
                <a:solidFill>
                  <a:srgbClr val="4C4C4B"/>
                </a:solidFill>
                <a:effectLst/>
                <a:uLnTx/>
                <a:uFillTx/>
                <a:latin typeface="Calibri" panose="020F0502020204030204"/>
                <a:ea typeface="+mn-ea"/>
                <a:cs typeface="+mn-cs"/>
              </a:rPr>
              <a:t>Triggering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 trigger system selects </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data that is more relevant as there is not enough storage for everything produced at ATLAS </a:t>
            </a:r>
          </a:p>
        </p:txBody>
      </p:sp>
      <p:cxnSp>
        <p:nvCxnSpPr>
          <p:cNvPr id="50" name="Straight Connector 49"/>
          <p:cNvCxnSpPr/>
          <p:nvPr/>
        </p:nvCxnSpPr>
        <p:spPr>
          <a:xfrm rot="5400000">
            <a:off x="10801556" y="-2498034"/>
            <a:ext cx="59854" cy="18953685"/>
          </a:xfrm>
          <a:prstGeom prst="line">
            <a:avLst/>
          </a:prstGeom>
          <a:ln w="127000">
            <a:solidFill>
              <a:srgbClr val="FFFFFF"/>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566608" y="14768383"/>
            <a:ext cx="9600895" cy="186204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300" b="1" i="0" u="none" strike="noStrike" kern="1200" cap="none" spc="0" normalizeH="0" baseline="0" noProof="0" dirty="0">
                <a:ln>
                  <a:noFill/>
                </a:ln>
                <a:solidFill>
                  <a:srgbClr val="4C4C4B"/>
                </a:solidFill>
                <a:effectLst/>
                <a:uLnTx/>
                <a:uFillTx/>
                <a:latin typeface="Calibri" panose="020F0502020204030204"/>
                <a:ea typeface="+mn-ea"/>
                <a:cs typeface="+mn-cs"/>
              </a:rPr>
              <a:t>Memory allocators: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I found jemalloc and tcmalloc had equivalent throughput (graph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3)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but jemalloc used 8.7% less memory for the maximum throughput, as shown in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graph 4.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This could be a good reason to use it instead of tcmalloc, which is currently used as for the same throughput less memory is being used. Jemalloc is going be to tested in the next technical run in September</a:t>
            </a:r>
          </a:p>
        </p:txBody>
      </p:sp>
      <p:sp>
        <p:nvSpPr>
          <p:cNvPr id="32" name="Rounded Rectangle 31"/>
          <p:cNvSpPr/>
          <p:nvPr/>
        </p:nvSpPr>
        <p:spPr>
          <a:xfrm>
            <a:off x="152639" y="25837807"/>
            <a:ext cx="9015424" cy="2060138"/>
          </a:xfrm>
          <a:prstGeom prst="round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trigger</a:t>
            </a:r>
            <a:r>
              <a:rPr kumimoji="0" lang="en-US" sz="2300" b="0" i="0" u="none" strike="noStrike" kern="1200" cap="none" spc="0" normalizeH="0" baseline="0" noProof="0" dirty="0">
                <a:ln>
                  <a:noFill/>
                </a:ln>
                <a:solidFill>
                  <a:srgbClr val="4C4C4B"/>
                </a:solidFill>
                <a:effectLst/>
                <a:uLnTx/>
                <a:uFillTx/>
                <a:latin typeface="Calibri" panose="020F0502020204030204"/>
                <a:ea typeface="+mn-ea"/>
                <a:cs typeface="+mn-cs"/>
              </a:rPr>
              <a:t>.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FTF normally looks for tracks starting near the collision sight (HLT),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though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this means tracks from secondary vertices can be lost. The large radius tracker (LRT</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 uses algorithms optimised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to find tracks starting at a larger radius.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The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tracks are described by the perigee (closest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approach) parameters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as shown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in </a:t>
            </a:r>
            <a:r>
              <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rPr>
              <a:t>the </a:t>
            </a:r>
            <a:r>
              <a:rPr kumimoji="0" lang="en-GB" sz="2300" b="0" i="0" u="none" strike="noStrike" kern="1200" cap="none" spc="0" normalizeH="0" baseline="0" noProof="0" dirty="0" smtClean="0">
                <a:ln>
                  <a:noFill/>
                </a:ln>
                <a:solidFill>
                  <a:srgbClr val="4C4C4B"/>
                </a:solidFill>
                <a:effectLst/>
                <a:uLnTx/>
                <a:uFillTx/>
                <a:latin typeface="Calibri" panose="020F0502020204030204"/>
                <a:ea typeface="+mn-ea"/>
                <a:cs typeface="+mn-cs"/>
              </a:rPr>
              <a:t>diagram. </a:t>
            </a:r>
            <a:endParaRPr kumimoji="0" lang="en-GB" sz="23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44" name="TextBox 43"/>
          <p:cNvSpPr txBox="1"/>
          <p:nvPr/>
        </p:nvSpPr>
        <p:spPr>
          <a:xfrm>
            <a:off x="17132765" y="9434911"/>
            <a:ext cx="2852045" cy="222052"/>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504" h="233154">
                <a:moveTo>
                  <a:pt x="0" y="0"/>
                </a:moveTo>
                <a:lnTo>
                  <a:pt x="2575441" y="17145"/>
                </a:lnTo>
                <a:lnTo>
                  <a:pt x="2738504" y="223153"/>
                </a:lnTo>
                <a:lnTo>
                  <a:pt x="9146" y="233154"/>
                </a:lnTo>
                <a:lnTo>
                  <a:pt x="0" y="0"/>
                </a:lnTo>
                <a:close/>
              </a:path>
            </a:pathLst>
          </a:custGeom>
          <a:solidFill>
            <a:srgbClr val="FFFFF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Graph 1: throughput of jemalloc</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61" name="TextBox 60"/>
          <p:cNvSpPr txBox="1"/>
          <p:nvPr/>
        </p:nvSpPr>
        <p:spPr>
          <a:xfrm>
            <a:off x="17074880" y="12135943"/>
            <a:ext cx="3764174" cy="307777"/>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504" h="233154">
                <a:moveTo>
                  <a:pt x="0" y="0"/>
                </a:moveTo>
                <a:lnTo>
                  <a:pt x="2575441" y="17145"/>
                </a:lnTo>
                <a:lnTo>
                  <a:pt x="2738504" y="223153"/>
                </a:lnTo>
                <a:lnTo>
                  <a:pt x="9146" y="233154"/>
                </a:lnTo>
                <a:lnTo>
                  <a:pt x="0" y="0"/>
                </a:lnTo>
                <a:close/>
              </a:path>
            </a:pathLst>
          </a:custGeom>
          <a:solidFill>
            <a:srgbClr val="FFFFF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Graph 2: memory usage of 1 fork and N threads </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62" name="TextBox 61"/>
          <p:cNvSpPr txBox="1"/>
          <p:nvPr/>
        </p:nvSpPr>
        <p:spPr>
          <a:xfrm>
            <a:off x="12406041" y="16562110"/>
            <a:ext cx="3540038" cy="260152"/>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441" h="197076">
                <a:moveTo>
                  <a:pt x="0" y="0"/>
                </a:moveTo>
                <a:lnTo>
                  <a:pt x="2575441" y="17145"/>
                </a:lnTo>
                <a:lnTo>
                  <a:pt x="2274220" y="172644"/>
                </a:lnTo>
                <a:lnTo>
                  <a:pt x="2217" y="197076"/>
                </a:lnTo>
                <a:lnTo>
                  <a:pt x="0" y="0"/>
                </a:lnTo>
                <a:close/>
              </a:path>
            </a:pathLst>
          </a:custGeom>
          <a:solidFill>
            <a:srgbClr val="FFFFF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Graph 3: throughput of 2 forks</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63" name="TextBox 62"/>
          <p:cNvSpPr txBox="1"/>
          <p:nvPr/>
        </p:nvSpPr>
        <p:spPr>
          <a:xfrm>
            <a:off x="16775792" y="16524578"/>
            <a:ext cx="3540038" cy="307777"/>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441" h="197076">
                <a:moveTo>
                  <a:pt x="0" y="0"/>
                </a:moveTo>
                <a:lnTo>
                  <a:pt x="2575441" y="17145"/>
                </a:lnTo>
                <a:lnTo>
                  <a:pt x="2274220" y="172644"/>
                </a:lnTo>
                <a:lnTo>
                  <a:pt x="2217" y="197076"/>
                </a:lnTo>
                <a:lnTo>
                  <a:pt x="0" y="0"/>
                </a:lnTo>
                <a:close/>
              </a:path>
            </a:pathLst>
          </a:custGeom>
          <a:solidFill>
            <a:srgbClr val="FFFFF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Graph 4: memory usage of 2 forks</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64" name="TextBox 63"/>
          <p:cNvSpPr txBox="1"/>
          <p:nvPr/>
        </p:nvSpPr>
        <p:spPr>
          <a:xfrm>
            <a:off x="16375621" y="6211323"/>
            <a:ext cx="3609189" cy="723275"/>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 name="connsiteX0" fmla="*/ 0 w 2575441"/>
              <a:gd name="connsiteY0" fmla="*/ 0 h 172644"/>
              <a:gd name="connsiteX1" fmla="*/ 2575441 w 2575441"/>
              <a:gd name="connsiteY1" fmla="*/ 17145 h 172644"/>
              <a:gd name="connsiteX2" fmla="*/ 2274220 w 2575441"/>
              <a:gd name="connsiteY2" fmla="*/ 172644 h 172644"/>
              <a:gd name="connsiteX3" fmla="*/ 8072 w 2575441"/>
              <a:gd name="connsiteY3" fmla="*/ 125108 h 172644"/>
              <a:gd name="connsiteX4" fmla="*/ 0 w 2575441"/>
              <a:gd name="connsiteY4" fmla="*/ 0 h 172644"/>
              <a:gd name="connsiteX0" fmla="*/ 0 w 2575441"/>
              <a:gd name="connsiteY0" fmla="*/ 0 h 125108"/>
              <a:gd name="connsiteX1" fmla="*/ 2575441 w 2575441"/>
              <a:gd name="connsiteY1" fmla="*/ 17145 h 125108"/>
              <a:gd name="connsiteX2" fmla="*/ 2297639 w 2575441"/>
              <a:gd name="connsiteY2" fmla="*/ 121239 h 125108"/>
              <a:gd name="connsiteX3" fmla="*/ 8072 w 2575441"/>
              <a:gd name="connsiteY3" fmla="*/ 125108 h 125108"/>
              <a:gd name="connsiteX4" fmla="*/ 0 w 2575441"/>
              <a:gd name="connsiteY4" fmla="*/ 0 h 125108"/>
              <a:gd name="connsiteX0" fmla="*/ 0 w 2370527"/>
              <a:gd name="connsiteY0" fmla="*/ 0 h 125108"/>
              <a:gd name="connsiteX1" fmla="*/ 2370527 w 2370527"/>
              <a:gd name="connsiteY1" fmla="*/ 12005 h 125108"/>
              <a:gd name="connsiteX2" fmla="*/ 2297639 w 2370527"/>
              <a:gd name="connsiteY2" fmla="*/ 121239 h 125108"/>
              <a:gd name="connsiteX3" fmla="*/ 8072 w 2370527"/>
              <a:gd name="connsiteY3" fmla="*/ 125108 h 125108"/>
              <a:gd name="connsiteX4" fmla="*/ 0 w 2370527"/>
              <a:gd name="connsiteY4" fmla="*/ 0 h 12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527" h="125108">
                <a:moveTo>
                  <a:pt x="0" y="0"/>
                </a:moveTo>
                <a:lnTo>
                  <a:pt x="2370527" y="12005"/>
                </a:lnTo>
                <a:lnTo>
                  <a:pt x="2297639" y="121239"/>
                </a:lnTo>
                <a:lnTo>
                  <a:pt x="8072" y="125108"/>
                </a:lnTo>
                <a:lnTo>
                  <a:pt x="0" y="0"/>
                </a:lnTo>
                <a:close/>
              </a:path>
            </a:pathLst>
          </a:cu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srgbClr val="4C4C4B"/>
                </a:solidFill>
                <a:effectLst/>
                <a:uLnTx/>
                <a:uFillTx/>
                <a:latin typeface="Calibri" panose="020F0502020204030204"/>
                <a:ea typeface="+mn-ea"/>
                <a:cs typeface="+mn-cs"/>
              </a:rPr>
              <a:t>https</a:t>
            </a:r>
            <a:r>
              <a:rPr kumimoji="0" lang="en-GB" sz="1350" b="0" i="0" u="none" strike="noStrike" kern="1200" cap="none" spc="0" normalizeH="0" baseline="0" noProof="0" dirty="0">
                <a:ln>
                  <a:noFill/>
                </a:ln>
                <a:solidFill>
                  <a:srgbClr val="4C4C4B"/>
                </a:solidFill>
                <a:effectLst/>
                <a:uLnTx/>
                <a:uFillTx/>
                <a:latin typeface="Calibri" panose="020F0502020204030204"/>
                <a:ea typeface="+mn-ea"/>
                <a:cs typeface="+mn-cs"/>
              </a:rPr>
              <a:t>://twiki.cern.ch/twiki/bin/view/AtlasPublic/EventDisplayStandAlone </a:t>
            </a:r>
            <a:r>
              <a:rPr kumimoji="0" lang="en-GB" sz="135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1350" b="0" i="0" u="none" strike="noStrike" kern="1200" cap="none" spc="0" normalizeH="0" baseline="0" noProof="0" dirty="0">
              <a:ln>
                <a:noFill/>
              </a:ln>
              <a:solidFill>
                <a:srgbClr val="4C4C4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65" name="TextBox 64"/>
          <p:cNvSpPr txBox="1"/>
          <p:nvPr/>
        </p:nvSpPr>
        <p:spPr>
          <a:xfrm>
            <a:off x="358786" y="6407731"/>
            <a:ext cx="4284611" cy="515526"/>
          </a:xfrm>
          <a:custGeom>
            <a:avLst/>
            <a:gdLst>
              <a:gd name="connsiteX0" fmla="*/ 0 w 2756795"/>
              <a:gd name="connsiteY0" fmla="*/ 0 h 323165"/>
              <a:gd name="connsiteX1" fmla="*/ 2756795 w 2756795"/>
              <a:gd name="connsiteY1" fmla="*/ 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323165 h 323165"/>
              <a:gd name="connsiteX4" fmla="*/ 0 w 2756795"/>
              <a:gd name="connsiteY4" fmla="*/ 0 h 323165"/>
              <a:gd name="connsiteX0" fmla="*/ 0 w 2756795"/>
              <a:gd name="connsiteY0" fmla="*/ 0 h 323165"/>
              <a:gd name="connsiteX1" fmla="*/ 2566295 w 2756795"/>
              <a:gd name="connsiteY1" fmla="*/ 57150 h 323165"/>
              <a:gd name="connsiteX2" fmla="*/ 2756795 w 2756795"/>
              <a:gd name="connsiteY2" fmla="*/ 323165 h 323165"/>
              <a:gd name="connsiteX3" fmla="*/ 0 w 2756795"/>
              <a:gd name="connsiteY3" fmla="*/ 273159 h 323165"/>
              <a:gd name="connsiteX4" fmla="*/ 0 w 2756795"/>
              <a:gd name="connsiteY4" fmla="*/ 0 h 323165"/>
              <a:gd name="connsiteX0" fmla="*/ 0 w 2729358"/>
              <a:gd name="connsiteY0" fmla="*/ 0 h 273159"/>
              <a:gd name="connsiteX1" fmla="*/ 2566295 w 2729358"/>
              <a:gd name="connsiteY1" fmla="*/ 57150 h 273159"/>
              <a:gd name="connsiteX2" fmla="*/ 2729358 w 2729358"/>
              <a:gd name="connsiteY2" fmla="*/ 263158 h 273159"/>
              <a:gd name="connsiteX3" fmla="*/ 0 w 2729358"/>
              <a:gd name="connsiteY3" fmla="*/ 273159 h 273159"/>
              <a:gd name="connsiteX4" fmla="*/ 0 w 2729358"/>
              <a:gd name="connsiteY4" fmla="*/ 0 h 273159"/>
              <a:gd name="connsiteX0" fmla="*/ 0 w 2738504"/>
              <a:gd name="connsiteY0" fmla="*/ 0 h 233154"/>
              <a:gd name="connsiteX1" fmla="*/ 2575441 w 2738504"/>
              <a:gd name="connsiteY1" fmla="*/ 17145 h 233154"/>
              <a:gd name="connsiteX2" fmla="*/ 2738504 w 2738504"/>
              <a:gd name="connsiteY2" fmla="*/ 223153 h 233154"/>
              <a:gd name="connsiteX3" fmla="*/ 9146 w 2738504"/>
              <a:gd name="connsiteY3" fmla="*/ 233154 h 233154"/>
              <a:gd name="connsiteX4" fmla="*/ 0 w 2738504"/>
              <a:gd name="connsiteY4" fmla="*/ 0 h 233154"/>
              <a:gd name="connsiteX0" fmla="*/ 0 w 2738504"/>
              <a:gd name="connsiteY0" fmla="*/ 0 h 223153"/>
              <a:gd name="connsiteX1" fmla="*/ 2575441 w 2738504"/>
              <a:gd name="connsiteY1" fmla="*/ 17145 h 223153"/>
              <a:gd name="connsiteX2" fmla="*/ 2738504 w 2738504"/>
              <a:gd name="connsiteY2" fmla="*/ 223153 h 223153"/>
              <a:gd name="connsiteX3" fmla="*/ 2217 w 2738504"/>
              <a:gd name="connsiteY3" fmla="*/ 197076 h 223153"/>
              <a:gd name="connsiteX4" fmla="*/ 0 w 2738504"/>
              <a:gd name="connsiteY4" fmla="*/ 0 h 223153"/>
              <a:gd name="connsiteX0" fmla="*/ 0 w 2575441"/>
              <a:gd name="connsiteY0" fmla="*/ 0 h 197076"/>
              <a:gd name="connsiteX1" fmla="*/ 2575441 w 2575441"/>
              <a:gd name="connsiteY1" fmla="*/ 17145 h 197076"/>
              <a:gd name="connsiteX2" fmla="*/ 2274220 w 2575441"/>
              <a:gd name="connsiteY2" fmla="*/ 172644 h 197076"/>
              <a:gd name="connsiteX3" fmla="*/ 2217 w 2575441"/>
              <a:gd name="connsiteY3" fmla="*/ 197076 h 197076"/>
              <a:gd name="connsiteX4" fmla="*/ 0 w 2575441"/>
              <a:gd name="connsiteY4" fmla="*/ 0 h 197076"/>
              <a:gd name="connsiteX0" fmla="*/ 0 w 2575441"/>
              <a:gd name="connsiteY0" fmla="*/ 0 h 172644"/>
              <a:gd name="connsiteX1" fmla="*/ 2575441 w 2575441"/>
              <a:gd name="connsiteY1" fmla="*/ 17145 h 172644"/>
              <a:gd name="connsiteX2" fmla="*/ 2274220 w 2575441"/>
              <a:gd name="connsiteY2" fmla="*/ 172644 h 172644"/>
              <a:gd name="connsiteX3" fmla="*/ 8072 w 2575441"/>
              <a:gd name="connsiteY3" fmla="*/ 125108 h 172644"/>
              <a:gd name="connsiteX4" fmla="*/ 0 w 2575441"/>
              <a:gd name="connsiteY4" fmla="*/ 0 h 172644"/>
              <a:gd name="connsiteX0" fmla="*/ 0 w 2575441"/>
              <a:gd name="connsiteY0" fmla="*/ 0 h 125108"/>
              <a:gd name="connsiteX1" fmla="*/ 2575441 w 2575441"/>
              <a:gd name="connsiteY1" fmla="*/ 17145 h 125108"/>
              <a:gd name="connsiteX2" fmla="*/ 2297639 w 2575441"/>
              <a:gd name="connsiteY2" fmla="*/ 121239 h 125108"/>
              <a:gd name="connsiteX3" fmla="*/ 8072 w 2575441"/>
              <a:gd name="connsiteY3" fmla="*/ 125108 h 125108"/>
              <a:gd name="connsiteX4" fmla="*/ 0 w 2575441"/>
              <a:gd name="connsiteY4" fmla="*/ 0 h 125108"/>
              <a:gd name="connsiteX0" fmla="*/ 0 w 2370527"/>
              <a:gd name="connsiteY0" fmla="*/ 0 h 125108"/>
              <a:gd name="connsiteX1" fmla="*/ 2370527 w 2370527"/>
              <a:gd name="connsiteY1" fmla="*/ 12005 h 125108"/>
              <a:gd name="connsiteX2" fmla="*/ 2297639 w 2370527"/>
              <a:gd name="connsiteY2" fmla="*/ 121239 h 125108"/>
              <a:gd name="connsiteX3" fmla="*/ 8072 w 2370527"/>
              <a:gd name="connsiteY3" fmla="*/ 125108 h 125108"/>
              <a:gd name="connsiteX4" fmla="*/ 0 w 2370527"/>
              <a:gd name="connsiteY4" fmla="*/ 0 h 12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527" h="125108">
                <a:moveTo>
                  <a:pt x="0" y="0"/>
                </a:moveTo>
                <a:lnTo>
                  <a:pt x="2370527" y="12005"/>
                </a:lnTo>
                <a:lnTo>
                  <a:pt x="2297639" y="121239"/>
                </a:lnTo>
                <a:lnTo>
                  <a:pt x="8072" y="125108"/>
                </a:lnTo>
                <a:lnTo>
                  <a:pt x="0" y="0"/>
                </a:lnTo>
                <a:close/>
              </a:path>
            </a:pathLst>
          </a:cu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dirty="0">
                <a:ln>
                  <a:noFill/>
                </a:ln>
                <a:solidFill>
                  <a:srgbClr val="4C4C4B"/>
                </a:solidFill>
                <a:effectLst/>
                <a:uLnTx/>
                <a:uFillTx/>
                <a:latin typeface="Calibri" panose="020F0502020204030204"/>
                <a:ea typeface="+mn-ea"/>
                <a:cs typeface="+mn-cs"/>
              </a:rPr>
              <a:t>https://cds.cern.ch/images/OPEN-PHO-ACCEL-2013-056-1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4C4C4B"/>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srgbClr val="4C4C4B"/>
              </a:solidFill>
              <a:effectLst/>
              <a:uLnTx/>
              <a:uFillTx/>
              <a:latin typeface="Calibri" panose="020F0502020204030204"/>
              <a:ea typeface="+mn-ea"/>
              <a:cs typeface="+mn-cs"/>
            </a:endParaRPr>
          </a:p>
        </p:txBody>
      </p:sp>
      <p:sp>
        <p:nvSpPr>
          <p:cNvPr id="45" name="Rectangle 44"/>
          <p:cNvSpPr/>
          <p:nvPr/>
        </p:nvSpPr>
        <p:spPr>
          <a:xfrm>
            <a:off x="6738952" y="25355276"/>
            <a:ext cx="2212825" cy="7155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dirty="0">
                <a:ln>
                  <a:noFill/>
                </a:ln>
                <a:solidFill>
                  <a:srgbClr val="000000"/>
                </a:solidFill>
                <a:effectLst/>
                <a:uLnTx/>
                <a:uFillTx/>
                <a:latin typeface="Calibri" panose="020F0502020204030204"/>
                <a:ea typeface="+mn-ea"/>
                <a:cs typeface="+mn-cs"/>
              </a:rPr>
              <a:t>https://indico.nbi.ku.dk/event/758/attachments/1684/2344/trackingnote.pdf</a:t>
            </a:r>
            <a:endParaRPr kumimoji="0" lang="en-GB" sz="1350" b="0" i="0" u="none" strike="noStrike" kern="1200" cap="none" spc="0" normalizeH="0" baseline="0" noProof="0" dirty="0">
              <a:ln>
                <a:noFill/>
              </a:ln>
              <a:solidFill>
                <a:srgbClr val="F3C4C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2537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3C4CF"/>
            </a:gs>
            <a:gs pos="41000">
              <a:schemeClr val="dk1">
                <a:lumMod val="105000"/>
                <a:satMod val="103000"/>
                <a:tint val="73000"/>
              </a:schemeClr>
            </a:gs>
            <a:gs pos="91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72952" y="1451326"/>
            <a:ext cx="16037719" cy="2027926"/>
          </a:xfrm>
        </p:spPr>
        <p:txBody>
          <a:bodyPr>
            <a:normAutofit fontScale="90000"/>
          </a:bodyPr>
          <a:lstStyle/>
          <a:p>
            <a:r>
              <a:rPr lang="en-GB" sz="18100" dirty="0" smtClean="0">
                <a:solidFill>
                  <a:srgbClr val="FFFFFF"/>
                </a:solidFill>
              </a:rPr>
              <a:t>Title</a:t>
            </a:r>
            <a:endParaRPr lang="en-GB" dirty="0">
              <a:solidFill>
                <a:srgbClr val="FFFFFF"/>
              </a:solidFill>
            </a:endParaRPr>
          </a:p>
        </p:txBody>
      </p:sp>
      <p:sp>
        <p:nvSpPr>
          <p:cNvPr id="6" name="Rounded Rectangle 5"/>
          <p:cNvSpPr/>
          <p:nvPr/>
        </p:nvSpPr>
        <p:spPr>
          <a:xfrm>
            <a:off x="563601" y="3414932"/>
            <a:ext cx="20256420" cy="3664777"/>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6600" dirty="0" smtClean="0">
                <a:solidFill>
                  <a:srgbClr val="4C4C4B"/>
                </a:solidFill>
              </a:rPr>
              <a:t>ATLAS/LHC/RAL PPD  </a:t>
            </a:r>
            <a:endParaRPr lang="en-GB" sz="6600" dirty="0">
              <a:solidFill>
                <a:srgbClr val="4C4C4B"/>
              </a:solidFill>
            </a:endParaRPr>
          </a:p>
        </p:txBody>
      </p:sp>
      <p:pic>
        <p:nvPicPr>
          <p:cNvPr id="1026" name="Picture 2" descr="https://lh4.googleusercontent.com/IzD-ec_VGQqWm6-MeTYXZyRs-yqgHvzmqZ2TAy8-FuxKC8VT6p7bHwV74PMtWwfHRIti47JO0XoxFBcWYxG5RaTEKtIfPfFNCINkG7Wyikw7Gqh7_IlYUQaG1fM-uaHdFIMEuiM8psM"/>
          <p:cNvPicPr>
            <a:picLocks noChangeAspect="1" noChangeArrowheads="1"/>
          </p:cNvPicPr>
          <p:nvPr/>
        </p:nvPicPr>
        <p:blipFill rotWithShape="1">
          <a:blip r:embed="rId3">
            <a:extLst>
              <a:ext uri="{28A0092B-C50C-407E-A947-70E740481C1C}">
                <a14:useLocalDpi xmlns:a14="http://schemas.microsoft.com/office/drawing/2010/main" val="0"/>
              </a:ext>
            </a:extLst>
          </a:blip>
          <a:srcRect l="17131" t="13859" r="8189" b="6852"/>
          <a:stretch/>
        </p:blipFill>
        <p:spPr bwMode="auto">
          <a:xfrm>
            <a:off x="611353" y="14284446"/>
            <a:ext cx="3950793" cy="3145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338900" y="9319843"/>
            <a:ext cx="5123443" cy="1804769"/>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Triggering</a:t>
            </a:r>
          </a:p>
          <a:p>
            <a:pPr algn="ctr"/>
            <a:r>
              <a:rPr lang="en-GB" sz="2500" dirty="0" smtClean="0">
                <a:solidFill>
                  <a:srgbClr val="4C4C4B"/>
                </a:solidFill>
              </a:rPr>
              <a:t>Too much data, L1 L2 </a:t>
            </a:r>
          </a:p>
          <a:p>
            <a:pPr algn="ctr"/>
            <a:endParaRPr lang="en-GB" sz="4800" dirty="0">
              <a:solidFill>
                <a:srgbClr val="4C4C4B"/>
              </a:solidFill>
            </a:endParaRPr>
          </a:p>
        </p:txBody>
      </p:sp>
      <p:pic>
        <p:nvPicPr>
          <p:cNvPr id="1029" name="Picture 5" descr="https://lh4.googleusercontent.com/W1KRcJhBQG7Ef0RD1tVxFK60KDwqH3UhG5-7x4g-1cZ8W2J0DZf1fVN0danCEW3L3SYExZ94Wla_owiqhpefk6s6fut1vm9G8KPrM1AEV9IChkrKP_U7-_v_rT9Tq3EDyNKN5lz4X1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5368" y="26989788"/>
            <a:ext cx="5856450" cy="2664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QJVNMycflxRwss4N93utyvih7mnaW29jCAVjYeD3YpekXTWm0FKZESx90_Z8YfYGHFkkyTvgvO-yqevTjObHQa54cPzoJ-PzPEwojWeB95GSrAdPLoGoftiu-Ie9OYKcs_emTyynH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48" y="26858221"/>
            <a:ext cx="4871007" cy="25146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16255679" y="26948629"/>
            <a:ext cx="4564342" cy="2333843"/>
          </a:xfrm>
          <a:prstGeom prst="rect">
            <a:avLst/>
          </a:prstGeom>
        </p:spPr>
      </p:pic>
      <p:sp>
        <p:nvSpPr>
          <p:cNvPr id="10" name="TextBox 9"/>
          <p:cNvSpPr txBox="1"/>
          <p:nvPr/>
        </p:nvSpPr>
        <p:spPr>
          <a:xfrm>
            <a:off x="886956" y="29456933"/>
            <a:ext cx="19576472" cy="553998"/>
          </a:xfrm>
          <a:prstGeom prst="rect">
            <a:avLst/>
          </a:prstGeom>
          <a:noFill/>
        </p:spPr>
        <p:txBody>
          <a:bodyPr wrap="square" rtlCol="0">
            <a:spAutoFit/>
          </a:bodyPr>
          <a:lstStyle/>
          <a:p>
            <a:r>
              <a:rPr lang="en-GB" sz="3000" b="1" dirty="0" smtClean="0">
                <a:solidFill>
                  <a:srgbClr val="4C4C4B"/>
                </a:solidFill>
              </a:rPr>
              <a:t>Thank you to my supervisor Dr Stewart Martin-</a:t>
            </a:r>
            <a:r>
              <a:rPr lang="en-GB" sz="3000" b="1" dirty="0" err="1" smtClean="0">
                <a:solidFill>
                  <a:srgbClr val="4C4C4B"/>
                </a:solidFill>
              </a:rPr>
              <a:t>Haugh</a:t>
            </a:r>
            <a:r>
              <a:rPr lang="en-GB" sz="3000" b="1" dirty="0" smtClean="0">
                <a:solidFill>
                  <a:srgbClr val="4C4C4B"/>
                </a:solidFill>
              </a:rPr>
              <a:t> and RAL </a:t>
            </a:r>
            <a:r>
              <a:rPr lang="en-GB" sz="3000" b="1" dirty="0" smtClean="0">
                <a:solidFill>
                  <a:srgbClr val="4C4C4B"/>
                </a:solidFill>
              </a:rPr>
              <a:t>Particle Physics department   </a:t>
            </a:r>
            <a:endParaRPr lang="en-GB" sz="3000" b="1" dirty="0">
              <a:solidFill>
                <a:srgbClr val="4C4C4B"/>
              </a:solidFill>
            </a:endParaRPr>
          </a:p>
        </p:txBody>
      </p:sp>
      <p:sp>
        <p:nvSpPr>
          <p:cNvPr id="14" name="Rounded Rectangle 13"/>
          <p:cNvSpPr/>
          <p:nvPr/>
        </p:nvSpPr>
        <p:spPr>
          <a:xfrm>
            <a:off x="563601" y="7264080"/>
            <a:ext cx="9933710" cy="1902776"/>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Project</a:t>
            </a:r>
          </a:p>
          <a:p>
            <a:pPr algn="ctr"/>
            <a:r>
              <a:rPr lang="en-GB" sz="2500" dirty="0" smtClean="0">
                <a:solidFill>
                  <a:srgbClr val="4C4C4B"/>
                </a:solidFill>
              </a:rPr>
              <a:t>Improve memory usage and time </a:t>
            </a:r>
          </a:p>
          <a:p>
            <a:pPr algn="ctr"/>
            <a:r>
              <a:rPr lang="en-GB" sz="2500" dirty="0" smtClean="0">
                <a:solidFill>
                  <a:srgbClr val="4C4C4B"/>
                </a:solidFill>
              </a:rPr>
              <a:t>Memory allocators </a:t>
            </a:r>
          </a:p>
          <a:p>
            <a:pPr algn="ctr"/>
            <a:r>
              <a:rPr lang="en-GB" sz="2500" dirty="0" smtClean="0">
                <a:solidFill>
                  <a:srgbClr val="4C4C4B"/>
                </a:solidFill>
              </a:rPr>
              <a:t>Threads and forks </a:t>
            </a:r>
            <a:endParaRPr lang="en-GB" sz="2500" dirty="0">
              <a:solidFill>
                <a:srgbClr val="4C4C4B"/>
              </a:solidFill>
            </a:endParaRPr>
          </a:p>
        </p:txBody>
      </p:sp>
      <p:sp>
        <p:nvSpPr>
          <p:cNvPr id="15" name="Rounded Rectangle 14"/>
          <p:cNvSpPr/>
          <p:nvPr/>
        </p:nvSpPr>
        <p:spPr>
          <a:xfrm>
            <a:off x="764839" y="19574429"/>
            <a:ext cx="4525993" cy="3148029"/>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Results</a:t>
            </a:r>
          </a:p>
          <a:p>
            <a:pPr algn="ctr"/>
            <a:r>
              <a:rPr lang="en-GB" sz="2500" dirty="0" smtClean="0">
                <a:solidFill>
                  <a:srgbClr val="4C4C4B"/>
                </a:solidFill>
              </a:rPr>
              <a:t>Jemalloc best, 2 forks 3 threads </a:t>
            </a:r>
          </a:p>
          <a:p>
            <a:pPr algn="ctr"/>
            <a:r>
              <a:rPr lang="en-GB" sz="2500" dirty="0" smtClean="0">
                <a:solidFill>
                  <a:srgbClr val="4C4C4B"/>
                </a:solidFill>
              </a:rPr>
              <a:t>Going be to tested in the next </a:t>
            </a:r>
            <a:r>
              <a:rPr lang="en-GB" sz="2500" dirty="0" smtClean="0">
                <a:solidFill>
                  <a:srgbClr val="4C4C4B"/>
                </a:solidFill>
              </a:rPr>
              <a:t>technical </a:t>
            </a:r>
            <a:r>
              <a:rPr lang="en-GB" sz="2500" dirty="0" smtClean="0">
                <a:solidFill>
                  <a:srgbClr val="4C4C4B"/>
                </a:solidFill>
              </a:rPr>
              <a:t>run </a:t>
            </a:r>
            <a:r>
              <a:rPr lang="en-GB" sz="2500" dirty="0" smtClean="0">
                <a:solidFill>
                  <a:srgbClr val="4C4C4B"/>
                </a:solidFill>
              </a:rPr>
              <a:t>in September</a:t>
            </a:r>
            <a:endParaRPr lang="en-GB" sz="2500" dirty="0">
              <a:solidFill>
                <a:srgbClr val="4C4C4B"/>
              </a:solidFill>
            </a:endParaRPr>
          </a:p>
        </p:txBody>
      </p:sp>
      <p:sp>
        <p:nvSpPr>
          <p:cNvPr id="16" name="Rounded Rectangle 15"/>
          <p:cNvSpPr/>
          <p:nvPr/>
        </p:nvSpPr>
        <p:spPr>
          <a:xfrm>
            <a:off x="10893822" y="9568483"/>
            <a:ext cx="5243980" cy="3565653"/>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Tracking</a:t>
            </a:r>
          </a:p>
          <a:p>
            <a:pPr algn="ctr"/>
            <a:r>
              <a:rPr lang="en-GB" sz="2500" dirty="0" smtClean="0">
                <a:solidFill>
                  <a:srgbClr val="4C4C4B"/>
                </a:solidFill>
              </a:rPr>
              <a:t>Hits in detector, join to form tracks, millions of combinations. </a:t>
            </a:r>
          </a:p>
          <a:p>
            <a:pPr algn="ctr"/>
            <a:r>
              <a:rPr lang="en-GB" sz="2500" dirty="0" smtClean="0">
                <a:solidFill>
                  <a:srgbClr val="4C4C4B"/>
                </a:solidFill>
              </a:rPr>
              <a:t>Describing track by parameters </a:t>
            </a:r>
          </a:p>
          <a:p>
            <a:pPr algn="ctr"/>
            <a:r>
              <a:rPr lang="en-GB" sz="2500" dirty="0" smtClean="0">
                <a:solidFill>
                  <a:srgbClr val="4C4C4B"/>
                </a:solidFill>
              </a:rPr>
              <a:t>Normally look for small d0, new algorithms for big d0, large radius tracking</a:t>
            </a:r>
            <a:endParaRPr lang="en-GB" sz="2500" dirty="0">
              <a:solidFill>
                <a:srgbClr val="4C4C4B"/>
              </a:solidFill>
            </a:endParaRPr>
          </a:p>
        </p:txBody>
      </p:sp>
      <p:sp>
        <p:nvSpPr>
          <p:cNvPr id="17" name="Rounded Rectangle 16"/>
          <p:cNvSpPr/>
          <p:nvPr/>
        </p:nvSpPr>
        <p:spPr>
          <a:xfrm>
            <a:off x="10949945" y="7308594"/>
            <a:ext cx="9675576" cy="1716483"/>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Project 2 </a:t>
            </a:r>
          </a:p>
          <a:p>
            <a:pPr algn="ctr"/>
            <a:r>
              <a:rPr lang="en-GB" sz="2500" dirty="0" smtClean="0">
                <a:solidFill>
                  <a:srgbClr val="4C4C4B"/>
                </a:solidFill>
              </a:rPr>
              <a:t>Issues in the efficiency measurements,  not sure what causing them, recreating the problem to see if can find cause </a:t>
            </a:r>
            <a:endParaRPr lang="en-GB" sz="2500" dirty="0">
              <a:solidFill>
                <a:srgbClr val="4C4C4B"/>
              </a:solidFill>
            </a:endParaRPr>
          </a:p>
        </p:txBody>
      </p:sp>
      <p:sp>
        <p:nvSpPr>
          <p:cNvPr id="18" name="Rounded Rectangle 17"/>
          <p:cNvSpPr/>
          <p:nvPr/>
        </p:nvSpPr>
        <p:spPr>
          <a:xfrm>
            <a:off x="10856582" y="16372012"/>
            <a:ext cx="9501894" cy="1866296"/>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Results 2 </a:t>
            </a:r>
            <a:endParaRPr lang="en-GB" sz="3500" dirty="0">
              <a:solidFill>
                <a:srgbClr val="4C4C4B"/>
              </a:solidFill>
            </a:endParaRPr>
          </a:p>
          <a:p>
            <a:pPr algn="ctr"/>
            <a:r>
              <a:rPr lang="en-GB" sz="2500" dirty="0" smtClean="0">
                <a:solidFill>
                  <a:srgbClr val="4C4C4B"/>
                </a:solidFill>
              </a:rPr>
              <a:t>Same issue as found in previous studies</a:t>
            </a:r>
            <a:r>
              <a:rPr lang="en-GB" sz="3500" dirty="0" smtClean="0">
                <a:solidFill>
                  <a:srgbClr val="4C4C4B"/>
                </a:solidFill>
              </a:rPr>
              <a:t> </a:t>
            </a:r>
            <a:endParaRPr lang="en-GB" sz="3500" dirty="0">
              <a:solidFill>
                <a:srgbClr val="4C4C4B"/>
              </a:solidFill>
            </a:endParaRPr>
          </a:p>
        </p:txBody>
      </p:sp>
      <p:cxnSp>
        <p:nvCxnSpPr>
          <p:cNvPr id="12" name="Straight Connector 11"/>
          <p:cNvCxnSpPr/>
          <p:nvPr/>
        </p:nvCxnSpPr>
        <p:spPr>
          <a:xfrm>
            <a:off x="10691811" y="7079709"/>
            <a:ext cx="59854" cy="18953685"/>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832374" y="13232567"/>
            <a:ext cx="3768457" cy="1170740"/>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00" b="1" dirty="0" smtClean="0">
              <a:solidFill>
                <a:srgbClr val="4C4C4B"/>
              </a:solidFill>
            </a:endParaRPr>
          </a:p>
          <a:p>
            <a:pPr algn="ctr"/>
            <a:r>
              <a:rPr lang="en-GB" sz="2300" b="1" dirty="0" smtClean="0">
                <a:solidFill>
                  <a:srgbClr val="4C4C4B"/>
                </a:solidFill>
              </a:rPr>
              <a:t>Program:</a:t>
            </a:r>
          </a:p>
          <a:p>
            <a:pPr algn="ctr"/>
            <a:r>
              <a:rPr lang="en-GB" sz="2300" dirty="0" smtClean="0">
                <a:solidFill>
                  <a:srgbClr val="4C4C4B"/>
                </a:solidFill>
              </a:rPr>
              <a:t>Starts new process which requires memory </a:t>
            </a:r>
            <a:r>
              <a:rPr lang="en-GB" sz="2300" b="1" dirty="0" smtClean="0">
                <a:solidFill>
                  <a:srgbClr val="4C4C4B"/>
                </a:solidFill>
              </a:rPr>
              <a:t> </a:t>
            </a:r>
          </a:p>
          <a:p>
            <a:pPr algn="ctr"/>
            <a:endParaRPr lang="en-GB" sz="2300" dirty="0">
              <a:solidFill>
                <a:srgbClr val="4C4C4B"/>
              </a:solidFill>
            </a:endParaRPr>
          </a:p>
        </p:txBody>
      </p:sp>
      <p:sp>
        <p:nvSpPr>
          <p:cNvPr id="29" name="Rectangle 28"/>
          <p:cNvSpPr/>
          <p:nvPr/>
        </p:nvSpPr>
        <p:spPr>
          <a:xfrm>
            <a:off x="4846311" y="14796530"/>
            <a:ext cx="5740583" cy="1228941"/>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dirty="0" smtClean="0">
                <a:solidFill>
                  <a:srgbClr val="4C4C4B"/>
                </a:solidFill>
              </a:rPr>
              <a:t>Memory </a:t>
            </a:r>
            <a:r>
              <a:rPr lang="en-GB" sz="2300" b="1" dirty="0" smtClean="0">
                <a:solidFill>
                  <a:srgbClr val="4C4C4B"/>
                </a:solidFill>
              </a:rPr>
              <a:t>Allocator (hidden):</a:t>
            </a:r>
          </a:p>
          <a:p>
            <a:pPr algn="ctr"/>
            <a:r>
              <a:rPr lang="en-GB" sz="2300" dirty="0" smtClean="0">
                <a:solidFill>
                  <a:srgbClr val="4C4C4B"/>
                </a:solidFill>
              </a:rPr>
              <a:t>Receives requests and then assigns memory. </a:t>
            </a:r>
            <a:endParaRPr lang="en-GB" sz="2300" dirty="0" smtClean="0">
              <a:solidFill>
                <a:srgbClr val="4C4C4B"/>
              </a:solidFill>
            </a:endParaRPr>
          </a:p>
          <a:p>
            <a:pPr algn="ctr"/>
            <a:r>
              <a:rPr lang="en-GB" sz="2300" dirty="0" smtClean="0">
                <a:solidFill>
                  <a:srgbClr val="4C4C4B"/>
                </a:solidFill>
              </a:rPr>
              <a:t>It </a:t>
            </a:r>
            <a:r>
              <a:rPr lang="en-GB" sz="2300" dirty="0" smtClean="0">
                <a:solidFill>
                  <a:srgbClr val="4C4C4B"/>
                </a:solidFill>
              </a:rPr>
              <a:t>can combine several different requests </a:t>
            </a:r>
            <a:endParaRPr lang="en-GB" sz="2300" b="1" dirty="0" smtClean="0">
              <a:solidFill>
                <a:srgbClr val="4C4C4B"/>
              </a:solidFill>
            </a:endParaRPr>
          </a:p>
        </p:txBody>
      </p:sp>
      <p:sp>
        <p:nvSpPr>
          <p:cNvPr id="30" name="Rectangle 29"/>
          <p:cNvSpPr/>
          <p:nvPr/>
        </p:nvSpPr>
        <p:spPr>
          <a:xfrm>
            <a:off x="5647337" y="16358852"/>
            <a:ext cx="4138519" cy="851546"/>
          </a:xfrm>
          <a:prstGeom prst="rect">
            <a:avLst/>
          </a:prstGeom>
          <a:solidFill>
            <a:srgbClr val="FFFFFF"/>
          </a:solidFill>
          <a:ln w="76200">
            <a:solidFill>
              <a:srgbClr val="F3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00" b="1" dirty="0" smtClean="0">
              <a:solidFill>
                <a:srgbClr val="4C4C4B"/>
              </a:solidFill>
            </a:endParaRPr>
          </a:p>
          <a:p>
            <a:pPr algn="ctr"/>
            <a:r>
              <a:rPr lang="en-GB" sz="2300" b="1" dirty="0" smtClean="0">
                <a:solidFill>
                  <a:srgbClr val="4C4C4B"/>
                </a:solidFill>
              </a:rPr>
              <a:t>Operating system: </a:t>
            </a:r>
          </a:p>
          <a:p>
            <a:pPr algn="ctr"/>
            <a:r>
              <a:rPr lang="en-GB" sz="2300" dirty="0" smtClean="0">
                <a:solidFill>
                  <a:srgbClr val="4C4C4B"/>
                </a:solidFill>
              </a:rPr>
              <a:t>Provides memory for process </a:t>
            </a:r>
          </a:p>
          <a:p>
            <a:pPr algn="ctr"/>
            <a:endParaRPr lang="en-GB" sz="2300" dirty="0">
              <a:solidFill>
                <a:srgbClr val="4C4C4B"/>
              </a:solidFill>
            </a:endParaRPr>
          </a:p>
        </p:txBody>
      </p:sp>
      <p:pic>
        <p:nvPicPr>
          <p:cNvPr id="1031" name="Picture 7" descr="https://lh3.googleusercontent.com/rVr2v3CqEG_6pBaKAEaaFEbnJjlH0RqEaY0O2-5w2Li3vTVQMPculi0wyW5Pxx0li9f56gTHr7NtRr_ugakkwMsIwsOgEUOva9QPzI67LwyIcXKYmYfI4DfSPYqhURocyiCpw61ULE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3290" y="22975854"/>
            <a:ext cx="4876364" cy="36572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lh4.googleusercontent.com/_tOPnNQ_kdxeTqZ0-ycby2Nzt18Gh7X1kYXW6Maac9Cs9wJX2evN4RtRM6foiS6ceEZBsJvQqR9LXnML_PsxoSdKeqDxzKdLMTxc3_syIZYb-U3dqVEAWmoySSEnb7XJLhY4twNji9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353" y="22998604"/>
            <a:ext cx="4897924" cy="36734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lh4.googleusercontent.com/_m9IqnflUsnjhHjrmD_91XmvME9CnFefAgxeU8p2-Y6rxxXQ6enud0A-w1pCP9pARTmLgUQUajKzbcG-S8qsQPY3c_kLJRWv_HgO4dUgS7QRUZJYYZ5ZBR8-EAxNp8MiceIir2SuWV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1812" y="19524046"/>
            <a:ext cx="3305937" cy="24794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lh3.googleusercontent.com/cBlsGiDv9pxsRqMmKnha3u-wwfHVbMYFnUX2WRMLtZ2d6BFZuR1R7w5W4FmD9FPcLOYSa0QpOCxC4vUbbVYmIKr-lZiK7d7hhpSi8oCBIixCIcFItZTQg2ACxJxoezYUzYFH8mgw7I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6076" y="21563420"/>
            <a:ext cx="3766490" cy="282486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lh6.googleusercontent.com/1uNBSIzP1jIGiGSZiEeOZKQY6pAqBgoPfXsorZ4K8ldZrIMoLnwKTjFx1mPz2RFaSUcUjuEmZxAnNcWsvqw0eyzqLt2UkuBueVs9i7QQB-9NOR-IyT2kR4dGz27Yiz2QpeL_LTF21dk"/>
          <p:cNvPicPr>
            <a:picLocks noChangeAspect="1" noChangeArrowheads="1"/>
          </p:cNvPicPr>
          <p:nvPr/>
        </p:nvPicPr>
        <p:blipFill rotWithShape="1">
          <a:blip r:embed="rId11">
            <a:extLst>
              <a:ext uri="{28A0092B-C50C-407E-A947-70E740481C1C}">
                <a14:useLocalDpi xmlns:a14="http://schemas.microsoft.com/office/drawing/2010/main" val="0"/>
              </a:ext>
            </a:extLst>
          </a:blip>
          <a:srcRect l="12279" r="10013" b="9264"/>
          <a:stretch/>
        </p:blipFill>
        <p:spPr bwMode="auto">
          <a:xfrm>
            <a:off x="16464541" y="9615682"/>
            <a:ext cx="4506686" cy="3518454"/>
          </a:xfrm>
          <a:prstGeom prst="rect">
            <a:avLst/>
          </a:prstGeom>
          <a:noFill/>
          <a:extLst>
            <a:ext uri="{909E8E84-426E-40DD-AFC4-6F175D3DCCD1}">
              <a14:hiddenFill xmlns:a14="http://schemas.microsoft.com/office/drawing/2010/main">
                <a:solidFill>
                  <a:srgbClr val="FFFFFF"/>
                </a:solidFill>
              </a14:hiddenFill>
            </a:ext>
          </a:extLst>
        </p:spPr>
      </p:pic>
      <p:sp>
        <p:nvSpPr>
          <p:cNvPr id="28" name="Rounded Rectangle 27"/>
          <p:cNvSpPr/>
          <p:nvPr/>
        </p:nvSpPr>
        <p:spPr>
          <a:xfrm>
            <a:off x="11130143" y="14112123"/>
            <a:ext cx="9675576" cy="1716483"/>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Method</a:t>
            </a:r>
            <a:endParaRPr lang="en-GB" sz="3500" dirty="0" smtClean="0">
              <a:solidFill>
                <a:srgbClr val="4C4C4B"/>
              </a:solidFill>
            </a:endParaRPr>
          </a:p>
        </p:txBody>
      </p:sp>
      <p:sp>
        <p:nvSpPr>
          <p:cNvPr id="33" name="Rounded Rectangle 32"/>
          <p:cNvSpPr/>
          <p:nvPr/>
        </p:nvSpPr>
        <p:spPr>
          <a:xfrm>
            <a:off x="611353" y="17635387"/>
            <a:ext cx="9701980" cy="1716483"/>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Method</a:t>
            </a:r>
          </a:p>
          <a:p>
            <a:pPr algn="ctr"/>
            <a:r>
              <a:rPr lang="en-GB" sz="2300" dirty="0" smtClean="0">
                <a:solidFill>
                  <a:srgbClr val="4C4C4B"/>
                </a:solidFill>
              </a:rPr>
              <a:t>Ran combinations of up to 8 forks and threads measure PSS (memory usage) and throughput (time per event)</a:t>
            </a:r>
            <a:endParaRPr lang="en-GB" sz="2300" dirty="0" smtClean="0">
              <a:solidFill>
                <a:srgbClr val="4C4C4B"/>
              </a:solidFill>
            </a:endParaRPr>
          </a:p>
        </p:txBody>
      </p:sp>
      <p:sp>
        <p:nvSpPr>
          <p:cNvPr id="34" name="Rounded Rectangle 33"/>
          <p:cNvSpPr/>
          <p:nvPr/>
        </p:nvSpPr>
        <p:spPr>
          <a:xfrm>
            <a:off x="310018" y="11261737"/>
            <a:ext cx="4668917" cy="2902875"/>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Threads and forks</a:t>
            </a:r>
            <a:endParaRPr lang="en-GB" sz="2500" dirty="0" smtClean="0">
              <a:solidFill>
                <a:srgbClr val="4C4C4B"/>
              </a:solidFill>
            </a:endParaRPr>
          </a:p>
          <a:p>
            <a:pPr algn="ctr"/>
            <a:r>
              <a:rPr lang="en-GB" sz="2300" dirty="0" smtClean="0">
                <a:solidFill>
                  <a:srgbClr val="4C4C4B"/>
                </a:solidFill>
              </a:rPr>
              <a:t>Split up tasks to be completed</a:t>
            </a:r>
          </a:p>
          <a:p>
            <a:pPr algn="ctr"/>
            <a:r>
              <a:rPr lang="en-GB" sz="2300" dirty="0" smtClean="0">
                <a:solidFill>
                  <a:srgbClr val="4C4C4B"/>
                </a:solidFill>
              </a:rPr>
              <a:t>Forks vs threads </a:t>
            </a:r>
            <a:r>
              <a:rPr lang="en-GB" sz="2300" dirty="0" smtClean="0">
                <a:solidFill>
                  <a:srgbClr val="4C4C4B"/>
                </a:solidFill>
              </a:rPr>
              <a:t> </a:t>
            </a:r>
            <a:endParaRPr lang="en-GB" sz="2300" dirty="0">
              <a:solidFill>
                <a:srgbClr val="4C4C4B"/>
              </a:solidFill>
            </a:endParaRPr>
          </a:p>
        </p:txBody>
      </p:sp>
      <p:sp>
        <p:nvSpPr>
          <p:cNvPr id="35" name="Rounded Rectangle 34"/>
          <p:cNvSpPr/>
          <p:nvPr/>
        </p:nvSpPr>
        <p:spPr>
          <a:xfrm>
            <a:off x="5178116" y="11306854"/>
            <a:ext cx="5135217" cy="1726931"/>
          </a:xfrm>
          <a:prstGeom prst="roundRect">
            <a:avLst/>
          </a:prstGeom>
          <a:solidFill>
            <a:srgbClr val="FFFFFF"/>
          </a:solidFill>
          <a:ln>
            <a:solidFill>
              <a:srgbClr val="F3C4C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500" dirty="0" smtClean="0">
                <a:solidFill>
                  <a:srgbClr val="4C4C4B"/>
                </a:solidFill>
              </a:rPr>
              <a:t>Memory Allocators</a:t>
            </a:r>
            <a:endParaRPr lang="en-GB" sz="2500" dirty="0" smtClean="0">
              <a:solidFill>
                <a:srgbClr val="4C4C4B"/>
              </a:solidFill>
            </a:endParaRPr>
          </a:p>
          <a:p>
            <a:pPr algn="ctr"/>
            <a:r>
              <a:rPr lang="en-GB" sz="2300" dirty="0" smtClean="0">
                <a:solidFill>
                  <a:srgbClr val="4C4C4B"/>
                </a:solidFill>
              </a:rPr>
              <a:t>Mor</a:t>
            </a:r>
            <a:r>
              <a:rPr lang="en-GB" sz="2300" dirty="0" smtClean="0">
                <a:solidFill>
                  <a:srgbClr val="4C4C4B"/>
                </a:solidFill>
              </a:rPr>
              <a:t>e efficiently assign memory</a:t>
            </a:r>
            <a:endParaRPr lang="en-GB" sz="2300" dirty="0">
              <a:solidFill>
                <a:srgbClr val="4C4C4B"/>
              </a:solidFill>
            </a:endParaRPr>
          </a:p>
        </p:txBody>
      </p:sp>
      <p:cxnSp>
        <p:nvCxnSpPr>
          <p:cNvPr id="4" name="Straight Arrow Connector 3"/>
          <p:cNvCxnSpPr/>
          <p:nvPr/>
        </p:nvCxnSpPr>
        <p:spPr>
          <a:xfrm>
            <a:off x="7716601" y="14403307"/>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16597" y="15987487"/>
            <a:ext cx="2" cy="393223"/>
          </a:xfrm>
          <a:prstGeom prst="straightConnector1">
            <a:avLst/>
          </a:prstGeom>
          <a:ln w="57150">
            <a:solidFill>
              <a:srgbClr val="4C4C4B"/>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2"/>
          <a:stretch>
            <a:fillRect/>
          </a:stretch>
        </p:blipFill>
        <p:spPr>
          <a:xfrm>
            <a:off x="5214014" y="27146515"/>
            <a:ext cx="4665996" cy="1938071"/>
          </a:xfrm>
          <a:prstGeom prst="rect">
            <a:avLst/>
          </a:prstGeom>
        </p:spPr>
      </p:pic>
      <p:pic>
        <p:nvPicPr>
          <p:cNvPr id="7" name="Picture 6"/>
          <p:cNvPicPr>
            <a:picLocks noChangeAspect="1"/>
          </p:cNvPicPr>
          <p:nvPr/>
        </p:nvPicPr>
        <p:blipFill>
          <a:blip r:embed="rId13"/>
          <a:stretch>
            <a:fillRect/>
          </a:stretch>
        </p:blipFill>
        <p:spPr>
          <a:xfrm>
            <a:off x="15542785" y="3721849"/>
            <a:ext cx="5206897" cy="3063391"/>
          </a:xfrm>
          <a:prstGeom prst="rect">
            <a:avLst/>
          </a:prstGeom>
        </p:spPr>
      </p:pic>
      <p:pic>
        <p:nvPicPr>
          <p:cNvPr id="11" name="Picture 10"/>
          <p:cNvPicPr>
            <a:picLocks noChangeAspect="1"/>
          </p:cNvPicPr>
          <p:nvPr/>
        </p:nvPicPr>
        <p:blipFill>
          <a:blip r:embed="rId14"/>
          <a:stretch>
            <a:fillRect/>
          </a:stretch>
        </p:blipFill>
        <p:spPr>
          <a:xfrm>
            <a:off x="784482" y="3599086"/>
            <a:ext cx="4910692" cy="3471586"/>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2804058339"/>
              </p:ext>
            </p:extLst>
          </p:nvPr>
        </p:nvGraphicFramePr>
        <p:xfrm>
          <a:off x="11003708" y="18677901"/>
          <a:ext cx="4629496" cy="4046809"/>
        </p:xfrm>
        <a:graphic>
          <a:graphicData uri="http://schemas.openxmlformats.org/drawingml/2006/table">
            <a:tbl>
              <a:tblPr/>
              <a:tblGrid>
                <a:gridCol w="2565269">
                  <a:extLst>
                    <a:ext uri="{9D8B030D-6E8A-4147-A177-3AD203B41FA5}">
                      <a16:colId xmlns:a16="http://schemas.microsoft.com/office/drawing/2014/main" val="3578690937"/>
                    </a:ext>
                  </a:extLst>
                </a:gridCol>
                <a:gridCol w="2064227">
                  <a:extLst>
                    <a:ext uri="{9D8B030D-6E8A-4147-A177-3AD203B41FA5}">
                      <a16:colId xmlns:a16="http://schemas.microsoft.com/office/drawing/2014/main" val="2671549510"/>
                    </a:ext>
                  </a:extLst>
                </a:gridCol>
              </a:tblGrid>
              <a:tr h="735911">
                <a:tc>
                  <a:txBody>
                    <a:bodyPr/>
                    <a:lstStyle/>
                    <a:p>
                      <a:pPr rtl="0" fontAlgn="t">
                        <a:spcBef>
                          <a:spcPts val="0"/>
                        </a:spcBef>
                        <a:spcAft>
                          <a:spcPts val="0"/>
                        </a:spcAft>
                      </a:pPr>
                      <a:r>
                        <a:rPr lang="en-GB" sz="3000" b="1" i="0" u="none" strike="noStrike" dirty="0">
                          <a:solidFill>
                            <a:srgbClr val="000000"/>
                          </a:solidFill>
                          <a:effectLst/>
                          <a:latin typeface="Arial" panose="020B0604020202020204" pitchFamily="34" charset="0"/>
                        </a:rPr>
                        <a:t>Comparison </a:t>
                      </a:r>
                      <a:endParaRPr lang="en-GB" sz="30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3000" b="1" i="0" u="none" strike="noStrike" dirty="0" smtClean="0">
                          <a:solidFill>
                            <a:srgbClr val="000000"/>
                          </a:solidFill>
                          <a:effectLst/>
                          <a:latin typeface="Arial" panose="020B0604020202020204" pitchFamily="34" charset="0"/>
                        </a:rPr>
                        <a:t>Efficiency</a:t>
                      </a:r>
                      <a:endParaRPr lang="en-GB" sz="30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16516514"/>
                  </a:ext>
                </a:extLst>
              </a:tr>
              <a:tr h="679722">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HLT vs Offline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78.44%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3255982355"/>
                  </a:ext>
                </a:extLst>
              </a:tr>
              <a:tr h="657794">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LRT vs Offline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63.85 %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3119592534"/>
                  </a:ext>
                </a:extLst>
              </a:tr>
              <a:tr h="657794">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HLT vs Truth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42.51 %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2759315736"/>
                  </a:ext>
                </a:extLst>
              </a:tr>
              <a:tr h="657794">
                <a:tc>
                  <a:txBody>
                    <a:bodyPr/>
                    <a:lstStyle/>
                    <a:p>
                      <a:pPr rtl="0" fontAlgn="t">
                        <a:spcBef>
                          <a:spcPts val="0"/>
                        </a:spcBef>
                        <a:spcAft>
                          <a:spcPts val="0"/>
                        </a:spcAft>
                      </a:pPr>
                      <a:r>
                        <a:rPr lang="en-GB" sz="2500" b="0" i="0" u="none" strike="noStrike">
                          <a:solidFill>
                            <a:srgbClr val="000000"/>
                          </a:solidFill>
                          <a:effectLst/>
                          <a:latin typeface="Arial" panose="020B0604020202020204" pitchFamily="34" charset="0"/>
                        </a:rPr>
                        <a:t>LRT vs Truth </a:t>
                      </a:r>
                      <a:endParaRPr lang="en-GB" sz="250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25.37 %</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170302376"/>
                  </a:ext>
                </a:extLst>
              </a:tr>
              <a:tr h="657794">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Offline vs Truth</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tc>
                  <a:txBody>
                    <a:bodyPr/>
                    <a:lstStyle/>
                    <a:p>
                      <a:pPr rtl="0" fontAlgn="t">
                        <a:spcBef>
                          <a:spcPts val="0"/>
                        </a:spcBef>
                        <a:spcAft>
                          <a:spcPts val="0"/>
                        </a:spcAft>
                      </a:pPr>
                      <a:r>
                        <a:rPr lang="en-GB" sz="2500" b="0" i="0" u="none" strike="noStrike" dirty="0">
                          <a:solidFill>
                            <a:srgbClr val="000000"/>
                          </a:solidFill>
                          <a:effectLst/>
                          <a:latin typeface="Arial" panose="020B0604020202020204" pitchFamily="34" charset="0"/>
                        </a:rPr>
                        <a:t>77.43%</a:t>
                      </a:r>
                      <a:endParaRPr lang="en-GB" sz="2500" dirty="0">
                        <a:effectLst/>
                      </a:endParaRPr>
                    </a:p>
                  </a:txBody>
                  <a:tcPr marL="95250" marR="95250" marT="95250" marB="95250">
                    <a:lnL w="19050" cap="flat" cmpd="sng" algn="ctr">
                      <a:solidFill>
                        <a:srgbClr val="E2BBBA"/>
                      </a:solidFill>
                      <a:prstDash val="solid"/>
                      <a:round/>
                      <a:headEnd type="none" w="med" len="med"/>
                      <a:tailEnd type="none" w="med" len="med"/>
                    </a:lnL>
                    <a:lnR w="19050" cap="flat" cmpd="sng" algn="ctr">
                      <a:solidFill>
                        <a:srgbClr val="E2BBBA"/>
                      </a:solidFill>
                      <a:prstDash val="solid"/>
                      <a:round/>
                      <a:headEnd type="none" w="med" len="med"/>
                      <a:tailEnd type="none" w="med" len="med"/>
                    </a:lnR>
                    <a:lnT w="19050" cap="flat" cmpd="sng" algn="ctr">
                      <a:solidFill>
                        <a:srgbClr val="E2BBBA"/>
                      </a:solidFill>
                      <a:prstDash val="solid"/>
                      <a:round/>
                      <a:headEnd type="none" w="med" len="med"/>
                      <a:tailEnd type="none" w="med" len="med"/>
                    </a:lnT>
                    <a:lnB w="19050" cap="flat" cmpd="sng" algn="ctr">
                      <a:solidFill>
                        <a:srgbClr val="E2BBBA"/>
                      </a:solidFill>
                      <a:prstDash val="solid"/>
                      <a:round/>
                      <a:headEnd type="none" w="med" len="med"/>
                      <a:tailEnd type="none" w="med" len="med"/>
                    </a:lnB>
                  </a:tcPr>
                </a:tc>
                <a:extLst>
                  <a:ext uri="{0D108BD9-81ED-4DB2-BD59-A6C34878D82A}">
                    <a16:rowId xmlns:a16="http://schemas.microsoft.com/office/drawing/2014/main" val="424025763"/>
                  </a:ext>
                </a:extLst>
              </a:tr>
            </a:tbl>
          </a:graphicData>
        </a:graphic>
      </p:graphicFrame>
    </p:spTree>
    <p:extLst>
      <p:ext uri="{BB962C8B-B14F-4D97-AF65-F5344CB8AC3E}">
        <p14:creationId xmlns:p14="http://schemas.microsoft.com/office/powerpoint/2010/main" val="910276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F3C4CF"/>
      </a:dk1>
      <a:lt1>
        <a:srgbClr val="F2ACD2"/>
      </a:lt1>
      <a:dk2>
        <a:srgbClr val="F2ACD2"/>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5865</TotalTime>
  <Words>2046</Words>
  <Application>Microsoft Office PowerPoint</Application>
  <PresentationFormat>Custom</PresentationFormat>
  <Paragraphs>182</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ATLAS HLT Rosie Hasan</vt:lpstr>
      <vt:lpstr>ATLAS HLT  and FTF Rosie Hasan</vt:lpstr>
      <vt:lpstr>Title</vt:lpstr>
    </vt:vector>
  </TitlesOfParts>
  <Company>HEPWIN2012-27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 Rosanne (STFC,RAL,PPD)</dc:creator>
  <cp:lastModifiedBy>Hasan, Rosanne (STFC,RAL,PPD)</cp:lastModifiedBy>
  <cp:revision>64</cp:revision>
  <cp:lastPrinted>2021-08-19T15:15:48Z</cp:lastPrinted>
  <dcterms:created xsi:type="dcterms:W3CDTF">2021-08-12T17:34:43Z</dcterms:created>
  <dcterms:modified xsi:type="dcterms:W3CDTF">2021-08-19T16:52:21Z</dcterms:modified>
</cp:coreProperties>
</file>