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4" r:id="rId5"/>
    <p:sldId id="270" r:id="rId6"/>
    <p:sldId id="257" r:id="rId7"/>
    <p:sldId id="258" r:id="rId8"/>
    <p:sldId id="267" r:id="rId9"/>
    <p:sldId id="268" r:id="rId10"/>
    <p:sldId id="269" r:id="rId11"/>
    <p:sldId id="259" r:id="rId12"/>
    <p:sldId id="276" r:id="rId13"/>
    <p:sldId id="260" r:id="rId14"/>
    <p:sldId id="261" r:id="rId15"/>
    <p:sldId id="272" r:id="rId16"/>
    <p:sldId id="273" r:id="rId17"/>
    <p:sldId id="274" r:id="rId18"/>
    <p:sldId id="277" r:id="rId19"/>
    <p:sldId id="278" r:id="rId20"/>
    <p:sldId id="266" r:id="rId2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 autoAdjust="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Produccion minera por Estado </c:v>
                </c:pt>
              </c:strCache>
            </c:strRef>
          </c:tx>
          <c:cat>
            <c:strRef>
              <c:f>Hoja1!$A$2:$A$8</c:f>
              <c:strCache>
                <c:ptCount val="7"/>
                <c:pt idx="0">
                  <c:v>Sonora</c:v>
                </c:pt>
                <c:pt idx="1">
                  <c:v>Zacatecas</c:v>
                </c:pt>
                <c:pt idx="2">
                  <c:v>Durango</c:v>
                </c:pt>
                <c:pt idx="3">
                  <c:v>Jalisco</c:v>
                </c:pt>
                <c:pt idx="4">
                  <c:v>Chihuahua</c:v>
                </c:pt>
                <c:pt idx="5">
                  <c:v>Guanajuato</c:v>
                </c:pt>
                <c:pt idx="6">
                  <c:v>otros</c:v>
                </c:pt>
              </c:strCache>
            </c:strRef>
          </c:cat>
          <c:val>
            <c:numRef>
              <c:f>Hoja1!$B$2:$B$8</c:f>
              <c:numCache>
                <c:formatCode>0.00%</c:formatCode>
                <c:ptCount val="7"/>
                <c:pt idx="0">
                  <c:v>0.183</c:v>
                </c:pt>
                <c:pt idx="1">
                  <c:v>0.151</c:v>
                </c:pt>
                <c:pt idx="2">
                  <c:v>6.4000000000000001E-2</c:v>
                </c:pt>
                <c:pt idx="3">
                  <c:v>6.4000000000000001E-2</c:v>
                </c:pt>
                <c:pt idx="4">
                  <c:v>5.8999999999999997E-2</c:v>
                </c:pt>
                <c:pt idx="5">
                  <c:v>5.5E-2</c:v>
                </c:pt>
                <c:pt idx="6">
                  <c:v>0.42299999999999999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50-485B-8D6B-174C9BA1C3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Principales productos de la mineria mexicana 2015 (part. % del valor)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Hoja1!$A$2:$A$9</c:f>
              <c:strCache>
                <c:ptCount val="8"/>
                <c:pt idx="0">
                  <c:v>oro</c:v>
                </c:pt>
                <c:pt idx="1">
                  <c:v>agregados petreos</c:v>
                </c:pt>
                <c:pt idx="2">
                  <c:v>zinc</c:v>
                </c:pt>
                <c:pt idx="3">
                  <c:v>plata</c:v>
                </c:pt>
                <c:pt idx="4">
                  <c:v>cobre</c:v>
                </c:pt>
                <c:pt idx="5">
                  <c:v>basalto</c:v>
                </c:pt>
                <c:pt idx="6">
                  <c:v>caliza</c:v>
                </c:pt>
                <c:pt idx="7">
                  <c:v>otros</c:v>
                </c:pt>
              </c:strCache>
            </c:strRef>
          </c:cat>
          <c:val>
            <c:numRef>
              <c:f>Hoja1!$B$2:$B$9</c:f>
              <c:numCache>
                <c:formatCode>General</c:formatCode>
                <c:ptCount val="8"/>
                <c:pt idx="0">
                  <c:v>19.100000000000001</c:v>
                </c:pt>
                <c:pt idx="1">
                  <c:v>5.8</c:v>
                </c:pt>
                <c:pt idx="2">
                  <c:v>10.5</c:v>
                </c:pt>
                <c:pt idx="3">
                  <c:v>11.4</c:v>
                </c:pt>
                <c:pt idx="4">
                  <c:v>12.4</c:v>
                </c:pt>
                <c:pt idx="5">
                  <c:v>14.1</c:v>
                </c:pt>
                <c:pt idx="6">
                  <c:v>10.6</c:v>
                </c:pt>
                <c:pt idx="7">
                  <c:v>14.1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02-4A94-AEB1-42E16ED41291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C431A-7F12-4AE3-B3ED-4AC4B3CC7AE8}" type="datetimeFigureOut">
              <a:rPr lang="es-MX" smtClean="0"/>
              <a:t>07/02/2017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9017-E374-482A-9BCF-22E525A03D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03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C431A-7F12-4AE3-B3ED-4AC4B3CC7AE8}" type="datetimeFigureOut">
              <a:rPr lang="es-MX" smtClean="0"/>
              <a:t>07/02/2017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9017-E374-482A-9BCF-22E525A03D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661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C431A-7F12-4AE3-B3ED-4AC4B3CC7AE8}" type="datetimeFigureOut">
              <a:rPr lang="es-MX" smtClean="0"/>
              <a:t>07/02/2017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9017-E374-482A-9BCF-22E525A03D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683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C431A-7F12-4AE3-B3ED-4AC4B3CC7AE8}" type="datetimeFigureOut">
              <a:rPr lang="es-MX" smtClean="0"/>
              <a:t>07/02/2017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9017-E374-482A-9BCF-22E525A03D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648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C431A-7F12-4AE3-B3ED-4AC4B3CC7AE8}" type="datetimeFigureOut">
              <a:rPr lang="es-MX" smtClean="0"/>
              <a:t>07/02/2017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9017-E374-482A-9BCF-22E525A03D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643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C431A-7F12-4AE3-B3ED-4AC4B3CC7AE8}" type="datetimeFigureOut">
              <a:rPr lang="es-MX" smtClean="0"/>
              <a:t>07/02/2017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9017-E374-482A-9BCF-22E525A03D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2667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C431A-7F12-4AE3-B3ED-4AC4B3CC7AE8}" type="datetimeFigureOut">
              <a:rPr lang="es-MX" smtClean="0"/>
              <a:t>07/02/2017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9017-E374-482A-9BCF-22E525A03D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1391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C431A-7F12-4AE3-B3ED-4AC4B3CC7AE8}" type="datetimeFigureOut">
              <a:rPr lang="es-MX" smtClean="0"/>
              <a:t>07/02/2017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9017-E374-482A-9BCF-22E525A03D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174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C431A-7F12-4AE3-B3ED-4AC4B3CC7AE8}" type="datetimeFigureOut">
              <a:rPr lang="es-MX" smtClean="0"/>
              <a:t>07/02/2017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9017-E374-482A-9BCF-22E525A03D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168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C431A-7F12-4AE3-B3ED-4AC4B3CC7AE8}" type="datetimeFigureOut">
              <a:rPr lang="es-MX" smtClean="0"/>
              <a:t>07/02/2017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9017-E374-482A-9BCF-22E525A03D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2818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C431A-7F12-4AE3-B3ED-4AC4B3CC7AE8}" type="datetimeFigureOut">
              <a:rPr lang="es-MX" smtClean="0"/>
              <a:t>07/02/2017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9017-E374-482A-9BCF-22E525A03D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608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C431A-7F12-4AE3-B3ED-4AC4B3CC7AE8}" type="datetimeFigureOut">
              <a:rPr lang="es-MX" smtClean="0"/>
              <a:t>07/02/2017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79017-E374-482A-9BCF-22E525A03D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12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www.elconfidencial.com/tecnologia/2014-01-28/china-monopoliza-todas-las-tierras-raras-esenciales-para-la-tecnologia_81222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paratodomexico.com/geografia-de-mexico/division-politica-de-mexico.html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gm.gob.mx/productos/pdf/Anuario_2015_Edicion_2016.pdf" TargetMode="External"/><Relationship Id="rId2" Type="http://schemas.openxmlformats.org/officeDocument/2006/relationships/hyperlink" Target="http://www.gob.mx/cms/uploads/attachment/file/97697/prontuario_industria_minero_metalurgica_0215.pdf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amimex.org.mx/files/3614/6852/9181/02-Situacioin2016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Resultado de imagen para mapa de minero no metalico mexic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2" r="6481"/>
          <a:stretch/>
        </p:blipFill>
        <p:spPr bwMode="auto">
          <a:xfrm>
            <a:off x="-66080" y="0"/>
            <a:ext cx="9245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40466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MX" sz="7200" b="1" dirty="0" smtClean="0">
                <a:ln w="38100">
                  <a:solidFill>
                    <a:schemeClr val="accent6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roadway" panose="04040905080B02020502" pitchFamily="82" charset="0"/>
              </a:rPr>
              <a:t>Minería Mexicana</a:t>
            </a:r>
            <a:endParaRPr lang="es-MX" sz="7200" b="1" dirty="0">
              <a:ln w="38100">
                <a:solidFill>
                  <a:schemeClr val="accent6">
                    <a:lumMod val="75000"/>
                  </a:schemeClr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85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0" t="15674" r="56494" b="10515"/>
          <a:stretch/>
        </p:blipFill>
        <p:spPr bwMode="auto">
          <a:xfrm>
            <a:off x="367662" y="1124744"/>
            <a:ext cx="4238143" cy="5255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694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Mapa </a:t>
            </a:r>
            <a:r>
              <a:rPr lang="es-MX" dirty="0" err="1" smtClean="0"/>
              <a:t>metalogenico</a:t>
            </a:r>
            <a:r>
              <a:rPr lang="es-MX" dirty="0" smtClean="0"/>
              <a:t> de México</a:t>
            </a:r>
            <a:endParaRPr lang="es-MX" dirty="0"/>
          </a:p>
        </p:txBody>
      </p:sp>
      <p:pic>
        <p:nvPicPr>
          <p:cNvPr id="1028" name="Picture 4" descr="Resultado de imagen para mapa metalogenético de mexic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1" t="26192" r="11577" b="5658"/>
          <a:stretch/>
        </p:blipFill>
        <p:spPr bwMode="auto">
          <a:xfrm>
            <a:off x="937708" y="1181441"/>
            <a:ext cx="7544496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014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23528" y="476672"/>
            <a:ext cx="88204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tierras raras tienen </a:t>
            </a:r>
            <a:r>
              <a:rPr lang="es-ES" sz="2800" i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propiedades </a:t>
            </a:r>
            <a:r>
              <a:rPr lang="es-ES" sz="2800" i="1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eléctricas </a:t>
            </a:r>
            <a:r>
              <a:rPr lang="es-ES" sz="2800" i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" sz="2800" i="1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magnéticas</a:t>
            </a:r>
            <a:r>
              <a:rPr lang="es-E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excepcionales que son ahora de muy alto valor </a:t>
            </a:r>
            <a:r>
              <a:rPr lang="es-E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estratégico </a:t>
            </a:r>
            <a:r>
              <a:rPr lang="es-E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internacional porque representan la columna vertebral de la </a:t>
            </a:r>
            <a:r>
              <a:rPr lang="es-ES" sz="2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sustentabilidad </a:t>
            </a:r>
            <a:r>
              <a:rPr lang="es-ES" sz="28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energética </a:t>
            </a:r>
            <a:r>
              <a:rPr lang="es-ES" sz="2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futuro. </a:t>
            </a:r>
            <a:endParaRPr lang="es-E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http://em.fis.unam.mx/public/mochan/soloParaIngenieros/jpguRFRb3mGt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636912"/>
            <a:ext cx="4048125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611560" y="5761917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</a:rPr>
              <a:t>Los precios de las tierras taras oscilan entre cincuenta mil y 5 millones de </a:t>
            </a:r>
            <a:r>
              <a:rPr lang="es-E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dolares</a:t>
            </a: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</a:rPr>
              <a:t> la tonelada de concentrados </a:t>
            </a:r>
            <a:r>
              <a:rPr lang="es-E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oxidos</a:t>
            </a: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</a:rPr>
              <a:t> colocando a las tierras raras entre los materiales mas caros de la industria minera.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5600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eleconomista.com.mx/files/imagecache/eco2014_650x433/files/emp_612_mexico_2305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110" y="970257"/>
            <a:ext cx="6933804" cy="461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539552" y="5730081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/>
              <a:t>Es el nombre común de 17 elementos químicos: escandio, itrio y los 15 elementos del grupo de los lantánidos (lantano, cerio, praseodimio, neodimio, </a:t>
            </a:r>
            <a:r>
              <a:rPr lang="es-MX" dirty="0" err="1" smtClean="0"/>
              <a:t>prometio</a:t>
            </a:r>
            <a:r>
              <a:rPr lang="es-MX" dirty="0" smtClean="0"/>
              <a:t>, samario, europio, gadolinio, terbio, disprosio, holmio, erbio, tulio, iterbio y lutecio)</a:t>
            </a:r>
            <a:endParaRPr lang="es-MX" dirty="0"/>
          </a:p>
        </p:txBody>
      </p:sp>
      <p:sp>
        <p:nvSpPr>
          <p:cNvPr id="6" name="5 CuadroTexto"/>
          <p:cNvSpPr txBox="1"/>
          <p:nvPr/>
        </p:nvSpPr>
        <p:spPr>
          <a:xfrm>
            <a:off x="520940" y="262371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Explotación de tierras raras en México   </a:t>
            </a:r>
            <a:endParaRPr lang="es-MX" sz="40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0756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tierras raras mex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8454771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395536" y="5066425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/>
              <a:t>en los últimos años, investigadores mexicanos, apoyados de instituciones internacionales de Chile, Corea y Francia, han iniciado estudios para ubicar yacimientos de tierras raras en México.  hasta ahora se han localizado posibles indicios en los estados de Tamaulipas, Oaxaca y algunas zonas de Sonora.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93011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0" y="1412776"/>
            <a:ext cx="4218112" cy="4525963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La preocupación por una altísima concentración en un solo país ha hecho que se impulsen nuevas iniciativas para el fortalecimiento en la disponibilidad de aleaciones de tierras raras.</a:t>
            </a:r>
            <a:endParaRPr lang="es-ES" dirty="0"/>
          </a:p>
        </p:txBody>
      </p:sp>
      <p:pic>
        <p:nvPicPr>
          <p:cNvPr id="8194" name="Picture 2" descr="Resultado de imagen para tierras raras china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12776"/>
            <a:ext cx="5065534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261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639994" y="332656"/>
            <a:ext cx="4038600" cy="59375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El Instituto de Ciencias </a:t>
            </a:r>
            <a:r>
              <a:rPr lang="es-ES" dirty="0" smtClean="0"/>
              <a:t>Físicas </a:t>
            </a:r>
            <a:r>
              <a:rPr lang="es-ES" dirty="0"/>
              <a:t>de la UNAM </a:t>
            </a:r>
            <a:r>
              <a:rPr lang="es-ES" dirty="0" smtClean="0"/>
              <a:t>dirigió </a:t>
            </a:r>
            <a:r>
              <a:rPr lang="es-ES" dirty="0"/>
              <a:t>en 2013 </a:t>
            </a:r>
            <a:r>
              <a:rPr lang="es-ES" dirty="0" smtClean="0"/>
              <a:t>un </a:t>
            </a:r>
            <a:r>
              <a:rPr lang="es-ES" dirty="0"/>
              <a:t>trabajo del consorcio para el </a:t>
            </a:r>
            <a:r>
              <a:rPr lang="es-ES" dirty="0" smtClean="0"/>
              <a:t>análisis </a:t>
            </a:r>
            <a:r>
              <a:rPr lang="es-ES" dirty="0"/>
              <a:t>de las formaciones </a:t>
            </a:r>
            <a:r>
              <a:rPr lang="es-ES" dirty="0" smtClean="0"/>
              <a:t>geológicas </a:t>
            </a:r>
            <a:r>
              <a:rPr lang="es-ES" dirty="0"/>
              <a:t>mexicanas mas afines a las tierras raras, en el que organizo brigadas </a:t>
            </a:r>
            <a:r>
              <a:rPr lang="es-ES" dirty="0" smtClean="0"/>
              <a:t>geológicas </a:t>
            </a:r>
            <a:r>
              <a:rPr lang="es-ES" dirty="0"/>
              <a:t>de campo para explorar los estados de </a:t>
            </a:r>
            <a:r>
              <a:rPr lang="es-ES" i="1" dirty="0">
                <a:solidFill>
                  <a:srgbClr val="00B0F0"/>
                </a:solidFill>
              </a:rPr>
              <a:t>Oaxaca, Hidalgo, Coahuila, Durango, Sinaloa y Sonora. </a:t>
            </a:r>
            <a:r>
              <a:rPr lang="es-ES" i="1" dirty="0">
                <a:solidFill>
                  <a:srgbClr val="00B0F0"/>
                </a:solidFill>
              </a:rPr>
              <a:t/>
            </a:r>
            <a:br>
              <a:rPr lang="es-ES" i="1" dirty="0">
                <a:solidFill>
                  <a:srgbClr val="00B0F0"/>
                </a:solidFill>
              </a:rPr>
            </a:br>
            <a:endParaRPr lang="es-ES" i="1" dirty="0">
              <a:solidFill>
                <a:srgbClr val="00B0F0"/>
              </a:solidFill>
            </a:endParaRPr>
          </a:p>
        </p:txBody>
      </p:sp>
      <p:pic>
        <p:nvPicPr>
          <p:cNvPr id="4105" name="Picture 9" descr="http://em.fis.unam.mx/public/mochan/soloParaIngenieros/jpgYQzuR2vkY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0945"/>
            <a:ext cx="4013030" cy="300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jpg7AwNU3svUS.jpg (591×394)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93393"/>
            <a:ext cx="4038600" cy="26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027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800" dirty="0" smtClean="0"/>
              <a:t>Lugares con existencia de rocas </a:t>
            </a:r>
            <a:r>
              <a:rPr lang="es-ES" sz="2800" dirty="0"/>
              <a:t>de concentraciones altas de tierras </a:t>
            </a:r>
            <a:r>
              <a:rPr lang="es-ES" sz="2800" dirty="0" smtClean="0"/>
              <a:t>raras.</a:t>
            </a:r>
            <a:endParaRPr lang="es-ES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Oaxaca.</a:t>
            </a:r>
          </a:p>
          <a:p>
            <a:pPr marL="0" indent="0">
              <a:buNone/>
            </a:pPr>
            <a:r>
              <a:rPr lang="es-ES" dirty="0" smtClean="0"/>
              <a:t>Tamaulipas.</a:t>
            </a:r>
          </a:p>
          <a:p>
            <a:pPr marL="0" indent="0">
              <a:buNone/>
            </a:pPr>
            <a:r>
              <a:rPr lang="es-ES" dirty="0" smtClean="0"/>
              <a:t>Hidalgo.</a:t>
            </a:r>
            <a:endParaRPr lang="es-ES" dirty="0"/>
          </a:p>
          <a:p>
            <a:pPr marL="0" indent="0">
              <a:buNone/>
            </a:pPr>
            <a:r>
              <a:rPr lang="es-ES" dirty="0" smtClean="0"/>
              <a:t>Coahuila</a:t>
            </a:r>
          </a:p>
          <a:p>
            <a:pPr marL="0" indent="0">
              <a:buNone/>
            </a:pPr>
            <a:r>
              <a:rPr lang="es-ES" dirty="0" smtClean="0"/>
              <a:t>Durango.</a:t>
            </a:r>
          </a:p>
          <a:p>
            <a:pPr marL="0" indent="0">
              <a:buNone/>
            </a:pPr>
            <a:r>
              <a:rPr lang="es-ES" dirty="0" smtClean="0"/>
              <a:t>Sinaloa</a:t>
            </a:r>
          </a:p>
          <a:p>
            <a:pPr marL="0" indent="0">
              <a:buNone/>
            </a:pPr>
            <a:r>
              <a:rPr lang="es-ES" dirty="0" smtClean="0"/>
              <a:t>Sonora </a:t>
            </a:r>
            <a:r>
              <a:rPr lang="es-ES" dirty="0"/>
              <a:t> 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7172" name="Picture 4" descr="Imagen relacionada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600200"/>
            <a:ext cx="62865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041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chatarra </a:t>
            </a:r>
            <a:r>
              <a:rPr lang="es-ES" dirty="0" smtClean="0"/>
              <a:t>electrónica-una </a:t>
            </a:r>
            <a:r>
              <a:rPr lang="es-ES" dirty="0"/>
              <a:t>zona </a:t>
            </a:r>
            <a:r>
              <a:rPr lang="es-ES" dirty="0" smtClean="0"/>
              <a:t>minera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531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dirty="0"/>
              <a:t>300 mil toneladas anuales de </a:t>
            </a:r>
            <a:r>
              <a:rPr lang="es-ES" dirty="0" smtClean="0"/>
              <a:t>desechos.</a:t>
            </a:r>
          </a:p>
          <a:p>
            <a:pPr marL="0" indent="0">
              <a:buNone/>
            </a:pPr>
            <a:r>
              <a:rPr lang="es-ES" dirty="0"/>
              <a:t>La </a:t>
            </a:r>
            <a:r>
              <a:rPr lang="es-ES" i="1" dirty="0">
                <a:solidFill>
                  <a:srgbClr val="FF0000"/>
                </a:solidFill>
              </a:rPr>
              <a:t>metalurgia extractiva de tierras raras </a:t>
            </a:r>
            <a:r>
              <a:rPr lang="es-ES" dirty="0"/>
              <a:t>a partir de componentes de la chatarra </a:t>
            </a:r>
            <a:r>
              <a:rPr lang="es-ES" dirty="0" smtClean="0"/>
              <a:t>electrónica </a:t>
            </a:r>
            <a:r>
              <a:rPr lang="es-ES" dirty="0"/>
              <a:t>representa un gran reto tanto para desarrollar </a:t>
            </a:r>
            <a:r>
              <a:rPr lang="es-ES" dirty="0" smtClean="0"/>
              <a:t>metodologías económicamente </a:t>
            </a:r>
            <a:r>
              <a:rPr lang="es-ES" dirty="0"/>
              <a:t>viables para fomentar la </a:t>
            </a:r>
            <a:r>
              <a:rPr lang="es-ES" dirty="0" smtClean="0"/>
              <a:t>extracción </a:t>
            </a:r>
            <a:r>
              <a:rPr lang="es-ES" dirty="0"/>
              <a:t>de estos valiosos metales</a:t>
            </a:r>
            <a:endParaRPr lang="es-ES" dirty="0"/>
          </a:p>
        </p:txBody>
      </p:sp>
      <p:pic>
        <p:nvPicPr>
          <p:cNvPr id="6146" name="Picture 2" descr="http://em.fis.unam.mx/public/mochan/soloParaIngenieros/jpgiD4y2K6NVi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4316288" cy="344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507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503548" y="1268760"/>
            <a:ext cx="813690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/>
            </a:r>
            <a:br>
              <a:rPr lang="es-ES" dirty="0"/>
            </a:br>
            <a:r>
              <a:rPr lang="es-E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minería, </a:t>
            </a:r>
            <a:r>
              <a:rPr lang="es-E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metalurgia extractiva y adaptativa y la </a:t>
            </a:r>
            <a:r>
              <a:rPr lang="es-E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fabricación </a:t>
            </a:r>
            <a:r>
              <a:rPr lang="es-E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dispositivos de tierras raras representan una gran oportunidad </a:t>
            </a:r>
            <a:r>
              <a:rPr lang="es-E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económica </a:t>
            </a:r>
            <a:r>
              <a:rPr lang="es-E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E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México, </a:t>
            </a:r>
            <a:r>
              <a:rPr lang="es-E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un paso saludable en la </a:t>
            </a:r>
            <a:r>
              <a:rPr lang="es-E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 </a:t>
            </a:r>
            <a:r>
              <a:rPr lang="es-E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proveernos de un  futuro </a:t>
            </a:r>
            <a:r>
              <a:rPr lang="es-E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energético </a:t>
            </a:r>
            <a:r>
              <a:rPr lang="es-E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sustentable, aumentando nuestra </a:t>
            </a:r>
            <a:r>
              <a:rPr lang="es-E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participación </a:t>
            </a:r>
            <a:r>
              <a:rPr lang="es-E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la </a:t>
            </a:r>
            <a:r>
              <a:rPr lang="es-E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revolución </a:t>
            </a:r>
            <a:r>
              <a:rPr lang="es-E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las comunicaciones y la </a:t>
            </a:r>
            <a:r>
              <a:rPr lang="es-E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electrónica.</a:t>
            </a:r>
            <a:r>
              <a:rPr lang="es-E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C000"/>
                </a:solidFill>
              </a:rPr>
              <a:t>CONCLUSIÓN.</a:t>
            </a:r>
            <a:endParaRPr lang="es-E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20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sultado de imagen para minas en mexic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1" r="9176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79" t="24405" r="19120" b="6250"/>
          <a:stretch/>
        </p:blipFill>
        <p:spPr bwMode="auto">
          <a:xfrm>
            <a:off x="554119" y="409488"/>
            <a:ext cx="4608512" cy="600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5437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51520" y="476672"/>
            <a:ext cx="80648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>
                <a:hlinkClick r:id="rId2"/>
              </a:rPr>
              <a:t>http://www.gob.mx/cms/uploads/attachment/file/97697/prontuario_industria_minero_metalurgica_0215.pdf</a:t>
            </a:r>
            <a:endParaRPr lang="es-MX" dirty="0" smtClean="0"/>
          </a:p>
          <a:p>
            <a:endParaRPr lang="es-MX" dirty="0"/>
          </a:p>
          <a:p>
            <a:r>
              <a:rPr lang="es-MX" dirty="0" smtClean="0">
                <a:hlinkClick r:id="rId3"/>
              </a:rPr>
              <a:t>http://www.sgm.gob.mx/productos/pdf/Anuario_2015_Edicion_2016.pdf</a:t>
            </a:r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r>
              <a:rPr lang="es-MX" dirty="0" smtClean="0">
                <a:hlinkClick r:id="rId4"/>
              </a:rPr>
              <a:t>https://</a:t>
            </a:r>
            <a:r>
              <a:rPr lang="es-MX" dirty="0" smtClean="0">
                <a:hlinkClick r:id="rId4"/>
              </a:rPr>
              <a:t>camimex.org.mx/files/3614/6852/9181/02-Situacioin2016.pdf</a:t>
            </a:r>
            <a:endParaRPr lang="es-MX" dirty="0" smtClean="0"/>
          </a:p>
          <a:p>
            <a:endParaRPr lang="es-MX" dirty="0"/>
          </a:p>
          <a:p>
            <a:r>
              <a:rPr lang="es-MX" dirty="0"/>
              <a:t>http://em.fis.unam.mx/public/mochan/soloParaIngenieros/msg00123.html</a:t>
            </a: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9444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683568" y="332656"/>
            <a:ext cx="7848872" cy="5760640"/>
          </a:xfrm>
        </p:spPr>
        <p:txBody>
          <a:bodyPr>
            <a:normAutofit/>
          </a:bodyPr>
          <a:lstStyle/>
          <a:p>
            <a:r>
              <a:rPr lang="es-MX" sz="3100" dirty="0" smtClean="0"/>
              <a:t>Ocupa un lugar privilegiado para la </a:t>
            </a:r>
            <a:r>
              <a:rPr lang="es-MX" sz="3100" i="1" dirty="0" smtClean="0"/>
              <a:t>inversión </a:t>
            </a:r>
            <a:r>
              <a:rPr lang="es-MX" sz="3100" i="1" dirty="0" smtClean="0"/>
              <a:t>privada y domestica </a:t>
            </a:r>
            <a:r>
              <a:rPr lang="es-MX" sz="3100" dirty="0" smtClean="0"/>
              <a:t>solo por debajo de EUU, </a:t>
            </a:r>
            <a:r>
              <a:rPr lang="es-MX" sz="3100" dirty="0" smtClean="0"/>
              <a:t>Canadá </a:t>
            </a:r>
            <a:r>
              <a:rPr lang="es-MX" sz="3100" dirty="0" smtClean="0"/>
              <a:t>y Australia.</a:t>
            </a:r>
          </a:p>
          <a:p>
            <a:endParaRPr lang="es-MX" sz="3100" dirty="0"/>
          </a:p>
          <a:p>
            <a:r>
              <a:rPr lang="es-MX" sz="3100" dirty="0" smtClean="0"/>
              <a:t>Es de los primeros </a:t>
            </a:r>
            <a:r>
              <a:rPr lang="es-MX" sz="3100" i="1" dirty="0" smtClean="0"/>
              <a:t>productores </a:t>
            </a:r>
            <a:r>
              <a:rPr lang="es-MX" sz="3100" dirty="0" smtClean="0"/>
              <a:t>de plata </a:t>
            </a:r>
          </a:p>
          <a:p>
            <a:pPr marL="0" indent="0">
              <a:buNone/>
            </a:pPr>
            <a:endParaRPr lang="es-MX" sz="3100" dirty="0"/>
          </a:p>
          <a:p>
            <a:r>
              <a:rPr lang="es-MX" sz="3100" dirty="0" smtClean="0"/>
              <a:t>En los primeros 10 productores de oro, cobre, fluorita, bismuto, sodio , plomo, molibdeno</a:t>
            </a:r>
            <a:r>
              <a:rPr lang="es-MX" sz="3100" dirty="0"/>
              <a:t>, diatomita, cadmio, grafito, sal, yeso, manganeso y zinc, entre otros</a:t>
            </a:r>
            <a:r>
              <a:rPr lang="es-MX" sz="3100" dirty="0" smtClean="0"/>
              <a:t>.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85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content-dft4-2.xx.fbcdn.net/v/t34.0-12/16650473_813562392132019_154086038_n.png?oh=833083585cbfdd43d94f0a365c69b785&amp;oe=589CD57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" t="21000" r="2250" b="18801"/>
          <a:stretch/>
        </p:blipFill>
        <p:spPr bwMode="auto">
          <a:xfrm>
            <a:off x="0" y="1052736"/>
            <a:ext cx="9144000" cy="374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811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568952" cy="6120680"/>
          </a:xfrm>
        </p:spPr>
        <p:txBody>
          <a:bodyPr>
            <a:normAutofit/>
          </a:bodyPr>
          <a:lstStyle/>
          <a:p>
            <a:pPr algn="just"/>
            <a:r>
              <a:rPr lang="es-ES" sz="2400" b="1" dirty="0" smtClean="0">
                <a:solidFill>
                  <a:schemeClr val="tx1"/>
                </a:solidFill>
              </a:rPr>
              <a:t>La minería es el primer elemento de la cadena productiva de muchas </a:t>
            </a:r>
            <a:r>
              <a:rPr lang="es-ES" sz="2400" b="1" i="1" dirty="0" smtClean="0">
                <a:solidFill>
                  <a:schemeClr val="tx1"/>
                </a:solidFill>
              </a:rPr>
              <a:t>industrias.</a:t>
            </a:r>
          </a:p>
          <a:p>
            <a:pPr algn="just"/>
            <a:endParaRPr lang="es-ES" sz="2400" b="1" dirty="0" smtClean="0">
              <a:solidFill>
                <a:schemeClr val="tx1"/>
              </a:solidFill>
            </a:endParaRPr>
          </a:p>
          <a:p>
            <a:pPr algn="just"/>
            <a:r>
              <a:rPr lang="es-ES" sz="2400" b="1" i="1" dirty="0" smtClean="0">
                <a:solidFill>
                  <a:srgbClr val="92D050"/>
                </a:solidFill>
              </a:rPr>
              <a:t>La plata </a:t>
            </a:r>
            <a:r>
              <a:rPr lang="es-ES" sz="2400" b="1" dirty="0" smtClean="0">
                <a:solidFill>
                  <a:schemeClr val="tx1"/>
                </a:solidFill>
              </a:rPr>
              <a:t>se utiliza para crear aparatos electrónicos, convertidores, catalíticos de automóviles, joyería, herramientas fotográficas, entre otras.</a:t>
            </a:r>
          </a:p>
          <a:p>
            <a:pPr algn="just"/>
            <a:endParaRPr lang="es-ES" sz="2400" b="1" dirty="0" smtClean="0">
              <a:solidFill>
                <a:schemeClr val="tx1"/>
              </a:solidFill>
            </a:endParaRPr>
          </a:p>
          <a:p>
            <a:pPr algn="just"/>
            <a:r>
              <a:rPr lang="es-ES" sz="2400" b="1" i="1" dirty="0" smtClean="0">
                <a:solidFill>
                  <a:schemeClr val="accent5">
                    <a:lumMod val="75000"/>
                  </a:schemeClr>
                </a:solidFill>
              </a:rPr>
              <a:t>El oro </a:t>
            </a:r>
            <a:r>
              <a:rPr lang="es-ES" sz="2400" b="1" dirty="0" smtClean="0">
                <a:solidFill>
                  <a:schemeClr val="tx1"/>
                </a:solidFill>
              </a:rPr>
              <a:t>se usa como medicamento para tratar el cáncer, partes de computadoras, circuitos de naves aeroespaciales, </a:t>
            </a:r>
            <a:r>
              <a:rPr lang="es-ES" sz="2400" b="1" i="1" dirty="0" smtClean="0">
                <a:solidFill>
                  <a:schemeClr val="tx1"/>
                </a:solidFill>
              </a:rPr>
              <a:t>medio confiable de inversión </a:t>
            </a:r>
            <a:r>
              <a:rPr lang="es-ES" sz="2400" b="1" dirty="0" smtClean="0">
                <a:solidFill>
                  <a:schemeClr val="tx1"/>
                </a:solidFill>
              </a:rPr>
              <a:t>y joyería.</a:t>
            </a:r>
          </a:p>
          <a:p>
            <a:pPr algn="just"/>
            <a:endParaRPr lang="es-ES" sz="2400" b="1" dirty="0" smtClean="0">
              <a:solidFill>
                <a:schemeClr val="tx1"/>
              </a:solidFill>
            </a:endParaRPr>
          </a:p>
          <a:p>
            <a:pPr algn="just"/>
            <a:r>
              <a:rPr lang="es-ES" sz="2400" b="1" dirty="0" smtClean="0">
                <a:solidFill>
                  <a:schemeClr val="tx1"/>
                </a:solidFill>
              </a:rPr>
              <a:t>El uso de estos dos minerales para la producción de nuevas tecnologías </a:t>
            </a:r>
            <a:r>
              <a:rPr lang="es-ES" sz="2400" b="1" i="1" u="sng" dirty="0" smtClean="0">
                <a:solidFill>
                  <a:schemeClr val="tx1"/>
                </a:solidFill>
              </a:rPr>
              <a:t>dependerá del precio de los mismos </a:t>
            </a:r>
            <a:r>
              <a:rPr lang="es-ES" sz="2400" b="1" dirty="0" smtClean="0">
                <a:solidFill>
                  <a:schemeClr val="tx1"/>
                </a:solidFill>
              </a:rPr>
              <a:t>así como la investigación y desarrollo de nuevos productos.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850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es-MX" dirty="0" smtClean="0"/>
              <a:t>Los Estados de la República Mexicana que principalmente contribuyeron al valor de la producción minera</a:t>
            </a:r>
            <a:endParaRPr lang="es-MX" dirty="0"/>
          </a:p>
        </p:txBody>
      </p:sp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3488201581"/>
              </p:ext>
            </p:extLst>
          </p:nvPr>
        </p:nvGraphicFramePr>
        <p:xfrm>
          <a:off x="1547664" y="234888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4801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1143000"/>
          </a:xfrm>
        </p:spPr>
        <p:txBody>
          <a:bodyPr/>
          <a:lstStyle/>
          <a:p>
            <a:endParaRPr lang="es-MX" dirty="0"/>
          </a:p>
        </p:txBody>
      </p:sp>
      <p:graphicFrame>
        <p:nvGraphicFramePr>
          <p:cNvPr id="5" name="4 Gráfico"/>
          <p:cNvGraphicFramePr/>
          <p:nvPr>
            <p:extLst>
              <p:ext uri="{D42A27DB-BD31-4B8C-83A1-F6EECF244321}">
                <p14:modId xmlns:p14="http://schemas.microsoft.com/office/powerpoint/2010/main" val="961539473"/>
              </p:ext>
            </p:extLst>
          </p:nvPr>
        </p:nvGraphicFramePr>
        <p:xfrm>
          <a:off x="971600" y="213285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1979712" y="1700807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Principales productos de la minería mexicana 2015 (part. % del valor</a:t>
            </a:r>
            <a:r>
              <a:rPr lang="es-MX" dirty="0" smtClean="0"/>
              <a:t>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701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0986" r="12741" b="7784"/>
          <a:stretch/>
        </p:blipFill>
        <p:spPr bwMode="auto">
          <a:xfrm>
            <a:off x="323528" y="1661088"/>
            <a:ext cx="4265542" cy="458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21" t="11269" r="11347" b="8996"/>
          <a:stretch/>
        </p:blipFill>
        <p:spPr bwMode="auto">
          <a:xfrm>
            <a:off x="4716016" y="1652495"/>
            <a:ext cx="4094550" cy="4776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9416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09" t="12103" r="10422" b="11111"/>
          <a:stretch/>
        </p:blipFill>
        <p:spPr bwMode="auto">
          <a:xfrm>
            <a:off x="539552" y="1627521"/>
            <a:ext cx="3865869" cy="484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2" t="18277" r="56176" b="12406"/>
          <a:stretch/>
        </p:blipFill>
        <p:spPr bwMode="auto">
          <a:xfrm>
            <a:off x="4529850" y="1628800"/>
            <a:ext cx="4391943" cy="484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39633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533</Words>
  <Application>Microsoft Office PowerPoint</Application>
  <PresentationFormat>Presentación en pantalla (4:3)</PresentationFormat>
  <Paragraphs>45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Broadway</vt:lpstr>
      <vt:lpstr>Calibri</vt:lpstr>
      <vt:lpstr>Times New Roman</vt:lpstr>
      <vt:lpstr>Tema de Office</vt:lpstr>
      <vt:lpstr>Minería Mexicana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Mapa metalogenico de México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Lugares con existencia de rocas de concentraciones altas de tierras raras.</vt:lpstr>
      <vt:lpstr>chatarra electrónica-una zona minera</vt:lpstr>
      <vt:lpstr>CONCLUSIÓN.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Minería Mexicana</dc:title>
  <dc:creator>Rodrigo Mendoza Moran</dc:creator>
  <cp:lastModifiedBy>ROSARIO</cp:lastModifiedBy>
  <cp:revision>24</cp:revision>
  <dcterms:created xsi:type="dcterms:W3CDTF">2017-02-06T18:38:57Z</dcterms:created>
  <dcterms:modified xsi:type="dcterms:W3CDTF">2017-02-08T01:25:33Z</dcterms:modified>
</cp:coreProperties>
</file>