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Algorithms Speed</a:t>
            </a:r>
            <a:r>
              <a:rPr lang="en-CA" baseline="0" dirty="0"/>
              <a:t> Comparison</a:t>
            </a:r>
            <a:endParaRPr lang="en-CA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std::sort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Sheet1!$A$2:$A$6</c:f>
              <c:numCache>
                <c:formatCode>#,##0</c:formatCode>
                <c:ptCount val="5"/>
                <c:pt idx="0">
                  <c:v>1000000</c:v>
                </c:pt>
                <c:pt idx="1">
                  <c:v>5000000</c:v>
                </c:pt>
                <c:pt idx="2">
                  <c:v>10000000</c:v>
                </c:pt>
                <c:pt idx="3">
                  <c:v>50000000</c:v>
                </c:pt>
                <c:pt idx="4">
                  <c:v>100000000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66</c:v>
                </c:pt>
                <c:pt idx="1">
                  <c:v>360</c:v>
                </c:pt>
                <c:pt idx="2">
                  <c:v>742</c:v>
                </c:pt>
                <c:pt idx="3">
                  <c:v>3983</c:v>
                </c:pt>
                <c:pt idx="4">
                  <c:v>8393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B2F-8E8C-1DAC6E9E36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saxpy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Sheet1!$A$2:$A$6</c:f>
              <c:numCache>
                <c:formatCode>#,##0</c:formatCode>
                <c:ptCount val="5"/>
                <c:pt idx="0">
                  <c:v>1000000</c:v>
                </c:pt>
                <c:pt idx="1">
                  <c:v>5000000</c:v>
                </c:pt>
                <c:pt idx="2">
                  <c:v>10000000</c:v>
                </c:pt>
                <c:pt idx="3">
                  <c:v>50000000</c:v>
                </c:pt>
                <c:pt idx="4">
                  <c:v>100000000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4</c:v>
                </c:pt>
                <c:pt idx="1">
                  <c:v>18</c:v>
                </c:pt>
                <c:pt idx="2">
                  <c:v>36</c:v>
                </c:pt>
                <c:pt idx="3">
                  <c:v>189</c:v>
                </c:pt>
                <c:pt idx="4">
                  <c:v>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B2F-8E8C-1DAC6E9E363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prefix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Sheet1!$A$2:$A$6</c:f>
              <c:numCache>
                <c:formatCode>#,##0</c:formatCode>
                <c:ptCount val="5"/>
                <c:pt idx="0">
                  <c:v>1000000</c:v>
                </c:pt>
                <c:pt idx="1">
                  <c:v>5000000</c:v>
                </c:pt>
                <c:pt idx="2">
                  <c:v>10000000</c:v>
                </c:pt>
                <c:pt idx="3">
                  <c:v>50000000</c:v>
                </c:pt>
                <c:pt idx="4">
                  <c:v>100000000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75</c:v>
                </c:pt>
                <c:pt idx="1">
                  <c:v>293</c:v>
                </c:pt>
                <c:pt idx="2">
                  <c:v>584</c:v>
                </c:pt>
                <c:pt idx="3">
                  <c:v>2343</c:v>
                </c:pt>
                <c:pt idx="4">
                  <c:v>4649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B2F-8E8C-1DAC6E9E36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92400207"/>
        <c:axId val="1938143215"/>
        <c:axId val="0"/>
      </c:bar3DChart>
      <c:catAx>
        <c:axId val="19924002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Number of Elements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8143215"/>
        <c:crosses val="autoZero"/>
        <c:auto val="1"/>
        <c:lblAlgn val="ctr"/>
        <c:lblOffset val="100"/>
        <c:noMultiLvlLbl val="0"/>
      </c:catAx>
      <c:valAx>
        <c:axId val="1938143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Execution Time (Milliseconds)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2400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Serial vs. Parallel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500 x 500</c:v>
                </c:pt>
                <c:pt idx="1">
                  <c:v>1000 x 1000</c:v>
                </c:pt>
                <c:pt idx="2">
                  <c:v>1500 x 1500</c:v>
                </c:pt>
                <c:pt idx="3">
                  <c:v>2000 x 2000</c:v>
                </c:pt>
                <c:pt idx="4">
                  <c:v>2500 x 2500</c:v>
                </c:pt>
                <c:pt idx="5">
                  <c:v>3000 x 3000</c:v>
                </c:pt>
                <c:pt idx="6">
                  <c:v>3500 x 3500</c:v>
                </c:pt>
                <c:pt idx="7">
                  <c:v>4000 x 4000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1995</c:v>
                </c:pt>
                <c:pt idx="1">
                  <c:v>8028</c:v>
                </c:pt>
                <c:pt idx="2">
                  <c:v>19852</c:v>
                </c:pt>
                <c:pt idx="3">
                  <c:v>34278</c:v>
                </c:pt>
                <c:pt idx="4">
                  <c:v>50791</c:v>
                </c:pt>
                <c:pt idx="5">
                  <c:v>73605</c:v>
                </c:pt>
                <c:pt idx="6">
                  <c:v>102737</c:v>
                </c:pt>
                <c:pt idx="7">
                  <c:v>134687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5A-4435-ACB9-E94E409BAA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Parallel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500 x 500</c:v>
                </c:pt>
                <c:pt idx="1">
                  <c:v>1000 x 1000</c:v>
                </c:pt>
                <c:pt idx="2">
                  <c:v>1500 x 1500</c:v>
                </c:pt>
                <c:pt idx="3">
                  <c:v>2000 x 2000</c:v>
                </c:pt>
                <c:pt idx="4">
                  <c:v>2500 x 2500</c:v>
                </c:pt>
                <c:pt idx="5">
                  <c:v>3000 x 3000</c:v>
                </c:pt>
                <c:pt idx="6">
                  <c:v>3500 x 3500</c:v>
                </c:pt>
                <c:pt idx="7">
                  <c:v>4000 x 4000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1240</c:v>
                </c:pt>
                <c:pt idx="1">
                  <c:v>1373</c:v>
                </c:pt>
                <c:pt idx="2">
                  <c:v>1447</c:v>
                </c:pt>
                <c:pt idx="3">
                  <c:v>1471</c:v>
                </c:pt>
                <c:pt idx="4">
                  <c:v>1841</c:v>
                </c:pt>
                <c:pt idx="5">
                  <c:v>2234</c:v>
                </c:pt>
                <c:pt idx="6">
                  <c:v>2752</c:v>
                </c:pt>
                <c:pt idx="7">
                  <c:v>3010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5A-4435-ACB9-E94E409BA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98698703"/>
        <c:axId val="291679759"/>
        <c:axId val="0"/>
      </c:bar3DChart>
      <c:catAx>
        <c:axId val="19986987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Image Size (Pixels)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679759"/>
        <c:crosses val="autoZero"/>
        <c:auto val="1"/>
        <c:lblAlgn val="ctr"/>
        <c:lblOffset val="100"/>
        <c:noMultiLvlLbl val="0"/>
      </c:catAx>
      <c:valAx>
        <c:axId val="291679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white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330" b="0" i="0" baseline="0" dirty="0">
                    <a:effectLst/>
                  </a:rPr>
                  <a:t>Execution Time (Milliseconds)</a:t>
                </a:r>
                <a:endParaRPr lang="en-CA" sz="133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white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69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Parallel vs. Optimized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Parallel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500 x 500</c:v>
                </c:pt>
                <c:pt idx="1">
                  <c:v>1000 x 1000</c:v>
                </c:pt>
                <c:pt idx="2">
                  <c:v>1500 x 1500</c:v>
                </c:pt>
                <c:pt idx="3">
                  <c:v>2000 x 2000</c:v>
                </c:pt>
                <c:pt idx="4">
                  <c:v>2500 x 2500</c:v>
                </c:pt>
                <c:pt idx="5">
                  <c:v>3000 x 3000</c:v>
                </c:pt>
                <c:pt idx="6">
                  <c:v>3500 x 3500</c:v>
                </c:pt>
                <c:pt idx="7">
                  <c:v>4000 x 4000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1240</c:v>
                </c:pt>
                <c:pt idx="1">
                  <c:v>1373</c:v>
                </c:pt>
                <c:pt idx="2">
                  <c:v>1447</c:v>
                </c:pt>
                <c:pt idx="3">
                  <c:v>1471</c:v>
                </c:pt>
                <c:pt idx="4">
                  <c:v>1841</c:v>
                </c:pt>
                <c:pt idx="5">
                  <c:v>2234</c:v>
                </c:pt>
                <c:pt idx="6">
                  <c:v>2752</c:v>
                </c:pt>
                <c:pt idx="7">
                  <c:v>3010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5A-4435-ACB9-E94E409BAA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500 x 500</c:v>
                </c:pt>
                <c:pt idx="1">
                  <c:v>1000 x 1000</c:v>
                </c:pt>
                <c:pt idx="2">
                  <c:v>1500 x 1500</c:v>
                </c:pt>
                <c:pt idx="3">
                  <c:v>2000 x 2000</c:v>
                </c:pt>
                <c:pt idx="4">
                  <c:v>2500 x 2500</c:v>
                </c:pt>
                <c:pt idx="5">
                  <c:v>3000 x 3000</c:v>
                </c:pt>
                <c:pt idx="6">
                  <c:v>3500 x 3500</c:v>
                </c:pt>
                <c:pt idx="7">
                  <c:v>4000 x 4000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147.63999999999999</c:v>
                </c:pt>
                <c:pt idx="1">
                  <c:v>203.4</c:v>
                </c:pt>
                <c:pt idx="2">
                  <c:v>295.83</c:v>
                </c:pt>
                <c:pt idx="3">
                  <c:v>401.13</c:v>
                </c:pt>
                <c:pt idx="4">
                  <c:v>535.76</c:v>
                </c:pt>
                <c:pt idx="5">
                  <c:v>713.55</c:v>
                </c:pt>
                <c:pt idx="6">
                  <c:v>890.52</c:v>
                </c:pt>
                <c:pt idx="7">
                  <c:v>1121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5A-4435-ACB9-E94E409BA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98698703"/>
        <c:axId val="291679759"/>
        <c:axId val="0"/>
      </c:bar3DChart>
      <c:catAx>
        <c:axId val="19986987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Image Size (Pixels)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679759"/>
        <c:crosses val="autoZero"/>
        <c:auto val="1"/>
        <c:lblAlgn val="ctr"/>
        <c:lblOffset val="100"/>
        <c:noMultiLvlLbl val="0"/>
      </c:catAx>
      <c:valAx>
        <c:axId val="291679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white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330" b="0" i="0" baseline="0" dirty="0">
                    <a:effectLst/>
                  </a:rPr>
                  <a:t>Execution Time (Milliseconds)</a:t>
                </a:r>
                <a:endParaRPr lang="en-CA" sz="133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white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69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Sirius" TargetMode="External"/><Relationship Id="rId2" Type="http://schemas.openxmlformats.org/officeDocument/2006/relationships/hyperlink" Target="https://github.com/RosarioAleCali/DPS915_Final_Proj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review.stackexchange.com/questions/86543/simple-lzw-compression-algorithm" TargetMode="External"/><Relationship Id="rId5" Type="http://schemas.openxmlformats.org/officeDocument/2006/relationships/hyperlink" Target="http://blog.dlib.net/2017/08/vehicle-detection-with-dlib-195_27.html" TargetMode="External"/><Relationship Id="rId4" Type="http://schemas.openxmlformats.org/officeDocument/2006/relationships/hyperlink" Target="https://scs.senecac.on.ca/~gpu610/pages/content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0FDA-FEBB-45BA-A660-7A39790A4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dirty="0"/>
              <a:t>Cuda parallelism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9353A-4180-41EE-960A-8C7960D9B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CA" dirty="0"/>
              <a:t>Team sirius</a:t>
            </a:r>
          </a:p>
          <a:p>
            <a:pPr algn="ctr"/>
            <a:r>
              <a:rPr lang="en-CA" dirty="0"/>
              <a:t>Rosario a. Cali   Max fainshtein</a:t>
            </a:r>
          </a:p>
          <a:p>
            <a:pPr algn="ctr"/>
            <a:r>
              <a:rPr lang="en-CA" dirty="0"/>
              <a:t>       Joseph pildush   </a:t>
            </a:r>
            <a:r>
              <a:rPr lang="en-CA" dirty="0" err="1"/>
              <a:t>mithilan</a:t>
            </a:r>
            <a:r>
              <a:rPr lang="en-CA" dirty="0"/>
              <a:t> </a:t>
            </a:r>
            <a:r>
              <a:rPr lang="en-CA" dirty="0" err="1"/>
              <a:t>Sivanesan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0712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Assignment 3 – superb box filter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8860C7C-1D3B-4CBF-9BEE-9048C5AC8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918455"/>
              </p:ext>
            </p:extLst>
          </p:nvPr>
        </p:nvGraphicFramePr>
        <p:xfrm>
          <a:off x="1141411" y="1976064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2088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068" y="2242834"/>
            <a:ext cx="5757863" cy="2372332"/>
          </a:xfrm>
        </p:spPr>
        <p:txBody>
          <a:bodyPr>
            <a:normAutofit/>
          </a:bodyPr>
          <a:lstStyle/>
          <a:p>
            <a:pPr algn="ctr"/>
            <a:r>
              <a:rPr lang="en-CA" sz="72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918034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B087-EC5F-435F-AE01-CE915708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63390"/>
          </a:xfrm>
        </p:spPr>
        <p:txBody>
          <a:bodyPr/>
          <a:lstStyle/>
          <a:p>
            <a:r>
              <a:rPr lang="en-CA" dirty="0"/>
              <a:t>Resources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CA314-D345-49DF-951C-E33BF1FFF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4790"/>
            <a:ext cx="9905999" cy="4262764"/>
          </a:xfrm>
        </p:spPr>
        <p:txBody>
          <a:bodyPr>
            <a:normAutofit/>
          </a:bodyPr>
          <a:lstStyle/>
          <a:p>
            <a:r>
              <a:rPr lang="en-CA" sz="2000" dirty="0"/>
              <a:t>Code: </a:t>
            </a:r>
            <a:r>
              <a:rPr lang="en-CA" sz="2000" dirty="0">
                <a:hlinkClick r:id="rId2"/>
              </a:rPr>
              <a:t>https://github.com/RosarioAleCali/DPS915_Final_Project</a:t>
            </a:r>
            <a:endParaRPr lang="en-CA" sz="2000" dirty="0"/>
          </a:p>
          <a:p>
            <a:r>
              <a:rPr lang="en-CA" sz="2000" dirty="0"/>
              <a:t>Wiki: </a:t>
            </a:r>
            <a:r>
              <a:rPr lang="en-CA" sz="2000" dirty="0">
                <a:hlinkClick r:id="rId3"/>
              </a:rPr>
              <a:t>https://wiki.cdot.senecacollege.ca/wiki/Sirius</a:t>
            </a:r>
            <a:endParaRPr lang="en-CA" sz="2000" dirty="0"/>
          </a:p>
          <a:p>
            <a:r>
              <a:rPr lang="en-CA" sz="2000" dirty="0"/>
              <a:t>Course Notes: </a:t>
            </a:r>
            <a:r>
              <a:rPr lang="en-CA" sz="2000" dirty="0">
                <a:hlinkClick r:id="rId4"/>
              </a:rPr>
              <a:t>https://scs.senecac.on.ca/~gpu610/pages/content/index.html</a:t>
            </a:r>
            <a:endParaRPr lang="en-CA" sz="2000" dirty="0"/>
          </a:p>
          <a:p>
            <a:r>
              <a:rPr lang="en-CA" sz="2000" dirty="0"/>
              <a:t>Vehicle Detection: </a:t>
            </a:r>
            <a:r>
              <a:rPr lang="en-CA" sz="2000" dirty="0">
                <a:hlinkClick r:id="rId5"/>
              </a:rPr>
              <a:t>http://blog.dlib.net/2017/08/vehicle-detection-with-dlib-195_27.html</a:t>
            </a:r>
            <a:endParaRPr lang="en-CA" sz="2000" dirty="0"/>
          </a:p>
          <a:p>
            <a:r>
              <a:rPr lang="en-CA" sz="2000" dirty="0"/>
              <a:t>LZW Algorithm: </a:t>
            </a:r>
            <a:r>
              <a:rPr lang="en-CA" sz="2000" dirty="0">
                <a:hlinkClick r:id="rId6"/>
              </a:rPr>
              <a:t>https://codereview.stackexchange.com/questions/86543/simple-lzw-compression-algorithm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07833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B087-EC5F-435F-AE01-CE915708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63390"/>
          </a:xfrm>
        </p:spPr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CA314-D345-49DF-951C-E33BF1FFF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4790"/>
            <a:ext cx="9905999" cy="4262764"/>
          </a:xfrm>
        </p:spPr>
        <p:txBody>
          <a:bodyPr>
            <a:normAutofit/>
          </a:bodyPr>
          <a:lstStyle/>
          <a:p>
            <a:r>
              <a:rPr lang="en-CA" dirty="0"/>
              <a:t>Assignment 1</a:t>
            </a:r>
          </a:p>
          <a:p>
            <a:pPr lvl="1"/>
            <a:r>
              <a:rPr lang="en-CA" dirty="0"/>
              <a:t>Algorithms</a:t>
            </a:r>
          </a:p>
          <a:p>
            <a:pPr lvl="1"/>
            <a:r>
              <a:rPr lang="en-CA" dirty="0"/>
              <a:t>Box Filter</a:t>
            </a:r>
          </a:p>
          <a:p>
            <a:pPr lvl="1"/>
            <a:r>
              <a:rPr lang="en-CA" dirty="0"/>
              <a:t>Data Compression</a:t>
            </a:r>
          </a:p>
          <a:p>
            <a:pPr lvl="1"/>
            <a:r>
              <a:rPr lang="en-CA" dirty="0"/>
              <a:t>Vehicle Detection</a:t>
            </a:r>
          </a:p>
          <a:p>
            <a:r>
              <a:rPr lang="en-CA" dirty="0"/>
              <a:t>Assignment 2</a:t>
            </a:r>
          </a:p>
          <a:p>
            <a:pPr lvl="1"/>
            <a:r>
              <a:rPr lang="en-CA" dirty="0"/>
              <a:t>OpenCV + CUDA = Awesome Box Filter</a:t>
            </a:r>
          </a:p>
          <a:p>
            <a:r>
              <a:rPr lang="en-CA" dirty="0"/>
              <a:t>Assignment 3</a:t>
            </a:r>
          </a:p>
          <a:p>
            <a:pPr lvl="1"/>
            <a:r>
              <a:rPr lang="en-CA" dirty="0"/>
              <a:t>OpenCV + more CUDA = Superb Box Filter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193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Assignment 1 –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307B-8D8B-4308-AC98-25C93E308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Algorithms implemented serially:</a:t>
            </a:r>
          </a:p>
          <a:p>
            <a:pPr lvl="1"/>
            <a:r>
              <a:rPr lang="en-CA" dirty="0"/>
              <a:t>std::sort</a:t>
            </a:r>
          </a:p>
          <a:p>
            <a:pPr lvl="1"/>
            <a:r>
              <a:rPr lang="en-CA" dirty="0"/>
              <a:t>Saxpy</a:t>
            </a:r>
          </a:p>
          <a:p>
            <a:pPr lvl="1"/>
            <a:r>
              <a:rPr lang="en-CA" dirty="0"/>
              <a:t>Prefix Sum</a:t>
            </a:r>
          </a:p>
          <a:p>
            <a:pPr lvl="1"/>
            <a:endParaRPr lang="en-CA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F654679-6AFF-418D-B424-B948A7312A0D}"/>
              </a:ext>
            </a:extLst>
          </p:cNvPr>
          <p:cNvGraphicFramePr/>
          <p:nvPr/>
        </p:nvGraphicFramePr>
        <p:xfrm>
          <a:off x="5232398" y="2749548"/>
          <a:ext cx="5815013" cy="3876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472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Assignment 1 – Box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307B-8D8B-4308-AC98-25C93E308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 average-of-surrounding-pixel kind of image filtering</a:t>
            </a:r>
          </a:p>
          <a:p>
            <a:r>
              <a:rPr lang="en-CA" dirty="0"/>
              <a:t>Takes 134.68 seconds to process a 4k image on a CPU serially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5CB8C6-2A18-4680-90E9-2A057BE30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800" y="3730657"/>
            <a:ext cx="2438400" cy="243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57423A-3E76-4708-B465-F696D519C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000" y="3730657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2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Assignment 1 – Data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307B-8D8B-4308-AC98-25C93E308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 Implementation of the LZW algorithm</a:t>
            </a:r>
          </a:p>
          <a:p>
            <a:r>
              <a:rPr lang="en-CA" dirty="0"/>
              <a:t>Takes 2.66 seconds to process a text file with 535,999 words on a CPU serially</a:t>
            </a:r>
          </a:p>
          <a:p>
            <a:r>
              <a:rPr lang="en-CA" dirty="0"/>
              <a:t>File size is about 5.32 MB</a:t>
            </a:r>
          </a:p>
        </p:txBody>
      </p:sp>
    </p:spTree>
    <p:extLst>
      <p:ext uri="{BB962C8B-B14F-4D97-AF65-F5344CB8AC3E}">
        <p14:creationId xmlns:p14="http://schemas.microsoft.com/office/powerpoint/2010/main" val="94629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Assignment 1 – Vehicle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307B-8D8B-4308-AC98-25C93E308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Detecting vehicles using the DLIB library and a Convolutional Neural Network</a:t>
            </a:r>
          </a:p>
          <a:p>
            <a:r>
              <a:rPr lang="en-CA" dirty="0"/>
              <a:t>Takes 21.01 minutes to process a 10 seconds 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7D56C-13D2-41AE-8A8E-8DE52A0CD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502" y="3429000"/>
            <a:ext cx="4740995" cy="312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Assignment 2 – awesome box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307B-8D8B-4308-AC98-25C93E308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1" y="2249485"/>
            <a:ext cx="4878391" cy="2717801"/>
          </a:xfrm>
        </p:spPr>
        <p:txBody>
          <a:bodyPr/>
          <a:lstStyle/>
          <a:p>
            <a:r>
              <a:rPr lang="en-CA" dirty="0"/>
              <a:t>Why the Box Filter problem:</a:t>
            </a:r>
          </a:p>
          <a:p>
            <a:pPr lvl="1"/>
            <a:r>
              <a:rPr lang="en-CA" dirty="0"/>
              <a:t>More chances to succeed</a:t>
            </a:r>
          </a:p>
          <a:p>
            <a:pPr lvl="1"/>
            <a:r>
              <a:rPr lang="en-CA" dirty="0"/>
              <a:t>Easier to Implement</a:t>
            </a:r>
          </a:p>
          <a:p>
            <a:pPr lvl="1"/>
            <a:r>
              <a:rPr lang="en-CA" dirty="0"/>
              <a:t>Great Improvements</a:t>
            </a:r>
          </a:p>
          <a:p>
            <a:pPr lvl="1"/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65589-7D69-4B1F-8991-5ECBC2A1C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1" y="2249485"/>
            <a:ext cx="4875210" cy="2717801"/>
          </a:xfrm>
        </p:spPr>
        <p:txBody>
          <a:bodyPr/>
          <a:lstStyle/>
          <a:p>
            <a:r>
              <a:rPr lang="en-CA" dirty="0"/>
              <a:t>Our Approach:</a:t>
            </a:r>
          </a:p>
          <a:p>
            <a:pPr lvl="1"/>
            <a:r>
              <a:rPr lang="en-CA" dirty="0"/>
              <a:t>Use OpenCV to open and close images</a:t>
            </a:r>
          </a:p>
          <a:p>
            <a:pPr lvl="1"/>
            <a:r>
              <a:rPr lang="en-CA" dirty="0"/>
              <a:t>Create a grid size to cover the whole image</a:t>
            </a:r>
          </a:p>
          <a:p>
            <a:pPr lvl="1"/>
            <a:r>
              <a:rPr lang="en-CA" dirty="0"/>
              <a:t>Launch a simple kernel</a:t>
            </a:r>
          </a:p>
        </p:txBody>
      </p:sp>
    </p:spTree>
    <p:extLst>
      <p:ext uri="{BB962C8B-B14F-4D97-AF65-F5344CB8AC3E}">
        <p14:creationId xmlns:p14="http://schemas.microsoft.com/office/powerpoint/2010/main" val="85005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Assignment 2 – awesome box filter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8860C7C-1D3B-4CBF-9BEE-9048C5AC8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462611"/>
              </p:ext>
            </p:extLst>
          </p:nvPr>
        </p:nvGraphicFramePr>
        <p:xfrm>
          <a:off x="1141411" y="1976064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750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Assignment 3 – superb box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307B-8D8B-4308-AC98-25C93E308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1" y="2249485"/>
            <a:ext cx="9652095" cy="4272339"/>
          </a:xfrm>
        </p:spPr>
        <p:txBody>
          <a:bodyPr/>
          <a:lstStyle/>
          <a:p>
            <a:pPr marL="457200" lvl="1" indent="0">
              <a:buNone/>
            </a:pPr>
            <a:r>
              <a:rPr lang="en-CA" dirty="0"/>
              <a:t>However, there was still a problem…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Here’s how we solved it:</a:t>
            </a:r>
          </a:p>
          <a:p>
            <a:pPr lvl="1"/>
            <a:r>
              <a:rPr lang="en-CA" dirty="0"/>
              <a:t>Find the Compute Capability of the GPU</a:t>
            </a:r>
          </a:p>
          <a:p>
            <a:pPr lvl="1"/>
            <a:r>
              <a:rPr lang="en-CA" dirty="0"/>
              <a:t>Calculate the number of Threads per Block</a:t>
            </a:r>
          </a:p>
          <a:p>
            <a:pPr lvl="1"/>
            <a:r>
              <a:rPr lang="en-CA" dirty="0"/>
              <a:t>Calculate the number of Blocks based on the image</a:t>
            </a:r>
          </a:p>
          <a:p>
            <a:pPr marL="457200" lvl="1" indent="0">
              <a:buNone/>
            </a:pPr>
            <a:r>
              <a:rPr lang="en-CA" dirty="0"/>
              <a:t>This improved the Kernel Concurrency to 23%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8DD98C-309C-4EF7-849E-4A2A966D6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" r="62634"/>
          <a:stretch/>
        </p:blipFill>
        <p:spPr>
          <a:xfrm>
            <a:off x="1692741" y="2702859"/>
            <a:ext cx="4554071" cy="56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83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484</TotalTime>
  <Words>374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Cuda parallelism</vt:lpstr>
      <vt:lpstr>agenda</vt:lpstr>
      <vt:lpstr>Assignment 1 – algorithms</vt:lpstr>
      <vt:lpstr>Assignment 1 – Box filter</vt:lpstr>
      <vt:lpstr>Assignment 1 – Data compression</vt:lpstr>
      <vt:lpstr>Assignment 1 – Vehicle detection</vt:lpstr>
      <vt:lpstr>Assignment 2 – awesome box filter</vt:lpstr>
      <vt:lpstr>Assignment 2 – awesome box filter</vt:lpstr>
      <vt:lpstr>Assignment 3 – superb box filter</vt:lpstr>
      <vt:lpstr>Assignment 3 – superb box filter</vt:lpstr>
      <vt:lpstr>Q&amp;A</vt:lpstr>
      <vt:lpstr>Resources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Rosario Alessan Cali</dc:creator>
  <cp:lastModifiedBy>Rosario Alessan Cali</cp:lastModifiedBy>
  <cp:revision>28</cp:revision>
  <dcterms:created xsi:type="dcterms:W3CDTF">2018-04-06T16:23:16Z</dcterms:created>
  <dcterms:modified xsi:type="dcterms:W3CDTF">2018-04-07T15:14:26Z</dcterms:modified>
</cp:coreProperties>
</file>