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9FE66-B657-40E4-9E4A-C329A2CDD48A}" type="datetimeFigureOut">
              <a:rPr lang="it-IT" smtClean="0"/>
              <a:t>24/03/2021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1DA0B-10C4-4BEE-9DE2-4B87E5D316C0}" type="slidenum">
              <a:rPr lang="it-IT" smtClean="0"/>
              <a:t>‹N›</a:t>
            </a:fld>
            <a:endParaRPr lang="it-IT"/>
          </a:p>
        </p:txBody>
      </p:sp>
    </p:spTree>
    <p:extLst>
      <p:ext uri="{BB962C8B-B14F-4D97-AF65-F5344CB8AC3E}">
        <p14:creationId xmlns:p14="http://schemas.microsoft.com/office/powerpoint/2010/main" val="169013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A6969-1EC2-4381-BA06-9E2D4E09C8D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82B3B4-FCDC-430D-BEBF-8BF24AAD3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5CC297E-A5B9-451B-BFBF-5A96A18D9549}"/>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05C3E832-B35B-46ED-BD3C-969BA2BE2C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BE02C9-4535-4550-93D8-EF9B74F1745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838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257795-1363-473E-9B3C-A6D779C313C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BD121B-6E74-420D-902F-E0B6F084543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1F7B93-CB1A-45A6-8D6D-E8EB419A8874}"/>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B0EBDED3-AFF3-4AE8-BEA8-A05103DB5D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32C11B-2A3F-4012-A87E-0B5FC303A1B8}"/>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1368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92F22D5-817A-4E34-BB07-6D05701775B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0BAA4F8-D241-4D74-A60D-CD6F1795305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BBBCE6-95CF-4699-9B27-63E5426571D6}"/>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F4019DE6-AE7D-4FD9-97C0-7ACBD17209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64E72C-0326-4C57-B400-2B49F7859E3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533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707C2-6665-4291-9A11-27B61744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FB13BF-166C-4B0D-A094-1ECA85CBC4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8D0660-4836-47C6-88AF-4C38413A1A83}"/>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13D26658-49C5-45AC-8B1E-C4DE033AFF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B81502-9D03-4CCD-A06D-61A56C42307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53762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8AE65-C8E3-47E4-84A2-043F94477A5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C8AABA-92DA-4838-A248-6C2F7D383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0E80D69-69E1-483F-B164-118031048BB2}"/>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6FC0C8DF-DB00-490F-A38C-814DBE9E43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FB0A23-B0FB-4EAF-BCA7-46833168ABC5}"/>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16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0445E2-7E47-4CED-B187-7E281B3E33F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728343-03B3-42DC-9748-7BB5A799D7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F04EC2-BF8F-4EA5-890C-010D8E58960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A839AA-4E49-49CC-A283-124728082619}"/>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1D3D1B88-D246-43AD-9168-582A95917C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4D55FA2-FCFC-4FDE-BB96-18F81CD25CF1}"/>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25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C6AFFE-FAA6-4207-8074-85E7CEE1D34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D82576B-CD78-47C9-B2CA-5BDC205D8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0FCED0D-1DBB-4A61-B363-EAD0FEF679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300A90B-F913-41E7-A09C-DB4C17BCD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614DEC3-ABD4-48D4-BE18-CF00D41DCD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0F38246-A004-4D27-9F77-1370B2E0CD65}"/>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8" name="Segnaposto piè di pagina 7">
            <a:extLst>
              <a:ext uri="{FF2B5EF4-FFF2-40B4-BE49-F238E27FC236}">
                <a16:creationId xmlns:a16="http://schemas.microsoft.com/office/drawing/2014/main" id="{5897495D-30C4-4824-B0C8-2927E984DF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7B4C690-E40E-42E1-8D52-16DF82B7E48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2701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683F8-34AA-4FFE-A849-1F90B972E1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4557E4B-F371-4AB4-96EE-3D8B7EE93356}"/>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4" name="Segnaposto piè di pagina 3">
            <a:extLst>
              <a:ext uri="{FF2B5EF4-FFF2-40B4-BE49-F238E27FC236}">
                <a16:creationId xmlns:a16="http://schemas.microsoft.com/office/drawing/2014/main" id="{B3C27C6B-012A-483C-B400-565C96FF1A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8E40616-36E0-430D-B17E-CEC079609BD9}"/>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9214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0BE550-E25C-42C0-9DDB-B1C570AEB995}"/>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3" name="Segnaposto piè di pagina 2">
            <a:extLst>
              <a:ext uri="{FF2B5EF4-FFF2-40B4-BE49-F238E27FC236}">
                <a16:creationId xmlns:a16="http://schemas.microsoft.com/office/drawing/2014/main" id="{19FFD7DC-761A-4834-929C-9D148CF4B0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7E10A9A-D380-47A5-9B08-04897645D86A}"/>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04020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19F0E-6DA2-4565-9E8C-586C41FBC8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ACABD4-1CF9-45BC-96B0-A988B6F73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31BD23B-783C-4425-A9F2-4F12A868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DA9809-64E7-4A93-A7EF-328BBA142FC8}"/>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037048D2-1BBE-473D-99A3-551D8F89EF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AF66C4-78F3-44E3-AC2A-E3267E10270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0135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AB147-17E3-43FB-BC3A-9B75B2B0D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B6416D-0CCE-418F-A511-498BDB623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041CD18-8A9B-4D08-80A0-69AE050B9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FFB7F3-D301-49A7-9193-73CFF8965F98}"/>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6AFBFDD5-5B8D-4AC6-A688-0DD9700BE8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3B59DA-3169-4ADA-A454-A26DC18ED7D3}"/>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78509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22CD86-AC09-44A1-BCA0-3F7071277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DE4340-E325-4E89-9FA8-808091BC9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C60F6A-0B96-444C-BDF4-98D4D344B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812B3457-EFDC-4DD4-9B84-1D851B6A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1EB48CA-6888-48E6-A97F-074326441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ADACB-4958-48BB-8FD4-907D5BC8E59C}" type="slidenum">
              <a:rPr lang="it-IT" smtClean="0"/>
              <a:t>‹N›</a:t>
            </a:fld>
            <a:endParaRPr lang="it-IT"/>
          </a:p>
        </p:txBody>
      </p:sp>
    </p:spTree>
    <p:extLst>
      <p:ext uri="{BB962C8B-B14F-4D97-AF65-F5344CB8AC3E}">
        <p14:creationId xmlns:p14="http://schemas.microsoft.com/office/powerpoint/2010/main" val="271026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80F8C934-7800-4975-B418-D1EC75C1D578}"/>
              </a:ext>
            </a:extLst>
          </p:cNvPr>
          <p:cNvSpPr>
            <a:spLocks noGrp="1"/>
          </p:cNvSpPr>
          <p:nvPr>
            <p:ph type="ctrTitle"/>
          </p:nvPr>
        </p:nvSpPr>
        <p:spPr>
          <a:xfrm>
            <a:off x="3045368" y="2043663"/>
            <a:ext cx="6105194" cy="2031055"/>
          </a:xfrm>
        </p:spPr>
        <p:txBody>
          <a:bodyPr>
            <a:normAutofit/>
          </a:bodyPr>
          <a:lstStyle/>
          <a:p>
            <a:r>
              <a:rPr lang="it-IT" dirty="0">
                <a:solidFill>
                  <a:srgbClr val="FFFFFF"/>
                </a:solidFill>
              </a:rPr>
              <a:t>Damusco Rosario </a:t>
            </a:r>
          </a:p>
        </p:txBody>
      </p:sp>
      <p:sp>
        <p:nvSpPr>
          <p:cNvPr id="3" name="Sottotitolo 2">
            <a:extLst>
              <a:ext uri="{FF2B5EF4-FFF2-40B4-BE49-F238E27FC236}">
                <a16:creationId xmlns:a16="http://schemas.microsoft.com/office/drawing/2014/main" id="{CC916282-8E42-4692-A3EB-A267A8A371FE}"/>
              </a:ext>
            </a:extLst>
          </p:cNvPr>
          <p:cNvSpPr>
            <a:spLocks noGrp="1"/>
          </p:cNvSpPr>
          <p:nvPr>
            <p:ph type="subTitle" idx="1"/>
          </p:nvPr>
        </p:nvSpPr>
        <p:spPr>
          <a:xfrm>
            <a:off x="3045368" y="4074718"/>
            <a:ext cx="6105194" cy="682079"/>
          </a:xfrm>
        </p:spPr>
        <p:txBody>
          <a:bodyPr>
            <a:normAutofit/>
          </a:bodyPr>
          <a:lstStyle/>
          <a:p>
            <a:r>
              <a:rPr lang="it-IT" dirty="0">
                <a:solidFill>
                  <a:srgbClr val="FFFFFF"/>
                </a:solidFill>
              </a:rPr>
              <a:t>O46001882</a:t>
            </a:r>
          </a:p>
        </p:txBody>
      </p:sp>
    </p:spTree>
    <p:extLst>
      <p:ext uri="{BB962C8B-B14F-4D97-AF65-F5344CB8AC3E}">
        <p14:creationId xmlns:p14="http://schemas.microsoft.com/office/powerpoint/2010/main" val="22041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10AE0E1-1A23-4E86-9D99-99DCD297898D}"/>
              </a:ext>
            </a:extLst>
          </p:cNvPr>
          <p:cNvPicPr>
            <a:picLocks noChangeAspect="1"/>
          </p:cNvPicPr>
          <p:nvPr/>
        </p:nvPicPr>
        <p:blipFill>
          <a:blip r:embed="rId2"/>
          <a:stretch>
            <a:fillRect/>
          </a:stretch>
        </p:blipFill>
        <p:spPr>
          <a:xfrm>
            <a:off x="1163228" y="1057226"/>
            <a:ext cx="9865544" cy="4743548"/>
          </a:xfrm>
          <a:prstGeom prst="rect">
            <a:avLst/>
          </a:prstGeom>
        </p:spPr>
      </p:pic>
      <p:cxnSp>
        <p:nvCxnSpPr>
          <p:cNvPr id="6" name="Connettore curvo 5">
            <a:extLst>
              <a:ext uri="{FF2B5EF4-FFF2-40B4-BE49-F238E27FC236}">
                <a16:creationId xmlns:a16="http://schemas.microsoft.com/office/drawing/2014/main" id="{400D39EA-4794-48DB-B324-C181A7D43AEA}"/>
              </a:ext>
            </a:extLst>
          </p:cNvPr>
          <p:cNvCxnSpPr>
            <a:cxnSpLocks/>
          </p:cNvCxnSpPr>
          <p:nvPr/>
        </p:nvCxnSpPr>
        <p:spPr>
          <a:xfrm rot="5400000">
            <a:off x="-1117322" y="3137588"/>
            <a:ext cx="4160727" cy="1"/>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6DE9EDD1-EAAE-40EB-B94D-A7D7D4C069C1}"/>
              </a:ext>
            </a:extLst>
          </p:cNvPr>
          <p:cNvCxnSpPr>
            <a:cxnSpLocks/>
          </p:cNvCxnSpPr>
          <p:nvPr/>
        </p:nvCxnSpPr>
        <p:spPr>
          <a:xfrm>
            <a:off x="1163228" y="469783"/>
            <a:ext cx="986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4684883-518C-416C-B714-41D2EC667A41}"/>
              </a:ext>
            </a:extLst>
          </p:cNvPr>
          <p:cNvSpPr txBox="1"/>
          <p:nvPr/>
        </p:nvSpPr>
        <p:spPr>
          <a:xfrm>
            <a:off x="4462943" y="100451"/>
            <a:ext cx="914400" cy="369332"/>
          </a:xfrm>
          <a:prstGeom prst="rect">
            <a:avLst/>
          </a:prstGeom>
          <a:noFill/>
        </p:spPr>
        <p:txBody>
          <a:bodyPr wrap="square" rtlCol="0">
            <a:spAutoFit/>
          </a:bodyPr>
          <a:lstStyle/>
          <a:p>
            <a:r>
              <a:rPr lang="it-IT" dirty="0"/>
              <a:t>100%</a:t>
            </a:r>
          </a:p>
        </p:txBody>
      </p:sp>
      <p:sp>
        <p:nvSpPr>
          <p:cNvPr id="15" name="CasellaDiTesto 14">
            <a:extLst>
              <a:ext uri="{FF2B5EF4-FFF2-40B4-BE49-F238E27FC236}">
                <a16:creationId xmlns:a16="http://schemas.microsoft.com/office/drawing/2014/main" id="{9E0DB630-45ED-4A43-9604-1DC8D31783BC}"/>
              </a:ext>
            </a:extLst>
          </p:cNvPr>
          <p:cNvSpPr txBox="1"/>
          <p:nvPr/>
        </p:nvSpPr>
        <p:spPr>
          <a:xfrm>
            <a:off x="663536" y="2600586"/>
            <a:ext cx="299505" cy="1473025"/>
          </a:xfrm>
          <a:prstGeom prst="rect">
            <a:avLst/>
          </a:prstGeom>
          <a:noFill/>
        </p:spPr>
        <p:txBody>
          <a:bodyPr wrap="square" rtlCol="0">
            <a:spAutoFit/>
          </a:bodyPr>
          <a:lstStyle/>
          <a:p>
            <a:r>
              <a:rPr lang="it-IT" dirty="0"/>
              <a:t>800px</a:t>
            </a:r>
          </a:p>
        </p:txBody>
      </p:sp>
    </p:spTree>
    <p:extLst>
      <p:ext uri="{BB962C8B-B14F-4D97-AF65-F5344CB8AC3E}">
        <p14:creationId xmlns:p14="http://schemas.microsoft.com/office/powerpoint/2010/main" val="102266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ttore 2 5">
            <a:extLst>
              <a:ext uri="{FF2B5EF4-FFF2-40B4-BE49-F238E27FC236}">
                <a16:creationId xmlns:a16="http://schemas.microsoft.com/office/drawing/2014/main" id="{5EFCF051-C875-4726-8E36-9D932B52D340}"/>
              </a:ext>
            </a:extLst>
          </p:cNvPr>
          <p:cNvCxnSpPr>
            <a:cxnSpLocks/>
          </p:cNvCxnSpPr>
          <p:nvPr/>
        </p:nvCxnSpPr>
        <p:spPr>
          <a:xfrm>
            <a:off x="638692" y="1139813"/>
            <a:ext cx="0" cy="418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0A49EFF2-B888-4F65-B712-A485C856B2BB}"/>
              </a:ext>
            </a:extLst>
          </p:cNvPr>
          <p:cNvCxnSpPr>
            <a:cxnSpLocks/>
          </p:cNvCxnSpPr>
          <p:nvPr/>
        </p:nvCxnSpPr>
        <p:spPr>
          <a:xfrm flipV="1">
            <a:off x="513850" y="5385191"/>
            <a:ext cx="0" cy="88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95D8CB2E-9BC6-4496-80EF-C934275A2C59}"/>
              </a:ext>
            </a:extLst>
          </p:cNvPr>
          <p:cNvSpPr txBox="1"/>
          <p:nvPr/>
        </p:nvSpPr>
        <p:spPr>
          <a:xfrm>
            <a:off x="255316" y="2151668"/>
            <a:ext cx="383378" cy="1477328"/>
          </a:xfrm>
          <a:prstGeom prst="rect">
            <a:avLst/>
          </a:prstGeom>
          <a:noFill/>
        </p:spPr>
        <p:txBody>
          <a:bodyPr wrap="square" rtlCol="0">
            <a:spAutoFit/>
          </a:bodyPr>
          <a:lstStyle/>
          <a:p>
            <a:r>
              <a:rPr lang="it-IT" dirty="0"/>
              <a:t>5</a:t>
            </a:r>
          </a:p>
          <a:p>
            <a:r>
              <a:rPr lang="it-IT" dirty="0"/>
              <a:t>0</a:t>
            </a:r>
          </a:p>
          <a:p>
            <a:r>
              <a:rPr lang="it-IT" dirty="0"/>
              <a:t>0</a:t>
            </a:r>
          </a:p>
          <a:p>
            <a:r>
              <a:rPr lang="it-IT" dirty="0"/>
              <a:t>P</a:t>
            </a:r>
          </a:p>
          <a:p>
            <a:r>
              <a:rPr lang="it-IT" dirty="0"/>
              <a:t>x</a:t>
            </a:r>
          </a:p>
        </p:txBody>
      </p:sp>
      <p:sp>
        <p:nvSpPr>
          <p:cNvPr id="21" name="CasellaDiTesto 20">
            <a:extLst>
              <a:ext uri="{FF2B5EF4-FFF2-40B4-BE49-F238E27FC236}">
                <a16:creationId xmlns:a16="http://schemas.microsoft.com/office/drawing/2014/main" id="{DCE996D9-4462-42DA-84CC-A8A5C60F627E}"/>
              </a:ext>
            </a:extLst>
          </p:cNvPr>
          <p:cNvSpPr txBox="1"/>
          <p:nvPr/>
        </p:nvSpPr>
        <p:spPr>
          <a:xfrm>
            <a:off x="75561" y="5385191"/>
            <a:ext cx="635302" cy="923330"/>
          </a:xfrm>
          <a:prstGeom prst="rect">
            <a:avLst/>
          </a:prstGeom>
          <a:noFill/>
        </p:spPr>
        <p:txBody>
          <a:bodyPr wrap="square" rtlCol="0">
            <a:spAutoFit/>
          </a:bodyPr>
          <a:lstStyle/>
          <a:p>
            <a:r>
              <a:rPr lang="it-IT" dirty="0"/>
              <a:t>7</a:t>
            </a:r>
          </a:p>
          <a:p>
            <a:r>
              <a:rPr lang="it-IT" dirty="0"/>
              <a:t>5</a:t>
            </a:r>
          </a:p>
          <a:p>
            <a:r>
              <a:rPr lang="it-IT" dirty="0" err="1"/>
              <a:t>px</a:t>
            </a:r>
            <a:endParaRPr lang="it-IT" dirty="0"/>
          </a:p>
        </p:txBody>
      </p:sp>
      <p:cxnSp>
        <p:nvCxnSpPr>
          <p:cNvPr id="29" name="Connettore 2 28">
            <a:extLst>
              <a:ext uri="{FF2B5EF4-FFF2-40B4-BE49-F238E27FC236}">
                <a16:creationId xmlns:a16="http://schemas.microsoft.com/office/drawing/2014/main" id="{F171B148-FB36-4E2F-B0D7-4E7D3EF43E06}"/>
              </a:ext>
            </a:extLst>
          </p:cNvPr>
          <p:cNvCxnSpPr>
            <a:cxnSpLocks/>
          </p:cNvCxnSpPr>
          <p:nvPr/>
        </p:nvCxnSpPr>
        <p:spPr>
          <a:xfrm>
            <a:off x="5306937" y="5324030"/>
            <a:ext cx="0" cy="4527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9B10FE53-CC7E-419A-A50C-BC22005F6D88}"/>
              </a:ext>
            </a:extLst>
          </p:cNvPr>
          <p:cNvSpPr txBox="1"/>
          <p:nvPr/>
        </p:nvSpPr>
        <p:spPr>
          <a:xfrm>
            <a:off x="4621414" y="5330964"/>
            <a:ext cx="752311" cy="369332"/>
          </a:xfrm>
          <a:prstGeom prst="rect">
            <a:avLst/>
          </a:prstGeom>
          <a:noFill/>
        </p:spPr>
        <p:txBody>
          <a:bodyPr wrap="square" rtlCol="0">
            <a:spAutoFit/>
          </a:bodyPr>
          <a:lstStyle/>
          <a:p>
            <a:r>
              <a:rPr lang="it-IT" dirty="0">
                <a:solidFill>
                  <a:schemeClr val="bg1"/>
                </a:solidFill>
              </a:rPr>
              <a:t>20px</a:t>
            </a:r>
          </a:p>
        </p:txBody>
      </p:sp>
      <p:pic>
        <p:nvPicPr>
          <p:cNvPr id="2" name="Immagine 1">
            <a:extLst>
              <a:ext uri="{FF2B5EF4-FFF2-40B4-BE49-F238E27FC236}">
                <a16:creationId xmlns:a16="http://schemas.microsoft.com/office/drawing/2014/main" id="{D66C05C7-1F25-4588-9635-B3BBCDF63DDF}"/>
              </a:ext>
            </a:extLst>
          </p:cNvPr>
          <p:cNvPicPr>
            <a:picLocks noChangeAspect="1"/>
          </p:cNvPicPr>
          <p:nvPr/>
        </p:nvPicPr>
        <p:blipFill>
          <a:blip r:embed="rId2"/>
          <a:stretch>
            <a:fillRect/>
          </a:stretch>
        </p:blipFill>
        <p:spPr>
          <a:xfrm>
            <a:off x="710863" y="1175363"/>
            <a:ext cx="11445541" cy="5091473"/>
          </a:xfrm>
          <a:prstGeom prst="rect">
            <a:avLst/>
          </a:prstGeom>
        </p:spPr>
      </p:pic>
      <p:cxnSp>
        <p:nvCxnSpPr>
          <p:cNvPr id="5" name="Connettore 2 4">
            <a:extLst>
              <a:ext uri="{FF2B5EF4-FFF2-40B4-BE49-F238E27FC236}">
                <a16:creationId xmlns:a16="http://schemas.microsoft.com/office/drawing/2014/main" id="{6F48E3C0-78F9-4621-9503-B38E1882CF32}"/>
              </a:ext>
            </a:extLst>
          </p:cNvPr>
          <p:cNvCxnSpPr>
            <a:cxnSpLocks/>
          </p:cNvCxnSpPr>
          <p:nvPr/>
        </p:nvCxnSpPr>
        <p:spPr>
          <a:xfrm>
            <a:off x="3614871" y="1175363"/>
            <a:ext cx="0" cy="70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1763D0E2-0CCC-4C95-A9F3-96D1972B9696}"/>
              </a:ext>
            </a:extLst>
          </p:cNvPr>
          <p:cNvCxnSpPr>
            <a:cxnSpLocks/>
          </p:cNvCxnSpPr>
          <p:nvPr/>
        </p:nvCxnSpPr>
        <p:spPr>
          <a:xfrm>
            <a:off x="818299" y="1948441"/>
            <a:ext cx="743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C0B2AE00-FBCE-4A18-9ED0-34AEBB5E693E}"/>
              </a:ext>
            </a:extLst>
          </p:cNvPr>
          <p:cNvSpPr txBox="1"/>
          <p:nvPr/>
        </p:nvSpPr>
        <p:spPr>
          <a:xfrm>
            <a:off x="3614871" y="1351509"/>
            <a:ext cx="635302" cy="369332"/>
          </a:xfrm>
          <a:prstGeom prst="rect">
            <a:avLst/>
          </a:prstGeom>
          <a:noFill/>
        </p:spPr>
        <p:txBody>
          <a:bodyPr wrap="none" rtlCol="0">
            <a:spAutoFit/>
          </a:bodyPr>
          <a:lstStyle/>
          <a:p>
            <a:r>
              <a:rPr lang="it-IT" dirty="0"/>
              <a:t>75px</a:t>
            </a:r>
          </a:p>
        </p:txBody>
      </p:sp>
      <p:sp>
        <p:nvSpPr>
          <p:cNvPr id="16" name="CasellaDiTesto 15">
            <a:extLst>
              <a:ext uri="{FF2B5EF4-FFF2-40B4-BE49-F238E27FC236}">
                <a16:creationId xmlns:a16="http://schemas.microsoft.com/office/drawing/2014/main" id="{46B443CC-BF1B-4A73-AECC-EEC89AF38A5B}"/>
              </a:ext>
            </a:extLst>
          </p:cNvPr>
          <p:cNvSpPr txBox="1"/>
          <p:nvPr/>
        </p:nvSpPr>
        <p:spPr>
          <a:xfrm>
            <a:off x="809461" y="1536175"/>
            <a:ext cx="635302" cy="369332"/>
          </a:xfrm>
          <a:prstGeom prst="rect">
            <a:avLst/>
          </a:prstGeom>
          <a:noFill/>
        </p:spPr>
        <p:txBody>
          <a:bodyPr wrap="none" rtlCol="0">
            <a:spAutoFit/>
          </a:bodyPr>
          <a:lstStyle/>
          <a:p>
            <a:r>
              <a:rPr lang="it-IT" dirty="0"/>
              <a:t>50px</a:t>
            </a:r>
          </a:p>
        </p:txBody>
      </p:sp>
      <p:cxnSp>
        <p:nvCxnSpPr>
          <p:cNvPr id="13" name="Connettore 2 12">
            <a:extLst>
              <a:ext uri="{FF2B5EF4-FFF2-40B4-BE49-F238E27FC236}">
                <a16:creationId xmlns:a16="http://schemas.microsoft.com/office/drawing/2014/main" id="{D4A0ED22-1D31-4DBD-B91C-BAEBEE28D204}"/>
              </a:ext>
            </a:extLst>
          </p:cNvPr>
          <p:cNvCxnSpPr>
            <a:cxnSpLocks/>
          </p:cNvCxnSpPr>
          <p:nvPr/>
        </p:nvCxnSpPr>
        <p:spPr>
          <a:xfrm>
            <a:off x="1163228" y="947956"/>
            <a:ext cx="986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669461B4-A480-41C5-9A1B-9AC8EFA5E11B}"/>
              </a:ext>
            </a:extLst>
          </p:cNvPr>
          <p:cNvSpPr txBox="1"/>
          <p:nvPr/>
        </p:nvSpPr>
        <p:spPr>
          <a:xfrm>
            <a:off x="5595457" y="520117"/>
            <a:ext cx="613630" cy="369332"/>
          </a:xfrm>
          <a:prstGeom prst="rect">
            <a:avLst/>
          </a:prstGeom>
          <a:noFill/>
        </p:spPr>
        <p:txBody>
          <a:bodyPr wrap="none" rtlCol="0">
            <a:spAutoFit/>
          </a:bodyPr>
          <a:lstStyle/>
          <a:p>
            <a:r>
              <a:rPr lang="it-IT" dirty="0"/>
              <a:t>auto</a:t>
            </a:r>
          </a:p>
        </p:txBody>
      </p:sp>
      <p:cxnSp>
        <p:nvCxnSpPr>
          <p:cNvPr id="7" name="Connettore 2 6">
            <a:extLst>
              <a:ext uri="{FF2B5EF4-FFF2-40B4-BE49-F238E27FC236}">
                <a16:creationId xmlns:a16="http://schemas.microsoft.com/office/drawing/2014/main" id="{079E0390-2A7F-4E2B-AFD8-2CBAF5136024}"/>
              </a:ext>
            </a:extLst>
          </p:cNvPr>
          <p:cNvCxnSpPr>
            <a:cxnSpLocks/>
          </p:cNvCxnSpPr>
          <p:nvPr/>
        </p:nvCxnSpPr>
        <p:spPr>
          <a:xfrm>
            <a:off x="6316910" y="1948441"/>
            <a:ext cx="0" cy="168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1F35DC3D-5412-4727-BC57-791511F31206}"/>
              </a:ext>
            </a:extLst>
          </p:cNvPr>
          <p:cNvSpPr txBox="1"/>
          <p:nvPr/>
        </p:nvSpPr>
        <p:spPr>
          <a:xfrm>
            <a:off x="6305190" y="2105420"/>
            <a:ext cx="290464" cy="1354217"/>
          </a:xfrm>
          <a:prstGeom prst="rect">
            <a:avLst/>
          </a:prstGeom>
          <a:noFill/>
        </p:spPr>
        <p:txBody>
          <a:bodyPr wrap="none" rtlCol="0">
            <a:spAutoFit/>
          </a:bodyPr>
          <a:lstStyle/>
          <a:p>
            <a:r>
              <a:rPr lang="it-IT" sz="1600" dirty="0"/>
              <a:t>2</a:t>
            </a:r>
          </a:p>
          <a:p>
            <a:r>
              <a:rPr lang="it-IT" sz="1600" dirty="0"/>
              <a:t>0</a:t>
            </a:r>
          </a:p>
          <a:p>
            <a:r>
              <a:rPr lang="it-IT" sz="1600" dirty="0"/>
              <a:t>0</a:t>
            </a:r>
          </a:p>
          <a:p>
            <a:r>
              <a:rPr lang="it-IT" sz="1600" dirty="0"/>
              <a:t>P</a:t>
            </a:r>
          </a:p>
          <a:p>
            <a:r>
              <a:rPr lang="it-IT" sz="1600" dirty="0"/>
              <a:t>x</a:t>
            </a:r>
          </a:p>
        </p:txBody>
      </p:sp>
      <p:cxnSp>
        <p:nvCxnSpPr>
          <p:cNvPr id="14" name="Connettore 2 13">
            <a:extLst>
              <a:ext uri="{FF2B5EF4-FFF2-40B4-BE49-F238E27FC236}">
                <a16:creationId xmlns:a16="http://schemas.microsoft.com/office/drawing/2014/main" id="{0108BC9D-4A69-43A6-8556-BC6A2E793087}"/>
              </a:ext>
            </a:extLst>
          </p:cNvPr>
          <p:cNvCxnSpPr>
            <a:cxnSpLocks/>
          </p:cNvCxnSpPr>
          <p:nvPr/>
        </p:nvCxnSpPr>
        <p:spPr>
          <a:xfrm>
            <a:off x="7080308" y="1720841"/>
            <a:ext cx="1496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B4BC8B1C-01A9-4AEF-BC64-56D30087EAEC}"/>
              </a:ext>
            </a:extLst>
          </p:cNvPr>
          <p:cNvSpPr txBox="1"/>
          <p:nvPr/>
        </p:nvSpPr>
        <p:spPr>
          <a:xfrm>
            <a:off x="7423702" y="1351509"/>
            <a:ext cx="583814" cy="369332"/>
          </a:xfrm>
          <a:prstGeom prst="rect">
            <a:avLst/>
          </a:prstGeom>
          <a:noFill/>
        </p:spPr>
        <p:txBody>
          <a:bodyPr wrap="none" rtlCol="0">
            <a:spAutoFit/>
          </a:bodyPr>
          <a:lstStyle/>
          <a:p>
            <a:r>
              <a:rPr lang="it-IT" dirty="0"/>
              <a:t>70%</a:t>
            </a:r>
          </a:p>
        </p:txBody>
      </p:sp>
    </p:spTree>
    <p:extLst>
      <p:ext uri="{BB962C8B-B14F-4D97-AF65-F5344CB8AC3E}">
        <p14:creationId xmlns:p14="http://schemas.microsoft.com/office/powerpoint/2010/main" val="147346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olo 1">
            <a:extLst>
              <a:ext uri="{FF2B5EF4-FFF2-40B4-BE49-F238E27FC236}">
                <a16:creationId xmlns:a16="http://schemas.microsoft.com/office/drawing/2014/main" id="{7A12CBAE-0B03-42B8-AA94-44A864419E5A}"/>
              </a:ext>
            </a:extLst>
          </p:cNvPr>
          <p:cNvSpPr>
            <a:spLocks noGrp="1"/>
          </p:cNvSpPr>
          <p:nvPr>
            <p:ph type="title"/>
          </p:nvPr>
        </p:nvSpPr>
        <p:spPr>
          <a:xfrm>
            <a:off x="493395" y="3455922"/>
            <a:ext cx="10684151" cy="1991979"/>
          </a:xfrm>
        </p:spPr>
        <p:txBody>
          <a:bodyPr vert="horz" lIns="91440" tIns="45720" rIns="91440" bIns="45720" rtlCol="0" anchor="b">
            <a:normAutofit fontScale="90000"/>
          </a:bodyPr>
          <a:lstStyle/>
          <a:p>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S</a:t>
            </a:r>
            <a:r>
              <a:rPr lang="en-US" sz="3200" dirty="0">
                <a:solidFill>
                  <a:srgbClr val="FFFFFF"/>
                </a:solidFill>
              </a:rPr>
              <a:t>i </a:t>
            </a:r>
            <a:r>
              <a:rPr lang="en-US" sz="3200" dirty="0" err="1">
                <a:solidFill>
                  <a:srgbClr val="FFFFFF"/>
                </a:solidFill>
              </a:rPr>
              <a:t>tratta</a:t>
            </a:r>
            <a:r>
              <a:rPr lang="en-US" sz="3200" dirty="0">
                <a:solidFill>
                  <a:srgbClr val="FFFFFF"/>
                </a:solidFill>
              </a:rPr>
              <a:t> di uno </a:t>
            </a:r>
            <a:r>
              <a:rPr lang="en-US" sz="3200" dirty="0" err="1">
                <a:solidFill>
                  <a:srgbClr val="FFFFFF"/>
                </a:solidFill>
              </a:rPr>
              <a:t>sviluppo</a:t>
            </a:r>
            <a:r>
              <a:rPr lang="en-US" sz="3200" dirty="0">
                <a:solidFill>
                  <a:srgbClr val="FFFFFF"/>
                </a:solidFill>
              </a:rPr>
              <a:t> di un </a:t>
            </a:r>
            <a:r>
              <a:rPr lang="en-US" sz="3200" dirty="0" err="1">
                <a:solidFill>
                  <a:srgbClr val="FFFFFF"/>
                </a:solidFill>
              </a:rPr>
              <a:t>magazzino</a:t>
            </a:r>
            <a:br>
              <a:rPr lang="en-US" sz="3200" dirty="0">
                <a:solidFill>
                  <a:srgbClr val="FFFFFF"/>
                </a:solidFill>
              </a:rPr>
            </a:br>
            <a:br>
              <a:rPr lang="en-US" sz="3200" dirty="0">
                <a:solidFill>
                  <a:srgbClr val="FFFFFF"/>
                </a:solidFill>
              </a:rPr>
            </a:br>
            <a:br>
              <a:rPr lang="en-US" sz="3200" dirty="0">
                <a:solidFill>
                  <a:srgbClr val="FFFFFF"/>
                </a:solidFill>
              </a:rPr>
            </a:br>
            <a:r>
              <a:rPr lang="en-US" sz="3200" dirty="0" err="1">
                <a:solidFill>
                  <a:srgbClr val="FFFFFF"/>
                </a:solidFill>
              </a:rPr>
              <a:t>Sono</a:t>
            </a:r>
            <a:r>
              <a:rPr lang="en-US" sz="3200" dirty="0">
                <a:solidFill>
                  <a:srgbClr val="FFFFFF"/>
                </a:solidFill>
              </a:rPr>
              <a:t> state </a:t>
            </a:r>
            <a:r>
              <a:rPr lang="en-US" sz="3200" dirty="0" err="1">
                <a:solidFill>
                  <a:srgbClr val="FFFFFF"/>
                </a:solidFill>
              </a:rPr>
              <a:t>usate</a:t>
            </a:r>
            <a:r>
              <a:rPr lang="en-US" sz="3200" dirty="0">
                <a:solidFill>
                  <a:srgbClr val="FFFFFF"/>
                </a:solidFill>
              </a:rPr>
              <a:t> </a:t>
            </a:r>
            <a:r>
              <a:rPr lang="en-US" sz="3200" dirty="0" err="1">
                <a:solidFill>
                  <a:srgbClr val="FFFFFF"/>
                </a:solidFill>
              </a:rPr>
              <a:t>tutte</a:t>
            </a:r>
            <a:r>
              <a:rPr lang="en-US" sz="3200" dirty="0">
                <a:solidFill>
                  <a:srgbClr val="FFFFFF"/>
                </a:solidFill>
              </a:rPr>
              <a:t> le </a:t>
            </a:r>
            <a:r>
              <a:rPr lang="en-US" sz="3200" dirty="0" err="1">
                <a:solidFill>
                  <a:srgbClr val="FFFFFF"/>
                </a:solidFill>
              </a:rPr>
              <a:t>specifiche</a:t>
            </a:r>
            <a:r>
              <a:rPr lang="en-US" sz="3200" dirty="0">
                <a:solidFill>
                  <a:srgbClr val="FFFFFF"/>
                </a:solidFill>
              </a:rPr>
              <a:t> </a:t>
            </a:r>
            <a:r>
              <a:rPr lang="en-US" sz="3200" dirty="0" err="1">
                <a:solidFill>
                  <a:srgbClr val="FFFFFF"/>
                </a:solidFill>
              </a:rPr>
              <a:t>richieste</a:t>
            </a:r>
            <a:r>
              <a:rPr lang="en-US" sz="3200" dirty="0">
                <a:solidFill>
                  <a:srgbClr val="FFFFFF"/>
                </a:solidFill>
              </a:rPr>
              <a:t> </a:t>
            </a:r>
            <a:r>
              <a:rPr lang="en-US" sz="3200" dirty="0" err="1">
                <a:solidFill>
                  <a:srgbClr val="FFFFFF"/>
                </a:solidFill>
              </a:rPr>
              <a:t>nella</a:t>
            </a:r>
            <a:r>
              <a:rPr lang="en-US" sz="3200" dirty="0">
                <a:solidFill>
                  <a:srgbClr val="FFFFFF"/>
                </a:solidFill>
              </a:rPr>
              <a:t> </a:t>
            </a:r>
            <a:r>
              <a:rPr lang="en-US" sz="3200" dirty="0" err="1">
                <a:solidFill>
                  <a:srgbClr val="FFFFFF"/>
                </a:solidFill>
              </a:rPr>
              <a:t>realizzazione</a:t>
            </a:r>
            <a:r>
              <a:rPr lang="en-US" sz="3200" dirty="0">
                <a:solidFill>
                  <a:srgbClr val="FFFFFF"/>
                </a:solidFill>
              </a:rPr>
              <a:t>, </a:t>
            </a:r>
            <a:r>
              <a:rPr lang="en-US" sz="3200" dirty="0" err="1">
                <a:solidFill>
                  <a:srgbClr val="FFFFFF"/>
                </a:solidFill>
              </a:rPr>
              <a:t>dall’overlay</a:t>
            </a:r>
            <a:r>
              <a:rPr lang="en-US" sz="3200" dirty="0">
                <a:solidFill>
                  <a:srgbClr val="FFFFFF"/>
                </a:solidFill>
              </a:rPr>
              <a:t> </a:t>
            </a:r>
            <a:r>
              <a:rPr lang="en-US" sz="3200" dirty="0" err="1">
                <a:solidFill>
                  <a:srgbClr val="FFFFFF"/>
                </a:solidFill>
              </a:rPr>
              <a:t>implementato</a:t>
            </a:r>
            <a:r>
              <a:rPr lang="en-US" sz="3200" dirty="0">
                <a:solidFill>
                  <a:srgbClr val="FFFFFF"/>
                </a:solidFill>
              </a:rPr>
              <a:t> </a:t>
            </a:r>
            <a:r>
              <a:rPr lang="en-US" sz="3200" dirty="0" err="1">
                <a:solidFill>
                  <a:srgbClr val="FFFFFF"/>
                </a:solidFill>
              </a:rPr>
              <a:t>nell’header</a:t>
            </a:r>
            <a:r>
              <a:rPr lang="en-US" sz="3200" dirty="0">
                <a:solidFill>
                  <a:srgbClr val="FFFFFF"/>
                </a:solidFill>
              </a:rPr>
              <a:t> before, al font </a:t>
            </a:r>
            <a:r>
              <a:rPr lang="en-US" sz="3200" dirty="0" err="1">
                <a:solidFill>
                  <a:srgbClr val="FFFFFF"/>
                </a:solidFill>
              </a:rPr>
              <a:t>importato</a:t>
            </a:r>
            <a:r>
              <a:rPr lang="en-US" sz="3200" dirty="0">
                <a:solidFill>
                  <a:srgbClr val="FFFFFF"/>
                </a:solidFill>
              </a:rPr>
              <a:t> da google, </a:t>
            </a:r>
            <a:r>
              <a:rPr lang="en-US" sz="3200" dirty="0" err="1">
                <a:solidFill>
                  <a:srgbClr val="FFFFFF"/>
                </a:solidFill>
              </a:rPr>
              <a:t>all’uso</a:t>
            </a:r>
            <a:r>
              <a:rPr lang="en-US" sz="3200" dirty="0">
                <a:solidFill>
                  <a:srgbClr val="FFFFFF"/>
                </a:solidFill>
              </a:rPr>
              <a:t> del link per </a:t>
            </a:r>
            <a:r>
              <a:rPr lang="en-US" sz="3200" dirty="0" err="1">
                <a:solidFill>
                  <a:srgbClr val="FFFFFF"/>
                </a:solidFill>
              </a:rPr>
              <a:t>importare</a:t>
            </a:r>
            <a:r>
              <a:rPr lang="en-US" sz="3200" dirty="0">
                <a:solidFill>
                  <a:srgbClr val="FFFFFF"/>
                </a:solidFill>
              </a:rPr>
              <a:t> </a:t>
            </a:r>
            <a:r>
              <a:rPr lang="en-US" sz="3200" dirty="0" err="1">
                <a:solidFill>
                  <a:srgbClr val="FFFFFF"/>
                </a:solidFill>
              </a:rPr>
              <a:t>immagini</a:t>
            </a:r>
            <a:r>
              <a:rPr lang="en-US" sz="3200" dirty="0">
                <a:solidFill>
                  <a:srgbClr val="FFFFFF"/>
                </a:solidFill>
              </a:rPr>
              <a:t> </a:t>
            </a:r>
            <a:r>
              <a:rPr lang="en-US" sz="3200" dirty="0" err="1">
                <a:solidFill>
                  <a:srgbClr val="FFFFFF"/>
                </a:solidFill>
              </a:rPr>
              <a:t>dalla</a:t>
            </a:r>
            <a:r>
              <a:rPr lang="en-US" sz="3200" dirty="0">
                <a:solidFill>
                  <a:srgbClr val="FFFFFF"/>
                </a:solidFill>
              </a:rPr>
              <a:t> rete alle </a:t>
            </a:r>
            <a:r>
              <a:rPr lang="en-US" sz="3200" dirty="0" err="1">
                <a:solidFill>
                  <a:srgbClr val="FFFFFF"/>
                </a:solidFill>
              </a:rPr>
              <a:t>immagini</a:t>
            </a:r>
            <a:r>
              <a:rPr lang="en-US" sz="3200" dirty="0">
                <a:solidFill>
                  <a:srgbClr val="FFFFFF"/>
                </a:solidFill>
              </a:rPr>
              <a:t> </a:t>
            </a:r>
            <a:r>
              <a:rPr lang="en-US" sz="3200" dirty="0" err="1">
                <a:solidFill>
                  <a:srgbClr val="FFFFFF"/>
                </a:solidFill>
              </a:rPr>
              <a:t>caricate</a:t>
            </a:r>
            <a:r>
              <a:rPr lang="en-US" sz="3200" dirty="0">
                <a:solidFill>
                  <a:srgbClr val="FFFFFF"/>
                </a:solidFill>
              </a:rPr>
              <a:t>  in locale. Nella </a:t>
            </a:r>
            <a:r>
              <a:rPr lang="en-US" sz="3200" dirty="0" err="1">
                <a:solidFill>
                  <a:srgbClr val="FFFFFF"/>
                </a:solidFill>
              </a:rPr>
              <a:t>versione</a:t>
            </a:r>
            <a:r>
              <a:rPr lang="en-US" sz="3200" dirty="0">
                <a:solidFill>
                  <a:srgbClr val="FFFFFF"/>
                </a:solidFill>
              </a:rPr>
              <a:t> mobile il nav </a:t>
            </a:r>
            <a:r>
              <a:rPr lang="en-US" sz="3200" dirty="0" err="1">
                <a:solidFill>
                  <a:srgbClr val="FFFFFF"/>
                </a:solidFill>
              </a:rPr>
              <a:t>diventa</a:t>
            </a:r>
            <a:r>
              <a:rPr lang="en-US" sz="3200" dirty="0">
                <a:solidFill>
                  <a:srgbClr val="FFFFFF"/>
                </a:solidFill>
              </a:rPr>
              <a:t> mobile e la </a:t>
            </a:r>
            <a:r>
              <a:rPr lang="en-US" sz="3200" dirty="0" err="1">
                <a:solidFill>
                  <a:srgbClr val="FFFFFF"/>
                </a:solidFill>
              </a:rPr>
              <a:t>disposizione</a:t>
            </a:r>
            <a:r>
              <a:rPr lang="en-US" sz="3200" dirty="0">
                <a:solidFill>
                  <a:srgbClr val="FFFFFF"/>
                </a:solidFill>
              </a:rPr>
              <a:t> </a:t>
            </a:r>
            <a:r>
              <a:rPr lang="en-US" sz="3200" dirty="0" err="1">
                <a:solidFill>
                  <a:srgbClr val="FFFFFF"/>
                </a:solidFill>
              </a:rPr>
              <a:t>nella</a:t>
            </a:r>
            <a:r>
              <a:rPr lang="en-US" sz="3200" dirty="0">
                <a:solidFill>
                  <a:srgbClr val="FFFFFF"/>
                </a:solidFill>
              </a:rPr>
              <a:t> section cambia da </a:t>
            </a:r>
            <a:r>
              <a:rPr lang="en-US" sz="3200" dirty="0" err="1">
                <a:solidFill>
                  <a:srgbClr val="FFFFFF"/>
                </a:solidFill>
              </a:rPr>
              <a:t>orizzontale</a:t>
            </a:r>
            <a:r>
              <a:rPr lang="en-US" sz="3200" dirty="0">
                <a:solidFill>
                  <a:srgbClr val="FFFFFF"/>
                </a:solidFill>
              </a:rPr>
              <a:t> a vertical </a:t>
            </a:r>
            <a:r>
              <a:rPr lang="en-US" sz="3200" dirty="0" err="1">
                <a:solidFill>
                  <a:srgbClr val="FFFFFF"/>
                </a:solidFill>
              </a:rPr>
              <a:t>tramite</a:t>
            </a:r>
            <a:r>
              <a:rPr lang="en-US" sz="3200" dirty="0">
                <a:solidFill>
                  <a:srgbClr val="FFFFFF"/>
                </a:solidFill>
              </a:rPr>
              <a:t> apposite </a:t>
            </a:r>
            <a:r>
              <a:rPr lang="en-US" sz="3200" dirty="0" err="1">
                <a:solidFill>
                  <a:srgbClr val="FFFFFF"/>
                </a:solidFill>
              </a:rPr>
              <a:t>indicazioni</a:t>
            </a:r>
            <a:r>
              <a:rPr lang="en-US" sz="3200" dirty="0">
                <a:solidFill>
                  <a:srgbClr val="FFFFFF"/>
                </a:solidFill>
              </a:rPr>
              <a:t> </a:t>
            </a:r>
            <a:r>
              <a:rPr lang="en-US" sz="3200" dirty="0" err="1">
                <a:solidFill>
                  <a:srgbClr val="FFFFFF"/>
                </a:solidFill>
              </a:rPr>
              <a:t>nel</a:t>
            </a:r>
            <a:r>
              <a:rPr lang="en-US" sz="3200" dirty="0">
                <a:solidFill>
                  <a:srgbClr val="FFFFFF"/>
                </a:solidFill>
              </a:rPr>
              <a:t> </a:t>
            </a:r>
            <a:r>
              <a:rPr lang="en-US" sz="3200" dirty="0" err="1">
                <a:solidFill>
                  <a:srgbClr val="FFFFFF"/>
                </a:solidFill>
              </a:rPr>
              <a:t>css</a:t>
            </a:r>
            <a:r>
              <a:rPr lang="en-US" sz="3200" dirty="0">
                <a:solidFill>
                  <a:srgbClr val="FFFFFF"/>
                </a:solidFill>
              </a:rPr>
              <a:t>.  </a:t>
            </a:r>
            <a:br>
              <a:rPr lang="en-US" sz="3200" dirty="0">
                <a:solidFill>
                  <a:srgbClr val="FFFFFF"/>
                </a:solidFill>
              </a:rPr>
            </a:br>
            <a:endParaRPr lang="en-US" sz="3200" kern="1200" dirty="0">
              <a:solidFill>
                <a:srgbClr val="FFFFFF"/>
              </a:solidFill>
              <a:latin typeface="+mj-lt"/>
              <a:ea typeface="+mj-ea"/>
              <a:cs typeface="+mj-cs"/>
            </a:endParaRPr>
          </a:p>
        </p:txBody>
      </p:sp>
      <p:pic>
        <p:nvPicPr>
          <p:cNvPr id="33" name="Picture 3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3487951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96</Words>
  <Application>Microsoft Office PowerPoint</Application>
  <PresentationFormat>Widescreen</PresentationFormat>
  <Paragraphs>23</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Damusco Rosario </vt:lpstr>
      <vt:lpstr>Presentazione standard di PowerPoint</vt:lpstr>
      <vt:lpstr>Presentazione standard di PowerPoint</vt:lpstr>
      <vt:lpstr> Si tratta di uno sviluppo di un magazzino   Sono state usate tutte le specifiche richieste nella realizzazione, dall’overlay implementato nell’header before, al font importato da google, all’uso del link per importare immagini dalla rete alle immagini caricate  in locale. Nella versione mobile il nav diventa mobile e la disposizione nella section cambia da orizzontale a vertical tramite apposite indicazioni nel css.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Damusco Rosario</dc:title>
  <dc:creator>Rosario Damusco</dc:creator>
  <cp:lastModifiedBy>Rosario Damusco</cp:lastModifiedBy>
  <cp:revision>9</cp:revision>
  <dcterms:created xsi:type="dcterms:W3CDTF">2021-03-23T13:15:39Z</dcterms:created>
  <dcterms:modified xsi:type="dcterms:W3CDTF">2021-03-24T15:45:07Z</dcterms:modified>
</cp:coreProperties>
</file>