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87" r:id="rId6"/>
    <p:sldId id="262" r:id="rId7"/>
    <p:sldId id="263" r:id="rId8"/>
    <p:sldId id="264" r:id="rId9"/>
    <p:sldId id="265" r:id="rId10"/>
    <p:sldId id="266" r:id="rId11"/>
    <p:sldId id="282" r:id="rId12"/>
    <p:sldId id="283" r:id="rId13"/>
    <p:sldId id="280" r:id="rId14"/>
    <p:sldId id="271" r:id="rId15"/>
    <p:sldId id="272" r:id="rId16"/>
    <p:sldId id="281" r:id="rId17"/>
    <p:sldId id="274" r:id="rId18"/>
    <p:sldId id="275" r:id="rId19"/>
    <p:sldId id="276" r:id="rId20"/>
    <p:sldId id="284" r:id="rId21"/>
    <p:sldId id="277" r:id="rId22"/>
    <p:sldId id="278" r:id="rId23"/>
    <p:sldId id="279" r:id="rId24"/>
    <p:sldId id="267" r:id="rId25"/>
    <p:sldId id="268" r:id="rId26"/>
    <p:sldId id="273"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112" d="100"/>
          <a:sy n="112"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01A568E-C440-4289-AB37-4F2D043AA4AB}" type="datetimeFigureOut">
              <a:rPr lang="it-IT" smtClean="0"/>
              <a:t>23/03/2024</a:t>
            </a:fld>
            <a:endParaRPr lang="it-I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it-I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264127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1A568E-C440-4289-AB37-4F2D043AA4AB}" type="datetimeFigureOut">
              <a:rPr lang="it-IT" smtClean="0"/>
              <a:t>23/03/2024</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119738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01A568E-C440-4289-AB37-4F2D043AA4AB}" type="datetimeFigureOut">
              <a:rPr lang="it-IT" smtClean="0"/>
              <a:t>23/03/2024</a:t>
            </a:fld>
            <a:endParaRPr lang="it-IT"/>
          </a:p>
        </p:txBody>
      </p:sp>
      <p:sp>
        <p:nvSpPr>
          <p:cNvPr id="5" name="Footer Placeholder 4"/>
          <p:cNvSpPr>
            <a:spLocks noGrp="1"/>
          </p:cNvSpPr>
          <p:nvPr>
            <p:ph type="ftr" sz="quarter" idx="11"/>
          </p:nvPr>
        </p:nvSpPr>
        <p:spPr/>
        <p:txBody>
          <a:bodyPr/>
          <a:lstStyle/>
          <a:p>
            <a:endParaRPr lang="it-I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2766039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it-IT"/>
              <a:t>Fare clic per modificare lo stile del titolo dello schema</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01A568E-C440-4289-AB37-4F2D043AA4AB}" type="datetimeFigureOut">
              <a:rPr lang="it-IT" smtClean="0"/>
              <a:t>23/03/2024</a:t>
            </a:fld>
            <a:endParaRPr lang="it-IT"/>
          </a:p>
        </p:txBody>
      </p:sp>
      <p:sp>
        <p:nvSpPr>
          <p:cNvPr id="5" name="Footer Placeholder 4"/>
          <p:cNvSpPr>
            <a:spLocks noGrp="1"/>
          </p:cNvSpPr>
          <p:nvPr>
            <p:ph type="ftr" sz="quarter" idx="11"/>
          </p:nvPr>
        </p:nvSpPr>
        <p:spPr/>
        <p:txBody>
          <a:bodyPr/>
          <a:lstStyle/>
          <a:p>
            <a:endParaRPr lang="it-I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326693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01A568E-C440-4289-AB37-4F2D043AA4AB}" type="datetimeFigureOut">
              <a:rPr lang="it-IT" smtClean="0"/>
              <a:t>23/03/2024</a:t>
            </a:fld>
            <a:endParaRPr lang="it-IT"/>
          </a:p>
        </p:txBody>
      </p:sp>
      <p:sp>
        <p:nvSpPr>
          <p:cNvPr id="5" name="Footer Placeholder 4"/>
          <p:cNvSpPr>
            <a:spLocks noGrp="1"/>
          </p:cNvSpPr>
          <p:nvPr>
            <p:ph type="ftr" sz="quarter" idx="11"/>
          </p:nvPr>
        </p:nvSpPr>
        <p:spPr/>
        <p:txBody>
          <a:bodyPr/>
          <a:lstStyle/>
          <a:p>
            <a:endParaRPr lang="it-I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196606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1A568E-C440-4289-AB37-4F2D043AA4AB}" type="datetimeFigureOut">
              <a:rPr lang="it-IT" smtClean="0"/>
              <a:t>23/03/2024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1866746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1A568E-C440-4289-AB37-4F2D043AA4AB}" type="datetimeFigureOut">
              <a:rPr lang="it-IT" smtClean="0"/>
              <a:t>23/03/2024</a:t>
            </a:fld>
            <a:endParaRPr lang="it-IT"/>
          </a:p>
        </p:txBody>
      </p:sp>
      <p:sp>
        <p:nvSpPr>
          <p:cNvPr id="8" name="Footer Placeholder 7"/>
          <p:cNvSpPr>
            <a:spLocks noGrp="1"/>
          </p:cNvSpPr>
          <p:nvPr>
            <p:ph type="ftr" sz="quarter" idx="11"/>
          </p:nvPr>
        </p:nvSpPr>
        <p:spPr>
          <a:xfrm>
            <a:off x="561111" y="6391838"/>
            <a:ext cx="3644282" cy="304801"/>
          </a:xfrm>
        </p:spPr>
        <p:txBody>
          <a:bodyPr/>
          <a:lstStyle/>
          <a:p>
            <a:endParaRPr lang="it-IT"/>
          </a:p>
        </p:txBody>
      </p:sp>
      <p:sp>
        <p:nvSpPr>
          <p:cNvPr id="9" name="Slide Number Placeholder 8"/>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4085255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01A568E-C440-4289-AB37-4F2D043AA4AB}" type="datetimeFigureOut">
              <a:rPr lang="it-IT" smtClean="0"/>
              <a:t>23/03/2024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2510031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01A568E-C440-4289-AB37-4F2D043AA4AB}" type="datetimeFigureOut">
              <a:rPr lang="it-IT" smtClean="0"/>
              <a:t>23/03/2024</a:t>
            </a:fld>
            <a:endParaRPr lang="it-IT"/>
          </a:p>
        </p:txBody>
      </p:sp>
      <p:sp>
        <p:nvSpPr>
          <p:cNvPr id="5" name="Footer Placeholder 4"/>
          <p:cNvSpPr>
            <a:spLocks noGrp="1"/>
          </p:cNvSpPr>
          <p:nvPr>
            <p:ph type="ftr" sz="quarter" idx="11"/>
          </p:nvPr>
        </p:nvSpPr>
        <p:spPr/>
        <p:txBody>
          <a:bodyPr/>
          <a:lstStyle/>
          <a:p>
            <a:endParaRPr lang="it-I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214086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01A568E-C440-4289-AB37-4F2D043AA4AB}" type="datetimeFigureOut">
              <a:rPr lang="it-IT" smtClean="0"/>
              <a:t>23/03/2024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198641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01A568E-C440-4289-AB37-4F2D043AA4AB}" type="datetimeFigureOut">
              <a:rPr lang="it-IT" smtClean="0"/>
              <a:t>23/03/2024</a:t>
            </a:fld>
            <a:endParaRPr lang="it-IT"/>
          </a:p>
        </p:txBody>
      </p:sp>
      <p:sp>
        <p:nvSpPr>
          <p:cNvPr id="5" name="Footer Placeholder 4"/>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70399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01A568E-C440-4289-AB37-4F2D043AA4AB}" type="datetimeFigureOut">
              <a:rPr lang="it-IT" smtClean="0"/>
              <a:t>23/03/2024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335236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01A568E-C440-4289-AB37-4F2D043AA4AB}" type="datetimeFigureOut">
              <a:rPr lang="it-IT" smtClean="0"/>
              <a:t>23/03/2024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90777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01A568E-C440-4289-AB37-4F2D043AA4AB}" type="datetimeFigureOut">
              <a:rPr lang="it-IT" smtClean="0"/>
              <a:t>23/03/2024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305635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A568E-C440-4289-AB37-4F2D043AA4AB}" type="datetimeFigureOut">
              <a:rPr lang="it-IT" smtClean="0"/>
              <a:t>23/03/2024</a:t>
            </a:fld>
            <a:endParaRPr lang="it-IT"/>
          </a:p>
        </p:txBody>
      </p:sp>
      <p:sp>
        <p:nvSpPr>
          <p:cNvPr id="3" name="Footer Placeholder 2"/>
          <p:cNvSpPr>
            <a:spLocks noGrp="1"/>
          </p:cNvSpPr>
          <p:nvPr>
            <p:ph type="ftr" sz="quarter" idx="11"/>
          </p:nvPr>
        </p:nvSpPr>
        <p:spPr/>
        <p:txBody>
          <a:bodyPr/>
          <a:lstStyle/>
          <a:p>
            <a:endParaRPr lang="it-I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144106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1A568E-C440-4289-AB37-4F2D043AA4AB}" type="datetimeFigureOut">
              <a:rPr lang="it-IT" smtClean="0"/>
              <a:t>23/03/2024</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206089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it-IT"/>
              <a:t>Fare clic sull'icona per inserire un'immagine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1A568E-C440-4289-AB37-4F2D043AA4AB}" type="datetimeFigureOut">
              <a:rPr lang="it-IT" smtClean="0"/>
              <a:t>23/03/2024</a:t>
            </a:fld>
            <a:endParaRPr lang="it-IT"/>
          </a:p>
        </p:txBody>
      </p:sp>
      <p:sp>
        <p:nvSpPr>
          <p:cNvPr id="6" name="Footer Placeholder 5"/>
          <p:cNvSpPr>
            <a:spLocks noGrp="1"/>
          </p:cNvSpPr>
          <p:nvPr>
            <p:ph type="ftr" sz="quarter" idx="11"/>
          </p:nvPr>
        </p:nvSpPr>
        <p:spPr/>
        <p:txBody>
          <a:bodyPr/>
          <a:lstStyle/>
          <a:p>
            <a:endParaRPr lang="it-I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333470-73C0-4E1A-8D98-0A093DA891A1}" type="slidenum">
              <a:rPr lang="it-IT" smtClean="0"/>
              <a:t>‹N›</a:t>
            </a:fld>
            <a:endParaRPr lang="it-IT"/>
          </a:p>
        </p:txBody>
      </p:sp>
    </p:spTree>
    <p:extLst>
      <p:ext uri="{BB962C8B-B14F-4D97-AF65-F5344CB8AC3E}">
        <p14:creationId xmlns:p14="http://schemas.microsoft.com/office/powerpoint/2010/main" val="351352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01A568E-C440-4289-AB37-4F2D043AA4AB}" type="datetimeFigureOut">
              <a:rPr lang="it-IT" smtClean="0"/>
              <a:t>23/03/2024</a:t>
            </a:fld>
            <a:endParaRPr lang="it-I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it-I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7333470-73C0-4E1A-8D98-0A093DA891A1}" type="slidenum">
              <a:rPr lang="it-IT" smtClean="0"/>
              <a:t>‹N›</a:t>
            </a:fld>
            <a:endParaRPr lang="it-IT"/>
          </a:p>
        </p:txBody>
      </p:sp>
    </p:spTree>
    <p:extLst>
      <p:ext uri="{BB962C8B-B14F-4D97-AF65-F5344CB8AC3E}">
        <p14:creationId xmlns:p14="http://schemas.microsoft.com/office/powerpoint/2010/main" val="222000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1A0D9C-5854-25C2-F5C4-E2020C35AD52}"/>
              </a:ext>
            </a:extLst>
          </p:cNvPr>
          <p:cNvSpPr>
            <a:spLocks noGrp="1"/>
          </p:cNvSpPr>
          <p:nvPr>
            <p:ph type="ctrTitle"/>
          </p:nvPr>
        </p:nvSpPr>
        <p:spPr/>
        <p:txBody>
          <a:bodyPr/>
          <a:lstStyle/>
          <a:p>
            <a:r>
              <a:rPr lang="it-IT" dirty="0"/>
              <a:t>Progetto Modulo 5</a:t>
            </a:r>
          </a:p>
        </p:txBody>
      </p:sp>
    </p:spTree>
    <p:extLst>
      <p:ext uri="{BB962C8B-B14F-4D97-AF65-F5344CB8AC3E}">
        <p14:creationId xmlns:p14="http://schemas.microsoft.com/office/powerpoint/2010/main" val="334635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a:t>
            </a:r>
            <a:r>
              <a:rPr lang="it-IT" dirty="0" err="1"/>
              <a:t>Penetration</a:t>
            </a:r>
            <a:r>
              <a:rPr lang="it-IT" dirty="0"/>
              <a:t> Testing</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33685"/>
            <a:ext cx="11150057" cy="40318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it-IT" sz="1600" b="1" dirty="0"/>
              <a:t>Test di esecuzione di codice lato server: </a:t>
            </a:r>
            <a:r>
              <a:rPr lang="it-IT" sz="1600" dirty="0"/>
              <a:t>Verranno eseguiti test per valutare se esiste la possibilità di eseguire codice lato server tramite input non adeguatamente filtrati, che potrebbe portare a vulnerabilità come SQL Injection.</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Analisi dei cookie e delle sessioni: </a:t>
            </a:r>
            <a:r>
              <a:rPr lang="it-IT" sz="1600" dirty="0"/>
              <a:t>Saranno esaminati i meccanismi di gestione delle sessioni e la sicurezza dei cookie per identificare eventuali debolezze che potrebbero essere sfruttate per attacchi XSS o per compromettere la sicurezza delle sessioni degli utenti.</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Test di bypass del WAF: </a:t>
            </a:r>
            <a:r>
              <a:rPr lang="it-IT" sz="1600" dirty="0"/>
              <a:t>Saranno eseguiti tentativi di bypassare le regole del Web Application Firewall per verificare la sua efficacia nel rilevare e bloccare gli attacchi </a:t>
            </a:r>
            <a:r>
              <a:rPr lang="it-IT" sz="1600" dirty="0" err="1"/>
              <a:t>SQLi</a:t>
            </a:r>
            <a:r>
              <a:rPr lang="it-IT" sz="1600" dirty="0"/>
              <a:t> e XSS.</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Analisi della gestione degli errori: </a:t>
            </a:r>
            <a:r>
              <a:rPr lang="it-IT" sz="1600" dirty="0"/>
              <a:t>Saranno esaminati i messaggi di errore generati dall'applicazione per identificare eventuali informazioni sensibili che potrebbero essere rivelate agli utenti e potrebbero essere sfruttate dagli attaccanti. In sintesi, il </a:t>
            </a:r>
            <a:r>
              <a:rPr lang="it-IT" sz="1600" dirty="0" err="1"/>
              <a:t>pentest</a:t>
            </a:r>
            <a:r>
              <a:rPr lang="it-IT" sz="1600" dirty="0"/>
              <a:t> per un </a:t>
            </a:r>
            <a:r>
              <a:rPr lang="it-IT" sz="1600" dirty="0" err="1"/>
              <a:t>ecommerce</a:t>
            </a:r>
            <a:r>
              <a:rPr lang="it-IT" sz="1600" dirty="0"/>
              <a:t> dopo l'implementazione di misure preventive come il VA, il WAF e le SDL sarà mirato a identificare eventuali vulnerabilità residue e a valutare l'efficacia delle contromisure adottate per proteggere l'applicazione da attacchi </a:t>
            </a:r>
            <a:r>
              <a:rPr lang="it-IT" sz="1600" dirty="0" err="1"/>
              <a:t>SQLi</a:t>
            </a:r>
            <a:r>
              <a:rPr lang="it-IT" sz="1600" dirty="0"/>
              <a:t> e XSS.</a:t>
            </a:r>
          </a:p>
        </p:txBody>
      </p:sp>
    </p:spTree>
    <p:extLst>
      <p:ext uri="{BB962C8B-B14F-4D97-AF65-F5344CB8AC3E}">
        <p14:creationId xmlns:p14="http://schemas.microsoft.com/office/powerpoint/2010/main" val="95984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IDS</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88249"/>
            <a:ext cx="11150057" cy="427809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Nell'architettura descritta, un IDS (</a:t>
            </a:r>
            <a:r>
              <a:rPr lang="it-IT" sz="1600" dirty="0" err="1"/>
              <a:t>Intrusion</a:t>
            </a:r>
            <a:r>
              <a:rPr lang="it-IT" sz="1600" dirty="0"/>
              <a:t> </a:t>
            </a:r>
            <a:r>
              <a:rPr lang="it-IT" sz="1600" dirty="0" err="1"/>
              <a:t>Detection</a:t>
            </a:r>
            <a:r>
              <a:rPr lang="it-IT" sz="1600" dirty="0"/>
              <a:t> System) può essere utilizzato come misura preventiva per rilevare e prevenire intrusioni o attacchi informatici sulla rete, in particolare sulla DMZ e sui server web dell'e-commerce. Ecco come un IDS può essere implementato come misura preventiva:</a:t>
            </a:r>
          </a:p>
          <a:p>
            <a:endParaRPr lang="it-IT" sz="1600" dirty="0"/>
          </a:p>
          <a:p>
            <a:pPr marL="285750" indent="-285750">
              <a:buFont typeface="Arial" panose="020B0604020202020204" pitchFamily="34" charset="0"/>
              <a:buChar char="•"/>
            </a:pPr>
            <a:r>
              <a:rPr lang="it-IT" sz="1600" dirty="0"/>
              <a:t>Posizionamento strategico: L'IDS può essere collocato tra il firewall e la DMZ, monitorando il traffico in ingresso e in uscita verso i server web. Può anche essere posizionato internamente alla DMZ per monitorare il traffico tra i server web e altri servizi all'interno della zona demilitarizzata.</a:t>
            </a:r>
          </a:p>
          <a:p>
            <a:pPr marL="285750" indent="-285750">
              <a:buFont typeface="Arial" panose="020B0604020202020204" pitchFamily="34" charset="0"/>
              <a:buChar char="•"/>
            </a:pPr>
            <a:r>
              <a:rPr lang="it-IT" sz="1600" dirty="0"/>
              <a:t>Rilevamento delle intrusioni: L'IDS analizza il traffico di rete in tempo reale alla ricerca di pattern o comportamenti sospetti che potrebbero indicare un tentativo di intrusione. Utilizza firme di attacco e algoritmi di rilevamento anomalo per identificare attività dannose o non autorizzate.</a:t>
            </a:r>
          </a:p>
          <a:p>
            <a:pPr marL="285750" indent="-285750">
              <a:buFont typeface="Arial" panose="020B0604020202020204" pitchFamily="34" charset="0"/>
              <a:buChar char="•"/>
            </a:pPr>
            <a:r>
              <a:rPr lang="it-IT" sz="1600" dirty="0"/>
              <a:t>Generazione di avvisi: Quando l'IDS rileva un'attività sospetta o un potenziale attacco, genera immediatamente un avviso o una notifica per l'amministratore di sistema. Questo avviso consente all'amministratore di reagire rapidamente all'attacco e di prendere le misure necessarie per mitigare il rischio.</a:t>
            </a:r>
          </a:p>
          <a:p>
            <a:pPr marL="285750" indent="-285750">
              <a:buFont typeface="Arial" panose="020B0604020202020204" pitchFamily="34" charset="0"/>
              <a:buChar char="•"/>
            </a:pPr>
            <a:r>
              <a:rPr lang="it-IT" sz="1600" dirty="0"/>
              <a:t>Blocco del traffico dannoso: In alcuni casi, l'IDS può essere configurato per bloccare automaticamente il traffico dannoso o sospetto in base alle regole predefinite. Questa funzionalità può contribuire a prevenire con successo gli attacchi prima che possano compromettere la sicurezza della rete o dei server web.</a:t>
            </a:r>
          </a:p>
        </p:txBody>
      </p:sp>
    </p:spTree>
    <p:extLst>
      <p:ext uri="{BB962C8B-B14F-4D97-AF65-F5344CB8AC3E}">
        <p14:creationId xmlns:p14="http://schemas.microsoft.com/office/powerpoint/2010/main" val="31483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metodologia di </a:t>
            </a:r>
            <a:r>
              <a:rPr lang="it-IT" dirty="0" err="1"/>
              <a:t>Disaster</a:t>
            </a:r>
            <a:r>
              <a:rPr lang="it-IT" dirty="0"/>
              <a:t> Recovery</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830647"/>
            <a:ext cx="11150057"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Un </a:t>
            </a:r>
            <a:r>
              <a:rPr lang="it-IT" sz="1600" b="1" dirty="0" err="1"/>
              <a:t>warm</a:t>
            </a:r>
            <a:r>
              <a:rPr lang="it-IT" sz="1600" b="1" dirty="0"/>
              <a:t> site </a:t>
            </a:r>
            <a:r>
              <a:rPr lang="it-IT" sz="1600" dirty="0"/>
              <a:t>è un'infrastruttura di riserva che è già configurata e pronta per l'utilizzo in caso di emergenza, ma che richiede ancora alcune configurazioni aggiuntive o l'installazione di software specifico per diventare completamente operativa. </a:t>
            </a:r>
          </a:p>
          <a:p>
            <a:r>
              <a:rPr lang="it-IT" sz="1600" dirty="0"/>
              <a:t>Ecco come potrebbe funzionare una metodologia di </a:t>
            </a:r>
            <a:r>
              <a:rPr lang="it-IT" sz="1600" dirty="0" err="1"/>
              <a:t>disaster</a:t>
            </a:r>
            <a:r>
              <a:rPr lang="it-IT" sz="1600" dirty="0"/>
              <a:t> recovery con un </a:t>
            </a:r>
            <a:r>
              <a:rPr lang="it-IT" sz="1600" dirty="0" err="1"/>
              <a:t>warm</a:t>
            </a:r>
            <a:r>
              <a:rPr lang="it-IT" sz="1600" dirty="0"/>
              <a:t> site per una DMZ con un server per un'applicazione web di e-commerce:</a:t>
            </a:r>
          </a:p>
          <a:p>
            <a:endParaRPr lang="it-IT" sz="1600" dirty="0"/>
          </a:p>
          <a:p>
            <a:pPr marL="285750" indent="-285750">
              <a:buFont typeface="Arial" panose="020B0604020202020204" pitchFamily="34" charset="0"/>
              <a:buChar char="•"/>
            </a:pPr>
            <a:r>
              <a:rPr lang="it-IT" sz="1600" b="1" dirty="0"/>
              <a:t>Configurazione e preparazione preliminare: </a:t>
            </a:r>
            <a:r>
              <a:rPr lang="it-IT" sz="1600" dirty="0"/>
              <a:t>Prima di tutto, viene selezionato un </a:t>
            </a:r>
            <a:r>
              <a:rPr lang="it-IT" sz="1600" dirty="0" err="1"/>
              <a:t>warm</a:t>
            </a:r>
            <a:r>
              <a:rPr lang="it-IT" sz="1600" dirty="0"/>
              <a:t> site che è simile all'ambiente di produzione e-commerce, con hardware e software compatibili. L'ambiente del </a:t>
            </a:r>
            <a:r>
              <a:rPr lang="it-IT" sz="1600" dirty="0" err="1"/>
              <a:t>warm</a:t>
            </a:r>
            <a:r>
              <a:rPr lang="it-IT" sz="1600" dirty="0"/>
              <a:t> site potrebbe includere server, dispositivi di rete, storage e altre risorse necessarie.</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Replica dei dati: </a:t>
            </a:r>
            <a:r>
              <a:rPr lang="it-IT" sz="1600" dirty="0"/>
              <a:t>I dati critici dell'applicazione web, come database, file di configurazione e asset statici del sito, vengono replicati regolarmente sul </a:t>
            </a:r>
            <a:r>
              <a:rPr lang="it-IT" sz="1600" dirty="0" err="1"/>
              <a:t>warm</a:t>
            </a:r>
            <a:r>
              <a:rPr lang="it-IT" sz="1600" dirty="0"/>
              <a:t> site. Questo assicura che i dati più recenti siano disponibili nel caso in cui sia necessario attivare il </a:t>
            </a:r>
            <a:r>
              <a:rPr lang="it-IT" sz="1600" dirty="0" err="1"/>
              <a:t>warm</a:t>
            </a:r>
            <a:r>
              <a:rPr lang="it-IT" sz="1600" dirty="0"/>
              <a:t> site a causa di un disastro.</a:t>
            </a:r>
          </a:p>
        </p:txBody>
      </p:sp>
    </p:spTree>
    <p:extLst>
      <p:ext uri="{BB962C8B-B14F-4D97-AF65-F5344CB8AC3E}">
        <p14:creationId xmlns:p14="http://schemas.microsoft.com/office/powerpoint/2010/main" val="362837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metodologia di </a:t>
            </a:r>
            <a:r>
              <a:rPr lang="it-IT" dirty="0" err="1"/>
              <a:t>Disaster</a:t>
            </a:r>
            <a:r>
              <a:rPr lang="it-IT" dirty="0"/>
              <a:t> Recovery</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414269"/>
            <a:ext cx="11150057" cy="427809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it-IT" sz="1600" b="1" dirty="0"/>
              <a:t>Configurazione preliminare: </a:t>
            </a:r>
            <a:r>
              <a:rPr lang="it-IT" sz="1600" dirty="0"/>
              <a:t>Il </a:t>
            </a:r>
            <a:r>
              <a:rPr lang="it-IT" sz="1600" dirty="0" err="1"/>
              <a:t>warm</a:t>
            </a:r>
            <a:r>
              <a:rPr lang="it-IT" sz="1600" dirty="0"/>
              <a:t> site viene configurato in modo da riflettere il più possibile l'ambiente di produzione. Questo potrebbe includere l'installazione e la configurazione del sistema operativo, del server web, del software dell'applicazione e delle altre componenti necessarie.</a:t>
            </a:r>
          </a:p>
          <a:p>
            <a:endParaRPr lang="it-IT" sz="1600" dirty="0"/>
          </a:p>
          <a:p>
            <a:pPr marL="285750" indent="-285750">
              <a:buFont typeface="Arial" panose="020B0604020202020204" pitchFamily="34" charset="0"/>
              <a:buChar char="•"/>
            </a:pPr>
            <a:r>
              <a:rPr lang="it-IT" sz="1600" b="1" dirty="0"/>
              <a:t>Test e manutenzione regolari: </a:t>
            </a:r>
            <a:r>
              <a:rPr lang="it-IT" sz="1600" dirty="0"/>
              <a:t>Una volta configurato, il </a:t>
            </a:r>
            <a:r>
              <a:rPr lang="it-IT" sz="1600" dirty="0" err="1"/>
              <a:t>warm</a:t>
            </a:r>
            <a:r>
              <a:rPr lang="it-IT" sz="1600" dirty="0"/>
              <a:t> site viene sottoposto a test e manutenzione regolari per assicurarsi che sia pronto per l'attivazione in caso di emergenza. Ciò può includere test di ripristino, test di </a:t>
            </a:r>
            <a:r>
              <a:rPr lang="it-IT" sz="1600" dirty="0" err="1"/>
              <a:t>failover</a:t>
            </a:r>
            <a:r>
              <a:rPr lang="it-IT" sz="1600" dirty="0"/>
              <a:t> e aggiornamenti software.</a:t>
            </a:r>
          </a:p>
          <a:p>
            <a:endParaRPr lang="it-IT" sz="1600" dirty="0"/>
          </a:p>
          <a:p>
            <a:pPr marL="285750" indent="-285750">
              <a:buFont typeface="Arial" panose="020B0604020202020204" pitchFamily="34" charset="0"/>
              <a:buChar char="•"/>
            </a:pPr>
            <a:r>
              <a:rPr lang="it-IT" sz="1600" b="1" dirty="0"/>
              <a:t>Attivazione in caso di emergenza: </a:t>
            </a:r>
            <a:r>
              <a:rPr lang="it-IT" sz="1600" dirty="0"/>
              <a:t>Se si verifica un disastro che rende inutilizzabile l'ambiente di produzione, il </a:t>
            </a:r>
            <a:r>
              <a:rPr lang="it-IT" sz="1600" dirty="0" err="1"/>
              <a:t>warm</a:t>
            </a:r>
            <a:r>
              <a:rPr lang="it-IT" sz="1600" dirty="0"/>
              <a:t> site può essere attivato rapidamente. Questo coinvolge l'avvio dei server e delle applicazioni sul </a:t>
            </a:r>
            <a:r>
              <a:rPr lang="it-IT" sz="1600" dirty="0" err="1"/>
              <a:t>warm</a:t>
            </a:r>
            <a:r>
              <a:rPr lang="it-IT" sz="1600" dirty="0"/>
              <a:t> site e il reindirizzamento del traffico verso di esso. Una volta attivato il </a:t>
            </a:r>
            <a:r>
              <a:rPr lang="it-IT" sz="1600" dirty="0" err="1"/>
              <a:t>warm</a:t>
            </a:r>
            <a:r>
              <a:rPr lang="it-IT" sz="1600" dirty="0"/>
              <a:t> site, diventa l'ambiente operativo primario finché l'ambiente di produzione non viene ripristinato o riparato.</a:t>
            </a:r>
          </a:p>
          <a:p>
            <a:endParaRPr lang="it-IT" sz="1600" dirty="0"/>
          </a:p>
          <a:p>
            <a:pPr marL="285750" indent="-285750">
              <a:buFont typeface="Arial" panose="020B0604020202020204" pitchFamily="34" charset="0"/>
              <a:buChar char="•"/>
            </a:pPr>
            <a:r>
              <a:rPr lang="it-IT" sz="1600" b="1" dirty="0"/>
              <a:t>Ripristino dell'ambiente di produzione: </a:t>
            </a:r>
            <a:r>
              <a:rPr lang="it-IT" sz="1600" dirty="0"/>
              <a:t>Dopo aver risolto il disastro o l'incidente, l'ambiente di produzione può essere ripristinato utilizzando i dati salvati sul </a:t>
            </a:r>
            <a:r>
              <a:rPr lang="it-IT" sz="1600" dirty="0" err="1"/>
              <a:t>warm</a:t>
            </a:r>
            <a:r>
              <a:rPr lang="it-IT" sz="1600" dirty="0"/>
              <a:t> site. I dati modificati durante il periodo di attivazione del </a:t>
            </a:r>
            <a:r>
              <a:rPr lang="it-IT" sz="1600" dirty="0" err="1"/>
              <a:t>warm</a:t>
            </a:r>
            <a:r>
              <a:rPr lang="it-IT" sz="1600" dirty="0"/>
              <a:t> site possono essere sincronizzati o trasferiti indietro all'ambiente di produzione prima del ripristino completo delle operazioni.</a:t>
            </a:r>
          </a:p>
        </p:txBody>
      </p:sp>
    </p:spTree>
    <p:extLst>
      <p:ext uri="{BB962C8B-B14F-4D97-AF65-F5344CB8AC3E}">
        <p14:creationId xmlns:p14="http://schemas.microsoft.com/office/powerpoint/2010/main" val="355011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FEAB628-CEA3-AF55-A472-586B414C7781}"/>
              </a:ext>
            </a:extLst>
          </p:cNvPr>
          <p:cNvSpPr txBox="1"/>
          <p:nvPr/>
        </p:nvSpPr>
        <p:spPr>
          <a:xfrm>
            <a:off x="0" y="31888"/>
            <a:ext cx="8614859" cy="646331"/>
          </a:xfrm>
          <a:prstGeom prst="rect">
            <a:avLst/>
          </a:prstGeom>
          <a:noFill/>
        </p:spPr>
        <p:txBody>
          <a:bodyPr wrap="none" rtlCol="0">
            <a:spAutoFit/>
          </a:bodyPr>
          <a:lstStyle/>
          <a:p>
            <a:r>
              <a:rPr lang="it-IT" sz="3600" dirty="0"/>
              <a:t>Architettura di rete: misure preventive</a:t>
            </a:r>
          </a:p>
        </p:txBody>
      </p:sp>
      <p:pic>
        <p:nvPicPr>
          <p:cNvPr id="11" name="Immagine 10">
            <a:extLst>
              <a:ext uri="{FF2B5EF4-FFF2-40B4-BE49-F238E27FC236}">
                <a16:creationId xmlns:a16="http://schemas.microsoft.com/office/drawing/2014/main" id="{475DA7E3-1FA9-6239-07C2-06D8340E80D3}"/>
              </a:ext>
            </a:extLst>
          </p:cNvPr>
          <p:cNvPicPr>
            <a:picLocks noChangeAspect="1"/>
          </p:cNvPicPr>
          <p:nvPr/>
        </p:nvPicPr>
        <p:blipFill>
          <a:blip r:embed="rId2"/>
          <a:stretch>
            <a:fillRect/>
          </a:stretch>
        </p:blipFill>
        <p:spPr>
          <a:xfrm>
            <a:off x="484506" y="888531"/>
            <a:ext cx="8424846" cy="5814021"/>
          </a:xfrm>
          <a:prstGeom prst="rect">
            <a:avLst/>
          </a:prstGeom>
        </p:spPr>
      </p:pic>
    </p:spTree>
    <p:extLst>
      <p:ext uri="{BB962C8B-B14F-4D97-AF65-F5344CB8AC3E}">
        <p14:creationId xmlns:p14="http://schemas.microsoft.com/office/powerpoint/2010/main" val="122518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2)Impatti sul business</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591123"/>
            <a:ext cx="11150057"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Per calcolare l’impatto dell’attacco </a:t>
            </a:r>
            <a:r>
              <a:rPr lang="it-IT" sz="1600" b="1" dirty="0" err="1"/>
              <a:t>DDos</a:t>
            </a:r>
            <a:r>
              <a:rPr lang="it-IT" sz="1600" dirty="0"/>
              <a:t> sull’applicazione semplicemente moltiplicheremo la cifra che andremo a perdere per ogni minuto di non raggiungibilità della </a:t>
            </a:r>
            <a:r>
              <a:rPr lang="it-IT" sz="1600" dirty="0" err="1"/>
              <a:t>WebApp</a:t>
            </a:r>
            <a:r>
              <a:rPr lang="it-IT" sz="1600" dirty="0"/>
              <a:t> per la durata prevista, per cui ogni volta che si subisce un attacco </a:t>
            </a:r>
            <a:r>
              <a:rPr lang="it-IT" sz="1600" dirty="0" err="1"/>
              <a:t>DDos</a:t>
            </a:r>
            <a:r>
              <a:rPr lang="it-IT" sz="1600" dirty="0"/>
              <a:t> avremo una perdita attesa di </a:t>
            </a:r>
            <a:r>
              <a:rPr lang="it-IT" sz="1600" b="1" dirty="0"/>
              <a:t>15000€.</a:t>
            </a:r>
          </a:p>
          <a:p>
            <a:r>
              <a:rPr lang="it-IT" sz="1600" dirty="0"/>
              <a:t>A ciò andrebbe aggiunta la frequenza di tali attacchi ad esempio su un arco temporale di un anno, in base a ciò verranno valutate diverse soluzioni.</a:t>
            </a:r>
          </a:p>
          <a:p>
            <a:endParaRPr lang="it-IT" sz="1600" dirty="0"/>
          </a:p>
          <a:p>
            <a:r>
              <a:rPr lang="it-IT" sz="1600" dirty="0"/>
              <a:t>Logicamente ogni soluzione avrà un costo, il quale se è inferiore alle perdite attese(che potremmo calcolare con l’</a:t>
            </a:r>
            <a:r>
              <a:rPr lang="it-IT" sz="1600" b="1" dirty="0"/>
              <a:t>ALE </a:t>
            </a:r>
            <a:r>
              <a:rPr lang="it-IT" sz="1600" dirty="0"/>
              <a:t>mettendo in relazione l’asset con l’evento avverso) potrebbe essere un investimento che ha senso fare. La convenienza dell’investimento verrebbe confermata calcolando il </a:t>
            </a:r>
            <a:r>
              <a:rPr lang="it-IT" sz="1600" b="1" dirty="0"/>
              <a:t>ROSI.</a:t>
            </a:r>
            <a:endParaRPr lang="it-IT" sz="1600" dirty="0"/>
          </a:p>
          <a:p>
            <a:endParaRPr lang="it-IT" sz="1600" dirty="0"/>
          </a:p>
          <a:p>
            <a:r>
              <a:rPr lang="it-IT" sz="1600" dirty="0"/>
              <a:t>In accordo col punto </a:t>
            </a:r>
            <a:r>
              <a:rPr lang="it-IT" sz="1600" b="1" dirty="0"/>
              <a:t>8.16</a:t>
            </a:r>
            <a:r>
              <a:rPr lang="it-IT" sz="1600" dirty="0"/>
              <a:t> dell’</a:t>
            </a:r>
            <a:r>
              <a:rPr lang="it-IT" sz="1600" b="1" dirty="0"/>
              <a:t>ISO27002 </a:t>
            </a:r>
            <a:r>
              <a:rPr lang="it-IT" sz="1600" dirty="0"/>
              <a:t>dobbiamo controllare le reti, i sistemi e le applicazioni i quali devono essere monitorati per individuare comportamenti anomali e devono essere intraprese azioni appropriate per valutare eventuali incidenti di sicurezza delle informazioni.</a:t>
            </a:r>
          </a:p>
        </p:txBody>
      </p:sp>
    </p:spTree>
    <p:extLst>
      <p:ext uri="{BB962C8B-B14F-4D97-AF65-F5344CB8AC3E}">
        <p14:creationId xmlns:p14="http://schemas.microsoft.com/office/powerpoint/2010/main" val="398788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2)Impatti sul business</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51782"/>
            <a:ext cx="11150057"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Abbiamo due modi per mitigare una soluzione in relazione a tale problema:</a:t>
            </a:r>
          </a:p>
          <a:p>
            <a:endParaRPr lang="it-IT" sz="1600" dirty="0"/>
          </a:p>
          <a:p>
            <a:r>
              <a:rPr lang="it-IT" sz="1600" b="1" dirty="0" err="1"/>
              <a:t>Cloudflare</a:t>
            </a:r>
            <a:r>
              <a:rPr lang="it-IT" sz="1600" b="1" dirty="0"/>
              <a:t>: </a:t>
            </a:r>
            <a:r>
              <a:rPr lang="it-IT" sz="1600" dirty="0" err="1"/>
              <a:t>Cloudflare</a:t>
            </a:r>
            <a:r>
              <a:rPr lang="it-IT" sz="1600" dirty="0"/>
              <a:t> è una delle piattaforme leader nel settore della sicurezza web e della distribuzione dei contenuti. Offre un servizio completo di mitigazione </a:t>
            </a:r>
            <a:r>
              <a:rPr lang="it-IT" sz="1600" dirty="0" err="1"/>
              <a:t>DDoS</a:t>
            </a:r>
            <a:r>
              <a:rPr lang="it-IT" sz="1600" dirty="0"/>
              <a:t> che utilizza una vasta rete di server distribuiti in tutto il mondo per filtrare il traffico dannoso prima che raggiunga il server di destinazione. Utilizza un'ampia gamma di tecniche di mitigazione, inclusi filtri IP, analisi del comportamento del traffico e regole personalizzabili per proteggere contro vari tipi di attacchi </a:t>
            </a:r>
            <a:r>
              <a:rPr lang="it-IT" sz="1600" dirty="0" err="1"/>
              <a:t>DDoS</a:t>
            </a:r>
            <a:r>
              <a:rPr lang="it-IT" sz="1600" dirty="0"/>
              <a:t>. </a:t>
            </a:r>
            <a:r>
              <a:rPr lang="it-IT" sz="1600" dirty="0" err="1"/>
              <a:t>Cloudflare</a:t>
            </a:r>
            <a:r>
              <a:rPr lang="it-IT" sz="1600" dirty="0"/>
              <a:t> offre anche funzionalità aggiuntive come la protezione del DNS, la gestione del firewall e altro ancora.</a:t>
            </a:r>
          </a:p>
          <a:p>
            <a:endParaRPr lang="it-IT" sz="1600" dirty="0"/>
          </a:p>
          <a:p>
            <a:endParaRPr lang="it-IT" sz="1600" dirty="0"/>
          </a:p>
          <a:p>
            <a:r>
              <a:rPr lang="it-IT" sz="1600" b="1" dirty="0" err="1"/>
              <a:t>Cloudflare</a:t>
            </a:r>
            <a:r>
              <a:rPr lang="it-IT" sz="1600" b="1" dirty="0"/>
              <a:t> CDN: </a:t>
            </a:r>
            <a:r>
              <a:rPr lang="it-IT" sz="1600" dirty="0" err="1"/>
              <a:t>Cloudflare</a:t>
            </a:r>
            <a:r>
              <a:rPr lang="it-IT" sz="1600" dirty="0"/>
              <a:t> offre anche una rete CDN (Content Delivery Network) globale che consente di distribuire i contenuti statici del sito web in modo efficiente e veloce in tutto il mondo. Utilizzando una rete di server distribuiti, la CDN riduce la latenza e migliora le prestazioni del sito web, offrendo agli utenti un accesso più rapido ai contenuti. La CDN di </a:t>
            </a:r>
            <a:r>
              <a:rPr lang="it-IT" sz="1600" dirty="0" err="1"/>
              <a:t>Cloudflare</a:t>
            </a:r>
            <a:r>
              <a:rPr lang="it-IT" sz="1600" dirty="0"/>
              <a:t> integra anche funzionalità di caching, compressione e ottimizzazione delle immagini per migliorare ulteriormente le prestazioni del sito web.</a:t>
            </a:r>
          </a:p>
        </p:txBody>
      </p:sp>
    </p:spTree>
    <p:extLst>
      <p:ext uri="{BB962C8B-B14F-4D97-AF65-F5344CB8AC3E}">
        <p14:creationId xmlns:p14="http://schemas.microsoft.com/office/powerpoint/2010/main" val="948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3)Azioni di rimedio: rilevamento ed analisi incidente</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51782"/>
            <a:ext cx="11150057" cy="40318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In caso l’applicazione Web venisse infettata prendendo come riferimento l’</a:t>
            </a:r>
            <a:r>
              <a:rPr lang="it-IT" sz="1600" b="1" dirty="0"/>
              <a:t>ISO27002 </a:t>
            </a:r>
            <a:r>
              <a:rPr lang="it-IT" sz="1600" dirty="0"/>
              <a:t>ci vengono in aiuto i controlli di tipo correttivo </a:t>
            </a:r>
            <a:r>
              <a:rPr lang="en-US" sz="1600" b="1" dirty="0"/>
              <a:t>5.26 “Response to information security incidents” </a:t>
            </a:r>
            <a:r>
              <a:rPr lang="en-US" sz="1600" dirty="0"/>
              <a:t>e di </a:t>
            </a:r>
            <a:r>
              <a:rPr lang="en-US" sz="1600" dirty="0" err="1"/>
              <a:t>tipo</a:t>
            </a:r>
            <a:r>
              <a:rPr lang="en-US" sz="1600" dirty="0"/>
              <a:t> </a:t>
            </a:r>
            <a:r>
              <a:rPr lang="en-US" sz="1600" dirty="0" err="1"/>
              <a:t>preventivo</a:t>
            </a:r>
            <a:r>
              <a:rPr lang="en-US" sz="1600" dirty="0"/>
              <a:t> </a:t>
            </a:r>
            <a:r>
              <a:rPr lang="en-US" sz="1600" b="1" dirty="0"/>
              <a:t>5.27 “Learning from information security incidents”.</a:t>
            </a:r>
          </a:p>
          <a:p>
            <a:r>
              <a:rPr lang="en-US" sz="1600" dirty="0"/>
              <a:t>Nel primo </a:t>
            </a:r>
            <a:r>
              <a:rPr lang="en-US" sz="1600" dirty="0" err="1"/>
              <a:t>caso</a:t>
            </a:r>
            <a:r>
              <a:rPr lang="en-US" sz="1600" dirty="0"/>
              <a:t> </a:t>
            </a:r>
            <a:r>
              <a:rPr lang="en-US" sz="1600" dirty="0" err="1"/>
              <a:t>si</a:t>
            </a:r>
            <a:r>
              <a:rPr lang="en-US" sz="1600" dirty="0"/>
              <a:t> </a:t>
            </a:r>
            <a:r>
              <a:rPr lang="en-US" sz="1600" dirty="0" err="1"/>
              <a:t>suggerisce</a:t>
            </a:r>
            <a:r>
              <a:rPr lang="en-US" sz="1600" dirty="0"/>
              <a:t> ad </a:t>
            </a:r>
            <a:r>
              <a:rPr lang="en-US" sz="1600" dirty="0" err="1"/>
              <a:t>esempio</a:t>
            </a:r>
            <a:r>
              <a:rPr lang="en-US" sz="1600" dirty="0"/>
              <a:t> di </a:t>
            </a:r>
            <a:r>
              <a:rPr lang="en-US" sz="1600" dirty="0" err="1"/>
              <a:t>contenere</a:t>
            </a:r>
            <a:r>
              <a:rPr lang="en-US" sz="1600" dirty="0"/>
              <a:t> la </a:t>
            </a:r>
            <a:r>
              <a:rPr lang="en-US" sz="1600" dirty="0" err="1"/>
              <a:t>diffusione</a:t>
            </a:r>
            <a:r>
              <a:rPr lang="en-US" sz="1600" dirty="0"/>
              <a:t> del virus, </a:t>
            </a:r>
            <a:r>
              <a:rPr lang="en-US" sz="1600" dirty="0" err="1"/>
              <a:t>raccogliere</a:t>
            </a:r>
            <a:r>
              <a:rPr lang="en-US" sz="1600" dirty="0"/>
              <a:t> </a:t>
            </a:r>
            <a:r>
              <a:rPr lang="en-US" sz="1600" dirty="0" err="1"/>
              <a:t>evidenze</a:t>
            </a:r>
            <a:r>
              <a:rPr lang="en-US" sz="1600" dirty="0"/>
              <a:t> e </a:t>
            </a:r>
            <a:r>
              <a:rPr lang="en-US" sz="1600" dirty="0" err="1"/>
              <a:t>condurre</a:t>
            </a:r>
            <a:r>
              <a:rPr lang="en-US" sz="1600" dirty="0"/>
              <a:t> </a:t>
            </a:r>
            <a:r>
              <a:rPr lang="en-US" sz="1600" dirty="0" err="1"/>
              <a:t>analisi</a:t>
            </a:r>
            <a:r>
              <a:rPr lang="en-US" sz="1600" dirty="0"/>
              <a:t> </a:t>
            </a:r>
            <a:r>
              <a:rPr lang="en-US" sz="1600" dirty="0" err="1"/>
              <a:t>forensi</a:t>
            </a:r>
            <a:r>
              <a:rPr lang="en-US" sz="1600" dirty="0"/>
              <a:t> </a:t>
            </a:r>
            <a:r>
              <a:rPr lang="en-US" sz="1600" dirty="0" err="1"/>
              <a:t>individuando</a:t>
            </a:r>
            <a:r>
              <a:rPr lang="en-US" sz="1600" dirty="0"/>
              <a:t> la causa </a:t>
            </a:r>
            <a:r>
              <a:rPr lang="en-US" sz="1600" dirty="0" err="1"/>
              <a:t>primaria</a:t>
            </a:r>
            <a:r>
              <a:rPr lang="en-US" sz="1600" dirty="0"/>
              <a:t> </a:t>
            </a:r>
            <a:r>
              <a:rPr lang="en-US" sz="1600" dirty="0" err="1"/>
              <a:t>dell’infezione</a:t>
            </a:r>
            <a:r>
              <a:rPr lang="en-US" sz="1600" dirty="0"/>
              <a:t>.</a:t>
            </a:r>
          </a:p>
          <a:p>
            <a:r>
              <a:rPr lang="en-US" sz="1600" dirty="0"/>
              <a:t>Nel secondo </a:t>
            </a:r>
            <a:r>
              <a:rPr lang="en-US" sz="1600" dirty="0" err="1"/>
              <a:t>invece</a:t>
            </a:r>
            <a:r>
              <a:rPr lang="en-US" sz="1600" dirty="0"/>
              <a:t> </a:t>
            </a:r>
            <a:r>
              <a:rPr lang="en-US" sz="1600" dirty="0" err="1"/>
              <a:t>acquisiremo</a:t>
            </a:r>
            <a:r>
              <a:rPr lang="en-US" sz="1600" dirty="0"/>
              <a:t> </a:t>
            </a:r>
            <a:r>
              <a:rPr lang="en-US" sz="1600" dirty="0" err="1"/>
              <a:t>nuove</a:t>
            </a:r>
            <a:r>
              <a:rPr lang="en-US" sz="1600" dirty="0"/>
              <a:t> </a:t>
            </a:r>
            <a:r>
              <a:rPr lang="en-US" sz="1600" dirty="0" err="1"/>
              <a:t>conoscenze</a:t>
            </a:r>
            <a:r>
              <a:rPr lang="en-US" sz="1600" dirty="0"/>
              <a:t> </a:t>
            </a:r>
            <a:r>
              <a:rPr lang="en-US" sz="1600" dirty="0" err="1"/>
              <a:t>che</a:t>
            </a:r>
            <a:r>
              <a:rPr lang="en-US" sz="1600" dirty="0"/>
              <a:t> ci </a:t>
            </a:r>
            <a:r>
              <a:rPr lang="en-US" sz="1600" dirty="0" err="1"/>
              <a:t>aiuteranno</a:t>
            </a:r>
            <a:r>
              <a:rPr lang="en-US" sz="1600" dirty="0"/>
              <a:t> a </a:t>
            </a:r>
            <a:r>
              <a:rPr lang="en-US" sz="1600" dirty="0" err="1"/>
              <a:t>rafforzare</a:t>
            </a:r>
            <a:r>
              <a:rPr lang="en-US" sz="1600" dirty="0"/>
              <a:t> il Sistema.</a:t>
            </a:r>
          </a:p>
          <a:p>
            <a:endParaRPr lang="en-US" sz="1600" dirty="0"/>
          </a:p>
          <a:p>
            <a:r>
              <a:rPr lang="en-US" sz="1600" dirty="0"/>
              <a:t>In </a:t>
            </a:r>
            <a:r>
              <a:rPr lang="en-US" sz="1600" dirty="0" err="1"/>
              <a:t>ottica</a:t>
            </a:r>
            <a:r>
              <a:rPr lang="en-US" sz="1600" dirty="0"/>
              <a:t> di </a:t>
            </a:r>
            <a:r>
              <a:rPr lang="en-US" sz="1600" b="1" dirty="0"/>
              <a:t>Incident Response</a:t>
            </a:r>
            <a:r>
              <a:rPr lang="en-US" sz="1600" dirty="0"/>
              <a:t> </a:t>
            </a:r>
            <a:r>
              <a:rPr lang="en-US" sz="1600" dirty="0" err="1"/>
              <a:t>gli</a:t>
            </a:r>
            <a:r>
              <a:rPr lang="en-US" sz="1600" dirty="0"/>
              <a:t> </a:t>
            </a:r>
            <a:r>
              <a:rPr lang="en-US" sz="1600" dirty="0" err="1"/>
              <a:t>indicatori</a:t>
            </a:r>
            <a:r>
              <a:rPr lang="en-US" sz="1600" dirty="0"/>
              <a:t> da </a:t>
            </a:r>
            <a:r>
              <a:rPr lang="en-US" sz="1600" dirty="0" err="1"/>
              <a:t>considerare</a:t>
            </a:r>
            <a:r>
              <a:rPr lang="en-US" sz="1600" dirty="0"/>
              <a:t> al fine di </a:t>
            </a:r>
            <a:r>
              <a:rPr lang="en-US" sz="1600" dirty="0" err="1"/>
              <a:t>rilevare</a:t>
            </a:r>
            <a:r>
              <a:rPr lang="en-US" sz="1600" dirty="0"/>
              <a:t> </a:t>
            </a:r>
            <a:r>
              <a:rPr lang="en-US" sz="1600" dirty="0" err="1"/>
              <a:t>l’incidente</a:t>
            </a:r>
            <a:r>
              <a:rPr lang="en-US" sz="1600" dirty="0"/>
              <a:t> </a:t>
            </a:r>
            <a:r>
              <a:rPr lang="en-US" sz="1600" dirty="0" err="1"/>
              <a:t>sono</a:t>
            </a:r>
            <a:r>
              <a:rPr lang="en-US" sz="1600" dirty="0"/>
              <a:t> </a:t>
            </a:r>
            <a:r>
              <a:rPr lang="en-US" sz="1600" dirty="0" err="1"/>
              <a:t>diversi</a:t>
            </a:r>
            <a:r>
              <a:rPr lang="en-US" sz="1600" dirty="0"/>
              <a:t>:</a:t>
            </a:r>
          </a:p>
          <a:p>
            <a:pPr marL="285750" indent="-285750">
              <a:buFont typeface="Arial" panose="020B0604020202020204" pitchFamily="34" charset="0"/>
              <a:buChar char="•"/>
            </a:pPr>
            <a:r>
              <a:rPr lang="en-US" sz="1600" dirty="0"/>
              <a:t>Alert da IDS/IPS</a:t>
            </a:r>
          </a:p>
          <a:p>
            <a:pPr marL="285750" indent="-285750">
              <a:buFont typeface="Arial" panose="020B0604020202020204" pitchFamily="34" charset="0"/>
              <a:buChar char="•"/>
            </a:pPr>
            <a:r>
              <a:rPr lang="en-US" sz="1600" dirty="0" err="1"/>
              <a:t>Informazioni</a:t>
            </a:r>
            <a:r>
              <a:rPr lang="en-US" sz="1600" dirty="0"/>
              <a:t> </a:t>
            </a:r>
            <a:r>
              <a:rPr lang="en-US" sz="1600" dirty="0" err="1"/>
              <a:t>pubbliche</a:t>
            </a:r>
            <a:r>
              <a:rPr lang="en-US" sz="1600" dirty="0"/>
              <a:t> relative a </a:t>
            </a:r>
            <a:r>
              <a:rPr lang="en-US" sz="1600" dirty="0" err="1"/>
              <a:t>nuove</a:t>
            </a:r>
            <a:r>
              <a:rPr lang="en-US" sz="1600" dirty="0"/>
              <a:t> </a:t>
            </a:r>
            <a:r>
              <a:rPr lang="en-US" sz="1600" dirty="0" err="1"/>
              <a:t>vulnerabilità</a:t>
            </a:r>
            <a:endParaRPr lang="en-US" sz="1600" dirty="0"/>
          </a:p>
          <a:p>
            <a:pPr marL="285750" indent="-285750">
              <a:buFont typeface="Arial" panose="020B0604020202020204" pitchFamily="34" charset="0"/>
              <a:buChar char="•"/>
            </a:pPr>
            <a:r>
              <a:rPr lang="en-US" sz="1600" dirty="0" err="1"/>
              <a:t>Quanto</a:t>
            </a:r>
            <a:r>
              <a:rPr lang="en-US" sz="1600" dirty="0"/>
              <a:t> </a:t>
            </a:r>
            <a:r>
              <a:rPr lang="en-US" sz="1600" dirty="0" err="1"/>
              <a:t>viene</a:t>
            </a:r>
            <a:r>
              <a:rPr lang="en-US" sz="1600" dirty="0"/>
              <a:t> </a:t>
            </a:r>
            <a:r>
              <a:rPr lang="en-US" sz="1600" dirty="0" err="1"/>
              <a:t>rilevato</a:t>
            </a:r>
            <a:r>
              <a:rPr lang="en-US" sz="1600" dirty="0"/>
              <a:t> </a:t>
            </a:r>
            <a:r>
              <a:rPr lang="en-US" sz="1600" dirty="0" err="1"/>
              <a:t>tramite</a:t>
            </a:r>
            <a:r>
              <a:rPr lang="en-US" sz="1600" dirty="0"/>
              <a:t> </a:t>
            </a:r>
            <a:r>
              <a:rPr lang="en-US" sz="1600" dirty="0" err="1"/>
              <a:t>i</a:t>
            </a:r>
            <a:r>
              <a:rPr lang="en-US" sz="1600" dirty="0"/>
              <a:t> logs</a:t>
            </a:r>
          </a:p>
          <a:p>
            <a:endParaRPr lang="en-US" sz="1600" dirty="0"/>
          </a:p>
          <a:p>
            <a:r>
              <a:rPr lang="en-US" sz="1600" dirty="0"/>
              <a:t>Per </a:t>
            </a:r>
            <a:r>
              <a:rPr lang="en-US" sz="1600" dirty="0" err="1"/>
              <a:t>supportare</a:t>
            </a:r>
            <a:r>
              <a:rPr lang="en-US" sz="1600" dirty="0"/>
              <a:t> </a:t>
            </a:r>
            <a:r>
              <a:rPr lang="en-US" sz="1600" dirty="0" err="1"/>
              <a:t>l’analisi</a:t>
            </a:r>
            <a:r>
              <a:rPr lang="en-US" sz="1600" dirty="0"/>
              <a:t> </a:t>
            </a:r>
            <a:r>
              <a:rPr lang="en-US" sz="1600" dirty="0" err="1"/>
              <a:t>possiamo</a:t>
            </a:r>
            <a:r>
              <a:rPr lang="en-US" sz="1600" dirty="0"/>
              <a:t> </a:t>
            </a:r>
            <a:r>
              <a:rPr lang="en-US" sz="1600" dirty="0" err="1"/>
              <a:t>invece</a:t>
            </a:r>
            <a:r>
              <a:rPr lang="en-US" sz="1600" dirty="0"/>
              <a:t> </a:t>
            </a:r>
            <a:r>
              <a:rPr lang="en-US" sz="1600" dirty="0" err="1"/>
              <a:t>tener</a:t>
            </a:r>
            <a:r>
              <a:rPr lang="en-US" sz="1600" dirty="0"/>
              <a:t> </a:t>
            </a:r>
            <a:r>
              <a:rPr lang="en-US" sz="1600" dirty="0" err="1"/>
              <a:t>conto</a:t>
            </a:r>
            <a:r>
              <a:rPr lang="en-US" sz="1600" dirty="0"/>
              <a:t> di:</a:t>
            </a:r>
          </a:p>
          <a:p>
            <a:pPr marL="285750" indent="-285750">
              <a:buFont typeface="Arial" panose="020B0604020202020204" pitchFamily="34" charset="0"/>
              <a:buChar char="•"/>
            </a:pPr>
            <a:r>
              <a:rPr lang="en-US" sz="1600" dirty="0" err="1"/>
              <a:t>Profilazione</a:t>
            </a:r>
            <a:r>
              <a:rPr lang="en-US" sz="1600" dirty="0"/>
              <a:t> di </a:t>
            </a:r>
            <a:r>
              <a:rPr lang="en-US" sz="1600" dirty="0" err="1"/>
              <a:t>reti</a:t>
            </a:r>
            <a:r>
              <a:rPr lang="en-US" sz="1600" dirty="0"/>
              <a:t> e </a:t>
            </a:r>
            <a:r>
              <a:rPr lang="en-US" sz="1600" dirty="0" err="1"/>
              <a:t>Sistemi</a:t>
            </a:r>
            <a:endParaRPr lang="en-US" sz="1600" dirty="0"/>
          </a:p>
          <a:p>
            <a:pPr marL="285750" indent="-285750">
              <a:buFont typeface="Arial" panose="020B0604020202020204" pitchFamily="34" charset="0"/>
              <a:buChar char="•"/>
            </a:pPr>
            <a:r>
              <a:rPr lang="en-US" sz="1600" dirty="0" err="1"/>
              <a:t>Utilizzo</a:t>
            </a:r>
            <a:r>
              <a:rPr lang="en-US" sz="1600" dirty="0"/>
              <a:t> tool UEBA per </a:t>
            </a:r>
            <a:r>
              <a:rPr lang="en-US" sz="1600" dirty="0" err="1"/>
              <a:t>profilare</a:t>
            </a:r>
            <a:r>
              <a:rPr lang="en-US" sz="1600" dirty="0"/>
              <a:t> </a:t>
            </a:r>
            <a:r>
              <a:rPr lang="en-US" sz="1600" dirty="0" err="1"/>
              <a:t>gli</a:t>
            </a:r>
            <a:r>
              <a:rPr lang="en-US" sz="1600" dirty="0"/>
              <a:t> </a:t>
            </a:r>
            <a:r>
              <a:rPr lang="en-US" sz="1600" dirty="0" err="1"/>
              <a:t>utenti</a:t>
            </a:r>
            <a:r>
              <a:rPr lang="en-US" sz="1600" dirty="0"/>
              <a:t> in base alle </a:t>
            </a:r>
            <a:r>
              <a:rPr lang="en-US" sz="1600" dirty="0" err="1"/>
              <a:t>azioni</a:t>
            </a:r>
            <a:r>
              <a:rPr lang="en-US" sz="1600" dirty="0"/>
              <a:t> e </a:t>
            </a:r>
            <a:r>
              <a:rPr lang="en-US" sz="1600" dirty="0" err="1"/>
              <a:t>rilevare</a:t>
            </a:r>
            <a:r>
              <a:rPr lang="en-US" sz="1600" dirty="0"/>
              <a:t> </a:t>
            </a:r>
            <a:r>
              <a:rPr lang="en-US" sz="1600" dirty="0" err="1"/>
              <a:t>comportamenti</a:t>
            </a:r>
            <a:r>
              <a:rPr lang="en-US" sz="1600" dirty="0"/>
              <a:t> </a:t>
            </a:r>
            <a:r>
              <a:rPr lang="en-US" sz="1600" dirty="0" err="1"/>
              <a:t>anomali</a:t>
            </a:r>
            <a:endParaRPr lang="en-US" sz="1600" dirty="0"/>
          </a:p>
          <a:p>
            <a:pPr marL="285750" indent="-285750">
              <a:buFont typeface="Arial" panose="020B0604020202020204" pitchFamily="34" charset="0"/>
              <a:buChar char="•"/>
            </a:pPr>
            <a:r>
              <a:rPr lang="en-US" sz="1600" dirty="0" err="1"/>
              <a:t>L’utilizzo</a:t>
            </a:r>
            <a:r>
              <a:rPr lang="en-US" sz="1600" dirty="0"/>
              <a:t> </a:t>
            </a:r>
            <a:r>
              <a:rPr lang="en-US" sz="1600" dirty="0" err="1"/>
              <a:t>dei</a:t>
            </a:r>
            <a:r>
              <a:rPr lang="en-US" sz="1600" dirty="0"/>
              <a:t> SIEM per </a:t>
            </a:r>
            <a:r>
              <a:rPr lang="en-US" sz="1600" dirty="0" err="1"/>
              <a:t>correlare</a:t>
            </a:r>
            <a:r>
              <a:rPr lang="en-US" sz="1600" dirty="0"/>
              <a:t> </a:t>
            </a:r>
            <a:r>
              <a:rPr lang="en-US" sz="1600" dirty="0" err="1"/>
              <a:t>i</a:t>
            </a:r>
            <a:r>
              <a:rPr lang="en-US" sz="1600" dirty="0"/>
              <a:t> logs </a:t>
            </a:r>
            <a:endParaRPr lang="it-IT" sz="1600" dirty="0"/>
          </a:p>
        </p:txBody>
      </p:sp>
    </p:spTree>
    <p:extLst>
      <p:ext uri="{BB962C8B-B14F-4D97-AF65-F5344CB8AC3E}">
        <p14:creationId xmlns:p14="http://schemas.microsoft.com/office/powerpoint/2010/main" val="55180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3)Azioni di rimedio: contenimento, eliminazione e recupero</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51782"/>
            <a:ext cx="11150057"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Accertato il fatto che la </a:t>
            </a:r>
            <a:r>
              <a:rPr lang="it-IT" sz="1600" dirty="0" err="1"/>
              <a:t>WebApp</a:t>
            </a:r>
            <a:r>
              <a:rPr lang="it-IT" sz="1600" dirty="0"/>
              <a:t> è infettata va contenuta la diffusione del malware, al momento per la configurazione di rete che abbiamo il server è posto in una DMZ separata dalla rete interna, ciò non basta in quanto i flussi dell’applicazione vanno ancora verso la rete interna.</a:t>
            </a:r>
          </a:p>
          <a:p>
            <a:endParaRPr lang="it-IT" sz="1600" dirty="0"/>
          </a:p>
          <a:p>
            <a:r>
              <a:rPr lang="it-IT" sz="1600" dirty="0"/>
              <a:t>Per cui bisogna procedere nel seguente modo:</a:t>
            </a:r>
          </a:p>
          <a:p>
            <a:endParaRPr lang="it-IT" sz="1600" dirty="0"/>
          </a:p>
          <a:p>
            <a:pPr marL="285750" indent="-285750">
              <a:buFont typeface="Arial" panose="020B0604020202020204" pitchFamily="34" charset="0"/>
              <a:buChar char="•"/>
            </a:pPr>
            <a:r>
              <a:rPr lang="it-IT" sz="1600" dirty="0"/>
              <a:t>Interrompere i flussi dalla </a:t>
            </a:r>
            <a:r>
              <a:rPr lang="it-IT" sz="1600" dirty="0" err="1"/>
              <a:t>WebApp</a:t>
            </a:r>
            <a:r>
              <a:rPr lang="it-IT" sz="1600" dirty="0"/>
              <a:t> verso la rete interna</a:t>
            </a:r>
          </a:p>
          <a:p>
            <a:pPr marL="285750" indent="-285750">
              <a:buFont typeface="Arial" panose="020B0604020202020204" pitchFamily="34" charset="0"/>
              <a:buChar char="•"/>
            </a:pPr>
            <a:r>
              <a:rPr lang="it-IT" sz="1600" dirty="0"/>
              <a:t>Isolare il sistema infetto, magari aggiungendo delle policy al firewall che indirizzano il traffico dell’attaccante solo verso il sistema infetto</a:t>
            </a:r>
          </a:p>
          <a:p>
            <a:pPr marL="285750" indent="-285750">
              <a:buFont typeface="Arial" panose="020B0604020202020204" pitchFamily="34" charset="0"/>
              <a:buChar char="•"/>
            </a:pPr>
            <a:r>
              <a:rPr lang="it-IT" sz="1600" dirty="0"/>
              <a:t>Spostare l’operatività della </a:t>
            </a:r>
            <a:r>
              <a:rPr lang="it-IT" sz="1600" dirty="0" err="1"/>
              <a:t>WebApp</a:t>
            </a:r>
            <a:r>
              <a:rPr lang="it-IT" sz="1600" dirty="0"/>
              <a:t> su un nuovo server in una nuova DMZ e indirizzare lì il traffico degli utenti (in tal caso i tempi per passare ad un nuovo server dipenderanno dal metodo adottato e quindi se si tratterà ad esempio di un </a:t>
            </a:r>
            <a:r>
              <a:rPr lang="it-IT" sz="1600" dirty="0" err="1"/>
              <a:t>cold</a:t>
            </a:r>
            <a:r>
              <a:rPr lang="it-IT" sz="1600" dirty="0"/>
              <a:t> site ci vorrà più tempo).</a:t>
            </a:r>
          </a:p>
          <a:p>
            <a:pPr marL="285750" indent="-285750">
              <a:buFont typeface="Arial" panose="020B0604020202020204" pitchFamily="34" charset="0"/>
              <a:buChar char="•"/>
            </a:pPr>
            <a:endParaRPr lang="it-IT" sz="1600" dirty="0"/>
          </a:p>
          <a:p>
            <a:r>
              <a:rPr lang="it-IT" sz="1600" dirty="0"/>
              <a:t>Nel frattempo va studiato l’attacco per capirne le cause ed evitare che si ripresenti in futuro.</a:t>
            </a:r>
          </a:p>
          <a:p>
            <a:endParaRPr lang="it-IT" sz="1600" dirty="0"/>
          </a:p>
        </p:txBody>
      </p:sp>
    </p:spTree>
    <p:extLst>
      <p:ext uri="{BB962C8B-B14F-4D97-AF65-F5344CB8AC3E}">
        <p14:creationId xmlns:p14="http://schemas.microsoft.com/office/powerpoint/2010/main" val="49712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3)Azioni di rimedio: contenimento, eliminazione e recupero</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33685"/>
            <a:ext cx="11150057"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 tal fine possiamo procedere nel seguente modo:</a:t>
            </a:r>
          </a:p>
          <a:p>
            <a:endParaRPr lang="it-IT" sz="1600" dirty="0"/>
          </a:p>
          <a:p>
            <a:pPr marL="285750" indent="-285750">
              <a:buFont typeface="Arial" panose="020B0604020202020204" pitchFamily="34" charset="0"/>
              <a:buChar char="•"/>
            </a:pPr>
            <a:r>
              <a:rPr lang="it-IT" sz="1600" dirty="0"/>
              <a:t>L’IDS posizionato tra il firewall e il server infetto può rilevare attività sospette o comportamenti anomali sul traffico di rete diretto al server infetto e generare avvisi in tempo reale. Puoi quindi configurare regole specifiche per bloccare o limitare il traffico proveniente dall'attaccante verso il server compromesso.</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dirty="0"/>
              <a:t>Utilizzare eventualmente un SIEM per monitorare i log del server infetto e rilevare eventuali attività sospette o anomalie nel comportamento del sistema. Il SIEM può analizzare i log in tempo reale e generare avvisi quando viene rilevata un'attività potenzialmente dannosa. Puoi quindi prendere misure immediate per isolare il traffico dannoso o bloccare l'accesso al server compromesso.</a:t>
            </a:r>
          </a:p>
          <a:p>
            <a:pPr marL="285750" indent="-285750">
              <a:buFont typeface="Arial" panose="020B0604020202020204" pitchFamily="34" charset="0"/>
              <a:buChar char="•"/>
            </a:pPr>
            <a:endParaRPr lang="it-IT" sz="1600" dirty="0"/>
          </a:p>
          <a:p>
            <a:r>
              <a:rPr lang="it-IT" sz="1600" dirty="0"/>
              <a:t>In ottica di eliminazione ed eradicazione potremmo adottare diverse strategie di Clear, </a:t>
            </a:r>
            <a:r>
              <a:rPr lang="it-IT" sz="1600" dirty="0" err="1"/>
              <a:t>Purge</a:t>
            </a:r>
            <a:r>
              <a:rPr lang="it-IT" sz="1600" dirty="0"/>
              <a:t> e </a:t>
            </a:r>
            <a:r>
              <a:rPr lang="it-IT" sz="1600" dirty="0" err="1"/>
              <a:t>Destroy</a:t>
            </a:r>
            <a:r>
              <a:rPr lang="it-IT" sz="1600" dirty="0"/>
              <a:t>:</a:t>
            </a:r>
          </a:p>
          <a:p>
            <a:endParaRPr lang="it-IT" sz="1600" dirty="0"/>
          </a:p>
          <a:p>
            <a:r>
              <a:rPr lang="it-IT" sz="1600" b="1" dirty="0"/>
              <a:t>Clear (Pulizia):</a:t>
            </a:r>
            <a:endParaRPr lang="it-IT" sz="1600" dirty="0"/>
          </a:p>
          <a:p>
            <a:r>
              <a:rPr lang="it-IT" sz="1600" dirty="0"/>
              <a:t>Clear dei file di log: Rimuovere o archiviare i file di log dal server della DMZ per liberare spazio e garantire che eventuali tracce degli attacchi siano rimosse.</a:t>
            </a:r>
          </a:p>
          <a:p>
            <a:r>
              <a:rPr lang="it-IT" sz="1600" dirty="0"/>
              <a:t>Clear dei database: Se l'attacco ha coinvolto il database della web app, eseguire una pulizia dei dati compromessi o delle viste danneggiate.</a:t>
            </a:r>
          </a:p>
        </p:txBody>
      </p:sp>
    </p:spTree>
    <p:extLst>
      <p:ext uri="{BB962C8B-B14F-4D97-AF65-F5344CB8AC3E}">
        <p14:creationId xmlns:p14="http://schemas.microsoft.com/office/powerpoint/2010/main" val="8752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La traccia</a:t>
            </a:r>
          </a:p>
        </p:txBody>
      </p:sp>
      <p:pic>
        <p:nvPicPr>
          <p:cNvPr id="7" name="Immagine 6">
            <a:extLst>
              <a:ext uri="{FF2B5EF4-FFF2-40B4-BE49-F238E27FC236}">
                <a16:creationId xmlns:a16="http://schemas.microsoft.com/office/drawing/2014/main" id="{F408C218-B22B-105C-F35F-9DEE3093DA4C}"/>
              </a:ext>
            </a:extLst>
          </p:cNvPr>
          <p:cNvPicPr>
            <a:picLocks noChangeAspect="1"/>
          </p:cNvPicPr>
          <p:nvPr/>
        </p:nvPicPr>
        <p:blipFill>
          <a:blip r:embed="rId2"/>
          <a:stretch>
            <a:fillRect/>
          </a:stretch>
        </p:blipFill>
        <p:spPr>
          <a:xfrm>
            <a:off x="383490" y="2363539"/>
            <a:ext cx="9303611" cy="4341685"/>
          </a:xfrm>
          <a:prstGeom prst="rect">
            <a:avLst/>
          </a:prstGeom>
        </p:spPr>
      </p:pic>
    </p:spTree>
    <p:extLst>
      <p:ext uri="{BB962C8B-B14F-4D97-AF65-F5344CB8AC3E}">
        <p14:creationId xmlns:p14="http://schemas.microsoft.com/office/powerpoint/2010/main" val="500982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3)Azioni di rimedio: contenimento, eliminazione e recupero</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634717"/>
            <a:ext cx="11150057"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b="1" dirty="0" err="1"/>
              <a:t>Purge</a:t>
            </a:r>
            <a:r>
              <a:rPr lang="it-IT" sz="1600" b="1" dirty="0"/>
              <a:t> (Pulizia più approfondita):</a:t>
            </a:r>
          </a:p>
          <a:p>
            <a:endParaRPr lang="it-IT" sz="1600" dirty="0"/>
          </a:p>
          <a:p>
            <a:r>
              <a:rPr lang="it-IT" sz="1600" dirty="0" err="1"/>
              <a:t>Purge</a:t>
            </a:r>
            <a:r>
              <a:rPr lang="it-IT" sz="1600" dirty="0"/>
              <a:t> dei file sospetti: Individua e rimuovi tutti i file sospetti o potenzialmente dannosi che potrebbero essere stati caricati sul server durante l'attacco.</a:t>
            </a:r>
          </a:p>
          <a:p>
            <a:r>
              <a:rPr lang="it-IT" sz="1600" dirty="0" err="1"/>
              <a:t>Purge</a:t>
            </a:r>
            <a:r>
              <a:rPr lang="it-IT" sz="1600" dirty="0"/>
              <a:t> dei processi sospetti: Interrompi e rimuovi eventuali processi o servizi sospetti che potrebbero essere stati avviati dall'attaccante.</a:t>
            </a:r>
          </a:p>
          <a:p>
            <a:endParaRPr lang="it-IT" sz="1600" dirty="0"/>
          </a:p>
          <a:p>
            <a:r>
              <a:rPr lang="it-IT" sz="1600" b="1" dirty="0" err="1"/>
              <a:t>Destroy</a:t>
            </a:r>
            <a:r>
              <a:rPr lang="it-IT" sz="1600" b="1" dirty="0"/>
              <a:t> (Distruggere completamente):</a:t>
            </a:r>
          </a:p>
          <a:p>
            <a:endParaRPr lang="it-IT" sz="1600" dirty="0"/>
          </a:p>
          <a:p>
            <a:r>
              <a:rPr lang="it-IT" sz="1600" dirty="0" err="1"/>
              <a:t>Destroy</a:t>
            </a:r>
            <a:r>
              <a:rPr lang="it-IT" sz="1600" dirty="0"/>
              <a:t> dei container o delle VM: Se la web app è eseguita in un ambiente containerizzato o virtualizzato, distruggi completamente il container o la VM coinvolta nell'attacco e ricrea un'istanza pulita.</a:t>
            </a:r>
          </a:p>
          <a:p>
            <a:r>
              <a:rPr lang="it-IT" sz="1600" dirty="0" err="1"/>
              <a:t>Destroy</a:t>
            </a:r>
            <a:r>
              <a:rPr lang="it-IT" sz="1600" dirty="0"/>
              <a:t> dei server compromessi: Se l'attacco è stato particolarmente dannoso o non si riesce a garantire la pulizia completa del server della DMZ1, potrebbe essere necessario </a:t>
            </a:r>
            <a:r>
              <a:rPr lang="it-IT" sz="1600" dirty="0" err="1"/>
              <a:t>decommissionare</a:t>
            </a:r>
            <a:r>
              <a:rPr lang="it-IT" sz="1600" dirty="0"/>
              <a:t> completamente il server compromesso e sostituirlo con uno nuovo.</a:t>
            </a:r>
          </a:p>
          <a:p>
            <a:endParaRPr lang="it-IT" sz="1600" dirty="0"/>
          </a:p>
        </p:txBody>
      </p:sp>
    </p:spTree>
    <p:extLst>
      <p:ext uri="{BB962C8B-B14F-4D97-AF65-F5344CB8AC3E}">
        <p14:creationId xmlns:p14="http://schemas.microsoft.com/office/powerpoint/2010/main" val="425118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FEAB628-CEA3-AF55-A472-586B414C7781}"/>
              </a:ext>
            </a:extLst>
          </p:cNvPr>
          <p:cNvSpPr txBox="1"/>
          <p:nvPr/>
        </p:nvSpPr>
        <p:spPr>
          <a:xfrm>
            <a:off x="0" y="31888"/>
            <a:ext cx="8477001" cy="646331"/>
          </a:xfrm>
          <a:prstGeom prst="rect">
            <a:avLst/>
          </a:prstGeom>
          <a:noFill/>
        </p:spPr>
        <p:txBody>
          <a:bodyPr wrap="none" rtlCol="0">
            <a:spAutoFit/>
          </a:bodyPr>
          <a:lstStyle/>
          <a:p>
            <a:r>
              <a:rPr lang="it-IT" sz="3600" dirty="0"/>
              <a:t>Architettura di rete: post </a:t>
            </a:r>
            <a:r>
              <a:rPr lang="it-IT" sz="3600" dirty="0" err="1"/>
              <a:t>remediation</a:t>
            </a:r>
            <a:endParaRPr lang="it-IT" sz="3600" dirty="0"/>
          </a:p>
        </p:txBody>
      </p:sp>
      <p:pic>
        <p:nvPicPr>
          <p:cNvPr id="8" name="Immagine 7">
            <a:extLst>
              <a:ext uri="{FF2B5EF4-FFF2-40B4-BE49-F238E27FC236}">
                <a16:creationId xmlns:a16="http://schemas.microsoft.com/office/drawing/2014/main" id="{2CB4429F-6B4C-276E-F879-DB0D20CCE560}"/>
              </a:ext>
            </a:extLst>
          </p:cNvPr>
          <p:cNvPicPr>
            <a:picLocks noChangeAspect="1"/>
          </p:cNvPicPr>
          <p:nvPr/>
        </p:nvPicPr>
        <p:blipFill>
          <a:blip r:embed="rId2"/>
          <a:stretch>
            <a:fillRect/>
          </a:stretch>
        </p:blipFill>
        <p:spPr>
          <a:xfrm>
            <a:off x="76973" y="678219"/>
            <a:ext cx="8400028" cy="5996782"/>
          </a:xfrm>
          <a:prstGeom prst="rect">
            <a:avLst/>
          </a:prstGeom>
        </p:spPr>
      </p:pic>
    </p:spTree>
    <p:extLst>
      <p:ext uri="{BB962C8B-B14F-4D97-AF65-F5344CB8AC3E}">
        <p14:creationId xmlns:p14="http://schemas.microsoft.com/office/powerpoint/2010/main" val="411483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FEAB628-CEA3-AF55-A472-586B414C7781}"/>
              </a:ext>
            </a:extLst>
          </p:cNvPr>
          <p:cNvSpPr txBox="1"/>
          <p:nvPr/>
        </p:nvSpPr>
        <p:spPr>
          <a:xfrm>
            <a:off x="0" y="31888"/>
            <a:ext cx="6317755" cy="646331"/>
          </a:xfrm>
          <a:prstGeom prst="rect">
            <a:avLst/>
          </a:prstGeom>
          <a:noFill/>
        </p:spPr>
        <p:txBody>
          <a:bodyPr wrap="none" rtlCol="0">
            <a:spAutoFit/>
          </a:bodyPr>
          <a:lstStyle/>
          <a:p>
            <a:r>
              <a:rPr lang="it-IT" sz="3600" dirty="0"/>
              <a:t>4) Architettura di rete finale</a:t>
            </a:r>
          </a:p>
        </p:txBody>
      </p:sp>
      <p:pic>
        <p:nvPicPr>
          <p:cNvPr id="8" name="Immagine 7">
            <a:extLst>
              <a:ext uri="{FF2B5EF4-FFF2-40B4-BE49-F238E27FC236}">
                <a16:creationId xmlns:a16="http://schemas.microsoft.com/office/drawing/2014/main" id="{5BFFA152-7225-0DF6-B012-3267F774F909}"/>
              </a:ext>
            </a:extLst>
          </p:cNvPr>
          <p:cNvPicPr>
            <a:picLocks noChangeAspect="1"/>
          </p:cNvPicPr>
          <p:nvPr/>
        </p:nvPicPr>
        <p:blipFill>
          <a:blip r:embed="rId2"/>
          <a:stretch>
            <a:fillRect/>
          </a:stretch>
        </p:blipFill>
        <p:spPr>
          <a:xfrm>
            <a:off x="0" y="870243"/>
            <a:ext cx="8364215" cy="6057618"/>
          </a:xfrm>
          <a:prstGeom prst="rect">
            <a:avLst/>
          </a:prstGeom>
        </p:spPr>
      </p:pic>
    </p:spTree>
    <p:extLst>
      <p:ext uri="{BB962C8B-B14F-4D97-AF65-F5344CB8AC3E}">
        <p14:creationId xmlns:p14="http://schemas.microsoft.com/office/powerpoint/2010/main" val="1258152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5)Modifica infrastruttura «aggressiva»</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33685"/>
            <a:ext cx="11150057"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Nella nostra architettura di rete, ci troviamo di fronte alla sfida di proteggere la nostra web app per </a:t>
            </a:r>
            <a:r>
              <a:rPr lang="it-IT" sz="1600" dirty="0" err="1"/>
              <a:t>l'ecommerce</a:t>
            </a:r>
            <a:r>
              <a:rPr lang="it-IT" sz="1600" dirty="0"/>
              <a:t> da una serie di minacce, tra cui attacchi </a:t>
            </a:r>
            <a:r>
              <a:rPr lang="it-IT" sz="1600" dirty="0" err="1"/>
              <a:t>SQLi</a:t>
            </a:r>
            <a:r>
              <a:rPr lang="it-IT" sz="1600" dirty="0"/>
              <a:t>, XSS e altri tipi di malware. Per migliorare ulteriormente la nostra infrastruttura e aumentare la sicurezza della nostra web app, possiamo introdurre due componenti chiave: un Security Information and Event Management (SIEM) e una </a:t>
            </a:r>
            <a:r>
              <a:rPr lang="it-IT" sz="1600" dirty="0" err="1"/>
              <a:t>Threat</a:t>
            </a:r>
            <a:r>
              <a:rPr lang="it-IT" sz="1600" dirty="0"/>
              <a:t> Intelligence (TI) Platform.</a:t>
            </a:r>
          </a:p>
          <a:p>
            <a:endParaRPr lang="it-IT" sz="1600" dirty="0"/>
          </a:p>
          <a:p>
            <a:r>
              <a:rPr lang="it-IT" sz="1600" dirty="0"/>
              <a:t>Il </a:t>
            </a:r>
            <a:r>
              <a:rPr lang="it-IT" sz="1600" b="1" dirty="0"/>
              <a:t>SIEM</a:t>
            </a:r>
            <a:r>
              <a:rPr lang="it-IT" sz="1600" dirty="0"/>
              <a:t> ci offre la possibilità di raccogliere, correlare e analizzare i dati provenienti da diversi dispositivi e sistemi della nostra rete, inclusi i firewall, gli IDS/IPS e i server, per individuare potenziali minacce e anomalie. Questo ci permette di avere una visibilità completa sulle attività della nostra rete e di rispondere rapidamente agli eventi di sicurezza.</a:t>
            </a:r>
          </a:p>
          <a:p>
            <a:r>
              <a:rPr lang="it-IT" sz="1600" dirty="0"/>
              <a:t>La </a:t>
            </a:r>
            <a:r>
              <a:rPr lang="it-IT" sz="1600" b="1" dirty="0"/>
              <a:t>TI Platform</a:t>
            </a:r>
            <a:r>
              <a:rPr lang="it-IT" sz="1600" dirty="0"/>
              <a:t>, invece, ci fornisce informazioni aggiornate sulle minacce provenienti da fonti esterne, come feed di intelligence sulle minacce, siti web specializzati e collaborazioni con altri enti di sicurezza. Queste informazioni ci aiutano a identificare le nuove minacce e ad adottare misure preventive per proteggere la nostra web app.</a:t>
            </a:r>
          </a:p>
          <a:p>
            <a:endParaRPr lang="it-IT" sz="1600" dirty="0"/>
          </a:p>
          <a:p>
            <a:r>
              <a:rPr lang="it-IT" sz="1600" dirty="0"/>
              <a:t>Integrando il SIEM e la TI Platform nella nostra architettura di rete, possiamo migliorare notevolmente la nostra capacità di rilevare, prevenire e rispondere agli attacchi, proteggendo così la nostra web app e garantendo la continuità delle nostre operazioni commerciali.</a:t>
            </a:r>
          </a:p>
        </p:txBody>
      </p:sp>
    </p:spTree>
    <p:extLst>
      <p:ext uri="{BB962C8B-B14F-4D97-AF65-F5344CB8AC3E}">
        <p14:creationId xmlns:p14="http://schemas.microsoft.com/office/powerpoint/2010/main" val="261039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5)Modifica infrastruttura «aggressiva»: SIEM</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600484" y="2502650"/>
            <a:ext cx="11150057" cy="40318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Il </a:t>
            </a:r>
            <a:r>
              <a:rPr lang="it-IT" sz="1600" b="1" dirty="0"/>
              <a:t>SIEM</a:t>
            </a:r>
            <a:r>
              <a:rPr lang="it-IT" sz="1600" dirty="0"/>
              <a:t> </a:t>
            </a:r>
            <a:r>
              <a:rPr lang="it-IT" sz="1600" b="1" dirty="0"/>
              <a:t>(Security Information and Event Management) </a:t>
            </a:r>
            <a:r>
              <a:rPr lang="it-IT" sz="1600" dirty="0"/>
              <a:t>è una soluzione software che offre funzionalità di raccolta, archiviazione, analisi e correlazione dei dati di sicurezza provenienti da diverse fonti all'interno di un'organizzazione. Queste fonti includono i log di sicurezza generati da dispositivi di rete, sistemi operativi, applicazioni, firewall, IDS/IPS e altri dispositivi di sicurezza.</a:t>
            </a:r>
          </a:p>
          <a:p>
            <a:endParaRPr lang="it-IT" sz="1600" dirty="0"/>
          </a:p>
          <a:p>
            <a:r>
              <a:rPr lang="it-IT" sz="1600" dirty="0"/>
              <a:t>Nell'architettura di rete descritta in precedenza, il SIEM svolge un ruolo fondamentale nel raccogliere e analizzare i log e gli eventi di sicurezza provenienti da tutte le parti della rete, inclusi il firewall, il server Web App, l'EDR e altri dispositivi e applicazioni. </a:t>
            </a:r>
          </a:p>
          <a:p>
            <a:endParaRPr lang="it-IT" sz="1600" dirty="0"/>
          </a:p>
          <a:p>
            <a:r>
              <a:rPr lang="it-IT" sz="1600" dirty="0"/>
              <a:t>Ecco come può aiutare a mitigare gli attacchi XSS e </a:t>
            </a:r>
            <a:r>
              <a:rPr lang="it-IT" sz="1600" dirty="0" err="1"/>
              <a:t>SQLi</a:t>
            </a:r>
            <a:r>
              <a:rPr lang="it-IT" sz="1600" dirty="0"/>
              <a:t>:</a:t>
            </a:r>
          </a:p>
          <a:p>
            <a:endParaRPr lang="it-IT" sz="1600" dirty="0"/>
          </a:p>
          <a:p>
            <a:pPr marL="285750" indent="-285750">
              <a:buFont typeface="Arial" panose="020B0604020202020204" pitchFamily="34" charset="0"/>
              <a:buChar char="•"/>
            </a:pPr>
            <a:r>
              <a:rPr lang="it-IT" sz="1600" b="1" dirty="0"/>
              <a:t>Rilevamento precoce degli attacchi: </a:t>
            </a:r>
            <a:r>
              <a:rPr lang="it-IT" sz="1600" dirty="0"/>
              <a:t>Il SIEM è in grado di monitorare costantemente il traffico di rete e gli eventi sugli endpoint alla ricerca di segni di attività sospette associate ad attacchi XSS e </a:t>
            </a:r>
            <a:r>
              <a:rPr lang="it-IT" sz="1600" dirty="0" err="1"/>
              <a:t>SQLi</a:t>
            </a:r>
            <a:r>
              <a:rPr lang="it-IT" sz="1600" dirty="0"/>
              <a:t>. Questi segni includono tentativi di accesso non autorizzato, tentativi di iniezione di codice malevolo nei dati di input, tentativi di accesso a risorse non autorizzate e altro ancora.</a:t>
            </a:r>
          </a:p>
          <a:p>
            <a:pPr marL="285750"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236215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5)Modifica infrastruttura «aggressiva»: SIEM</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600484" y="2502650"/>
            <a:ext cx="11150057"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it-IT" sz="1600" b="1" dirty="0"/>
              <a:t>Correlazione degli eventi: </a:t>
            </a:r>
            <a:r>
              <a:rPr lang="it-IT" sz="1600" dirty="0"/>
              <a:t>Il SIEM può correlare eventi apparentemente non correlati per individuare pattern di attacco complessi che potrebbero indicare un attacco in corso. Ad esempio, potrebbe correlare un aumento del traffico anomalo verso un'applicazione Web con una serie di tentativi di accesso non autorizzato su un endpoint specifico, segnalando così un potenziale attacco XSS o </a:t>
            </a:r>
            <a:r>
              <a:rPr lang="it-IT" sz="1600" dirty="0" err="1"/>
              <a:t>SQLi</a:t>
            </a:r>
            <a:r>
              <a:rPr lang="it-IT" sz="1600" dirty="0"/>
              <a:t>.</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Allarme e risposta automatica: </a:t>
            </a:r>
            <a:r>
              <a:rPr lang="it-IT" sz="1600" dirty="0"/>
              <a:t>Una volta individuati gli eventi sospetti, il SIEM può generare avvisi in tempo reale per gli amministratori di sicurezza o attivare risposte automatiche, come la disattivazione temporanea dell'accesso agli endpoint coinvolti nell'attacco o l'avvio di un'analisi approfondita per valutare l'estensione del danno.</a:t>
            </a:r>
          </a:p>
          <a:p>
            <a:pPr marL="285750" indent="-285750">
              <a:buFont typeface="Arial" panose="020B0604020202020204" pitchFamily="34" charset="0"/>
              <a:buChar char="•"/>
            </a:pPr>
            <a:endParaRPr lang="it-IT" sz="1600" dirty="0"/>
          </a:p>
          <a:p>
            <a:r>
              <a:rPr lang="it-IT" sz="1600" dirty="0"/>
              <a:t>Inoltre, il SIEM fornisce strumenti di reportistica e analisi che consentono agli amministratori di identificare tendenze nel tempo, valutare l'efficacia delle misure di sicurezza e rispondere in modo proattivo agli attacchi noti o emergenti. In questo modo, il SIEM si integra nella strategia di difesa in profondità dell'organizzazione, contribuendo a proteggere l'ambiente da una vasta gamma di minacce, inclusi gli attacchi XSS e </a:t>
            </a:r>
            <a:r>
              <a:rPr lang="it-IT" sz="1600" dirty="0" err="1"/>
              <a:t>SQLi</a:t>
            </a:r>
            <a:r>
              <a:rPr lang="it-IT" sz="1600" dirty="0"/>
              <a:t>.</a:t>
            </a:r>
          </a:p>
          <a:p>
            <a:pPr marL="285750"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4035996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5) Modifica infrastruttura «aggressiva» : </a:t>
            </a:r>
            <a:r>
              <a:rPr lang="it-IT" dirty="0" err="1"/>
              <a:t>Threat</a:t>
            </a:r>
            <a:r>
              <a:rPr lang="it-IT" dirty="0"/>
              <a:t> Intelligence Platform</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79121" y="3247259"/>
            <a:ext cx="5361083"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Un </a:t>
            </a:r>
            <a:r>
              <a:rPr lang="it-IT" sz="1600" b="1" dirty="0" err="1"/>
              <a:t>Threat</a:t>
            </a:r>
            <a:r>
              <a:rPr lang="it-IT" sz="1600" b="1" dirty="0"/>
              <a:t> Management Platform (TMP) </a:t>
            </a:r>
            <a:r>
              <a:rPr lang="it-IT" sz="1600" dirty="0"/>
              <a:t>è una piattaforma progettata per gestire e mitigare le minacce alla sicurezza informatica all'interno di un'organizzazione. </a:t>
            </a:r>
          </a:p>
          <a:p>
            <a:endParaRPr lang="it-IT" sz="1600" dirty="0"/>
          </a:p>
          <a:p>
            <a:r>
              <a:rPr lang="it-IT" sz="1600" dirty="0"/>
              <a:t>Essa svolge diverse funzioni, tra cui:</a:t>
            </a:r>
          </a:p>
          <a:p>
            <a:endParaRPr lang="it-IT" sz="1600" dirty="0"/>
          </a:p>
          <a:p>
            <a:pPr marL="285750" indent="-285750">
              <a:buFont typeface="Arial" panose="020B0604020202020204" pitchFamily="34" charset="0"/>
              <a:buChar char="•"/>
            </a:pPr>
            <a:r>
              <a:rPr lang="it-IT" sz="1600" b="1" dirty="0"/>
              <a:t>Rilevamento delle minacce: </a:t>
            </a:r>
            <a:r>
              <a:rPr lang="it-IT" sz="1600" dirty="0"/>
              <a:t>Monitora costantemente il traffico di rete, i log di sistema e altri dati per identificare comportamenti sospetti o attività indicative di attacchi informatici.</a:t>
            </a:r>
          </a:p>
          <a:p>
            <a:endParaRPr lang="it-IT" sz="1600" dirty="0"/>
          </a:p>
        </p:txBody>
      </p:sp>
      <p:pic>
        <p:nvPicPr>
          <p:cNvPr id="8" name="Immagine 7">
            <a:extLst>
              <a:ext uri="{FF2B5EF4-FFF2-40B4-BE49-F238E27FC236}">
                <a16:creationId xmlns:a16="http://schemas.microsoft.com/office/drawing/2014/main" id="{BB434DDF-1CD1-9D18-1E0F-856B56EBE6C9}"/>
              </a:ext>
            </a:extLst>
          </p:cNvPr>
          <p:cNvPicPr>
            <a:picLocks noChangeAspect="1"/>
          </p:cNvPicPr>
          <p:nvPr/>
        </p:nvPicPr>
        <p:blipFill>
          <a:blip r:embed="rId2"/>
          <a:stretch>
            <a:fillRect/>
          </a:stretch>
        </p:blipFill>
        <p:spPr>
          <a:xfrm>
            <a:off x="6251798" y="3247259"/>
            <a:ext cx="5361083" cy="2637073"/>
          </a:xfrm>
          <a:prstGeom prst="rect">
            <a:avLst/>
          </a:prstGeom>
        </p:spPr>
      </p:pic>
    </p:spTree>
    <p:extLst>
      <p:ext uri="{BB962C8B-B14F-4D97-AF65-F5344CB8AC3E}">
        <p14:creationId xmlns:p14="http://schemas.microsoft.com/office/powerpoint/2010/main" val="1907635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5) Modifica infrastruttura «aggressiva» : </a:t>
            </a:r>
            <a:r>
              <a:rPr lang="it-IT" dirty="0" err="1"/>
              <a:t>Threat</a:t>
            </a:r>
            <a:r>
              <a:rPr lang="it-IT" dirty="0"/>
              <a:t> Intelligence Platform</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489217" y="2534853"/>
            <a:ext cx="11213565" cy="40318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it-IT" sz="1600" dirty="0"/>
          </a:p>
          <a:p>
            <a:pPr marL="285750" indent="-285750">
              <a:buFont typeface="Arial" panose="020B0604020202020204" pitchFamily="34" charset="0"/>
              <a:buChar char="•"/>
            </a:pPr>
            <a:r>
              <a:rPr lang="it-IT" sz="1600" b="1" dirty="0"/>
              <a:t>Analisi delle minacce: </a:t>
            </a:r>
            <a:r>
              <a:rPr lang="it-IT" sz="1600" dirty="0"/>
              <a:t>Utilizza algoritmi e tecniche avanzate per analizzare i dati raccolti e identificare potenziali minacce alla sicurezza, inclusi malware, attacchi </a:t>
            </a:r>
            <a:r>
              <a:rPr lang="it-IT" sz="1600" dirty="0" err="1"/>
              <a:t>DDoS</a:t>
            </a:r>
            <a:r>
              <a:rPr lang="it-IT" sz="1600" dirty="0"/>
              <a:t>, tentativi di intrusione e altre anomalie.</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Risposta agli incidenti: </a:t>
            </a:r>
            <a:r>
              <a:rPr lang="it-IT" sz="1600" dirty="0"/>
              <a:t>Fornisce strumenti per rispondere prontamente agli incidenti di sicurezza, inclusi processi automatizzati per bloccare l'accesso alle risorse compromesse, isolare le macchine infette e avviare azioni correttive.</a:t>
            </a:r>
          </a:p>
          <a:p>
            <a:pPr marL="285750" indent="-285750">
              <a:buFont typeface="Arial" panose="020B0604020202020204" pitchFamily="34" charset="0"/>
              <a:buChar char="•"/>
            </a:pPr>
            <a:endParaRPr lang="it-IT" sz="1600" b="1" dirty="0"/>
          </a:p>
          <a:p>
            <a:pPr marL="285750" indent="-285750">
              <a:buFont typeface="Arial" panose="020B0604020202020204" pitchFamily="34" charset="0"/>
              <a:buChar char="•"/>
            </a:pPr>
            <a:r>
              <a:rPr lang="it-IT" sz="1600" b="1" dirty="0"/>
              <a:t>Gestione delle informazioni di sicurezza: </a:t>
            </a:r>
            <a:r>
              <a:rPr lang="it-IT" sz="1600" dirty="0"/>
              <a:t>Agisce come un "collezionatore" di informazioni da diverse fonti, inclusi database di vulnerabilità, feed di intelligence sulle minacce e report sugli incidenti, per tenere aggiornati i dispositivi di sicurezza sulla rete. Il ruolo di "collezionatore di informazioni" è particolarmente importante per mantenere aggiornati i dispositivi di sicurezza sulla rete. La piattaforma TMP raccoglie costantemente informazioni sui nuovi tipi di minacce, le vulnerabilità scoperte e gli indicatori di compromissione (IOC) segnalati da fonti attendibili su Internet. Queste informazioni vengono quindi utilizzate per aggiornare le firme dei dispositivi di sicurezza, le regole di rilevamento delle minacce e le politiche di sicurezza per proteggere la rete dall'evolversi delle minacce informatiche.</a:t>
            </a:r>
          </a:p>
        </p:txBody>
      </p:sp>
    </p:spTree>
    <p:extLst>
      <p:ext uri="{BB962C8B-B14F-4D97-AF65-F5344CB8AC3E}">
        <p14:creationId xmlns:p14="http://schemas.microsoft.com/office/powerpoint/2010/main" val="4184352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FEAB628-CEA3-AF55-A472-586B414C7781}"/>
              </a:ext>
            </a:extLst>
          </p:cNvPr>
          <p:cNvSpPr txBox="1"/>
          <p:nvPr/>
        </p:nvSpPr>
        <p:spPr>
          <a:xfrm>
            <a:off x="0" y="31888"/>
            <a:ext cx="8425705" cy="646331"/>
          </a:xfrm>
          <a:prstGeom prst="rect">
            <a:avLst/>
          </a:prstGeom>
          <a:noFill/>
        </p:spPr>
        <p:txBody>
          <a:bodyPr wrap="none" rtlCol="0">
            <a:spAutoFit/>
          </a:bodyPr>
          <a:lstStyle/>
          <a:p>
            <a:r>
              <a:rPr lang="it-IT" sz="3600" dirty="0"/>
              <a:t>Architettura di rete finale(</a:t>
            </a:r>
            <a:r>
              <a:rPr lang="it-IT" sz="3600" dirty="0" err="1"/>
              <a:t>Enhanced</a:t>
            </a:r>
            <a:r>
              <a:rPr lang="it-IT" sz="3600" dirty="0"/>
              <a:t>)</a:t>
            </a:r>
          </a:p>
        </p:txBody>
      </p:sp>
      <p:pic>
        <p:nvPicPr>
          <p:cNvPr id="4" name="Immagine 3">
            <a:extLst>
              <a:ext uri="{FF2B5EF4-FFF2-40B4-BE49-F238E27FC236}">
                <a16:creationId xmlns:a16="http://schemas.microsoft.com/office/drawing/2014/main" id="{27C5DA8C-3A52-B576-2202-AF0D00E4476B}"/>
              </a:ext>
            </a:extLst>
          </p:cNvPr>
          <p:cNvPicPr>
            <a:picLocks noChangeAspect="1"/>
          </p:cNvPicPr>
          <p:nvPr/>
        </p:nvPicPr>
        <p:blipFill>
          <a:blip r:embed="rId2"/>
          <a:stretch>
            <a:fillRect/>
          </a:stretch>
        </p:blipFill>
        <p:spPr>
          <a:xfrm>
            <a:off x="64008" y="678219"/>
            <a:ext cx="8083553" cy="6179781"/>
          </a:xfrm>
          <a:prstGeom prst="rect">
            <a:avLst/>
          </a:prstGeom>
        </p:spPr>
      </p:pic>
    </p:spTree>
    <p:extLst>
      <p:ext uri="{BB962C8B-B14F-4D97-AF65-F5344CB8AC3E}">
        <p14:creationId xmlns:p14="http://schemas.microsoft.com/office/powerpoint/2010/main" val="311694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La traccia</a:t>
            </a:r>
          </a:p>
        </p:txBody>
      </p:sp>
      <p:pic>
        <p:nvPicPr>
          <p:cNvPr id="4" name="Immagine 3">
            <a:extLst>
              <a:ext uri="{FF2B5EF4-FFF2-40B4-BE49-F238E27FC236}">
                <a16:creationId xmlns:a16="http://schemas.microsoft.com/office/drawing/2014/main" id="{117348F0-3947-1937-634D-C68F4F3DF09C}"/>
              </a:ext>
            </a:extLst>
          </p:cNvPr>
          <p:cNvPicPr>
            <a:picLocks noChangeAspect="1"/>
          </p:cNvPicPr>
          <p:nvPr/>
        </p:nvPicPr>
        <p:blipFill>
          <a:blip r:embed="rId2"/>
          <a:stretch>
            <a:fillRect/>
          </a:stretch>
        </p:blipFill>
        <p:spPr>
          <a:xfrm>
            <a:off x="440338" y="2373276"/>
            <a:ext cx="8560937" cy="4484724"/>
          </a:xfrm>
          <a:prstGeom prst="rect">
            <a:avLst/>
          </a:prstGeom>
        </p:spPr>
      </p:pic>
    </p:spTree>
    <p:extLst>
      <p:ext uri="{BB962C8B-B14F-4D97-AF65-F5344CB8AC3E}">
        <p14:creationId xmlns:p14="http://schemas.microsoft.com/office/powerpoint/2010/main" val="258361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a:t>
            </a:r>
            <a:r>
              <a:rPr lang="it-IT" dirty="0" err="1"/>
              <a:t>Vulnerability</a:t>
            </a:r>
            <a:r>
              <a:rPr lang="it-IT" dirty="0"/>
              <a:t> </a:t>
            </a:r>
            <a:r>
              <a:rPr lang="it-IT" dirty="0" err="1"/>
              <a:t>Assessment</a:t>
            </a:r>
            <a:endParaRPr lang="it-IT" dirty="0"/>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33685"/>
            <a:ext cx="11150057"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Innanzitutto per l’elaborazione delle azioni preventive in relazione agli attacchi </a:t>
            </a:r>
            <a:r>
              <a:rPr lang="it-IT" sz="1600" dirty="0" err="1"/>
              <a:t>SQLi</a:t>
            </a:r>
            <a:r>
              <a:rPr lang="it-IT" sz="1600" dirty="0"/>
              <a:t> e XSS possiamo prendere in esame i controlli preventivi previsti dall’</a:t>
            </a:r>
            <a:r>
              <a:rPr lang="it-IT" sz="1600" b="1" dirty="0"/>
              <a:t>ISO27002</a:t>
            </a:r>
            <a:r>
              <a:rPr lang="it-IT" sz="1600" dirty="0"/>
              <a:t>, in particolare secondo il punto </a:t>
            </a:r>
            <a:r>
              <a:rPr lang="it-IT" sz="1600" b="1" dirty="0"/>
              <a:t>8.28 </a:t>
            </a:r>
            <a:r>
              <a:rPr lang="it-IT" sz="1600" dirty="0"/>
              <a:t>tali controlli preventivi si attuano:</a:t>
            </a:r>
          </a:p>
          <a:p>
            <a:endParaRPr lang="it-IT" sz="1600" b="1" dirty="0"/>
          </a:p>
          <a:p>
            <a:r>
              <a:rPr lang="it-IT" sz="1600" b="1" dirty="0"/>
              <a:t>«Per garantire che il software sia scritto in modo sicuro, riducendo così il numero potenziale di vulnerabilità della sicurezza delle informazioni nel software.»</a:t>
            </a:r>
          </a:p>
          <a:p>
            <a:endParaRPr lang="it-IT" sz="1600" b="1" dirty="0"/>
          </a:p>
          <a:p>
            <a:r>
              <a:rPr lang="it-IT" sz="1600" dirty="0"/>
              <a:t>Per cui possiamo procedere con i seguenti step:</a:t>
            </a:r>
          </a:p>
          <a:p>
            <a:endParaRPr lang="it-IT" sz="1600" dirty="0"/>
          </a:p>
          <a:p>
            <a:r>
              <a:rPr lang="it-IT" sz="1600" b="1" dirty="0" err="1"/>
              <a:t>Vulnerability</a:t>
            </a:r>
            <a:r>
              <a:rPr lang="it-IT" sz="1600" b="1" dirty="0"/>
              <a:t> </a:t>
            </a:r>
            <a:r>
              <a:rPr lang="it-IT" sz="1600" b="1" dirty="0" err="1"/>
              <a:t>Assessment</a:t>
            </a:r>
            <a:r>
              <a:rPr lang="it-IT" sz="1600" dirty="0"/>
              <a:t>: un'analisi delle vulnerabilità (</a:t>
            </a:r>
            <a:r>
              <a:rPr lang="it-IT" sz="1600" dirty="0" err="1"/>
              <a:t>Vulnerability</a:t>
            </a:r>
            <a:r>
              <a:rPr lang="it-IT" sz="1600" dirty="0"/>
              <a:t> </a:t>
            </a:r>
            <a:r>
              <a:rPr lang="it-IT" sz="1600" dirty="0" err="1"/>
              <a:t>Assessment</a:t>
            </a:r>
            <a:r>
              <a:rPr lang="it-IT" sz="1600" dirty="0"/>
              <a:t>, VA) concentra l'attenzione sulla valutazione delle vulnerabilità presenti in un sistema o in un'applicazione. Nello specifico delle vulnerabilità legate a SQL injection (</a:t>
            </a:r>
            <a:r>
              <a:rPr lang="it-IT" sz="1600" dirty="0" err="1"/>
              <a:t>SQLi</a:t>
            </a:r>
            <a:r>
              <a:rPr lang="it-IT" sz="1600" dirty="0"/>
              <a:t>) e cross-site scripting (XSS), un'analisi VA si concentrerebbe sull'identificazione di codice vulnerabile o di configurazioni errate che potrebbero consentire l'esecuzione di attacchi </a:t>
            </a:r>
            <a:r>
              <a:rPr lang="it-IT" sz="1600" dirty="0" err="1"/>
              <a:t>SQLi</a:t>
            </a:r>
            <a:r>
              <a:rPr lang="it-IT" sz="1600" dirty="0"/>
              <a:t> o XSS. Una volta individuate, queste vulnerabilità possono essere corrette per mitigare i rischi associati a potenziali attacchi.</a:t>
            </a:r>
          </a:p>
        </p:txBody>
      </p:sp>
    </p:spTree>
    <p:extLst>
      <p:ext uri="{BB962C8B-B14F-4D97-AF65-F5344CB8AC3E}">
        <p14:creationId xmlns:p14="http://schemas.microsoft.com/office/powerpoint/2010/main" val="233438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SDLC</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899719"/>
            <a:ext cx="11150057"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b="1" dirty="0"/>
              <a:t>SDLC</a:t>
            </a:r>
            <a:r>
              <a:rPr lang="it-IT" sz="1600" dirty="0"/>
              <a:t>: Le protezioni contro gli attacchi </a:t>
            </a:r>
            <a:r>
              <a:rPr lang="it-IT" sz="1600" dirty="0" err="1"/>
              <a:t>SQLi</a:t>
            </a:r>
            <a:r>
              <a:rPr lang="it-IT" sz="1600" dirty="0"/>
              <a:t> (Injection) e XSS (Cross-Site Scripting) vengono verificate principalmente durante le fasi di sviluppo e test del ciclo di vita dello sviluppo del software (SDLC). Ecco in che modo questi controlli possono essere integrati nelle diverse fasi dell'SDLC:</a:t>
            </a:r>
          </a:p>
          <a:p>
            <a:endParaRPr lang="it-IT" sz="1600" dirty="0"/>
          </a:p>
          <a:p>
            <a:pPr marL="285750" indent="-285750">
              <a:buFont typeface="Arial" panose="020B0604020202020204" pitchFamily="34" charset="0"/>
              <a:buChar char="•"/>
            </a:pPr>
            <a:r>
              <a:rPr lang="it-IT" sz="1600" b="1" dirty="0"/>
              <a:t>Analisi dei Requisiti e Progettazione: </a:t>
            </a:r>
            <a:r>
              <a:rPr lang="it-IT" sz="1600" dirty="0"/>
              <a:t>Durante la definizione dei requisiti del sistema e la progettazione dell'architettura, è importante considerare le best practice per mitigare le vulnerabilità </a:t>
            </a:r>
            <a:r>
              <a:rPr lang="it-IT" sz="1600" dirty="0" err="1"/>
              <a:t>SQLi</a:t>
            </a:r>
            <a:r>
              <a:rPr lang="it-IT" sz="1600" dirty="0"/>
              <a:t> e XSS. Ad esempio, si possono definire regole di validazione dell'input per filtrare caratteri speciali e codice HTML dannoso.</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Sviluppo: </a:t>
            </a:r>
            <a:r>
              <a:rPr lang="it-IT" sz="1600" dirty="0"/>
              <a:t>Durante lo sviluppo del software, i programmatori devono adottare pratiche di codifica sicura. Questo include l'uso di parametrizzazione delle query SQL anziché l'interpolazione di stringhe e </a:t>
            </a:r>
            <a:r>
              <a:rPr lang="it-IT" sz="1600" dirty="0" err="1"/>
              <a:t>l'escape</a:t>
            </a:r>
            <a:r>
              <a:rPr lang="it-IT" sz="1600" dirty="0"/>
              <a:t> o la codifica corretta dei dati in uscita per prevenire XSS. Inoltre, è importante utilizzare framework e librerie di sviluppo sicuro che integrino controlli automatici per queste vulnerabilità.</a:t>
            </a:r>
          </a:p>
        </p:txBody>
      </p:sp>
    </p:spTree>
    <p:extLst>
      <p:ext uri="{BB962C8B-B14F-4D97-AF65-F5344CB8AC3E}">
        <p14:creationId xmlns:p14="http://schemas.microsoft.com/office/powerpoint/2010/main" val="14119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SDLC</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3228903"/>
            <a:ext cx="11150057"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Test: </a:t>
            </a:r>
            <a:r>
              <a:rPr lang="it-IT" sz="1600" dirty="0"/>
              <a:t>Durante la fase di test del software, è necessario eseguire test specifici per identificare vulnerabilità </a:t>
            </a:r>
            <a:r>
              <a:rPr lang="it-IT" sz="1600" dirty="0" err="1"/>
              <a:t>SQLi</a:t>
            </a:r>
            <a:r>
              <a:rPr lang="it-IT" sz="1600" dirty="0"/>
              <a:t> e XSS. Questi possono includere test di penetrazione per simulare gli attacchi e verificare se il software è vulnerabile. Inoltre, è importante eseguire test di sicurezza automatizzati e manuali per individuare eventuali debolezze nel codice.</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err="1"/>
              <a:t>Deploy</a:t>
            </a:r>
            <a:r>
              <a:rPr lang="it-IT" sz="1600" b="1" dirty="0"/>
              <a:t> e Manutenzione: </a:t>
            </a:r>
            <a:r>
              <a:rPr lang="it-IT" sz="1600" dirty="0"/>
              <a:t>Anche dopo il rilascio del software, è importante monitorare costantemente il sistema per individuare e mitigare eventuali vulnerabilità che potrebbero emergere in seguito. Questo può includere l'implementazione di sistemi di rilevamento delle intrusioni (IDS) e la configurazione di regole specifiche per identificare attacchi </a:t>
            </a:r>
            <a:r>
              <a:rPr lang="it-IT" sz="1600" dirty="0" err="1"/>
              <a:t>SQLi</a:t>
            </a:r>
            <a:r>
              <a:rPr lang="it-IT" sz="1600" dirty="0"/>
              <a:t> e XSS in tempo reale.</a:t>
            </a:r>
          </a:p>
        </p:txBody>
      </p:sp>
    </p:spTree>
    <p:extLst>
      <p:ext uri="{BB962C8B-B14F-4D97-AF65-F5344CB8AC3E}">
        <p14:creationId xmlns:p14="http://schemas.microsoft.com/office/powerpoint/2010/main" val="23077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WAF</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779258"/>
            <a:ext cx="11150057"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Un altro modo per intervenire in maniera preventiva su tali attacchi è usare un </a:t>
            </a:r>
            <a:r>
              <a:rPr lang="it-IT" sz="1600" b="1" dirty="0"/>
              <a:t>Web Application Firewall (WAF) </a:t>
            </a:r>
            <a:r>
              <a:rPr lang="it-IT" sz="1600" dirty="0"/>
              <a:t>che è un'applicazione software o hardware che si colloca tra una Web Application e l'utente finale e analizza il traffico HTTP in entrata e in uscita per individuare e bloccare potenziali minacce alla sicurezza. </a:t>
            </a:r>
          </a:p>
          <a:p>
            <a:endParaRPr lang="it-IT" sz="1600" dirty="0"/>
          </a:p>
          <a:p>
            <a:r>
              <a:rPr lang="it-IT" sz="1600" dirty="0"/>
              <a:t>In breve, un WAF protegge le web </a:t>
            </a:r>
            <a:r>
              <a:rPr lang="it-IT" sz="1600" dirty="0" err="1"/>
              <a:t>application</a:t>
            </a:r>
            <a:r>
              <a:rPr lang="it-IT" sz="1600" dirty="0"/>
              <a:t> da una varietà di attacchi, inclusi SQL Injection (</a:t>
            </a:r>
            <a:r>
              <a:rPr lang="it-IT" sz="1600" dirty="0" err="1"/>
              <a:t>SQLi</a:t>
            </a:r>
            <a:r>
              <a:rPr lang="it-IT" sz="1600" dirty="0"/>
              <a:t>) e Cross-Site Scripting (XSS), fornendo un ulteriore strato di difesa al di là delle misure di sicurezza implementate direttamente nell'applicazione stessa.</a:t>
            </a:r>
          </a:p>
          <a:p>
            <a:endParaRPr lang="it-IT" sz="1600" dirty="0"/>
          </a:p>
          <a:p>
            <a:r>
              <a:rPr lang="it-IT" sz="1600" dirty="0"/>
              <a:t>    Ecco come un WAF può aiutare a mitigare attacchi </a:t>
            </a:r>
            <a:r>
              <a:rPr lang="it-IT" sz="1600" dirty="0" err="1"/>
              <a:t>SQLi</a:t>
            </a:r>
            <a:r>
              <a:rPr lang="it-IT" sz="1600" dirty="0"/>
              <a:t> e XSS:</a:t>
            </a:r>
          </a:p>
          <a:p>
            <a:pPr marL="285750" indent="-285750">
              <a:buFont typeface="Arial" panose="020B0604020202020204" pitchFamily="34" charset="0"/>
              <a:buChar char="•"/>
            </a:pPr>
            <a:endParaRPr lang="it-IT" sz="1600" dirty="0"/>
          </a:p>
          <a:p>
            <a:pPr marL="342900" indent="-342900">
              <a:buFont typeface="+mj-lt"/>
              <a:buAutoNum type="arabicPeriod"/>
            </a:pPr>
            <a:r>
              <a:rPr lang="it-IT" sz="1600" b="1" dirty="0"/>
              <a:t>Filtraggio delle query SQL malevole: </a:t>
            </a:r>
            <a:r>
              <a:rPr lang="it-IT" sz="1600" dirty="0"/>
              <a:t>Un WAF può rilevare e bloccare tentativi di SQL Injection analizzando le query SQL inviate all'applicazione e confrontandole con pattern e firme di attacco noti. Questo aiuta a prevenire l'esecuzione di query dannose sul database sottostante.</a:t>
            </a:r>
          </a:p>
        </p:txBody>
      </p:sp>
    </p:spTree>
    <p:extLst>
      <p:ext uri="{BB962C8B-B14F-4D97-AF65-F5344CB8AC3E}">
        <p14:creationId xmlns:p14="http://schemas.microsoft.com/office/powerpoint/2010/main" val="38763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WAF</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662869"/>
            <a:ext cx="11150057"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mj-lt"/>
              <a:buAutoNum type="arabicPeriod" startAt="2"/>
            </a:pPr>
            <a:r>
              <a:rPr lang="it-IT" sz="1600" b="1" dirty="0"/>
              <a:t>Validazione e sanitizzazione degli input: </a:t>
            </a:r>
            <a:r>
              <a:rPr lang="it-IT" sz="1600" dirty="0"/>
              <a:t>Un WAF può applicare regole di validazione e sanitizzazione agli input dell'utente, rifiutando le richieste che contengono caratteri o strutture sospette che potrebbero indicare un attacco XSS. Ad esempio, può rilevare e bloccare script JavaScript incorporati nei parametri delle richieste HTTP.</a:t>
            </a:r>
          </a:p>
          <a:p>
            <a:pPr marL="342900" indent="-342900">
              <a:buFont typeface="+mj-lt"/>
              <a:buAutoNum type="arabicPeriod" startAt="2"/>
            </a:pPr>
            <a:endParaRPr lang="it-IT" sz="1600" dirty="0"/>
          </a:p>
          <a:p>
            <a:pPr marL="342900" indent="-342900">
              <a:buFont typeface="+mj-lt"/>
              <a:buAutoNum type="arabicPeriod" startAt="2"/>
            </a:pPr>
            <a:r>
              <a:rPr lang="it-IT" sz="1600" b="1" dirty="0"/>
              <a:t>Protezione contro attacchi a livello di applicazione: </a:t>
            </a:r>
            <a:r>
              <a:rPr lang="it-IT" sz="1600" dirty="0"/>
              <a:t>Un WAF può rilevare modelli di traffico sospetto o comportamenti anomali che potrebbero indicare un attacco in corso, come tentativi ripetuti di accesso a risorse non autorizzate o manipolazioni dei parametri delle richieste. In risposta, può bloccare l'accesso o generare avvisi per l'amministratore di sistema.</a:t>
            </a:r>
          </a:p>
          <a:p>
            <a:pPr marL="342900" indent="-342900">
              <a:buFont typeface="+mj-lt"/>
              <a:buAutoNum type="arabicPeriod" startAt="2"/>
            </a:pPr>
            <a:endParaRPr lang="it-IT" sz="1600" dirty="0"/>
          </a:p>
          <a:p>
            <a:r>
              <a:rPr lang="it-IT" sz="1600" dirty="0"/>
              <a:t>In sintesi, un WAF agisce come un filtro di sicurezza tra le Web Application e gli utenti finali, identificando e bloccando potenziali minacce alla sicurezza come SQL Injection e Cross-Site Scripting. Integrando un WAF nella tua infrastruttura di sicurezza, puoi migliorare la protezione delle tue Web Application e ridurre il rischio di compromissione dei dati e delle vulnerabilità dell'applicazione.</a:t>
            </a:r>
          </a:p>
        </p:txBody>
      </p:sp>
    </p:spTree>
    <p:extLst>
      <p:ext uri="{BB962C8B-B14F-4D97-AF65-F5344CB8AC3E}">
        <p14:creationId xmlns:p14="http://schemas.microsoft.com/office/powerpoint/2010/main" val="52903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32981-5526-82CF-9D36-38DF0EF6B187}"/>
              </a:ext>
            </a:extLst>
          </p:cNvPr>
          <p:cNvSpPr>
            <a:spLocks noGrp="1"/>
          </p:cNvSpPr>
          <p:nvPr>
            <p:ph type="title"/>
          </p:nvPr>
        </p:nvSpPr>
        <p:spPr/>
        <p:txBody>
          <a:bodyPr/>
          <a:lstStyle/>
          <a:p>
            <a:r>
              <a:rPr lang="it-IT" dirty="0"/>
              <a:t>1)Azioni preventive: </a:t>
            </a:r>
            <a:r>
              <a:rPr lang="it-IT" dirty="0" err="1"/>
              <a:t>Penetration</a:t>
            </a:r>
            <a:r>
              <a:rPr lang="it-IT" dirty="0"/>
              <a:t> Testing</a:t>
            </a:r>
          </a:p>
        </p:txBody>
      </p:sp>
      <p:sp>
        <p:nvSpPr>
          <p:cNvPr id="3" name="CasellaDiTesto 2">
            <a:extLst>
              <a:ext uri="{FF2B5EF4-FFF2-40B4-BE49-F238E27FC236}">
                <a16:creationId xmlns:a16="http://schemas.microsoft.com/office/drawing/2014/main" id="{FED735F0-4D49-E986-D08B-C78580986F43}"/>
              </a:ext>
            </a:extLst>
          </p:cNvPr>
          <p:cNvSpPr txBox="1"/>
          <p:nvPr/>
        </p:nvSpPr>
        <p:spPr>
          <a:xfrm>
            <a:off x="520971" y="2303868"/>
            <a:ext cx="11150057" cy="40318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b="1" dirty="0"/>
              <a:t>Il </a:t>
            </a:r>
            <a:r>
              <a:rPr lang="it-IT" sz="1600" b="1" dirty="0" err="1"/>
              <a:t>penetration</a:t>
            </a:r>
            <a:r>
              <a:rPr lang="it-IT" sz="1600" b="1" dirty="0"/>
              <a:t> testing:</a:t>
            </a:r>
            <a:r>
              <a:rPr lang="it-IT" sz="1600" dirty="0"/>
              <a:t> comunemente noto come </a:t>
            </a:r>
            <a:r>
              <a:rPr lang="it-IT" sz="1600" dirty="0" err="1"/>
              <a:t>pentesting</a:t>
            </a:r>
            <a:r>
              <a:rPr lang="it-IT" sz="1600" dirty="0"/>
              <a:t>, è una pratica proattiva di sicurezza informatica finalizzata a identificare e sfruttare vulnerabilità nelle reti, nei sistemi e nelle applicazioni al fine di valutare la sicurezza di un'infrastruttura e fornire raccomandazioni per migliorare la sua protezione. </a:t>
            </a:r>
          </a:p>
          <a:p>
            <a:r>
              <a:rPr lang="it-IT" sz="1600" dirty="0"/>
              <a:t>Ecco alcuni punti chiave su cosa potrebbe includere il </a:t>
            </a:r>
            <a:r>
              <a:rPr lang="it-IT" sz="1600" dirty="0" err="1"/>
              <a:t>pentest</a:t>
            </a:r>
            <a:r>
              <a:rPr lang="it-IT" sz="1600" dirty="0"/>
              <a:t> per affrontare questi rischi specifici:</a:t>
            </a:r>
          </a:p>
          <a:p>
            <a:pPr marL="285750" indent="-285750">
              <a:buFont typeface="Arial" panose="020B0604020202020204" pitchFamily="34" charset="0"/>
              <a:buChar char="•"/>
            </a:pPr>
            <a:r>
              <a:rPr lang="it-IT" sz="1600" b="1" dirty="0"/>
              <a:t>Analisi delle vulnerabilità note: </a:t>
            </a:r>
            <a:r>
              <a:rPr lang="it-IT" sz="1600" dirty="0"/>
              <a:t>Il </a:t>
            </a:r>
            <a:r>
              <a:rPr lang="it-IT" sz="1600" dirty="0" err="1"/>
              <a:t>pentester</a:t>
            </a:r>
            <a:r>
              <a:rPr lang="it-IT" sz="1600" dirty="0"/>
              <a:t> esaminerà nuovamente l'applicazione alla ricerca di vulnerabilità note legate a </a:t>
            </a:r>
            <a:r>
              <a:rPr lang="it-IT" sz="1600" dirty="0" err="1"/>
              <a:t>SQLi</a:t>
            </a:r>
            <a:r>
              <a:rPr lang="it-IT" sz="1600" dirty="0"/>
              <a:t> e XSS che potrebbero essere state trascurate durante il processo di sviluppo e le fasi precedenti di valutazione della sicurezza.</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Test di input </a:t>
            </a:r>
            <a:r>
              <a:rPr lang="it-IT" sz="1600" b="1" dirty="0" err="1"/>
              <a:t>validation</a:t>
            </a:r>
            <a:r>
              <a:rPr lang="it-IT" sz="1600" b="1" dirty="0"/>
              <a:t>: </a:t>
            </a:r>
            <a:r>
              <a:rPr lang="it-IT" sz="1600" dirty="0"/>
              <a:t>Verranno eseguiti test per valutare l'efficacia delle misure di validazione degli input implementate nell'applicazione per prevenire attacchi XSS e </a:t>
            </a:r>
            <a:r>
              <a:rPr lang="it-IT" sz="1600" dirty="0" err="1"/>
              <a:t>SQLi</a:t>
            </a:r>
            <a:r>
              <a:rPr lang="it-IT" sz="1600" dirty="0"/>
              <a:t>. Saranno esaminati i vari campi di input dell'applicazione, come </a:t>
            </a:r>
            <a:r>
              <a:rPr lang="it-IT" sz="1600" dirty="0" err="1"/>
              <a:t>form</a:t>
            </a:r>
            <a:r>
              <a:rPr lang="it-IT" sz="1600" dirty="0"/>
              <a:t> di registrazione, campi di ricerca e campi di inserimento dati, per identificare eventuali lacune nella validazione degli input.</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Esplorazione dei parametri dell'URL: </a:t>
            </a:r>
            <a:r>
              <a:rPr lang="it-IT" sz="1600" dirty="0"/>
              <a:t>Il </a:t>
            </a:r>
            <a:r>
              <a:rPr lang="it-IT" sz="1600" dirty="0" err="1"/>
              <a:t>pentester</a:t>
            </a:r>
            <a:r>
              <a:rPr lang="it-IT" sz="1600" dirty="0"/>
              <a:t> esaminerà attentamente i parametri dell'URL dell'applicazione per individuare possibili punti vulnerabili che potrebbero essere sfruttati per attacchi XSS e </a:t>
            </a:r>
            <a:r>
              <a:rPr lang="it-IT" sz="1600" dirty="0" err="1"/>
              <a:t>SQLi</a:t>
            </a:r>
            <a:r>
              <a:rPr lang="it-IT" sz="1600" dirty="0"/>
              <a:t>, ad esempio cercando di iniettare script malevoli o manipolare le query del database.</a:t>
            </a:r>
          </a:p>
        </p:txBody>
      </p:sp>
    </p:spTree>
    <p:extLst>
      <p:ext uri="{BB962C8B-B14F-4D97-AF65-F5344CB8AC3E}">
        <p14:creationId xmlns:p14="http://schemas.microsoft.com/office/powerpoint/2010/main" val="4103530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iunioni ione">
  <a:themeElements>
    <a:clrScheme name="Riunioni ion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Riunioni 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unioni 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12976</TotalTime>
  <Words>3822</Words>
  <Application>Microsoft Office PowerPoint</Application>
  <PresentationFormat>Widescreen</PresentationFormat>
  <Paragraphs>172</Paragraphs>
  <Slides>28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28</vt:i4>
      </vt:variant>
    </vt:vector>
  </HeadingPairs>
  <TitlesOfParts>
    <vt:vector size="32" baseType="lpstr">
      <vt:lpstr>Arial</vt:lpstr>
      <vt:lpstr>Century Gothic</vt:lpstr>
      <vt:lpstr>Wingdings 3</vt:lpstr>
      <vt:lpstr>Riunioni ione</vt:lpstr>
      <vt:lpstr>Progetto Modulo 5</vt:lpstr>
      <vt:lpstr>La traccia</vt:lpstr>
      <vt:lpstr>La traccia</vt:lpstr>
      <vt:lpstr>1)Azioni preventive: Vulnerability Assessment</vt:lpstr>
      <vt:lpstr>1)Azioni preventive: SDLC</vt:lpstr>
      <vt:lpstr>1)Azioni preventive: SDLC</vt:lpstr>
      <vt:lpstr>1)Azioni preventive: WAF</vt:lpstr>
      <vt:lpstr>1)Azioni preventive: WAF</vt:lpstr>
      <vt:lpstr>1)Azioni preventive: Penetration Testing</vt:lpstr>
      <vt:lpstr>1)Azioni preventive: Penetration Testing</vt:lpstr>
      <vt:lpstr>1)Azioni preventive: IDS</vt:lpstr>
      <vt:lpstr>1)Azioni preventive: metodologia di Disaster Recovery</vt:lpstr>
      <vt:lpstr>1)Azioni preventive: metodologia di Disaster Recovery</vt:lpstr>
      <vt:lpstr>Presentazione standard di PowerPoint</vt:lpstr>
      <vt:lpstr>2)Impatti sul business</vt:lpstr>
      <vt:lpstr>2)Impatti sul business</vt:lpstr>
      <vt:lpstr>3)Azioni di rimedio: rilevamento ed analisi incidente</vt:lpstr>
      <vt:lpstr>3)Azioni di rimedio: contenimento, eliminazione e recupero</vt:lpstr>
      <vt:lpstr>3)Azioni di rimedio: contenimento, eliminazione e recupero</vt:lpstr>
      <vt:lpstr>3)Azioni di rimedio: contenimento, eliminazione e recupero</vt:lpstr>
      <vt:lpstr>Presentazione standard di PowerPoint</vt:lpstr>
      <vt:lpstr>Presentazione standard di PowerPoint</vt:lpstr>
      <vt:lpstr>5)Modifica infrastruttura «aggressiva»</vt:lpstr>
      <vt:lpstr>5)Modifica infrastruttura «aggressiva»: SIEM</vt:lpstr>
      <vt:lpstr>5)Modifica infrastruttura «aggressiva»: SIEM</vt:lpstr>
      <vt:lpstr>5) Modifica infrastruttura «aggressiva» : Threat Intelligence Platform</vt:lpstr>
      <vt:lpstr>5) Modifica infrastruttura «aggressiva» : Threat Intelligence Platform</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W14D3</dc:title>
  <dc:creator>Rosario Veneruso</dc:creator>
  <cp:lastModifiedBy>Rosario Veneruso</cp:lastModifiedBy>
  <cp:revision>14</cp:revision>
  <dcterms:created xsi:type="dcterms:W3CDTF">2024-02-12T11:30:54Z</dcterms:created>
  <dcterms:modified xsi:type="dcterms:W3CDTF">2024-03-25T00:23:18Z</dcterms:modified>
</cp:coreProperties>
</file>